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7"/>
  </p:notesMasterIdLst>
  <p:handoutMasterIdLst>
    <p:handoutMasterId r:id="rId98"/>
  </p:handoutMasterIdLst>
  <p:sldIdLst>
    <p:sldId id="390" r:id="rId2"/>
    <p:sldId id="270" r:id="rId3"/>
    <p:sldId id="391" r:id="rId4"/>
    <p:sldId id="362" r:id="rId5"/>
    <p:sldId id="282" r:id="rId6"/>
    <p:sldId id="363" r:id="rId7"/>
    <p:sldId id="364" r:id="rId8"/>
    <p:sldId id="313" r:id="rId9"/>
    <p:sldId id="295" r:id="rId10"/>
    <p:sldId id="296" r:id="rId11"/>
    <p:sldId id="297" r:id="rId12"/>
    <p:sldId id="298" r:id="rId13"/>
    <p:sldId id="299" r:id="rId14"/>
    <p:sldId id="300" r:id="rId15"/>
    <p:sldId id="293" r:id="rId16"/>
    <p:sldId id="301" r:id="rId17"/>
    <p:sldId id="302" r:id="rId18"/>
    <p:sldId id="303" r:id="rId19"/>
    <p:sldId id="304" r:id="rId20"/>
    <p:sldId id="305" r:id="rId21"/>
    <p:sldId id="306" r:id="rId22"/>
    <p:sldId id="307" r:id="rId23"/>
    <p:sldId id="308" r:id="rId24"/>
    <p:sldId id="311" r:id="rId25"/>
    <p:sldId id="365" r:id="rId26"/>
    <p:sldId id="312" r:id="rId27"/>
    <p:sldId id="316" r:id="rId28"/>
    <p:sldId id="317" r:id="rId29"/>
    <p:sldId id="343"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332" r:id="rId45"/>
    <p:sldId id="333" r:id="rId46"/>
    <p:sldId id="334" r:id="rId47"/>
    <p:sldId id="335" r:id="rId48"/>
    <p:sldId id="336" r:id="rId49"/>
    <p:sldId id="337" r:id="rId50"/>
    <p:sldId id="338" r:id="rId51"/>
    <p:sldId id="339" r:id="rId52"/>
    <p:sldId id="340" r:id="rId53"/>
    <p:sldId id="341" r:id="rId54"/>
    <p:sldId id="342" r:id="rId55"/>
    <p:sldId id="344" r:id="rId56"/>
    <p:sldId id="345" r:id="rId57"/>
    <p:sldId id="346" r:id="rId58"/>
    <p:sldId id="347" r:id="rId59"/>
    <p:sldId id="348" r:id="rId60"/>
    <p:sldId id="361" r:id="rId61"/>
    <p:sldId id="349" r:id="rId62"/>
    <p:sldId id="350" r:id="rId63"/>
    <p:sldId id="351" r:id="rId64"/>
    <p:sldId id="352" r:id="rId65"/>
    <p:sldId id="353" r:id="rId66"/>
    <p:sldId id="354" r:id="rId67"/>
    <p:sldId id="355" r:id="rId68"/>
    <p:sldId id="356" r:id="rId69"/>
    <p:sldId id="357" r:id="rId70"/>
    <p:sldId id="358" r:id="rId71"/>
    <p:sldId id="359" r:id="rId72"/>
    <p:sldId id="360" r:id="rId73"/>
    <p:sldId id="368" r:id="rId74"/>
    <p:sldId id="369" r:id="rId75"/>
    <p:sldId id="370" r:id="rId76"/>
    <p:sldId id="371" r:id="rId77"/>
    <p:sldId id="372" r:id="rId78"/>
    <p:sldId id="373" r:id="rId79"/>
    <p:sldId id="374" r:id="rId80"/>
    <p:sldId id="375" r:id="rId81"/>
    <p:sldId id="376" r:id="rId82"/>
    <p:sldId id="377" r:id="rId83"/>
    <p:sldId id="392" r:id="rId84"/>
    <p:sldId id="379" r:id="rId85"/>
    <p:sldId id="380" r:id="rId86"/>
    <p:sldId id="381" r:id="rId87"/>
    <p:sldId id="382" r:id="rId88"/>
    <p:sldId id="383" r:id="rId89"/>
    <p:sldId id="384" r:id="rId90"/>
    <p:sldId id="385" r:id="rId91"/>
    <p:sldId id="386" r:id="rId92"/>
    <p:sldId id="387" r:id="rId93"/>
    <p:sldId id="388" r:id="rId94"/>
    <p:sldId id="389" r:id="rId95"/>
    <p:sldId id="274" r:id="rId96"/>
  </p:sldIdLst>
  <p:sldSz cx="9144000" cy="5143500" type="screen16x9"/>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72">
          <p15:clr>
            <a:srgbClr val="A4A3A4"/>
          </p15:clr>
        </p15:guide>
        <p15:guide id="3" pos="54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E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0C1502-2F6B-B37C-BC0C-E0677590012A}" v="14" dt="2021-04-27T09:46:48.007"/>
    <p1510:client id="{E3FDC29F-D08E-0000-923A-36D1145157FA}" v="26" dt="2021-04-29T12:54:55.26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20" autoAdjust="0"/>
  </p:normalViewPr>
  <p:slideViewPr>
    <p:cSldViewPr>
      <p:cViewPr varScale="1">
        <p:scale>
          <a:sx n="116" d="100"/>
          <a:sy n="116" d="100"/>
        </p:scale>
        <p:origin x="490" y="72"/>
      </p:cViewPr>
      <p:guideLst>
        <p:guide orient="horz" pos="1620"/>
        <p:guide pos="272"/>
        <p:guide pos="5488"/>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356" cy="494264"/>
          </a:xfrm>
          <a:prstGeom prst="rect">
            <a:avLst/>
          </a:prstGeom>
        </p:spPr>
        <p:txBody>
          <a:bodyPr vert="horz" lIns="90827" tIns="45414" rIns="90827" bIns="4541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834" y="0"/>
            <a:ext cx="2919356" cy="494264"/>
          </a:xfrm>
          <a:prstGeom prst="rect">
            <a:avLst/>
          </a:prstGeom>
        </p:spPr>
        <p:txBody>
          <a:bodyPr vert="horz" lIns="90827" tIns="45414" rIns="90827" bIns="45414" rtlCol="0"/>
          <a:lstStyle>
            <a:lvl1pPr algn="r">
              <a:defRPr sz="1200"/>
            </a:lvl1pPr>
          </a:lstStyle>
          <a:p>
            <a:fld id="{F0F37B8E-6B49-4C43-8636-B1D06B160594}" type="datetimeFigureOut">
              <a:rPr kumimoji="1" lang="ja-JP" altLang="en-US" smtClean="0"/>
              <a:t>2021/5/14</a:t>
            </a:fld>
            <a:endParaRPr kumimoji="1" lang="ja-JP" altLang="en-US"/>
          </a:p>
        </p:txBody>
      </p:sp>
      <p:sp>
        <p:nvSpPr>
          <p:cNvPr id="4" name="フッター プレースホルダー 3"/>
          <p:cNvSpPr>
            <a:spLocks noGrp="1"/>
          </p:cNvSpPr>
          <p:nvPr>
            <p:ph type="ftr" sz="quarter" idx="2"/>
          </p:nvPr>
        </p:nvSpPr>
        <p:spPr>
          <a:xfrm>
            <a:off x="0" y="9372051"/>
            <a:ext cx="2919356" cy="494263"/>
          </a:xfrm>
          <a:prstGeom prst="rect">
            <a:avLst/>
          </a:prstGeom>
        </p:spPr>
        <p:txBody>
          <a:bodyPr vert="horz" lIns="90827" tIns="45414" rIns="90827" bIns="4541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834" y="9372051"/>
            <a:ext cx="2919356" cy="494263"/>
          </a:xfrm>
          <a:prstGeom prst="rect">
            <a:avLst/>
          </a:prstGeom>
        </p:spPr>
        <p:txBody>
          <a:bodyPr vert="horz" lIns="90827" tIns="45414" rIns="90827" bIns="45414" rtlCol="0" anchor="b"/>
          <a:lstStyle>
            <a:lvl1pPr algn="r">
              <a:defRPr sz="1200"/>
            </a:lvl1pPr>
          </a:lstStyle>
          <a:p>
            <a:fld id="{21D89145-15ED-444B-865B-DAC86853857B}" type="slidenum">
              <a:rPr kumimoji="1" lang="ja-JP" altLang="en-US" smtClean="0"/>
              <a:t>‹#›</a:t>
            </a:fld>
            <a:endParaRPr kumimoji="1" lang="ja-JP" altLang="en-US"/>
          </a:p>
        </p:txBody>
      </p:sp>
    </p:spTree>
    <p:extLst>
      <p:ext uri="{BB962C8B-B14F-4D97-AF65-F5344CB8AC3E}">
        <p14:creationId xmlns:p14="http://schemas.microsoft.com/office/powerpoint/2010/main" val="3082624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0" cy="493316"/>
          </a:xfrm>
          <a:prstGeom prst="rect">
            <a:avLst/>
          </a:prstGeom>
        </p:spPr>
        <p:txBody>
          <a:bodyPr vert="horz" lIns="90827" tIns="45414" rIns="90827" bIns="454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0"/>
            <a:ext cx="2918830" cy="493316"/>
          </a:xfrm>
          <a:prstGeom prst="rect">
            <a:avLst/>
          </a:prstGeom>
        </p:spPr>
        <p:txBody>
          <a:bodyPr vert="horz" lIns="90827" tIns="45414" rIns="90827" bIns="45414" rtlCol="0"/>
          <a:lstStyle>
            <a:lvl1pPr algn="r">
              <a:defRPr sz="1200"/>
            </a:lvl1pPr>
          </a:lstStyle>
          <a:p>
            <a:fld id="{B150248C-AF63-4BD2-AD88-4B686589BEBC}" type="datetimeFigureOut">
              <a:rPr kumimoji="1" lang="ja-JP" altLang="en-US" smtClean="0"/>
              <a:t>2021/5/14</a:t>
            </a:fld>
            <a:endParaRPr kumimoji="1" lang="ja-JP" altLang="en-US"/>
          </a:p>
        </p:txBody>
      </p:sp>
      <p:sp>
        <p:nvSpPr>
          <p:cNvPr id="4" name="スライド イメージ プレースホルダー 3"/>
          <p:cNvSpPr>
            <a:spLocks noGrp="1" noRot="1" noChangeAspect="1"/>
          </p:cNvSpPr>
          <p:nvPr>
            <p:ph type="sldImg" idx="2"/>
          </p:nvPr>
        </p:nvSpPr>
        <p:spPr>
          <a:xfrm>
            <a:off x="80963" y="741363"/>
            <a:ext cx="6573837" cy="3698875"/>
          </a:xfrm>
          <a:prstGeom prst="rect">
            <a:avLst/>
          </a:prstGeom>
          <a:noFill/>
          <a:ln w="12700">
            <a:solidFill>
              <a:prstClr val="black"/>
            </a:solidFill>
          </a:ln>
        </p:spPr>
        <p:txBody>
          <a:bodyPr vert="horz" lIns="90827" tIns="45414" rIns="90827" bIns="45414"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0827" tIns="45414" rIns="90827" bIns="454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0" cy="493316"/>
          </a:xfrm>
          <a:prstGeom prst="rect">
            <a:avLst/>
          </a:prstGeom>
        </p:spPr>
        <p:txBody>
          <a:bodyPr vert="horz" lIns="90827" tIns="45414" rIns="90827" bIns="454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0" cy="493316"/>
          </a:xfrm>
          <a:prstGeom prst="rect">
            <a:avLst/>
          </a:prstGeom>
        </p:spPr>
        <p:txBody>
          <a:bodyPr vert="horz" lIns="90827" tIns="45414" rIns="90827" bIns="45414"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a:t>
            </a:fld>
            <a:endParaRPr kumimoji="1" lang="ja-JP" altLang="en-US"/>
          </a:p>
        </p:txBody>
      </p:sp>
    </p:spTree>
    <p:extLst>
      <p:ext uri="{BB962C8B-B14F-4D97-AF65-F5344CB8AC3E}">
        <p14:creationId xmlns:p14="http://schemas.microsoft.com/office/powerpoint/2010/main" val="487043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70</a:t>
            </a:fld>
            <a:endParaRPr kumimoji="1" lang="ja-JP" altLang="en-US"/>
          </a:p>
        </p:txBody>
      </p:sp>
    </p:spTree>
    <p:extLst>
      <p:ext uri="{BB962C8B-B14F-4D97-AF65-F5344CB8AC3E}">
        <p14:creationId xmlns:p14="http://schemas.microsoft.com/office/powerpoint/2010/main" val="3108792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71</a:t>
            </a:fld>
            <a:endParaRPr kumimoji="1" lang="ja-JP" altLang="en-US"/>
          </a:p>
        </p:txBody>
      </p:sp>
    </p:spTree>
    <p:extLst>
      <p:ext uri="{BB962C8B-B14F-4D97-AF65-F5344CB8AC3E}">
        <p14:creationId xmlns:p14="http://schemas.microsoft.com/office/powerpoint/2010/main" val="519909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72</a:t>
            </a:fld>
            <a:endParaRPr kumimoji="1" lang="ja-JP" altLang="en-US"/>
          </a:p>
        </p:txBody>
      </p:sp>
    </p:spTree>
    <p:extLst>
      <p:ext uri="{BB962C8B-B14F-4D97-AF65-F5344CB8AC3E}">
        <p14:creationId xmlns:p14="http://schemas.microsoft.com/office/powerpoint/2010/main" val="3184699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9</a:t>
            </a:fld>
            <a:endParaRPr kumimoji="1" lang="ja-JP" altLang="en-US"/>
          </a:p>
        </p:txBody>
      </p:sp>
    </p:spTree>
    <p:extLst>
      <p:ext uri="{BB962C8B-B14F-4D97-AF65-F5344CB8AC3E}">
        <p14:creationId xmlns:p14="http://schemas.microsoft.com/office/powerpoint/2010/main" val="2146446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25</a:t>
            </a:fld>
            <a:endParaRPr kumimoji="1" lang="ja-JP" altLang="en-US"/>
          </a:p>
        </p:txBody>
      </p:sp>
    </p:spTree>
    <p:extLst>
      <p:ext uri="{BB962C8B-B14F-4D97-AF65-F5344CB8AC3E}">
        <p14:creationId xmlns:p14="http://schemas.microsoft.com/office/powerpoint/2010/main" val="4273885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63</a:t>
            </a:fld>
            <a:endParaRPr kumimoji="1" lang="ja-JP" altLang="en-US"/>
          </a:p>
        </p:txBody>
      </p:sp>
    </p:spTree>
    <p:extLst>
      <p:ext uri="{BB962C8B-B14F-4D97-AF65-F5344CB8AC3E}">
        <p14:creationId xmlns:p14="http://schemas.microsoft.com/office/powerpoint/2010/main" val="3868529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64</a:t>
            </a:fld>
            <a:endParaRPr kumimoji="1" lang="ja-JP" altLang="en-US"/>
          </a:p>
        </p:txBody>
      </p:sp>
    </p:spTree>
    <p:extLst>
      <p:ext uri="{BB962C8B-B14F-4D97-AF65-F5344CB8AC3E}">
        <p14:creationId xmlns:p14="http://schemas.microsoft.com/office/powerpoint/2010/main" val="3484744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65</a:t>
            </a:fld>
            <a:endParaRPr kumimoji="1" lang="ja-JP" altLang="en-US"/>
          </a:p>
        </p:txBody>
      </p:sp>
    </p:spTree>
    <p:extLst>
      <p:ext uri="{BB962C8B-B14F-4D97-AF65-F5344CB8AC3E}">
        <p14:creationId xmlns:p14="http://schemas.microsoft.com/office/powerpoint/2010/main" val="2062927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66</a:t>
            </a:fld>
            <a:endParaRPr kumimoji="1" lang="ja-JP" altLang="en-US"/>
          </a:p>
        </p:txBody>
      </p:sp>
    </p:spTree>
    <p:extLst>
      <p:ext uri="{BB962C8B-B14F-4D97-AF65-F5344CB8AC3E}">
        <p14:creationId xmlns:p14="http://schemas.microsoft.com/office/powerpoint/2010/main" val="4143784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68</a:t>
            </a:fld>
            <a:endParaRPr kumimoji="1" lang="ja-JP" altLang="en-US"/>
          </a:p>
        </p:txBody>
      </p:sp>
    </p:spTree>
    <p:extLst>
      <p:ext uri="{BB962C8B-B14F-4D97-AF65-F5344CB8AC3E}">
        <p14:creationId xmlns:p14="http://schemas.microsoft.com/office/powerpoint/2010/main" val="2489819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69</a:t>
            </a:fld>
            <a:endParaRPr kumimoji="1" lang="ja-JP" altLang="en-US"/>
          </a:p>
        </p:txBody>
      </p:sp>
    </p:spTree>
    <p:extLst>
      <p:ext uri="{BB962C8B-B14F-4D97-AF65-F5344CB8AC3E}">
        <p14:creationId xmlns:p14="http://schemas.microsoft.com/office/powerpoint/2010/main" val="2791718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0" y="0"/>
            <a:ext cx="9141179" cy="5143500"/>
          </a:xfrm>
          <a:prstGeom prst="rect">
            <a:avLst/>
          </a:prstGeom>
        </p:spPr>
      </p:pic>
      <p:sp>
        <p:nvSpPr>
          <p:cNvPr id="2" name="タイトル 1"/>
          <p:cNvSpPr>
            <a:spLocks noGrp="1"/>
          </p:cNvSpPr>
          <p:nvPr>
            <p:ph type="title"/>
          </p:nvPr>
        </p:nvSpPr>
        <p:spPr>
          <a:xfrm>
            <a:off x="360000" y="1419622"/>
            <a:ext cx="5508352" cy="1641414"/>
          </a:xfrm>
          <a:prstGeom prst="rect">
            <a:avLst/>
          </a:prstGeom>
        </p:spPr>
        <p:txBody>
          <a:bodyPr lIns="0" tIns="0" rIns="0" bIns="0" anchor="ctr" anchorCtr="0"/>
          <a:lstStyle>
            <a:lvl1pPr algn="l">
              <a:lnSpc>
                <a:spcPts val="3300"/>
              </a:lnSpc>
              <a:defRPr sz="2400" b="1">
                <a:solidFill>
                  <a:schemeClr val="bg1"/>
                </a:solidFill>
              </a:defRPr>
            </a:lvl1pPr>
          </a:lstStyle>
          <a:p>
            <a:r>
              <a:rPr kumimoji="1" lang="ja-JP" altLang="en-US" dirty="0"/>
              <a:t>マスター タイトルの書式設定</a:t>
            </a:r>
          </a:p>
        </p:txBody>
      </p:sp>
      <p:grpSp>
        <p:nvGrpSpPr>
          <p:cNvPr id="11" name="グループ化 10"/>
          <p:cNvGrpSpPr>
            <a:grpSpLocks noChangeAspect="1"/>
          </p:cNvGrpSpPr>
          <p:nvPr userDrawn="1"/>
        </p:nvGrpSpPr>
        <p:grpSpPr>
          <a:xfrm>
            <a:off x="360000" y="360000"/>
            <a:ext cx="1944000" cy="428068"/>
            <a:chOff x="1154113" y="3752850"/>
            <a:chExt cx="5580063" cy="1228726"/>
          </a:xfrm>
        </p:grpSpPr>
        <p:sp>
          <p:nvSpPr>
            <p:cNvPr id="12" name="Freeform 46"/>
            <p:cNvSpPr>
              <a:spLocks/>
            </p:cNvSpPr>
            <p:nvPr/>
          </p:nvSpPr>
          <p:spPr bwMode="auto">
            <a:xfrm>
              <a:off x="1704976" y="3752850"/>
              <a:ext cx="171450" cy="173038"/>
            </a:xfrm>
            <a:custGeom>
              <a:avLst/>
              <a:gdLst>
                <a:gd name="T0" fmla="*/ 108 w 217"/>
                <a:gd name="T1" fmla="*/ 217 h 217"/>
                <a:gd name="T2" fmla="*/ 130 w 217"/>
                <a:gd name="T3" fmla="*/ 215 h 217"/>
                <a:gd name="T4" fmla="*/ 150 w 217"/>
                <a:gd name="T5" fmla="*/ 208 h 217"/>
                <a:gd name="T6" fmla="*/ 169 w 217"/>
                <a:gd name="T7" fmla="*/ 199 h 217"/>
                <a:gd name="T8" fmla="*/ 185 w 217"/>
                <a:gd name="T9" fmla="*/ 185 h 217"/>
                <a:gd name="T10" fmla="*/ 199 w 217"/>
                <a:gd name="T11" fmla="*/ 169 h 217"/>
                <a:gd name="T12" fmla="*/ 209 w 217"/>
                <a:gd name="T13" fmla="*/ 151 h 217"/>
                <a:gd name="T14" fmla="*/ 215 w 217"/>
                <a:gd name="T15" fmla="*/ 130 h 217"/>
                <a:gd name="T16" fmla="*/ 217 w 217"/>
                <a:gd name="T17" fmla="*/ 108 h 217"/>
                <a:gd name="T18" fmla="*/ 216 w 217"/>
                <a:gd name="T19" fmla="*/ 98 h 217"/>
                <a:gd name="T20" fmla="*/ 212 w 217"/>
                <a:gd name="T21" fmla="*/ 76 h 217"/>
                <a:gd name="T22" fmla="*/ 204 w 217"/>
                <a:gd name="T23" fmla="*/ 57 h 217"/>
                <a:gd name="T24" fmla="*/ 193 w 217"/>
                <a:gd name="T25" fmla="*/ 40 h 217"/>
                <a:gd name="T26" fmla="*/ 178 w 217"/>
                <a:gd name="T27" fmla="*/ 25 h 217"/>
                <a:gd name="T28" fmla="*/ 160 w 217"/>
                <a:gd name="T29" fmla="*/ 14 h 217"/>
                <a:gd name="T30" fmla="*/ 140 w 217"/>
                <a:gd name="T31" fmla="*/ 5 h 217"/>
                <a:gd name="T32" fmla="*/ 119 w 217"/>
                <a:gd name="T33" fmla="*/ 0 h 217"/>
                <a:gd name="T34" fmla="*/ 108 w 217"/>
                <a:gd name="T35" fmla="*/ 0 h 217"/>
                <a:gd name="T36" fmla="*/ 86 w 217"/>
                <a:gd name="T37" fmla="*/ 3 h 217"/>
                <a:gd name="T38" fmla="*/ 66 w 217"/>
                <a:gd name="T39" fmla="*/ 9 h 217"/>
                <a:gd name="T40" fmla="*/ 47 w 217"/>
                <a:gd name="T41" fmla="*/ 19 h 217"/>
                <a:gd name="T42" fmla="*/ 31 w 217"/>
                <a:gd name="T43" fmla="*/ 32 h 217"/>
                <a:gd name="T44" fmla="*/ 19 w 217"/>
                <a:gd name="T45" fmla="*/ 48 h 217"/>
                <a:gd name="T46" fmla="*/ 8 w 217"/>
                <a:gd name="T47" fmla="*/ 66 h 217"/>
                <a:gd name="T48" fmla="*/ 2 w 217"/>
                <a:gd name="T49" fmla="*/ 87 h 217"/>
                <a:gd name="T50" fmla="*/ 0 w 217"/>
                <a:gd name="T51" fmla="*/ 108 h 217"/>
                <a:gd name="T52" fmla="*/ 0 w 217"/>
                <a:gd name="T53" fmla="*/ 119 h 217"/>
                <a:gd name="T54" fmla="*/ 5 w 217"/>
                <a:gd name="T55" fmla="*/ 140 h 217"/>
                <a:gd name="T56" fmla="*/ 13 w 217"/>
                <a:gd name="T57" fmla="*/ 160 h 217"/>
                <a:gd name="T58" fmla="*/ 25 w 217"/>
                <a:gd name="T59" fmla="*/ 177 h 217"/>
                <a:gd name="T60" fmla="*/ 39 w 217"/>
                <a:gd name="T61" fmla="*/ 192 h 217"/>
                <a:gd name="T62" fmla="*/ 56 w 217"/>
                <a:gd name="T63" fmla="*/ 203 h 217"/>
                <a:gd name="T64" fmla="*/ 76 w 217"/>
                <a:gd name="T65" fmla="*/ 212 h 217"/>
                <a:gd name="T66" fmla="*/ 97 w 217"/>
                <a:gd name="T67" fmla="*/ 217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7"/>
                  </a:lnTo>
                  <a:lnTo>
                    <a:pt x="130" y="215"/>
                  </a:lnTo>
                  <a:lnTo>
                    <a:pt x="140" y="212"/>
                  </a:lnTo>
                  <a:lnTo>
                    <a:pt x="150" y="208"/>
                  </a:lnTo>
                  <a:lnTo>
                    <a:pt x="160" y="203"/>
                  </a:lnTo>
                  <a:lnTo>
                    <a:pt x="169" y="199"/>
                  </a:lnTo>
                  <a:lnTo>
                    <a:pt x="178" y="192"/>
                  </a:lnTo>
                  <a:lnTo>
                    <a:pt x="185" y="185"/>
                  </a:lnTo>
                  <a:lnTo>
                    <a:pt x="193" y="177"/>
                  </a:lnTo>
                  <a:lnTo>
                    <a:pt x="199" y="169"/>
                  </a:lnTo>
                  <a:lnTo>
                    <a:pt x="204" y="160"/>
                  </a:lnTo>
                  <a:lnTo>
                    <a:pt x="209" y="151"/>
                  </a:lnTo>
                  <a:lnTo>
                    <a:pt x="212" y="140"/>
                  </a:lnTo>
                  <a:lnTo>
                    <a:pt x="215" y="130"/>
                  </a:lnTo>
                  <a:lnTo>
                    <a:pt x="216" y="119"/>
                  </a:lnTo>
                  <a:lnTo>
                    <a:pt x="217" y="108"/>
                  </a:lnTo>
                  <a:lnTo>
                    <a:pt x="217" y="108"/>
                  </a:lnTo>
                  <a:lnTo>
                    <a:pt x="216" y="98"/>
                  </a:lnTo>
                  <a:lnTo>
                    <a:pt x="215" y="87"/>
                  </a:lnTo>
                  <a:lnTo>
                    <a:pt x="212" y="76"/>
                  </a:lnTo>
                  <a:lnTo>
                    <a:pt x="209" y="66"/>
                  </a:lnTo>
                  <a:lnTo>
                    <a:pt x="204" y="57"/>
                  </a:lnTo>
                  <a:lnTo>
                    <a:pt x="199" y="48"/>
                  </a:lnTo>
                  <a:lnTo>
                    <a:pt x="193" y="40"/>
                  </a:lnTo>
                  <a:lnTo>
                    <a:pt x="185" y="32"/>
                  </a:lnTo>
                  <a:lnTo>
                    <a:pt x="178" y="25"/>
                  </a:lnTo>
                  <a:lnTo>
                    <a:pt x="169" y="19"/>
                  </a:lnTo>
                  <a:lnTo>
                    <a:pt x="160" y="14"/>
                  </a:lnTo>
                  <a:lnTo>
                    <a:pt x="150" y="9"/>
                  </a:lnTo>
                  <a:lnTo>
                    <a:pt x="140" y="5"/>
                  </a:lnTo>
                  <a:lnTo>
                    <a:pt x="130" y="3"/>
                  </a:lnTo>
                  <a:lnTo>
                    <a:pt x="119" y="0"/>
                  </a:lnTo>
                  <a:lnTo>
                    <a:pt x="108" y="0"/>
                  </a:lnTo>
                  <a:lnTo>
                    <a:pt x="108" y="0"/>
                  </a:lnTo>
                  <a:lnTo>
                    <a:pt x="97" y="0"/>
                  </a:lnTo>
                  <a:lnTo>
                    <a:pt x="86" y="3"/>
                  </a:lnTo>
                  <a:lnTo>
                    <a:pt x="76" y="5"/>
                  </a:lnTo>
                  <a:lnTo>
                    <a:pt x="66" y="9"/>
                  </a:lnTo>
                  <a:lnTo>
                    <a:pt x="56" y="14"/>
                  </a:lnTo>
                  <a:lnTo>
                    <a:pt x="47" y="19"/>
                  </a:lnTo>
                  <a:lnTo>
                    <a:pt x="39" y="25"/>
                  </a:lnTo>
                  <a:lnTo>
                    <a:pt x="31" y="32"/>
                  </a:lnTo>
                  <a:lnTo>
                    <a:pt x="25" y="40"/>
                  </a:lnTo>
                  <a:lnTo>
                    <a:pt x="19" y="48"/>
                  </a:lnTo>
                  <a:lnTo>
                    <a:pt x="13" y="57"/>
                  </a:lnTo>
                  <a:lnTo>
                    <a:pt x="8" y="66"/>
                  </a:lnTo>
                  <a:lnTo>
                    <a:pt x="5" y="76"/>
                  </a:lnTo>
                  <a:lnTo>
                    <a:pt x="2" y="87"/>
                  </a:lnTo>
                  <a:lnTo>
                    <a:pt x="0" y="98"/>
                  </a:lnTo>
                  <a:lnTo>
                    <a:pt x="0" y="108"/>
                  </a:lnTo>
                  <a:lnTo>
                    <a:pt x="0" y="108"/>
                  </a:lnTo>
                  <a:lnTo>
                    <a:pt x="0" y="119"/>
                  </a:lnTo>
                  <a:lnTo>
                    <a:pt x="2" y="130"/>
                  </a:lnTo>
                  <a:lnTo>
                    <a:pt x="5" y="140"/>
                  </a:lnTo>
                  <a:lnTo>
                    <a:pt x="8" y="151"/>
                  </a:lnTo>
                  <a:lnTo>
                    <a:pt x="13" y="160"/>
                  </a:lnTo>
                  <a:lnTo>
                    <a:pt x="19" y="169"/>
                  </a:lnTo>
                  <a:lnTo>
                    <a:pt x="25" y="177"/>
                  </a:lnTo>
                  <a:lnTo>
                    <a:pt x="31" y="185"/>
                  </a:lnTo>
                  <a:lnTo>
                    <a:pt x="39" y="192"/>
                  </a:lnTo>
                  <a:lnTo>
                    <a:pt x="47" y="199"/>
                  </a:lnTo>
                  <a:lnTo>
                    <a:pt x="56" y="203"/>
                  </a:lnTo>
                  <a:lnTo>
                    <a:pt x="66" y="208"/>
                  </a:lnTo>
                  <a:lnTo>
                    <a:pt x="76" y="212"/>
                  </a:lnTo>
                  <a:lnTo>
                    <a:pt x="86" y="215"/>
                  </a:lnTo>
                  <a:lnTo>
                    <a:pt x="97" y="217"/>
                  </a:lnTo>
                  <a:lnTo>
                    <a:pt x="108" y="217"/>
                  </a:lnTo>
                  <a:lnTo>
                    <a:pt x="108"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47"/>
            <p:cNvSpPr>
              <a:spLocks/>
            </p:cNvSpPr>
            <p:nvPr/>
          </p:nvSpPr>
          <p:spPr bwMode="auto">
            <a:xfrm>
              <a:off x="2024063" y="3856038"/>
              <a:ext cx="171450" cy="173038"/>
            </a:xfrm>
            <a:custGeom>
              <a:avLst/>
              <a:gdLst>
                <a:gd name="T0" fmla="*/ 108 w 217"/>
                <a:gd name="T1" fmla="*/ 217 h 217"/>
                <a:gd name="T2" fmla="*/ 130 w 217"/>
                <a:gd name="T3" fmla="*/ 215 h 217"/>
                <a:gd name="T4" fmla="*/ 150 w 217"/>
                <a:gd name="T5" fmla="*/ 209 h 217"/>
                <a:gd name="T6" fmla="*/ 169 w 217"/>
                <a:gd name="T7" fmla="*/ 199 h 217"/>
                <a:gd name="T8" fmla="*/ 185 w 217"/>
                <a:gd name="T9" fmla="*/ 185 h 217"/>
                <a:gd name="T10" fmla="*/ 199 w 217"/>
                <a:gd name="T11" fmla="*/ 169 h 217"/>
                <a:gd name="T12" fmla="*/ 208 w 217"/>
                <a:gd name="T13" fmla="*/ 150 h 217"/>
                <a:gd name="T14" fmla="*/ 215 w 217"/>
                <a:gd name="T15" fmla="*/ 131 h 217"/>
                <a:gd name="T16" fmla="*/ 217 w 217"/>
                <a:gd name="T17" fmla="*/ 108 h 217"/>
                <a:gd name="T18" fmla="*/ 216 w 217"/>
                <a:gd name="T19" fmla="*/ 97 h 217"/>
                <a:gd name="T20" fmla="*/ 212 w 217"/>
                <a:gd name="T21" fmla="*/ 76 h 217"/>
                <a:gd name="T22" fmla="*/ 203 w 217"/>
                <a:gd name="T23" fmla="*/ 57 h 217"/>
                <a:gd name="T24" fmla="*/ 192 w 217"/>
                <a:gd name="T25" fmla="*/ 40 h 217"/>
                <a:gd name="T26" fmla="*/ 177 w 217"/>
                <a:gd name="T27" fmla="*/ 25 h 217"/>
                <a:gd name="T28" fmla="*/ 160 w 217"/>
                <a:gd name="T29" fmla="*/ 13 h 217"/>
                <a:gd name="T30" fmla="*/ 140 w 217"/>
                <a:gd name="T31" fmla="*/ 5 h 217"/>
                <a:gd name="T32" fmla="*/ 119 w 217"/>
                <a:gd name="T33" fmla="*/ 0 h 217"/>
                <a:gd name="T34" fmla="*/ 108 w 217"/>
                <a:gd name="T35" fmla="*/ 0 h 217"/>
                <a:gd name="T36" fmla="*/ 86 w 217"/>
                <a:gd name="T37" fmla="*/ 3 h 217"/>
                <a:gd name="T38" fmla="*/ 66 w 217"/>
                <a:gd name="T39" fmla="*/ 9 h 217"/>
                <a:gd name="T40" fmla="*/ 47 w 217"/>
                <a:gd name="T41" fmla="*/ 19 h 217"/>
                <a:gd name="T42" fmla="*/ 31 w 217"/>
                <a:gd name="T43" fmla="*/ 31 h 217"/>
                <a:gd name="T44" fmla="*/ 17 w 217"/>
                <a:gd name="T45" fmla="*/ 47 h 217"/>
                <a:gd name="T46" fmla="*/ 8 w 217"/>
                <a:gd name="T47" fmla="*/ 66 h 217"/>
                <a:gd name="T48" fmla="*/ 1 w 217"/>
                <a:gd name="T49" fmla="*/ 87 h 217"/>
                <a:gd name="T50" fmla="*/ 0 w 217"/>
                <a:gd name="T51" fmla="*/ 108 h 217"/>
                <a:gd name="T52" fmla="*/ 0 w 217"/>
                <a:gd name="T53" fmla="*/ 119 h 217"/>
                <a:gd name="T54" fmla="*/ 4 w 217"/>
                <a:gd name="T55" fmla="*/ 140 h 217"/>
                <a:gd name="T56" fmla="*/ 13 w 217"/>
                <a:gd name="T57" fmla="*/ 160 h 217"/>
                <a:gd name="T58" fmla="*/ 25 w 217"/>
                <a:gd name="T59" fmla="*/ 178 h 217"/>
                <a:gd name="T60" fmla="*/ 39 w 217"/>
                <a:gd name="T61" fmla="*/ 193 h 217"/>
                <a:gd name="T62" fmla="*/ 56 w 217"/>
                <a:gd name="T63" fmla="*/ 204 h 217"/>
                <a:gd name="T64" fmla="*/ 76 w 217"/>
                <a:gd name="T65" fmla="*/ 212 h 217"/>
                <a:gd name="T66" fmla="*/ 97 w 217"/>
                <a:gd name="T67" fmla="*/ 216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6"/>
                  </a:lnTo>
                  <a:lnTo>
                    <a:pt x="130" y="215"/>
                  </a:lnTo>
                  <a:lnTo>
                    <a:pt x="140" y="212"/>
                  </a:lnTo>
                  <a:lnTo>
                    <a:pt x="150" y="209"/>
                  </a:lnTo>
                  <a:lnTo>
                    <a:pt x="160" y="204"/>
                  </a:lnTo>
                  <a:lnTo>
                    <a:pt x="169" y="199"/>
                  </a:lnTo>
                  <a:lnTo>
                    <a:pt x="177" y="193"/>
                  </a:lnTo>
                  <a:lnTo>
                    <a:pt x="185" y="185"/>
                  </a:lnTo>
                  <a:lnTo>
                    <a:pt x="192" y="178"/>
                  </a:lnTo>
                  <a:lnTo>
                    <a:pt x="199" y="169"/>
                  </a:lnTo>
                  <a:lnTo>
                    <a:pt x="203" y="160"/>
                  </a:lnTo>
                  <a:lnTo>
                    <a:pt x="208" y="150"/>
                  </a:lnTo>
                  <a:lnTo>
                    <a:pt x="212" y="140"/>
                  </a:lnTo>
                  <a:lnTo>
                    <a:pt x="215" y="131"/>
                  </a:lnTo>
                  <a:lnTo>
                    <a:pt x="216" y="119"/>
                  </a:lnTo>
                  <a:lnTo>
                    <a:pt x="217" y="108"/>
                  </a:lnTo>
                  <a:lnTo>
                    <a:pt x="217" y="108"/>
                  </a:lnTo>
                  <a:lnTo>
                    <a:pt x="216" y="97"/>
                  </a:lnTo>
                  <a:lnTo>
                    <a:pt x="215" y="87"/>
                  </a:lnTo>
                  <a:lnTo>
                    <a:pt x="212" y="76"/>
                  </a:lnTo>
                  <a:lnTo>
                    <a:pt x="208" y="66"/>
                  </a:lnTo>
                  <a:lnTo>
                    <a:pt x="203" y="57"/>
                  </a:lnTo>
                  <a:lnTo>
                    <a:pt x="199" y="47"/>
                  </a:lnTo>
                  <a:lnTo>
                    <a:pt x="192" y="40"/>
                  </a:lnTo>
                  <a:lnTo>
                    <a:pt x="185" y="31"/>
                  </a:lnTo>
                  <a:lnTo>
                    <a:pt x="177" y="25"/>
                  </a:lnTo>
                  <a:lnTo>
                    <a:pt x="169" y="19"/>
                  </a:lnTo>
                  <a:lnTo>
                    <a:pt x="160" y="13"/>
                  </a:lnTo>
                  <a:lnTo>
                    <a:pt x="150" y="9"/>
                  </a:lnTo>
                  <a:lnTo>
                    <a:pt x="140" y="5"/>
                  </a:lnTo>
                  <a:lnTo>
                    <a:pt x="130" y="3"/>
                  </a:lnTo>
                  <a:lnTo>
                    <a:pt x="119" y="0"/>
                  </a:lnTo>
                  <a:lnTo>
                    <a:pt x="108" y="0"/>
                  </a:lnTo>
                  <a:lnTo>
                    <a:pt x="108" y="0"/>
                  </a:lnTo>
                  <a:lnTo>
                    <a:pt x="97" y="0"/>
                  </a:lnTo>
                  <a:lnTo>
                    <a:pt x="86" y="3"/>
                  </a:lnTo>
                  <a:lnTo>
                    <a:pt x="76" y="5"/>
                  </a:lnTo>
                  <a:lnTo>
                    <a:pt x="66" y="9"/>
                  </a:lnTo>
                  <a:lnTo>
                    <a:pt x="56" y="13"/>
                  </a:lnTo>
                  <a:lnTo>
                    <a:pt x="47" y="19"/>
                  </a:lnTo>
                  <a:lnTo>
                    <a:pt x="39" y="25"/>
                  </a:lnTo>
                  <a:lnTo>
                    <a:pt x="31" y="31"/>
                  </a:lnTo>
                  <a:lnTo>
                    <a:pt x="25" y="40"/>
                  </a:lnTo>
                  <a:lnTo>
                    <a:pt x="17" y="47"/>
                  </a:lnTo>
                  <a:lnTo>
                    <a:pt x="13" y="57"/>
                  </a:lnTo>
                  <a:lnTo>
                    <a:pt x="8" y="66"/>
                  </a:lnTo>
                  <a:lnTo>
                    <a:pt x="4" y="76"/>
                  </a:lnTo>
                  <a:lnTo>
                    <a:pt x="1" y="87"/>
                  </a:lnTo>
                  <a:lnTo>
                    <a:pt x="0" y="97"/>
                  </a:lnTo>
                  <a:lnTo>
                    <a:pt x="0" y="108"/>
                  </a:lnTo>
                  <a:lnTo>
                    <a:pt x="0" y="108"/>
                  </a:lnTo>
                  <a:lnTo>
                    <a:pt x="0" y="119"/>
                  </a:lnTo>
                  <a:lnTo>
                    <a:pt x="1" y="131"/>
                  </a:lnTo>
                  <a:lnTo>
                    <a:pt x="4" y="140"/>
                  </a:lnTo>
                  <a:lnTo>
                    <a:pt x="8" y="150"/>
                  </a:lnTo>
                  <a:lnTo>
                    <a:pt x="13" y="160"/>
                  </a:lnTo>
                  <a:lnTo>
                    <a:pt x="17" y="169"/>
                  </a:lnTo>
                  <a:lnTo>
                    <a:pt x="25" y="178"/>
                  </a:lnTo>
                  <a:lnTo>
                    <a:pt x="31" y="185"/>
                  </a:lnTo>
                  <a:lnTo>
                    <a:pt x="39" y="193"/>
                  </a:lnTo>
                  <a:lnTo>
                    <a:pt x="47" y="199"/>
                  </a:lnTo>
                  <a:lnTo>
                    <a:pt x="56" y="204"/>
                  </a:lnTo>
                  <a:lnTo>
                    <a:pt x="66" y="209"/>
                  </a:lnTo>
                  <a:lnTo>
                    <a:pt x="76" y="212"/>
                  </a:lnTo>
                  <a:lnTo>
                    <a:pt x="86" y="215"/>
                  </a:lnTo>
                  <a:lnTo>
                    <a:pt x="97" y="216"/>
                  </a:lnTo>
                  <a:lnTo>
                    <a:pt x="108" y="217"/>
                  </a:lnTo>
                  <a:lnTo>
                    <a:pt x="108"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48"/>
            <p:cNvSpPr>
              <a:spLocks noEditPoints="1"/>
            </p:cNvSpPr>
            <p:nvPr/>
          </p:nvSpPr>
          <p:spPr bwMode="auto">
            <a:xfrm>
              <a:off x="1154113" y="3951288"/>
              <a:ext cx="1168400" cy="971550"/>
            </a:xfrm>
            <a:custGeom>
              <a:avLst/>
              <a:gdLst>
                <a:gd name="T0" fmla="*/ 1069 w 1472"/>
                <a:gd name="T1" fmla="*/ 229 h 1223"/>
                <a:gd name="T2" fmla="*/ 967 w 1472"/>
                <a:gd name="T3" fmla="*/ 132 h 1223"/>
                <a:gd name="T4" fmla="*/ 800 w 1472"/>
                <a:gd name="T5" fmla="*/ 77 h 1223"/>
                <a:gd name="T6" fmla="*/ 599 w 1472"/>
                <a:gd name="T7" fmla="*/ 160 h 1223"/>
                <a:gd name="T8" fmla="*/ 516 w 1472"/>
                <a:gd name="T9" fmla="*/ 359 h 1223"/>
                <a:gd name="T10" fmla="*/ 448 w 1472"/>
                <a:gd name="T11" fmla="*/ 524 h 1223"/>
                <a:gd name="T12" fmla="*/ 283 w 1472"/>
                <a:gd name="T13" fmla="*/ 592 h 1223"/>
                <a:gd name="T14" fmla="*/ 200 w 1472"/>
                <a:gd name="T15" fmla="*/ 554 h 1223"/>
                <a:gd name="T16" fmla="*/ 176 w 1472"/>
                <a:gd name="T17" fmla="*/ 468 h 1223"/>
                <a:gd name="T18" fmla="*/ 216 w 1472"/>
                <a:gd name="T19" fmla="*/ 327 h 1223"/>
                <a:gd name="T20" fmla="*/ 310 w 1472"/>
                <a:gd name="T21" fmla="*/ 218 h 1223"/>
                <a:gd name="T22" fmla="*/ 442 w 1472"/>
                <a:gd name="T23" fmla="*/ 158 h 1223"/>
                <a:gd name="T24" fmla="*/ 272 w 1472"/>
                <a:gd name="T25" fmla="*/ 36 h 1223"/>
                <a:gd name="T26" fmla="*/ 74 w 1472"/>
                <a:gd name="T27" fmla="*/ 222 h 1223"/>
                <a:gd name="T28" fmla="*/ 1 w 1472"/>
                <a:gd name="T29" fmla="*/ 446 h 1223"/>
                <a:gd name="T30" fmla="*/ 33 w 1472"/>
                <a:gd name="T31" fmla="*/ 704 h 1223"/>
                <a:gd name="T32" fmla="*/ 191 w 1472"/>
                <a:gd name="T33" fmla="*/ 981 h 1223"/>
                <a:gd name="T34" fmla="*/ 450 w 1472"/>
                <a:gd name="T35" fmla="*/ 1164 h 1223"/>
                <a:gd name="T36" fmla="*/ 737 w 1472"/>
                <a:gd name="T37" fmla="*/ 1223 h 1223"/>
                <a:gd name="T38" fmla="*/ 951 w 1472"/>
                <a:gd name="T39" fmla="*/ 1190 h 1223"/>
                <a:gd name="T40" fmla="*/ 1179 w 1472"/>
                <a:gd name="T41" fmla="*/ 1072 h 1223"/>
                <a:gd name="T42" fmla="*/ 1394 w 1472"/>
                <a:gd name="T43" fmla="*/ 814 h 1223"/>
                <a:gd name="T44" fmla="*/ 1468 w 1472"/>
                <a:gd name="T45" fmla="*/ 566 h 1223"/>
                <a:gd name="T46" fmla="*/ 1424 w 1472"/>
                <a:gd name="T47" fmla="*/ 327 h 1223"/>
                <a:gd name="T48" fmla="*/ 1219 w 1472"/>
                <a:gd name="T49" fmla="*/ 204 h 1223"/>
                <a:gd name="T50" fmla="*/ 1041 w 1472"/>
                <a:gd name="T51" fmla="*/ 245 h 1223"/>
                <a:gd name="T52" fmla="*/ 1022 w 1472"/>
                <a:gd name="T53" fmla="*/ 258 h 1223"/>
                <a:gd name="T54" fmla="*/ 1008 w 1472"/>
                <a:gd name="T55" fmla="*/ 269 h 1223"/>
                <a:gd name="T56" fmla="*/ 992 w 1472"/>
                <a:gd name="T57" fmla="*/ 284 h 1223"/>
                <a:gd name="T58" fmla="*/ 737 w 1472"/>
                <a:gd name="T59" fmla="*/ 1046 h 1223"/>
                <a:gd name="T60" fmla="*/ 453 w 1472"/>
                <a:gd name="T61" fmla="*/ 970 h 1223"/>
                <a:gd name="T62" fmla="*/ 252 w 1472"/>
                <a:gd name="T63" fmla="*/ 767 h 1223"/>
                <a:gd name="T64" fmla="*/ 402 w 1472"/>
                <a:gd name="T65" fmla="*/ 751 h 1223"/>
                <a:gd name="T66" fmla="*/ 557 w 1472"/>
                <a:gd name="T67" fmla="*/ 663 h 1223"/>
                <a:gd name="T68" fmla="*/ 654 w 1472"/>
                <a:gd name="T69" fmla="*/ 534 h 1223"/>
                <a:gd name="T70" fmla="*/ 692 w 1472"/>
                <a:gd name="T71" fmla="*/ 359 h 1223"/>
                <a:gd name="T72" fmla="*/ 723 w 1472"/>
                <a:gd name="T73" fmla="*/ 284 h 1223"/>
                <a:gd name="T74" fmla="*/ 800 w 1472"/>
                <a:gd name="T75" fmla="*/ 251 h 1223"/>
                <a:gd name="T76" fmla="*/ 882 w 1472"/>
                <a:gd name="T77" fmla="*/ 291 h 1223"/>
                <a:gd name="T78" fmla="*/ 907 w 1472"/>
                <a:gd name="T79" fmla="*/ 486 h 1223"/>
                <a:gd name="T80" fmla="*/ 879 w 1472"/>
                <a:gd name="T81" fmla="*/ 596 h 1223"/>
                <a:gd name="T82" fmla="*/ 742 w 1472"/>
                <a:gd name="T83" fmla="*/ 709 h 1223"/>
                <a:gd name="T84" fmla="*/ 897 w 1472"/>
                <a:gd name="T85" fmla="*/ 829 h 1223"/>
                <a:gd name="T86" fmla="*/ 1014 w 1472"/>
                <a:gd name="T87" fmla="*/ 713 h 1223"/>
                <a:gd name="T88" fmla="*/ 1078 w 1472"/>
                <a:gd name="T89" fmla="*/ 547 h 1223"/>
                <a:gd name="T90" fmla="*/ 1095 w 1472"/>
                <a:gd name="T91" fmla="*/ 435 h 1223"/>
                <a:gd name="T92" fmla="*/ 1168 w 1472"/>
                <a:gd name="T93" fmla="*/ 380 h 1223"/>
                <a:gd name="T94" fmla="*/ 1250 w 1472"/>
                <a:gd name="T95" fmla="*/ 397 h 1223"/>
                <a:gd name="T96" fmla="*/ 1296 w 1472"/>
                <a:gd name="T97" fmla="*/ 475 h 1223"/>
                <a:gd name="T98" fmla="*/ 1250 w 1472"/>
                <a:gd name="T99" fmla="*/ 709 h 1223"/>
                <a:gd name="T100" fmla="*/ 1065 w 1472"/>
                <a:gd name="T101" fmla="*/ 940 h 1223"/>
                <a:gd name="T102" fmla="*/ 737 w 1472"/>
                <a:gd name="T103" fmla="*/ 1046 h 1223"/>
                <a:gd name="T104" fmla="*/ 970 w 1472"/>
                <a:gd name="T105" fmla="*/ 307 h 1223"/>
                <a:gd name="T106" fmla="*/ 962 w 1472"/>
                <a:gd name="T107" fmla="*/ 318 h 1223"/>
                <a:gd name="T108" fmla="*/ 948 w 1472"/>
                <a:gd name="T109" fmla="*/ 339 h 1223"/>
                <a:gd name="T110" fmla="*/ 940 w 1472"/>
                <a:gd name="T111" fmla="*/ 353 h 1223"/>
                <a:gd name="T112" fmla="*/ 928 w 1472"/>
                <a:gd name="T113" fmla="*/ 378 h 1223"/>
                <a:gd name="T114" fmla="*/ 924 w 1472"/>
                <a:gd name="T115" fmla="*/ 389 h 1223"/>
                <a:gd name="T116" fmla="*/ 915 w 1472"/>
                <a:gd name="T117" fmla="*/ 416 h 1223"/>
                <a:gd name="T118" fmla="*/ 912 w 1472"/>
                <a:gd name="T119" fmla="*/ 430 h 1223"/>
                <a:gd name="T120" fmla="*/ 908 w 1472"/>
                <a:gd name="T121" fmla="*/ 459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2" h="1223">
                  <a:moveTo>
                    <a:pt x="1189" y="203"/>
                  </a:moveTo>
                  <a:lnTo>
                    <a:pt x="1189" y="203"/>
                  </a:lnTo>
                  <a:lnTo>
                    <a:pt x="1172" y="203"/>
                  </a:lnTo>
                  <a:lnTo>
                    <a:pt x="1153" y="204"/>
                  </a:lnTo>
                  <a:lnTo>
                    <a:pt x="1136" y="208"/>
                  </a:lnTo>
                  <a:lnTo>
                    <a:pt x="1119" y="212"/>
                  </a:lnTo>
                  <a:lnTo>
                    <a:pt x="1101" y="217"/>
                  </a:lnTo>
                  <a:lnTo>
                    <a:pt x="1085" y="223"/>
                  </a:lnTo>
                  <a:lnTo>
                    <a:pt x="1069" y="229"/>
                  </a:lnTo>
                  <a:lnTo>
                    <a:pt x="1054" y="238"/>
                  </a:lnTo>
                  <a:lnTo>
                    <a:pt x="1054" y="238"/>
                  </a:lnTo>
                  <a:lnTo>
                    <a:pt x="1045" y="219"/>
                  </a:lnTo>
                  <a:lnTo>
                    <a:pt x="1034" y="203"/>
                  </a:lnTo>
                  <a:lnTo>
                    <a:pt x="1023" y="187"/>
                  </a:lnTo>
                  <a:lnTo>
                    <a:pt x="1011" y="172"/>
                  </a:lnTo>
                  <a:lnTo>
                    <a:pt x="997" y="157"/>
                  </a:lnTo>
                  <a:lnTo>
                    <a:pt x="983" y="145"/>
                  </a:lnTo>
                  <a:lnTo>
                    <a:pt x="967" y="132"/>
                  </a:lnTo>
                  <a:lnTo>
                    <a:pt x="951" y="121"/>
                  </a:lnTo>
                  <a:lnTo>
                    <a:pt x="935" y="111"/>
                  </a:lnTo>
                  <a:lnTo>
                    <a:pt x="918" y="103"/>
                  </a:lnTo>
                  <a:lnTo>
                    <a:pt x="899" y="94"/>
                  </a:lnTo>
                  <a:lnTo>
                    <a:pt x="881" y="88"/>
                  </a:lnTo>
                  <a:lnTo>
                    <a:pt x="861" y="83"/>
                  </a:lnTo>
                  <a:lnTo>
                    <a:pt x="841" y="79"/>
                  </a:lnTo>
                  <a:lnTo>
                    <a:pt x="820" y="77"/>
                  </a:lnTo>
                  <a:lnTo>
                    <a:pt x="800" y="77"/>
                  </a:lnTo>
                  <a:lnTo>
                    <a:pt x="800" y="77"/>
                  </a:lnTo>
                  <a:lnTo>
                    <a:pt x="770" y="78"/>
                  </a:lnTo>
                  <a:lnTo>
                    <a:pt x="743" y="81"/>
                  </a:lnTo>
                  <a:lnTo>
                    <a:pt x="716" y="89"/>
                  </a:lnTo>
                  <a:lnTo>
                    <a:pt x="690" y="99"/>
                  </a:lnTo>
                  <a:lnTo>
                    <a:pt x="665" y="110"/>
                  </a:lnTo>
                  <a:lnTo>
                    <a:pt x="641" y="125"/>
                  </a:lnTo>
                  <a:lnTo>
                    <a:pt x="619" y="141"/>
                  </a:lnTo>
                  <a:lnTo>
                    <a:pt x="599" y="160"/>
                  </a:lnTo>
                  <a:lnTo>
                    <a:pt x="582" y="179"/>
                  </a:lnTo>
                  <a:lnTo>
                    <a:pt x="564" y="202"/>
                  </a:lnTo>
                  <a:lnTo>
                    <a:pt x="551" y="224"/>
                  </a:lnTo>
                  <a:lnTo>
                    <a:pt x="538" y="249"/>
                  </a:lnTo>
                  <a:lnTo>
                    <a:pt x="530" y="275"/>
                  </a:lnTo>
                  <a:lnTo>
                    <a:pt x="522" y="302"/>
                  </a:lnTo>
                  <a:lnTo>
                    <a:pt x="518" y="331"/>
                  </a:lnTo>
                  <a:lnTo>
                    <a:pt x="516" y="359"/>
                  </a:lnTo>
                  <a:lnTo>
                    <a:pt x="516" y="359"/>
                  </a:lnTo>
                  <a:lnTo>
                    <a:pt x="515" y="383"/>
                  </a:lnTo>
                  <a:lnTo>
                    <a:pt x="512" y="405"/>
                  </a:lnTo>
                  <a:lnTo>
                    <a:pt x="506" y="428"/>
                  </a:lnTo>
                  <a:lnTo>
                    <a:pt x="499" y="449"/>
                  </a:lnTo>
                  <a:lnTo>
                    <a:pt x="489" y="470"/>
                  </a:lnTo>
                  <a:lnTo>
                    <a:pt x="477" y="488"/>
                  </a:lnTo>
                  <a:lnTo>
                    <a:pt x="464" y="507"/>
                  </a:lnTo>
                  <a:lnTo>
                    <a:pt x="448" y="524"/>
                  </a:lnTo>
                  <a:lnTo>
                    <a:pt x="448" y="524"/>
                  </a:lnTo>
                  <a:lnTo>
                    <a:pt x="430" y="540"/>
                  </a:lnTo>
                  <a:lnTo>
                    <a:pt x="412" y="554"/>
                  </a:lnTo>
                  <a:lnTo>
                    <a:pt x="393" y="565"/>
                  </a:lnTo>
                  <a:lnTo>
                    <a:pt x="372" y="575"/>
                  </a:lnTo>
                  <a:lnTo>
                    <a:pt x="351" y="583"/>
                  </a:lnTo>
                  <a:lnTo>
                    <a:pt x="329" y="589"/>
                  </a:lnTo>
                  <a:lnTo>
                    <a:pt x="306" y="592"/>
                  </a:lnTo>
                  <a:lnTo>
                    <a:pt x="283" y="592"/>
                  </a:lnTo>
                  <a:lnTo>
                    <a:pt x="283" y="592"/>
                  </a:lnTo>
                  <a:lnTo>
                    <a:pt x="272" y="592"/>
                  </a:lnTo>
                  <a:lnTo>
                    <a:pt x="262" y="591"/>
                  </a:lnTo>
                  <a:lnTo>
                    <a:pt x="251" y="589"/>
                  </a:lnTo>
                  <a:lnTo>
                    <a:pt x="241" y="585"/>
                  </a:lnTo>
                  <a:lnTo>
                    <a:pt x="232" y="580"/>
                  </a:lnTo>
                  <a:lnTo>
                    <a:pt x="223" y="575"/>
                  </a:lnTo>
                  <a:lnTo>
                    <a:pt x="215" y="569"/>
                  </a:lnTo>
                  <a:lnTo>
                    <a:pt x="207" y="561"/>
                  </a:lnTo>
                  <a:lnTo>
                    <a:pt x="200" y="554"/>
                  </a:lnTo>
                  <a:lnTo>
                    <a:pt x="193" y="545"/>
                  </a:lnTo>
                  <a:lnTo>
                    <a:pt x="189" y="537"/>
                  </a:lnTo>
                  <a:lnTo>
                    <a:pt x="184" y="527"/>
                  </a:lnTo>
                  <a:lnTo>
                    <a:pt x="180" y="518"/>
                  </a:lnTo>
                  <a:lnTo>
                    <a:pt x="177" y="507"/>
                  </a:lnTo>
                  <a:lnTo>
                    <a:pt x="176" y="497"/>
                  </a:lnTo>
                  <a:lnTo>
                    <a:pt x="175" y="486"/>
                  </a:lnTo>
                  <a:lnTo>
                    <a:pt x="175" y="486"/>
                  </a:lnTo>
                  <a:lnTo>
                    <a:pt x="176" y="468"/>
                  </a:lnTo>
                  <a:lnTo>
                    <a:pt x="177" y="451"/>
                  </a:lnTo>
                  <a:lnTo>
                    <a:pt x="180" y="435"/>
                  </a:lnTo>
                  <a:lnTo>
                    <a:pt x="182" y="419"/>
                  </a:lnTo>
                  <a:lnTo>
                    <a:pt x="186" y="403"/>
                  </a:lnTo>
                  <a:lnTo>
                    <a:pt x="191" y="387"/>
                  </a:lnTo>
                  <a:lnTo>
                    <a:pt x="196" y="370"/>
                  </a:lnTo>
                  <a:lnTo>
                    <a:pt x="202" y="356"/>
                  </a:lnTo>
                  <a:lnTo>
                    <a:pt x="208" y="341"/>
                  </a:lnTo>
                  <a:lnTo>
                    <a:pt x="216" y="327"/>
                  </a:lnTo>
                  <a:lnTo>
                    <a:pt x="223" y="312"/>
                  </a:lnTo>
                  <a:lnTo>
                    <a:pt x="232" y="299"/>
                  </a:lnTo>
                  <a:lnTo>
                    <a:pt x="242" y="286"/>
                  </a:lnTo>
                  <a:lnTo>
                    <a:pt x="252" y="274"/>
                  </a:lnTo>
                  <a:lnTo>
                    <a:pt x="262" y="261"/>
                  </a:lnTo>
                  <a:lnTo>
                    <a:pt x="273" y="250"/>
                  </a:lnTo>
                  <a:lnTo>
                    <a:pt x="285" y="239"/>
                  </a:lnTo>
                  <a:lnTo>
                    <a:pt x="296" y="228"/>
                  </a:lnTo>
                  <a:lnTo>
                    <a:pt x="310" y="218"/>
                  </a:lnTo>
                  <a:lnTo>
                    <a:pt x="322" y="209"/>
                  </a:lnTo>
                  <a:lnTo>
                    <a:pt x="336" y="201"/>
                  </a:lnTo>
                  <a:lnTo>
                    <a:pt x="350" y="192"/>
                  </a:lnTo>
                  <a:lnTo>
                    <a:pt x="365" y="184"/>
                  </a:lnTo>
                  <a:lnTo>
                    <a:pt x="380" y="178"/>
                  </a:lnTo>
                  <a:lnTo>
                    <a:pt x="394" y="172"/>
                  </a:lnTo>
                  <a:lnTo>
                    <a:pt x="411" y="167"/>
                  </a:lnTo>
                  <a:lnTo>
                    <a:pt x="425" y="162"/>
                  </a:lnTo>
                  <a:lnTo>
                    <a:pt x="442" y="158"/>
                  </a:lnTo>
                  <a:lnTo>
                    <a:pt x="459" y="156"/>
                  </a:lnTo>
                  <a:lnTo>
                    <a:pt x="475" y="153"/>
                  </a:lnTo>
                  <a:lnTo>
                    <a:pt x="492" y="152"/>
                  </a:lnTo>
                  <a:lnTo>
                    <a:pt x="510" y="152"/>
                  </a:lnTo>
                  <a:lnTo>
                    <a:pt x="357" y="0"/>
                  </a:lnTo>
                  <a:lnTo>
                    <a:pt x="357" y="0"/>
                  </a:lnTo>
                  <a:lnTo>
                    <a:pt x="327" y="10"/>
                  </a:lnTo>
                  <a:lnTo>
                    <a:pt x="299" y="22"/>
                  </a:lnTo>
                  <a:lnTo>
                    <a:pt x="272" y="36"/>
                  </a:lnTo>
                  <a:lnTo>
                    <a:pt x="244" y="50"/>
                  </a:lnTo>
                  <a:lnTo>
                    <a:pt x="220" y="67"/>
                  </a:lnTo>
                  <a:lnTo>
                    <a:pt x="195" y="85"/>
                  </a:lnTo>
                  <a:lnTo>
                    <a:pt x="171" y="105"/>
                  </a:lnTo>
                  <a:lnTo>
                    <a:pt x="149" y="126"/>
                  </a:lnTo>
                  <a:lnTo>
                    <a:pt x="128" y="147"/>
                  </a:lnTo>
                  <a:lnTo>
                    <a:pt x="109" y="171"/>
                  </a:lnTo>
                  <a:lnTo>
                    <a:pt x="91" y="196"/>
                  </a:lnTo>
                  <a:lnTo>
                    <a:pt x="74" y="222"/>
                  </a:lnTo>
                  <a:lnTo>
                    <a:pt x="58" y="248"/>
                  </a:lnTo>
                  <a:lnTo>
                    <a:pt x="46" y="276"/>
                  </a:lnTo>
                  <a:lnTo>
                    <a:pt x="33" y="305"/>
                  </a:lnTo>
                  <a:lnTo>
                    <a:pt x="24" y="333"/>
                  </a:lnTo>
                  <a:lnTo>
                    <a:pt x="24" y="333"/>
                  </a:lnTo>
                  <a:lnTo>
                    <a:pt x="14" y="370"/>
                  </a:lnTo>
                  <a:lnTo>
                    <a:pt x="6" y="408"/>
                  </a:lnTo>
                  <a:lnTo>
                    <a:pt x="4" y="426"/>
                  </a:lnTo>
                  <a:lnTo>
                    <a:pt x="1" y="446"/>
                  </a:lnTo>
                  <a:lnTo>
                    <a:pt x="0" y="466"/>
                  </a:lnTo>
                  <a:lnTo>
                    <a:pt x="0" y="486"/>
                  </a:lnTo>
                  <a:lnTo>
                    <a:pt x="0" y="486"/>
                  </a:lnTo>
                  <a:lnTo>
                    <a:pt x="1" y="523"/>
                  </a:lnTo>
                  <a:lnTo>
                    <a:pt x="4" y="560"/>
                  </a:lnTo>
                  <a:lnTo>
                    <a:pt x="9" y="597"/>
                  </a:lnTo>
                  <a:lnTo>
                    <a:pt x="15" y="633"/>
                  </a:lnTo>
                  <a:lnTo>
                    <a:pt x="22" y="669"/>
                  </a:lnTo>
                  <a:lnTo>
                    <a:pt x="33" y="704"/>
                  </a:lnTo>
                  <a:lnTo>
                    <a:pt x="45" y="739"/>
                  </a:lnTo>
                  <a:lnTo>
                    <a:pt x="58" y="772"/>
                  </a:lnTo>
                  <a:lnTo>
                    <a:pt x="72" y="805"/>
                  </a:lnTo>
                  <a:lnTo>
                    <a:pt x="89" y="837"/>
                  </a:lnTo>
                  <a:lnTo>
                    <a:pt x="107" y="868"/>
                  </a:lnTo>
                  <a:lnTo>
                    <a:pt x="125" y="898"/>
                  </a:lnTo>
                  <a:lnTo>
                    <a:pt x="146" y="926"/>
                  </a:lnTo>
                  <a:lnTo>
                    <a:pt x="169" y="953"/>
                  </a:lnTo>
                  <a:lnTo>
                    <a:pt x="191" y="981"/>
                  </a:lnTo>
                  <a:lnTo>
                    <a:pt x="216" y="1007"/>
                  </a:lnTo>
                  <a:lnTo>
                    <a:pt x="242" y="1030"/>
                  </a:lnTo>
                  <a:lnTo>
                    <a:pt x="268" y="1054"/>
                  </a:lnTo>
                  <a:lnTo>
                    <a:pt x="296" y="1076"/>
                  </a:lnTo>
                  <a:lnTo>
                    <a:pt x="325" y="1096"/>
                  </a:lnTo>
                  <a:lnTo>
                    <a:pt x="355" y="1116"/>
                  </a:lnTo>
                  <a:lnTo>
                    <a:pt x="386" y="1133"/>
                  </a:lnTo>
                  <a:lnTo>
                    <a:pt x="417" y="1149"/>
                  </a:lnTo>
                  <a:lnTo>
                    <a:pt x="450" y="1164"/>
                  </a:lnTo>
                  <a:lnTo>
                    <a:pt x="484" y="1178"/>
                  </a:lnTo>
                  <a:lnTo>
                    <a:pt x="517" y="1189"/>
                  </a:lnTo>
                  <a:lnTo>
                    <a:pt x="552" y="1199"/>
                  </a:lnTo>
                  <a:lnTo>
                    <a:pt x="588" y="1208"/>
                  </a:lnTo>
                  <a:lnTo>
                    <a:pt x="624" y="1214"/>
                  </a:lnTo>
                  <a:lnTo>
                    <a:pt x="661" y="1219"/>
                  </a:lnTo>
                  <a:lnTo>
                    <a:pt x="698" y="1221"/>
                  </a:lnTo>
                  <a:lnTo>
                    <a:pt x="737" y="1223"/>
                  </a:lnTo>
                  <a:lnTo>
                    <a:pt x="737" y="1223"/>
                  </a:lnTo>
                  <a:lnTo>
                    <a:pt x="761" y="1221"/>
                  </a:lnTo>
                  <a:lnTo>
                    <a:pt x="786" y="1220"/>
                  </a:lnTo>
                  <a:lnTo>
                    <a:pt x="810" y="1219"/>
                  </a:lnTo>
                  <a:lnTo>
                    <a:pt x="835" y="1215"/>
                  </a:lnTo>
                  <a:lnTo>
                    <a:pt x="858" y="1211"/>
                  </a:lnTo>
                  <a:lnTo>
                    <a:pt x="882" y="1208"/>
                  </a:lnTo>
                  <a:lnTo>
                    <a:pt x="905" y="1203"/>
                  </a:lnTo>
                  <a:lnTo>
                    <a:pt x="929" y="1197"/>
                  </a:lnTo>
                  <a:lnTo>
                    <a:pt x="951" y="1190"/>
                  </a:lnTo>
                  <a:lnTo>
                    <a:pt x="975" y="1183"/>
                  </a:lnTo>
                  <a:lnTo>
                    <a:pt x="996" y="1174"/>
                  </a:lnTo>
                  <a:lnTo>
                    <a:pt x="1018" y="1165"/>
                  </a:lnTo>
                  <a:lnTo>
                    <a:pt x="1041" y="1157"/>
                  </a:lnTo>
                  <a:lnTo>
                    <a:pt x="1062" y="1147"/>
                  </a:lnTo>
                  <a:lnTo>
                    <a:pt x="1081" y="1136"/>
                  </a:lnTo>
                  <a:lnTo>
                    <a:pt x="1103" y="1125"/>
                  </a:lnTo>
                  <a:lnTo>
                    <a:pt x="1142" y="1100"/>
                  </a:lnTo>
                  <a:lnTo>
                    <a:pt x="1179" y="1072"/>
                  </a:lnTo>
                  <a:lnTo>
                    <a:pt x="1215" y="1044"/>
                  </a:lnTo>
                  <a:lnTo>
                    <a:pt x="1250" y="1012"/>
                  </a:lnTo>
                  <a:lnTo>
                    <a:pt x="1282" y="979"/>
                  </a:lnTo>
                  <a:lnTo>
                    <a:pt x="1312" y="943"/>
                  </a:lnTo>
                  <a:lnTo>
                    <a:pt x="1341" y="906"/>
                  </a:lnTo>
                  <a:lnTo>
                    <a:pt x="1365" y="867"/>
                  </a:lnTo>
                  <a:lnTo>
                    <a:pt x="1365" y="867"/>
                  </a:lnTo>
                  <a:lnTo>
                    <a:pt x="1380" y="842"/>
                  </a:lnTo>
                  <a:lnTo>
                    <a:pt x="1394" y="814"/>
                  </a:lnTo>
                  <a:lnTo>
                    <a:pt x="1408" y="787"/>
                  </a:lnTo>
                  <a:lnTo>
                    <a:pt x="1419" y="760"/>
                  </a:lnTo>
                  <a:lnTo>
                    <a:pt x="1430" y="731"/>
                  </a:lnTo>
                  <a:lnTo>
                    <a:pt x="1440" y="703"/>
                  </a:lnTo>
                  <a:lnTo>
                    <a:pt x="1449" y="674"/>
                  </a:lnTo>
                  <a:lnTo>
                    <a:pt x="1455" y="645"/>
                  </a:lnTo>
                  <a:lnTo>
                    <a:pt x="1455" y="645"/>
                  </a:lnTo>
                  <a:lnTo>
                    <a:pt x="1462" y="605"/>
                  </a:lnTo>
                  <a:lnTo>
                    <a:pt x="1468" y="566"/>
                  </a:lnTo>
                  <a:lnTo>
                    <a:pt x="1472" y="525"/>
                  </a:lnTo>
                  <a:lnTo>
                    <a:pt x="1472" y="486"/>
                  </a:lnTo>
                  <a:lnTo>
                    <a:pt x="1472" y="486"/>
                  </a:lnTo>
                  <a:lnTo>
                    <a:pt x="1471" y="457"/>
                  </a:lnTo>
                  <a:lnTo>
                    <a:pt x="1467" y="429"/>
                  </a:lnTo>
                  <a:lnTo>
                    <a:pt x="1460" y="401"/>
                  </a:lnTo>
                  <a:lnTo>
                    <a:pt x="1450" y="375"/>
                  </a:lnTo>
                  <a:lnTo>
                    <a:pt x="1439" y="351"/>
                  </a:lnTo>
                  <a:lnTo>
                    <a:pt x="1424" y="327"/>
                  </a:lnTo>
                  <a:lnTo>
                    <a:pt x="1408" y="306"/>
                  </a:lnTo>
                  <a:lnTo>
                    <a:pt x="1390" y="286"/>
                  </a:lnTo>
                  <a:lnTo>
                    <a:pt x="1369" y="268"/>
                  </a:lnTo>
                  <a:lnTo>
                    <a:pt x="1348" y="251"/>
                  </a:lnTo>
                  <a:lnTo>
                    <a:pt x="1325" y="237"/>
                  </a:lnTo>
                  <a:lnTo>
                    <a:pt x="1300" y="225"/>
                  </a:lnTo>
                  <a:lnTo>
                    <a:pt x="1274" y="215"/>
                  </a:lnTo>
                  <a:lnTo>
                    <a:pt x="1246" y="208"/>
                  </a:lnTo>
                  <a:lnTo>
                    <a:pt x="1219" y="204"/>
                  </a:lnTo>
                  <a:lnTo>
                    <a:pt x="1189" y="203"/>
                  </a:lnTo>
                  <a:lnTo>
                    <a:pt x="1189" y="203"/>
                  </a:lnTo>
                  <a:close/>
                  <a:moveTo>
                    <a:pt x="1050" y="239"/>
                  </a:moveTo>
                  <a:lnTo>
                    <a:pt x="1050" y="239"/>
                  </a:lnTo>
                  <a:lnTo>
                    <a:pt x="1045" y="243"/>
                  </a:lnTo>
                  <a:lnTo>
                    <a:pt x="1045" y="243"/>
                  </a:lnTo>
                  <a:lnTo>
                    <a:pt x="1050" y="239"/>
                  </a:lnTo>
                  <a:lnTo>
                    <a:pt x="1050" y="239"/>
                  </a:lnTo>
                  <a:close/>
                  <a:moveTo>
                    <a:pt x="1041" y="245"/>
                  </a:moveTo>
                  <a:lnTo>
                    <a:pt x="1041" y="245"/>
                  </a:lnTo>
                  <a:lnTo>
                    <a:pt x="1036" y="249"/>
                  </a:lnTo>
                  <a:lnTo>
                    <a:pt x="1036" y="249"/>
                  </a:lnTo>
                  <a:lnTo>
                    <a:pt x="1041" y="245"/>
                  </a:lnTo>
                  <a:lnTo>
                    <a:pt x="1041" y="245"/>
                  </a:lnTo>
                  <a:close/>
                  <a:moveTo>
                    <a:pt x="1031" y="251"/>
                  </a:moveTo>
                  <a:lnTo>
                    <a:pt x="1031" y="251"/>
                  </a:lnTo>
                  <a:lnTo>
                    <a:pt x="1022" y="258"/>
                  </a:lnTo>
                  <a:lnTo>
                    <a:pt x="1022" y="258"/>
                  </a:lnTo>
                  <a:lnTo>
                    <a:pt x="1031" y="251"/>
                  </a:lnTo>
                  <a:lnTo>
                    <a:pt x="1031" y="251"/>
                  </a:lnTo>
                  <a:close/>
                  <a:moveTo>
                    <a:pt x="1018" y="261"/>
                  </a:moveTo>
                  <a:lnTo>
                    <a:pt x="1018" y="261"/>
                  </a:lnTo>
                  <a:lnTo>
                    <a:pt x="1012" y="265"/>
                  </a:lnTo>
                  <a:lnTo>
                    <a:pt x="1012" y="265"/>
                  </a:lnTo>
                  <a:lnTo>
                    <a:pt x="1018" y="261"/>
                  </a:lnTo>
                  <a:lnTo>
                    <a:pt x="1018" y="261"/>
                  </a:lnTo>
                  <a:close/>
                  <a:moveTo>
                    <a:pt x="1008" y="269"/>
                  </a:moveTo>
                  <a:lnTo>
                    <a:pt x="1008" y="269"/>
                  </a:lnTo>
                  <a:lnTo>
                    <a:pt x="1001" y="275"/>
                  </a:lnTo>
                  <a:lnTo>
                    <a:pt x="1001" y="275"/>
                  </a:lnTo>
                  <a:lnTo>
                    <a:pt x="1008" y="269"/>
                  </a:lnTo>
                  <a:lnTo>
                    <a:pt x="1008" y="269"/>
                  </a:lnTo>
                  <a:close/>
                  <a:moveTo>
                    <a:pt x="997" y="279"/>
                  </a:moveTo>
                  <a:lnTo>
                    <a:pt x="997" y="279"/>
                  </a:lnTo>
                  <a:lnTo>
                    <a:pt x="992" y="284"/>
                  </a:lnTo>
                  <a:lnTo>
                    <a:pt x="992" y="284"/>
                  </a:lnTo>
                  <a:lnTo>
                    <a:pt x="997" y="279"/>
                  </a:lnTo>
                  <a:lnTo>
                    <a:pt x="997" y="279"/>
                  </a:lnTo>
                  <a:close/>
                  <a:moveTo>
                    <a:pt x="988" y="287"/>
                  </a:moveTo>
                  <a:lnTo>
                    <a:pt x="988" y="287"/>
                  </a:lnTo>
                  <a:lnTo>
                    <a:pt x="981" y="295"/>
                  </a:lnTo>
                  <a:lnTo>
                    <a:pt x="981" y="295"/>
                  </a:lnTo>
                  <a:lnTo>
                    <a:pt x="988" y="287"/>
                  </a:lnTo>
                  <a:lnTo>
                    <a:pt x="988" y="287"/>
                  </a:lnTo>
                  <a:close/>
                  <a:moveTo>
                    <a:pt x="737" y="1046"/>
                  </a:moveTo>
                  <a:lnTo>
                    <a:pt x="737" y="1046"/>
                  </a:lnTo>
                  <a:lnTo>
                    <a:pt x="698" y="1045"/>
                  </a:lnTo>
                  <a:lnTo>
                    <a:pt x="660" y="1041"/>
                  </a:lnTo>
                  <a:lnTo>
                    <a:pt x="623" y="1035"/>
                  </a:lnTo>
                  <a:lnTo>
                    <a:pt x="587" y="1027"/>
                  </a:lnTo>
                  <a:lnTo>
                    <a:pt x="552" y="1015"/>
                  </a:lnTo>
                  <a:lnTo>
                    <a:pt x="517" y="1002"/>
                  </a:lnTo>
                  <a:lnTo>
                    <a:pt x="485" y="987"/>
                  </a:lnTo>
                  <a:lnTo>
                    <a:pt x="453" y="970"/>
                  </a:lnTo>
                  <a:lnTo>
                    <a:pt x="422" y="950"/>
                  </a:lnTo>
                  <a:lnTo>
                    <a:pt x="393" y="929"/>
                  </a:lnTo>
                  <a:lnTo>
                    <a:pt x="365" y="906"/>
                  </a:lnTo>
                  <a:lnTo>
                    <a:pt x="339" y="881"/>
                  </a:lnTo>
                  <a:lnTo>
                    <a:pt x="314" y="854"/>
                  </a:lnTo>
                  <a:lnTo>
                    <a:pt x="291" y="827"/>
                  </a:lnTo>
                  <a:lnTo>
                    <a:pt x="270" y="797"/>
                  </a:lnTo>
                  <a:lnTo>
                    <a:pt x="252" y="767"/>
                  </a:lnTo>
                  <a:lnTo>
                    <a:pt x="252" y="767"/>
                  </a:lnTo>
                  <a:lnTo>
                    <a:pt x="267" y="769"/>
                  </a:lnTo>
                  <a:lnTo>
                    <a:pt x="283" y="769"/>
                  </a:lnTo>
                  <a:lnTo>
                    <a:pt x="283" y="769"/>
                  </a:lnTo>
                  <a:lnTo>
                    <a:pt x="303" y="769"/>
                  </a:lnTo>
                  <a:lnTo>
                    <a:pt x="324" y="766"/>
                  </a:lnTo>
                  <a:lnTo>
                    <a:pt x="344" y="764"/>
                  </a:lnTo>
                  <a:lnTo>
                    <a:pt x="363" y="761"/>
                  </a:lnTo>
                  <a:lnTo>
                    <a:pt x="383" y="756"/>
                  </a:lnTo>
                  <a:lnTo>
                    <a:pt x="402" y="751"/>
                  </a:lnTo>
                  <a:lnTo>
                    <a:pt x="420" y="745"/>
                  </a:lnTo>
                  <a:lnTo>
                    <a:pt x="439" y="738"/>
                  </a:lnTo>
                  <a:lnTo>
                    <a:pt x="458" y="730"/>
                  </a:lnTo>
                  <a:lnTo>
                    <a:pt x="475" y="720"/>
                  </a:lnTo>
                  <a:lnTo>
                    <a:pt x="492" y="710"/>
                  </a:lnTo>
                  <a:lnTo>
                    <a:pt x="510" y="700"/>
                  </a:lnTo>
                  <a:lnTo>
                    <a:pt x="526" y="688"/>
                  </a:lnTo>
                  <a:lnTo>
                    <a:pt x="542" y="676"/>
                  </a:lnTo>
                  <a:lnTo>
                    <a:pt x="557" y="663"/>
                  </a:lnTo>
                  <a:lnTo>
                    <a:pt x="572" y="648"/>
                  </a:lnTo>
                  <a:lnTo>
                    <a:pt x="572" y="648"/>
                  </a:lnTo>
                  <a:lnTo>
                    <a:pt x="587" y="633"/>
                  </a:lnTo>
                  <a:lnTo>
                    <a:pt x="599" y="619"/>
                  </a:lnTo>
                  <a:lnTo>
                    <a:pt x="611" y="602"/>
                  </a:lnTo>
                  <a:lnTo>
                    <a:pt x="624" y="586"/>
                  </a:lnTo>
                  <a:lnTo>
                    <a:pt x="634" y="569"/>
                  </a:lnTo>
                  <a:lnTo>
                    <a:pt x="644" y="552"/>
                  </a:lnTo>
                  <a:lnTo>
                    <a:pt x="654" y="534"/>
                  </a:lnTo>
                  <a:lnTo>
                    <a:pt x="661" y="516"/>
                  </a:lnTo>
                  <a:lnTo>
                    <a:pt x="668" y="497"/>
                  </a:lnTo>
                  <a:lnTo>
                    <a:pt x="675" y="478"/>
                  </a:lnTo>
                  <a:lnTo>
                    <a:pt x="680" y="460"/>
                  </a:lnTo>
                  <a:lnTo>
                    <a:pt x="685" y="440"/>
                  </a:lnTo>
                  <a:lnTo>
                    <a:pt x="687" y="420"/>
                  </a:lnTo>
                  <a:lnTo>
                    <a:pt x="690" y="400"/>
                  </a:lnTo>
                  <a:lnTo>
                    <a:pt x="692" y="380"/>
                  </a:lnTo>
                  <a:lnTo>
                    <a:pt x="692" y="359"/>
                  </a:lnTo>
                  <a:lnTo>
                    <a:pt x="692" y="359"/>
                  </a:lnTo>
                  <a:lnTo>
                    <a:pt x="692" y="348"/>
                  </a:lnTo>
                  <a:lnTo>
                    <a:pt x="695" y="338"/>
                  </a:lnTo>
                  <a:lnTo>
                    <a:pt x="697" y="327"/>
                  </a:lnTo>
                  <a:lnTo>
                    <a:pt x="701" y="317"/>
                  </a:lnTo>
                  <a:lnTo>
                    <a:pt x="704" y="308"/>
                  </a:lnTo>
                  <a:lnTo>
                    <a:pt x="711" y="300"/>
                  </a:lnTo>
                  <a:lnTo>
                    <a:pt x="717" y="291"/>
                  </a:lnTo>
                  <a:lnTo>
                    <a:pt x="723" y="284"/>
                  </a:lnTo>
                  <a:lnTo>
                    <a:pt x="732" y="276"/>
                  </a:lnTo>
                  <a:lnTo>
                    <a:pt x="739" y="270"/>
                  </a:lnTo>
                  <a:lnTo>
                    <a:pt x="748" y="265"/>
                  </a:lnTo>
                  <a:lnTo>
                    <a:pt x="758" y="260"/>
                  </a:lnTo>
                  <a:lnTo>
                    <a:pt x="768" y="256"/>
                  </a:lnTo>
                  <a:lnTo>
                    <a:pt x="778" y="254"/>
                  </a:lnTo>
                  <a:lnTo>
                    <a:pt x="789" y="253"/>
                  </a:lnTo>
                  <a:lnTo>
                    <a:pt x="800" y="251"/>
                  </a:lnTo>
                  <a:lnTo>
                    <a:pt x="800" y="251"/>
                  </a:lnTo>
                  <a:lnTo>
                    <a:pt x="810" y="253"/>
                  </a:lnTo>
                  <a:lnTo>
                    <a:pt x="821" y="254"/>
                  </a:lnTo>
                  <a:lnTo>
                    <a:pt x="831" y="256"/>
                  </a:lnTo>
                  <a:lnTo>
                    <a:pt x="841" y="260"/>
                  </a:lnTo>
                  <a:lnTo>
                    <a:pt x="851" y="265"/>
                  </a:lnTo>
                  <a:lnTo>
                    <a:pt x="859" y="270"/>
                  </a:lnTo>
                  <a:lnTo>
                    <a:pt x="868" y="276"/>
                  </a:lnTo>
                  <a:lnTo>
                    <a:pt x="876" y="284"/>
                  </a:lnTo>
                  <a:lnTo>
                    <a:pt x="882" y="291"/>
                  </a:lnTo>
                  <a:lnTo>
                    <a:pt x="888" y="300"/>
                  </a:lnTo>
                  <a:lnTo>
                    <a:pt x="894" y="308"/>
                  </a:lnTo>
                  <a:lnTo>
                    <a:pt x="898" y="317"/>
                  </a:lnTo>
                  <a:lnTo>
                    <a:pt x="902" y="327"/>
                  </a:lnTo>
                  <a:lnTo>
                    <a:pt x="904" y="338"/>
                  </a:lnTo>
                  <a:lnTo>
                    <a:pt x="907" y="348"/>
                  </a:lnTo>
                  <a:lnTo>
                    <a:pt x="907" y="359"/>
                  </a:lnTo>
                  <a:lnTo>
                    <a:pt x="907" y="486"/>
                  </a:lnTo>
                  <a:lnTo>
                    <a:pt x="907" y="486"/>
                  </a:lnTo>
                  <a:lnTo>
                    <a:pt x="907" y="472"/>
                  </a:lnTo>
                  <a:lnTo>
                    <a:pt x="907" y="472"/>
                  </a:lnTo>
                  <a:lnTo>
                    <a:pt x="907" y="486"/>
                  </a:lnTo>
                  <a:lnTo>
                    <a:pt x="907" y="486"/>
                  </a:lnTo>
                  <a:lnTo>
                    <a:pt x="905" y="509"/>
                  </a:lnTo>
                  <a:lnTo>
                    <a:pt x="902" y="532"/>
                  </a:lnTo>
                  <a:lnTo>
                    <a:pt x="897" y="554"/>
                  </a:lnTo>
                  <a:lnTo>
                    <a:pt x="889" y="575"/>
                  </a:lnTo>
                  <a:lnTo>
                    <a:pt x="879" y="596"/>
                  </a:lnTo>
                  <a:lnTo>
                    <a:pt x="868" y="615"/>
                  </a:lnTo>
                  <a:lnTo>
                    <a:pt x="853" y="633"/>
                  </a:lnTo>
                  <a:lnTo>
                    <a:pt x="838" y="651"/>
                  </a:lnTo>
                  <a:lnTo>
                    <a:pt x="838" y="651"/>
                  </a:lnTo>
                  <a:lnTo>
                    <a:pt x="821" y="667"/>
                  </a:lnTo>
                  <a:lnTo>
                    <a:pt x="802" y="681"/>
                  </a:lnTo>
                  <a:lnTo>
                    <a:pt x="783" y="692"/>
                  </a:lnTo>
                  <a:lnTo>
                    <a:pt x="763" y="702"/>
                  </a:lnTo>
                  <a:lnTo>
                    <a:pt x="742" y="709"/>
                  </a:lnTo>
                  <a:lnTo>
                    <a:pt x="719" y="715"/>
                  </a:lnTo>
                  <a:lnTo>
                    <a:pt x="696" y="718"/>
                  </a:lnTo>
                  <a:lnTo>
                    <a:pt x="673" y="719"/>
                  </a:lnTo>
                  <a:lnTo>
                    <a:pt x="821" y="868"/>
                  </a:lnTo>
                  <a:lnTo>
                    <a:pt x="821" y="868"/>
                  </a:lnTo>
                  <a:lnTo>
                    <a:pt x="841" y="859"/>
                  </a:lnTo>
                  <a:lnTo>
                    <a:pt x="859" y="850"/>
                  </a:lnTo>
                  <a:lnTo>
                    <a:pt x="878" y="841"/>
                  </a:lnTo>
                  <a:lnTo>
                    <a:pt x="897" y="829"/>
                  </a:lnTo>
                  <a:lnTo>
                    <a:pt x="914" y="817"/>
                  </a:lnTo>
                  <a:lnTo>
                    <a:pt x="930" y="803"/>
                  </a:lnTo>
                  <a:lnTo>
                    <a:pt x="946" y="790"/>
                  </a:lnTo>
                  <a:lnTo>
                    <a:pt x="962" y="775"/>
                  </a:lnTo>
                  <a:lnTo>
                    <a:pt x="962" y="775"/>
                  </a:lnTo>
                  <a:lnTo>
                    <a:pt x="976" y="760"/>
                  </a:lnTo>
                  <a:lnTo>
                    <a:pt x="990" y="745"/>
                  </a:lnTo>
                  <a:lnTo>
                    <a:pt x="1002" y="729"/>
                  </a:lnTo>
                  <a:lnTo>
                    <a:pt x="1014" y="713"/>
                  </a:lnTo>
                  <a:lnTo>
                    <a:pt x="1024" y="695"/>
                  </a:lnTo>
                  <a:lnTo>
                    <a:pt x="1034" y="678"/>
                  </a:lnTo>
                  <a:lnTo>
                    <a:pt x="1043" y="661"/>
                  </a:lnTo>
                  <a:lnTo>
                    <a:pt x="1052" y="642"/>
                  </a:lnTo>
                  <a:lnTo>
                    <a:pt x="1059" y="623"/>
                  </a:lnTo>
                  <a:lnTo>
                    <a:pt x="1065" y="605"/>
                  </a:lnTo>
                  <a:lnTo>
                    <a:pt x="1070" y="585"/>
                  </a:lnTo>
                  <a:lnTo>
                    <a:pt x="1074" y="566"/>
                  </a:lnTo>
                  <a:lnTo>
                    <a:pt x="1078" y="547"/>
                  </a:lnTo>
                  <a:lnTo>
                    <a:pt x="1080" y="527"/>
                  </a:lnTo>
                  <a:lnTo>
                    <a:pt x="1081" y="506"/>
                  </a:lnTo>
                  <a:lnTo>
                    <a:pt x="1083" y="486"/>
                  </a:lnTo>
                  <a:lnTo>
                    <a:pt x="1083" y="486"/>
                  </a:lnTo>
                  <a:lnTo>
                    <a:pt x="1083" y="475"/>
                  </a:lnTo>
                  <a:lnTo>
                    <a:pt x="1085" y="463"/>
                  </a:lnTo>
                  <a:lnTo>
                    <a:pt x="1088" y="454"/>
                  </a:lnTo>
                  <a:lnTo>
                    <a:pt x="1091" y="444"/>
                  </a:lnTo>
                  <a:lnTo>
                    <a:pt x="1095" y="435"/>
                  </a:lnTo>
                  <a:lnTo>
                    <a:pt x="1101" y="425"/>
                  </a:lnTo>
                  <a:lnTo>
                    <a:pt x="1108" y="418"/>
                  </a:lnTo>
                  <a:lnTo>
                    <a:pt x="1114" y="410"/>
                  </a:lnTo>
                  <a:lnTo>
                    <a:pt x="1121" y="403"/>
                  </a:lnTo>
                  <a:lnTo>
                    <a:pt x="1130" y="397"/>
                  </a:lnTo>
                  <a:lnTo>
                    <a:pt x="1139" y="392"/>
                  </a:lnTo>
                  <a:lnTo>
                    <a:pt x="1148" y="387"/>
                  </a:lnTo>
                  <a:lnTo>
                    <a:pt x="1158" y="383"/>
                  </a:lnTo>
                  <a:lnTo>
                    <a:pt x="1168" y="380"/>
                  </a:lnTo>
                  <a:lnTo>
                    <a:pt x="1178" y="379"/>
                  </a:lnTo>
                  <a:lnTo>
                    <a:pt x="1189" y="378"/>
                  </a:lnTo>
                  <a:lnTo>
                    <a:pt x="1189" y="378"/>
                  </a:lnTo>
                  <a:lnTo>
                    <a:pt x="1201" y="379"/>
                  </a:lnTo>
                  <a:lnTo>
                    <a:pt x="1212" y="380"/>
                  </a:lnTo>
                  <a:lnTo>
                    <a:pt x="1222" y="383"/>
                  </a:lnTo>
                  <a:lnTo>
                    <a:pt x="1232" y="387"/>
                  </a:lnTo>
                  <a:lnTo>
                    <a:pt x="1241" y="392"/>
                  </a:lnTo>
                  <a:lnTo>
                    <a:pt x="1250" y="397"/>
                  </a:lnTo>
                  <a:lnTo>
                    <a:pt x="1258" y="403"/>
                  </a:lnTo>
                  <a:lnTo>
                    <a:pt x="1265" y="410"/>
                  </a:lnTo>
                  <a:lnTo>
                    <a:pt x="1272" y="418"/>
                  </a:lnTo>
                  <a:lnTo>
                    <a:pt x="1279" y="425"/>
                  </a:lnTo>
                  <a:lnTo>
                    <a:pt x="1284" y="435"/>
                  </a:lnTo>
                  <a:lnTo>
                    <a:pt x="1289" y="444"/>
                  </a:lnTo>
                  <a:lnTo>
                    <a:pt x="1292" y="454"/>
                  </a:lnTo>
                  <a:lnTo>
                    <a:pt x="1295" y="463"/>
                  </a:lnTo>
                  <a:lnTo>
                    <a:pt x="1296" y="475"/>
                  </a:lnTo>
                  <a:lnTo>
                    <a:pt x="1297" y="486"/>
                  </a:lnTo>
                  <a:lnTo>
                    <a:pt x="1297" y="486"/>
                  </a:lnTo>
                  <a:lnTo>
                    <a:pt x="1296" y="519"/>
                  </a:lnTo>
                  <a:lnTo>
                    <a:pt x="1294" y="553"/>
                  </a:lnTo>
                  <a:lnTo>
                    <a:pt x="1289" y="585"/>
                  </a:lnTo>
                  <a:lnTo>
                    <a:pt x="1281" y="617"/>
                  </a:lnTo>
                  <a:lnTo>
                    <a:pt x="1272" y="648"/>
                  </a:lnTo>
                  <a:lnTo>
                    <a:pt x="1263" y="679"/>
                  </a:lnTo>
                  <a:lnTo>
                    <a:pt x="1250" y="709"/>
                  </a:lnTo>
                  <a:lnTo>
                    <a:pt x="1236" y="738"/>
                  </a:lnTo>
                  <a:lnTo>
                    <a:pt x="1236" y="738"/>
                  </a:lnTo>
                  <a:lnTo>
                    <a:pt x="1218" y="771"/>
                  </a:lnTo>
                  <a:lnTo>
                    <a:pt x="1197" y="803"/>
                  </a:lnTo>
                  <a:lnTo>
                    <a:pt x="1174" y="834"/>
                  </a:lnTo>
                  <a:lnTo>
                    <a:pt x="1150" y="863"/>
                  </a:lnTo>
                  <a:lnTo>
                    <a:pt x="1124" y="890"/>
                  </a:lnTo>
                  <a:lnTo>
                    <a:pt x="1095" y="916"/>
                  </a:lnTo>
                  <a:lnTo>
                    <a:pt x="1065" y="940"/>
                  </a:lnTo>
                  <a:lnTo>
                    <a:pt x="1033" y="961"/>
                  </a:lnTo>
                  <a:lnTo>
                    <a:pt x="1001" y="979"/>
                  </a:lnTo>
                  <a:lnTo>
                    <a:pt x="966" y="997"/>
                  </a:lnTo>
                  <a:lnTo>
                    <a:pt x="930" y="1012"/>
                  </a:lnTo>
                  <a:lnTo>
                    <a:pt x="893" y="1024"/>
                  </a:lnTo>
                  <a:lnTo>
                    <a:pt x="856" y="1034"/>
                  </a:lnTo>
                  <a:lnTo>
                    <a:pt x="816" y="1040"/>
                  </a:lnTo>
                  <a:lnTo>
                    <a:pt x="776" y="1045"/>
                  </a:lnTo>
                  <a:lnTo>
                    <a:pt x="737" y="1046"/>
                  </a:lnTo>
                  <a:lnTo>
                    <a:pt x="737" y="1046"/>
                  </a:lnTo>
                  <a:close/>
                  <a:moveTo>
                    <a:pt x="979" y="297"/>
                  </a:moveTo>
                  <a:lnTo>
                    <a:pt x="979" y="297"/>
                  </a:lnTo>
                  <a:lnTo>
                    <a:pt x="974" y="303"/>
                  </a:lnTo>
                  <a:lnTo>
                    <a:pt x="974" y="303"/>
                  </a:lnTo>
                  <a:lnTo>
                    <a:pt x="979" y="297"/>
                  </a:lnTo>
                  <a:lnTo>
                    <a:pt x="979" y="297"/>
                  </a:lnTo>
                  <a:close/>
                  <a:moveTo>
                    <a:pt x="970" y="307"/>
                  </a:moveTo>
                  <a:lnTo>
                    <a:pt x="970" y="307"/>
                  </a:lnTo>
                  <a:lnTo>
                    <a:pt x="964" y="316"/>
                  </a:lnTo>
                  <a:lnTo>
                    <a:pt x="964" y="316"/>
                  </a:lnTo>
                  <a:lnTo>
                    <a:pt x="970" y="307"/>
                  </a:lnTo>
                  <a:lnTo>
                    <a:pt x="970" y="307"/>
                  </a:lnTo>
                  <a:close/>
                  <a:moveTo>
                    <a:pt x="962" y="318"/>
                  </a:moveTo>
                  <a:lnTo>
                    <a:pt x="962" y="318"/>
                  </a:lnTo>
                  <a:lnTo>
                    <a:pt x="956" y="326"/>
                  </a:lnTo>
                  <a:lnTo>
                    <a:pt x="956" y="326"/>
                  </a:lnTo>
                  <a:lnTo>
                    <a:pt x="962" y="318"/>
                  </a:lnTo>
                  <a:lnTo>
                    <a:pt x="962" y="318"/>
                  </a:lnTo>
                  <a:close/>
                  <a:moveTo>
                    <a:pt x="954" y="330"/>
                  </a:moveTo>
                  <a:lnTo>
                    <a:pt x="954" y="330"/>
                  </a:lnTo>
                  <a:lnTo>
                    <a:pt x="949" y="337"/>
                  </a:lnTo>
                  <a:lnTo>
                    <a:pt x="949" y="337"/>
                  </a:lnTo>
                  <a:lnTo>
                    <a:pt x="954" y="330"/>
                  </a:lnTo>
                  <a:lnTo>
                    <a:pt x="954" y="330"/>
                  </a:lnTo>
                  <a:close/>
                  <a:moveTo>
                    <a:pt x="948" y="339"/>
                  </a:moveTo>
                  <a:lnTo>
                    <a:pt x="948" y="339"/>
                  </a:lnTo>
                  <a:lnTo>
                    <a:pt x="941" y="349"/>
                  </a:lnTo>
                  <a:lnTo>
                    <a:pt x="941" y="349"/>
                  </a:lnTo>
                  <a:lnTo>
                    <a:pt x="948" y="339"/>
                  </a:lnTo>
                  <a:lnTo>
                    <a:pt x="948" y="339"/>
                  </a:lnTo>
                  <a:close/>
                  <a:moveTo>
                    <a:pt x="940" y="353"/>
                  </a:moveTo>
                  <a:lnTo>
                    <a:pt x="940" y="353"/>
                  </a:lnTo>
                  <a:lnTo>
                    <a:pt x="935" y="361"/>
                  </a:lnTo>
                  <a:lnTo>
                    <a:pt x="935" y="361"/>
                  </a:lnTo>
                  <a:lnTo>
                    <a:pt x="940" y="353"/>
                  </a:lnTo>
                  <a:lnTo>
                    <a:pt x="940" y="353"/>
                  </a:lnTo>
                  <a:close/>
                  <a:moveTo>
                    <a:pt x="934" y="363"/>
                  </a:moveTo>
                  <a:lnTo>
                    <a:pt x="934" y="363"/>
                  </a:lnTo>
                  <a:lnTo>
                    <a:pt x="930" y="374"/>
                  </a:lnTo>
                  <a:lnTo>
                    <a:pt x="930" y="374"/>
                  </a:lnTo>
                  <a:lnTo>
                    <a:pt x="934" y="363"/>
                  </a:lnTo>
                  <a:lnTo>
                    <a:pt x="934" y="363"/>
                  </a:lnTo>
                  <a:close/>
                  <a:moveTo>
                    <a:pt x="928" y="378"/>
                  </a:moveTo>
                  <a:lnTo>
                    <a:pt x="928" y="378"/>
                  </a:lnTo>
                  <a:lnTo>
                    <a:pt x="925" y="387"/>
                  </a:lnTo>
                  <a:lnTo>
                    <a:pt x="925" y="387"/>
                  </a:lnTo>
                  <a:lnTo>
                    <a:pt x="928" y="378"/>
                  </a:lnTo>
                  <a:lnTo>
                    <a:pt x="928" y="378"/>
                  </a:lnTo>
                  <a:close/>
                  <a:moveTo>
                    <a:pt x="924" y="389"/>
                  </a:moveTo>
                  <a:lnTo>
                    <a:pt x="924" y="389"/>
                  </a:lnTo>
                  <a:lnTo>
                    <a:pt x="920" y="400"/>
                  </a:lnTo>
                  <a:lnTo>
                    <a:pt x="920" y="400"/>
                  </a:lnTo>
                  <a:lnTo>
                    <a:pt x="924" y="389"/>
                  </a:lnTo>
                  <a:lnTo>
                    <a:pt x="924" y="389"/>
                  </a:lnTo>
                  <a:close/>
                  <a:moveTo>
                    <a:pt x="919" y="404"/>
                  </a:moveTo>
                  <a:lnTo>
                    <a:pt x="919" y="404"/>
                  </a:lnTo>
                  <a:lnTo>
                    <a:pt x="917" y="413"/>
                  </a:lnTo>
                  <a:lnTo>
                    <a:pt x="917" y="413"/>
                  </a:lnTo>
                  <a:lnTo>
                    <a:pt x="919" y="404"/>
                  </a:lnTo>
                  <a:lnTo>
                    <a:pt x="919" y="404"/>
                  </a:lnTo>
                  <a:close/>
                  <a:moveTo>
                    <a:pt x="915" y="416"/>
                  </a:moveTo>
                  <a:lnTo>
                    <a:pt x="915" y="416"/>
                  </a:lnTo>
                  <a:lnTo>
                    <a:pt x="913" y="428"/>
                  </a:lnTo>
                  <a:lnTo>
                    <a:pt x="913" y="428"/>
                  </a:lnTo>
                  <a:lnTo>
                    <a:pt x="915" y="416"/>
                  </a:lnTo>
                  <a:lnTo>
                    <a:pt x="915" y="416"/>
                  </a:lnTo>
                  <a:close/>
                  <a:moveTo>
                    <a:pt x="912" y="430"/>
                  </a:moveTo>
                  <a:lnTo>
                    <a:pt x="912" y="430"/>
                  </a:lnTo>
                  <a:lnTo>
                    <a:pt x="910" y="441"/>
                  </a:lnTo>
                  <a:lnTo>
                    <a:pt x="910" y="441"/>
                  </a:lnTo>
                  <a:lnTo>
                    <a:pt x="912" y="430"/>
                  </a:lnTo>
                  <a:lnTo>
                    <a:pt x="912" y="430"/>
                  </a:lnTo>
                  <a:close/>
                  <a:moveTo>
                    <a:pt x="910" y="444"/>
                  </a:moveTo>
                  <a:lnTo>
                    <a:pt x="910" y="444"/>
                  </a:lnTo>
                  <a:lnTo>
                    <a:pt x="908" y="456"/>
                  </a:lnTo>
                  <a:lnTo>
                    <a:pt x="908" y="456"/>
                  </a:lnTo>
                  <a:lnTo>
                    <a:pt x="910" y="444"/>
                  </a:lnTo>
                  <a:lnTo>
                    <a:pt x="910" y="444"/>
                  </a:lnTo>
                  <a:close/>
                  <a:moveTo>
                    <a:pt x="908" y="459"/>
                  </a:moveTo>
                  <a:lnTo>
                    <a:pt x="908" y="459"/>
                  </a:lnTo>
                  <a:lnTo>
                    <a:pt x="908" y="470"/>
                  </a:lnTo>
                  <a:lnTo>
                    <a:pt x="908" y="470"/>
                  </a:lnTo>
                  <a:lnTo>
                    <a:pt x="908" y="459"/>
                  </a:lnTo>
                  <a:lnTo>
                    <a:pt x="908" y="4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49"/>
            <p:cNvSpPr>
              <a:spLocks/>
            </p:cNvSpPr>
            <p:nvPr/>
          </p:nvSpPr>
          <p:spPr bwMode="auto">
            <a:xfrm>
              <a:off x="2593976" y="3971925"/>
              <a:ext cx="320675" cy="541338"/>
            </a:xfrm>
            <a:custGeom>
              <a:avLst/>
              <a:gdLst>
                <a:gd name="T0" fmla="*/ 323 w 406"/>
                <a:gd name="T1" fmla="*/ 121 h 682"/>
                <a:gd name="T2" fmla="*/ 294 w 406"/>
                <a:gd name="T3" fmla="*/ 84 h 682"/>
                <a:gd name="T4" fmla="*/ 272 w 406"/>
                <a:gd name="T5" fmla="*/ 70 h 682"/>
                <a:gd name="T6" fmla="*/ 236 w 406"/>
                <a:gd name="T7" fmla="*/ 59 h 682"/>
                <a:gd name="T8" fmla="*/ 205 w 406"/>
                <a:gd name="T9" fmla="*/ 59 h 682"/>
                <a:gd name="T10" fmla="*/ 175 w 406"/>
                <a:gd name="T11" fmla="*/ 65 h 682"/>
                <a:gd name="T12" fmla="*/ 150 w 406"/>
                <a:gd name="T13" fmla="*/ 78 h 682"/>
                <a:gd name="T14" fmla="*/ 132 w 406"/>
                <a:gd name="T15" fmla="*/ 96 h 682"/>
                <a:gd name="T16" fmla="*/ 120 w 406"/>
                <a:gd name="T17" fmla="*/ 119 h 682"/>
                <a:gd name="T18" fmla="*/ 116 w 406"/>
                <a:gd name="T19" fmla="*/ 144 h 682"/>
                <a:gd name="T20" fmla="*/ 119 w 406"/>
                <a:gd name="T21" fmla="*/ 168 h 682"/>
                <a:gd name="T22" fmla="*/ 135 w 406"/>
                <a:gd name="T23" fmla="*/ 199 h 682"/>
                <a:gd name="T24" fmla="*/ 161 w 406"/>
                <a:gd name="T25" fmla="*/ 223 h 682"/>
                <a:gd name="T26" fmla="*/ 261 w 406"/>
                <a:gd name="T27" fmla="*/ 277 h 682"/>
                <a:gd name="T28" fmla="*/ 326 w 406"/>
                <a:gd name="T29" fmla="*/ 315 h 682"/>
                <a:gd name="T30" fmla="*/ 361 w 406"/>
                <a:gd name="T31" fmla="*/ 344 h 682"/>
                <a:gd name="T32" fmla="*/ 387 w 406"/>
                <a:gd name="T33" fmla="*/ 382 h 682"/>
                <a:gd name="T34" fmla="*/ 402 w 406"/>
                <a:gd name="T35" fmla="*/ 429 h 682"/>
                <a:gd name="T36" fmla="*/ 406 w 406"/>
                <a:gd name="T37" fmla="*/ 466 h 682"/>
                <a:gd name="T38" fmla="*/ 396 w 406"/>
                <a:gd name="T39" fmla="*/ 534 h 682"/>
                <a:gd name="T40" fmla="*/ 366 w 406"/>
                <a:gd name="T41" fmla="*/ 591 h 682"/>
                <a:gd name="T42" fmla="*/ 319 w 406"/>
                <a:gd name="T43" fmla="*/ 636 h 682"/>
                <a:gd name="T44" fmla="*/ 257 w 406"/>
                <a:gd name="T45" fmla="*/ 666 h 682"/>
                <a:gd name="T46" fmla="*/ 181 w 406"/>
                <a:gd name="T47" fmla="*/ 681 h 682"/>
                <a:gd name="T48" fmla="*/ 128 w 406"/>
                <a:gd name="T49" fmla="*/ 681 h 682"/>
                <a:gd name="T50" fmla="*/ 61 w 406"/>
                <a:gd name="T51" fmla="*/ 669 h 682"/>
                <a:gd name="T52" fmla="*/ 11 w 406"/>
                <a:gd name="T53" fmla="*/ 648 h 682"/>
                <a:gd name="T54" fmla="*/ 8 w 406"/>
                <a:gd name="T55" fmla="*/ 610 h 682"/>
                <a:gd name="T56" fmla="*/ 27 w 406"/>
                <a:gd name="T57" fmla="*/ 519 h 682"/>
                <a:gd name="T58" fmla="*/ 47 w 406"/>
                <a:gd name="T59" fmla="*/ 531 h 682"/>
                <a:gd name="T60" fmla="*/ 60 w 406"/>
                <a:gd name="T61" fmla="*/ 559 h 682"/>
                <a:gd name="T62" fmla="*/ 78 w 406"/>
                <a:gd name="T63" fmla="*/ 585 h 682"/>
                <a:gd name="T64" fmla="*/ 104 w 406"/>
                <a:gd name="T65" fmla="*/ 605 h 682"/>
                <a:gd name="T66" fmla="*/ 137 w 406"/>
                <a:gd name="T67" fmla="*/ 619 h 682"/>
                <a:gd name="T68" fmla="*/ 178 w 406"/>
                <a:gd name="T69" fmla="*/ 622 h 682"/>
                <a:gd name="T70" fmla="*/ 204 w 406"/>
                <a:gd name="T71" fmla="*/ 621 h 682"/>
                <a:gd name="T72" fmla="*/ 236 w 406"/>
                <a:gd name="T73" fmla="*/ 611 h 682"/>
                <a:gd name="T74" fmla="*/ 261 w 406"/>
                <a:gd name="T75" fmla="*/ 594 h 682"/>
                <a:gd name="T76" fmla="*/ 278 w 406"/>
                <a:gd name="T77" fmla="*/ 571 h 682"/>
                <a:gd name="T78" fmla="*/ 287 w 406"/>
                <a:gd name="T79" fmla="*/ 545 h 682"/>
                <a:gd name="T80" fmla="*/ 288 w 406"/>
                <a:gd name="T81" fmla="*/ 526 h 682"/>
                <a:gd name="T82" fmla="*/ 282 w 406"/>
                <a:gd name="T83" fmla="*/ 490 h 682"/>
                <a:gd name="T84" fmla="*/ 262 w 406"/>
                <a:gd name="T85" fmla="*/ 461 h 682"/>
                <a:gd name="T86" fmla="*/ 222 w 406"/>
                <a:gd name="T87" fmla="*/ 430 h 682"/>
                <a:gd name="T88" fmla="*/ 120 w 406"/>
                <a:gd name="T89" fmla="*/ 378 h 682"/>
                <a:gd name="T90" fmla="*/ 71 w 406"/>
                <a:gd name="T91" fmla="*/ 344 h 682"/>
                <a:gd name="T92" fmla="*/ 40 w 406"/>
                <a:gd name="T93" fmla="*/ 313 h 682"/>
                <a:gd name="T94" fmla="*/ 16 w 406"/>
                <a:gd name="T95" fmla="*/ 274 h 682"/>
                <a:gd name="T96" fmla="*/ 5 w 406"/>
                <a:gd name="T97" fmla="*/ 223 h 682"/>
                <a:gd name="T98" fmla="*/ 5 w 406"/>
                <a:gd name="T99" fmla="*/ 179 h 682"/>
                <a:gd name="T100" fmla="*/ 23 w 406"/>
                <a:gd name="T101" fmla="*/ 116 h 682"/>
                <a:gd name="T102" fmla="*/ 55 w 406"/>
                <a:gd name="T103" fmla="*/ 65 h 682"/>
                <a:gd name="T104" fmla="*/ 101 w 406"/>
                <a:gd name="T105" fmla="*/ 29 h 682"/>
                <a:gd name="T106" fmla="*/ 156 w 406"/>
                <a:gd name="T107" fmla="*/ 7 h 682"/>
                <a:gd name="T108" fmla="*/ 218 w 406"/>
                <a:gd name="T109" fmla="*/ 0 h 682"/>
                <a:gd name="T110" fmla="*/ 267 w 406"/>
                <a:gd name="T111" fmla="*/ 2 h 682"/>
                <a:gd name="T112" fmla="*/ 328 w 406"/>
                <a:gd name="T113" fmla="*/ 18 h 682"/>
                <a:gd name="T114" fmla="*/ 375 w 406"/>
                <a:gd name="T115" fmla="*/ 46 h 682"/>
                <a:gd name="T116" fmla="*/ 360 w 406"/>
                <a:gd name="T117" fmla="*/ 8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 h="682">
                  <a:moveTo>
                    <a:pt x="330" y="140"/>
                  </a:moveTo>
                  <a:lnTo>
                    <a:pt x="330" y="140"/>
                  </a:lnTo>
                  <a:lnTo>
                    <a:pt x="323" y="121"/>
                  </a:lnTo>
                  <a:lnTo>
                    <a:pt x="313" y="105"/>
                  </a:lnTo>
                  <a:lnTo>
                    <a:pt x="300" y="90"/>
                  </a:lnTo>
                  <a:lnTo>
                    <a:pt x="294" y="84"/>
                  </a:lnTo>
                  <a:lnTo>
                    <a:pt x="287" y="79"/>
                  </a:lnTo>
                  <a:lnTo>
                    <a:pt x="279" y="74"/>
                  </a:lnTo>
                  <a:lnTo>
                    <a:pt x="272" y="70"/>
                  </a:lnTo>
                  <a:lnTo>
                    <a:pt x="263" y="67"/>
                  </a:lnTo>
                  <a:lnTo>
                    <a:pt x="254" y="63"/>
                  </a:lnTo>
                  <a:lnTo>
                    <a:pt x="236" y="59"/>
                  </a:lnTo>
                  <a:lnTo>
                    <a:pt x="215" y="58"/>
                  </a:lnTo>
                  <a:lnTo>
                    <a:pt x="215" y="58"/>
                  </a:lnTo>
                  <a:lnTo>
                    <a:pt x="205" y="59"/>
                  </a:lnTo>
                  <a:lnTo>
                    <a:pt x="194" y="60"/>
                  </a:lnTo>
                  <a:lnTo>
                    <a:pt x="185" y="62"/>
                  </a:lnTo>
                  <a:lnTo>
                    <a:pt x="175" y="65"/>
                  </a:lnTo>
                  <a:lnTo>
                    <a:pt x="166" y="69"/>
                  </a:lnTo>
                  <a:lnTo>
                    <a:pt x="158" y="73"/>
                  </a:lnTo>
                  <a:lnTo>
                    <a:pt x="150" y="78"/>
                  </a:lnTo>
                  <a:lnTo>
                    <a:pt x="144" y="84"/>
                  </a:lnTo>
                  <a:lnTo>
                    <a:pt x="138" y="90"/>
                  </a:lnTo>
                  <a:lnTo>
                    <a:pt x="132" y="96"/>
                  </a:lnTo>
                  <a:lnTo>
                    <a:pt x="127" y="104"/>
                  </a:lnTo>
                  <a:lnTo>
                    <a:pt x="123" y="111"/>
                  </a:lnTo>
                  <a:lnTo>
                    <a:pt x="120" y="119"/>
                  </a:lnTo>
                  <a:lnTo>
                    <a:pt x="118" y="127"/>
                  </a:lnTo>
                  <a:lnTo>
                    <a:pt x="117" y="136"/>
                  </a:lnTo>
                  <a:lnTo>
                    <a:pt x="116" y="144"/>
                  </a:lnTo>
                  <a:lnTo>
                    <a:pt x="116" y="144"/>
                  </a:lnTo>
                  <a:lnTo>
                    <a:pt x="117" y="157"/>
                  </a:lnTo>
                  <a:lnTo>
                    <a:pt x="119" y="168"/>
                  </a:lnTo>
                  <a:lnTo>
                    <a:pt x="123" y="179"/>
                  </a:lnTo>
                  <a:lnTo>
                    <a:pt x="128" y="189"/>
                  </a:lnTo>
                  <a:lnTo>
                    <a:pt x="135" y="199"/>
                  </a:lnTo>
                  <a:lnTo>
                    <a:pt x="143" y="208"/>
                  </a:lnTo>
                  <a:lnTo>
                    <a:pt x="151" y="215"/>
                  </a:lnTo>
                  <a:lnTo>
                    <a:pt x="161" y="223"/>
                  </a:lnTo>
                  <a:lnTo>
                    <a:pt x="184" y="238"/>
                  </a:lnTo>
                  <a:lnTo>
                    <a:pt x="207" y="251"/>
                  </a:lnTo>
                  <a:lnTo>
                    <a:pt x="261" y="277"/>
                  </a:lnTo>
                  <a:lnTo>
                    <a:pt x="288" y="291"/>
                  </a:lnTo>
                  <a:lnTo>
                    <a:pt x="314" y="306"/>
                  </a:lnTo>
                  <a:lnTo>
                    <a:pt x="326" y="315"/>
                  </a:lnTo>
                  <a:lnTo>
                    <a:pt x="339" y="325"/>
                  </a:lnTo>
                  <a:lnTo>
                    <a:pt x="350" y="335"/>
                  </a:lnTo>
                  <a:lnTo>
                    <a:pt x="361" y="344"/>
                  </a:lnTo>
                  <a:lnTo>
                    <a:pt x="370" y="356"/>
                  </a:lnTo>
                  <a:lnTo>
                    <a:pt x="380" y="368"/>
                  </a:lnTo>
                  <a:lnTo>
                    <a:pt x="387" y="382"/>
                  </a:lnTo>
                  <a:lnTo>
                    <a:pt x="393" y="397"/>
                  </a:lnTo>
                  <a:lnTo>
                    <a:pt x="398" y="411"/>
                  </a:lnTo>
                  <a:lnTo>
                    <a:pt x="402" y="429"/>
                  </a:lnTo>
                  <a:lnTo>
                    <a:pt x="404" y="447"/>
                  </a:lnTo>
                  <a:lnTo>
                    <a:pt x="406" y="466"/>
                  </a:lnTo>
                  <a:lnTo>
                    <a:pt x="406" y="466"/>
                  </a:lnTo>
                  <a:lnTo>
                    <a:pt x="404" y="490"/>
                  </a:lnTo>
                  <a:lnTo>
                    <a:pt x="401" y="512"/>
                  </a:lnTo>
                  <a:lnTo>
                    <a:pt x="396" y="534"/>
                  </a:lnTo>
                  <a:lnTo>
                    <a:pt x="387" y="554"/>
                  </a:lnTo>
                  <a:lnTo>
                    <a:pt x="377" y="573"/>
                  </a:lnTo>
                  <a:lnTo>
                    <a:pt x="366" y="591"/>
                  </a:lnTo>
                  <a:lnTo>
                    <a:pt x="352" y="607"/>
                  </a:lnTo>
                  <a:lnTo>
                    <a:pt x="336" y="622"/>
                  </a:lnTo>
                  <a:lnTo>
                    <a:pt x="319" y="636"/>
                  </a:lnTo>
                  <a:lnTo>
                    <a:pt x="299" y="647"/>
                  </a:lnTo>
                  <a:lnTo>
                    <a:pt x="279" y="657"/>
                  </a:lnTo>
                  <a:lnTo>
                    <a:pt x="257" y="666"/>
                  </a:lnTo>
                  <a:lnTo>
                    <a:pt x="232" y="673"/>
                  </a:lnTo>
                  <a:lnTo>
                    <a:pt x="207" y="678"/>
                  </a:lnTo>
                  <a:lnTo>
                    <a:pt x="181" y="681"/>
                  </a:lnTo>
                  <a:lnTo>
                    <a:pt x="153" y="682"/>
                  </a:lnTo>
                  <a:lnTo>
                    <a:pt x="153" y="682"/>
                  </a:lnTo>
                  <a:lnTo>
                    <a:pt x="128" y="681"/>
                  </a:lnTo>
                  <a:lnTo>
                    <a:pt x="104" y="678"/>
                  </a:lnTo>
                  <a:lnTo>
                    <a:pt x="82" y="674"/>
                  </a:lnTo>
                  <a:lnTo>
                    <a:pt x="61" y="669"/>
                  </a:lnTo>
                  <a:lnTo>
                    <a:pt x="42" y="663"/>
                  </a:lnTo>
                  <a:lnTo>
                    <a:pt x="26" y="656"/>
                  </a:lnTo>
                  <a:lnTo>
                    <a:pt x="11" y="648"/>
                  </a:lnTo>
                  <a:lnTo>
                    <a:pt x="0" y="641"/>
                  </a:lnTo>
                  <a:lnTo>
                    <a:pt x="0" y="641"/>
                  </a:lnTo>
                  <a:lnTo>
                    <a:pt x="8" y="610"/>
                  </a:lnTo>
                  <a:lnTo>
                    <a:pt x="15" y="580"/>
                  </a:lnTo>
                  <a:lnTo>
                    <a:pt x="21" y="550"/>
                  </a:lnTo>
                  <a:lnTo>
                    <a:pt x="27" y="519"/>
                  </a:lnTo>
                  <a:lnTo>
                    <a:pt x="45" y="519"/>
                  </a:lnTo>
                  <a:lnTo>
                    <a:pt x="45" y="519"/>
                  </a:lnTo>
                  <a:lnTo>
                    <a:pt x="47" y="531"/>
                  </a:lnTo>
                  <a:lnTo>
                    <a:pt x="51" y="540"/>
                  </a:lnTo>
                  <a:lnTo>
                    <a:pt x="55" y="550"/>
                  </a:lnTo>
                  <a:lnTo>
                    <a:pt x="60" y="559"/>
                  </a:lnTo>
                  <a:lnTo>
                    <a:pt x="65" y="568"/>
                  </a:lnTo>
                  <a:lnTo>
                    <a:pt x="71" y="576"/>
                  </a:lnTo>
                  <a:lnTo>
                    <a:pt x="78" y="585"/>
                  </a:lnTo>
                  <a:lnTo>
                    <a:pt x="86" y="593"/>
                  </a:lnTo>
                  <a:lnTo>
                    <a:pt x="94" y="599"/>
                  </a:lnTo>
                  <a:lnTo>
                    <a:pt x="104" y="605"/>
                  </a:lnTo>
                  <a:lnTo>
                    <a:pt x="114" y="610"/>
                  </a:lnTo>
                  <a:lnTo>
                    <a:pt x="125" y="615"/>
                  </a:lnTo>
                  <a:lnTo>
                    <a:pt x="137" y="619"/>
                  </a:lnTo>
                  <a:lnTo>
                    <a:pt x="149" y="621"/>
                  </a:lnTo>
                  <a:lnTo>
                    <a:pt x="163" y="622"/>
                  </a:lnTo>
                  <a:lnTo>
                    <a:pt x="178" y="622"/>
                  </a:lnTo>
                  <a:lnTo>
                    <a:pt x="178" y="622"/>
                  </a:lnTo>
                  <a:lnTo>
                    <a:pt x="190" y="622"/>
                  </a:lnTo>
                  <a:lnTo>
                    <a:pt x="204" y="621"/>
                  </a:lnTo>
                  <a:lnTo>
                    <a:pt x="215" y="619"/>
                  </a:lnTo>
                  <a:lnTo>
                    <a:pt x="226" y="615"/>
                  </a:lnTo>
                  <a:lnTo>
                    <a:pt x="236" y="611"/>
                  </a:lnTo>
                  <a:lnTo>
                    <a:pt x="245" y="606"/>
                  </a:lnTo>
                  <a:lnTo>
                    <a:pt x="253" y="600"/>
                  </a:lnTo>
                  <a:lnTo>
                    <a:pt x="261" y="594"/>
                  </a:lnTo>
                  <a:lnTo>
                    <a:pt x="267" y="588"/>
                  </a:lnTo>
                  <a:lnTo>
                    <a:pt x="273" y="580"/>
                  </a:lnTo>
                  <a:lnTo>
                    <a:pt x="278" y="571"/>
                  </a:lnTo>
                  <a:lnTo>
                    <a:pt x="282" y="563"/>
                  </a:lnTo>
                  <a:lnTo>
                    <a:pt x="284" y="554"/>
                  </a:lnTo>
                  <a:lnTo>
                    <a:pt x="287" y="545"/>
                  </a:lnTo>
                  <a:lnTo>
                    <a:pt x="288" y="535"/>
                  </a:lnTo>
                  <a:lnTo>
                    <a:pt x="288" y="526"/>
                  </a:lnTo>
                  <a:lnTo>
                    <a:pt x="288" y="526"/>
                  </a:lnTo>
                  <a:lnTo>
                    <a:pt x="288" y="513"/>
                  </a:lnTo>
                  <a:lnTo>
                    <a:pt x="285" y="501"/>
                  </a:lnTo>
                  <a:lnTo>
                    <a:pt x="282" y="490"/>
                  </a:lnTo>
                  <a:lnTo>
                    <a:pt x="277" y="480"/>
                  </a:lnTo>
                  <a:lnTo>
                    <a:pt x="269" y="470"/>
                  </a:lnTo>
                  <a:lnTo>
                    <a:pt x="262" y="461"/>
                  </a:lnTo>
                  <a:lnTo>
                    <a:pt x="253" y="452"/>
                  </a:lnTo>
                  <a:lnTo>
                    <a:pt x="245" y="445"/>
                  </a:lnTo>
                  <a:lnTo>
                    <a:pt x="222" y="430"/>
                  </a:lnTo>
                  <a:lnTo>
                    <a:pt x="199" y="418"/>
                  </a:lnTo>
                  <a:lnTo>
                    <a:pt x="147" y="392"/>
                  </a:lnTo>
                  <a:lnTo>
                    <a:pt x="120" y="378"/>
                  </a:lnTo>
                  <a:lnTo>
                    <a:pt x="94" y="362"/>
                  </a:lnTo>
                  <a:lnTo>
                    <a:pt x="82" y="354"/>
                  </a:lnTo>
                  <a:lnTo>
                    <a:pt x="71" y="344"/>
                  </a:lnTo>
                  <a:lnTo>
                    <a:pt x="60" y="336"/>
                  </a:lnTo>
                  <a:lnTo>
                    <a:pt x="49" y="325"/>
                  </a:lnTo>
                  <a:lnTo>
                    <a:pt x="40" y="313"/>
                  </a:lnTo>
                  <a:lnTo>
                    <a:pt x="31" y="301"/>
                  </a:lnTo>
                  <a:lnTo>
                    <a:pt x="23" y="287"/>
                  </a:lnTo>
                  <a:lnTo>
                    <a:pt x="16" y="274"/>
                  </a:lnTo>
                  <a:lnTo>
                    <a:pt x="11" y="258"/>
                  </a:lnTo>
                  <a:lnTo>
                    <a:pt x="8" y="242"/>
                  </a:lnTo>
                  <a:lnTo>
                    <a:pt x="5" y="223"/>
                  </a:lnTo>
                  <a:lnTo>
                    <a:pt x="4" y="203"/>
                  </a:lnTo>
                  <a:lnTo>
                    <a:pt x="4" y="203"/>
                  </a:lnTo>
                  <a:lnTo>
                    <a:pt x="5" y="179"/>
                  </a:lnTo>
                  <a:lnTo>
                    <a:pt x="9" y="157"/>
                  </a:lnTo>
                  <a:lnTo>
                    <a:pt x="15" y="136"/>
                  </a:lnTo>
                  <a:lnTo>
                    <a:pt x="23" y="116"/>
                  </a:lnTo>
                  <a:lnTo>
                    <a:pt x="31" y="98"/>
                  </a:lnTo>
                  <a:lnTo>
                    <a:pt x="42" y="80"/>
                  </a:lnTo>
                  <a:lnTo>
                    <a:pt x="55" y="65"/>
                  </a:lnTo>
                  <a:lnTo>
                    <a:pt x="70" y="52"/>
                  </a:lnTo>
                  <a:lnTo>
                    <a:pt x="85" y="39"/>
                  </a:lnTo>
                  <a:lnTo>
                    <a:pt x="101" y="29"/>
                  </a:lnTo>
                  <a:lnTo>
                    <a:pt x="119" y="19"/>
                  </a:lnTo>
                  <a:lnTo>
                    <a:pt x="138" y="12"/>
                  </a:lnTo>
                  <a:lnTo>
                    <a:pt x="156" y="7"/>
                  </a:lnTo>
                  <a:lnTo>
                    <a:pt x="178" y="2"/>
                  </a:lnTo>
                  <a:lnTo>
                    <a:pt x="197" y="0"/>
                  </a:lnTo>
                  <a:lnTo>
                    <a:pt x="218" y="0"/>
                  </a:lnTo>
                  <a:lnTo>
                    <a:pt x="218" y="0"/>
                  </a:lnTo>
                  <a:lnTo>
                    <a:pt x="243" y="0"/>
                  </a:lnTo>
                  <a:lnTo>
                    <a:pt x="267" y="2"/>
                  </a:lnTo>
                  <a:lnTo>
                    <a:pt x="289" y="6"/>
                  </a:lnTo>
                  <a:lnTo>
                    <a:pt x="309" y="12"/>
                  </a:lnTo>
                  <a:lnTo>
                    <a:pt x="328" y="18"/>
                  </a:lnTo>
                  <a:lnTo>
                    <a:pt x="345" y="27"/>
                  </a:lnTo>
                  <a:lnTo>
                    <a:pt x="361" y="36"/>
                  </a:lnTo>
                  <a:lnTo>
                    <a:pt x="375" y="46"/>
                  </a:lnTo>
                  <a:lnTo>
                    <a:pt x="375" y="46"/>
                  </a:lnTo>
                  <a:lnTo>
                    <a:pt x="367" y="67"/>
                  </a:lnTo>
                  <a:lnTo>
                    <a:pt x="360" y="89"/>
                  </a:lnTo>
                  <a:lnTo>
                    <a:pt x="345" y="140"/>
                  </a:lnTo>
                  <a:lnTo>
                    <a:pt x="330"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50"/>
            <p:cNvSpPr>
              <a:spLocks/>
            </p:cNvSpPr>
            <p:nvPr/>
          </p:nvSpPr>
          <p:spPr bwMode="auto">
            <a:xfrm>
              <a:off x="2987676" y="4138613"/>
              <a:ext cx="339725" cy="374650"/>
            </a:xfrm>
            <a:custGeom>
              <a:avLst/>
              <a:gdLst>
                <a:gd name="T0" fmla="*/ 294 w 429"/>
                <a:gd name="T1" fmla="*/ 389 h 474"/>
                <a:gd name="T2" fmla="*/ 281 w 429"/>
                <a:gd name="T3" fmla="*/ 408 h 474"/>
                <a:gd name="T4" fmla="*/ 248 w 429"/>
                <a:gd name="T5" fmla="*/ 439 h 474"/>
                <a:gd name="T6" fmla="*/ 212 w 429"/>
                <a:gd name="T7" fmla="*/ 461 h 474"/>
                <a:gd name="T8" fmla="*/ 183 w 429"/>
                <a:gd name="T9" fmla="*/ 470 h 474"/>
                <a:gd name="T10" fmla="*/ 161 w 429"/>
                <a:gd name="T11" fmla="*/ 474 h 474"/>
                <a:gd name="T12" fmla="*/ 150 w 429"/>
                <a:gd name="T13" fmla="*/ 474 h 474"/>
                <a:gd name="T14" fmla="*/ 117 w 429"/>
                <a:gd name="T15" fmla="*/ 471 h 474"/>
                <a:gd name="T16" fmla="*/ 87 w 429"/>
                <a:gd name="T17" fmla="*/ 464 h 474"/>
                <a:gd name="T18" fmla="*/ 61 w 429"/>
                <a:gd name="T19" fmla="*/ 450 h 474"/>
                <a:gd name="T20" fmla="*/ 40 w 429"/>
                <a:gd name="T21" fmla="*/ 432 h 474"/>
                <a:gd name="T22" fmla="*/ 24 w 429"/>
                <a:gd name="T23" fmla="*/ 408 h 474"/>
                <a:gd name="T24" fmla="*/ 11 w 429"/>
                <a:gd name="T25" fmla="*/ 377 h 474"/>
                <a:gd name="T26" fmla="*/ 4 w 429"/>
                <a:gd name="T27" fmla="*/ 341 h 474"/>
                <a:gd name="T28" fmla="*/ 2 w 429"/>
                <a:gd name="T29" fmla="*/ 299 h 474"/>
                <a:gd name="T30" fmla="*/ 2 w 429"/>
                <a:gd name="T31" fmla="*/ 253 h 474"/>
                <a:gd name="T32" fmla="*/ 5 w 429"/>
                <a:gd name="T33" fmla="*/ 175 h 474"/>
                <a:gd name="T34" fmla="*/ 5 w 429"/>
                <a:gd name="T35" fmla="*/ 138 h 474"/>
                <a:gd name="T36" fmla="*/ 4 w 429"/>
                <a:gd name="T37" fmla="*/ 72 h 474"/>
                <a:gd name="T38" fmla="*/ 0 w 429"/>
                <a:gd name="T39" fmla="*/ 0 h 474"/>
                <a:gd name="T40" fmla="*/ 31 w 429"/>
                <a:gd name="T41" fmla="*/ 4 h 474"/>
                <a:gd name="T42" fmla="*/ 72 w 429"/>
                <a:gd name="T43" fmla="*/ 5 h 474"/>
                <a:gd name="T44" fmla="*/ 129 w 429"/>
                <a:gd name="T45" fmla="*/ 3 h 474"/>
                <a:gd name="T46" fmla="*/ 143 w 429"/>
                <a:gd name="T47" fmla="*/ 0 h 474"/>
                <a:gd name="T48" fmla="*/ 138 w 429"/>
                <a:gd name="T49" fmla="*/ 56 h 474"/>
                <a:gd name="T50" fmla="*/ 133 w 429"/>
                <a:gd name="T51" fmla="*/ 192 h 474"/>
                <a:gd name="T52" fmla="*/ 133 w 429"/>
                <a:gd name="T53" fmla="*/ 274 h 474"/>
                <a:gd name="T54" fmla="*/ 135 w 429"/>
                <a:gd name="T55" fmla="*/ 314 h 474"/>
                <a:gd name="T56" fmla="*/ 142 w 429"/>
                <a:gd name="T57" fmla="*/ 336 h 474"/>
                <a:gd name="T58" fmla="*/ 149 w 429"/>
                <a:gd name="T59" fmla="*/ 354 h 474"/>
                <a:gd name="T60" fmla="*/ 159 w 429"/>
                <a:gd name="T61" fmla="*/ 368 h 474"/>
                <a:gd name="T62" fmla="*/ 171 w 429"/>
                <a:gd name="T63" fmla="*/ 380 h 474"/>
                <a:gd name="T64" fmla="*/ 185 w 429"/>
                <a:gd name="T65" fmla="*/ 386 h 474"/>
                <a:gd name="T66" fmla="*/ 202 w 429"/>
                <a:gd name="T67" fmla="*/ 389 h 474"/>
                <a:gd name="T68" fmla="*/ 211 w 429"/>
                <a:gd name="T69" fmla="*/ 389 h 474"/>
                <a:gd name="T70" fmla="*/ 231 w 429"/>
                <a:gd name="T71" fmla="*/ 388 h 474"/>
                <a:gd name="T72" fmla="*/ 248 w 429"/>
                <a:gd name="T73" fmla="*/ 381 h 474"/>
                <a:gd name="T74" fmla="*/ 262 w 429"/>
                <a:gd name="T75" fmla="*/ 368 h 474"/>
                <a:gd name="T76" fmla="*/ 274 w 429"/>
                <a:gd name="T77" fmla="*/ 352 h 474"/>
                <a:gd name="T78" fmla="*/ 283 w 429"/>
                <a:gd name="T79" fmla="*/ 332 h 474"/>
                <a:gd name="T80" fmla="*/ 289 w 429"/>
                <a:gd name="T81" fmla="*/ 309 h 474"/>
                <a:gd name="T82" fmla="*/ 293 w 429"/>
                <a:gd name="T83" fmla="*/ 282 h 474"/>
                <a:gd name="T84" fmla="*/ 294 w 429"/>
                <a:gd name="T85" fmla="*/ 212 h 474"/>
                <a:gd name="T86" fmla="*/ 294 w 429"/>
                <a:gd name="T87" fmla="*/ 155 h 474"/>
                <a:gd name="T88" fmla="*/ 290 w 429"/>
                <a:gd name="T89" fmla="*/ 51 h 474"/>
                <a:gd name="T90" fmla="*/ 287 w 429"/>
                <a:gd name="T91" fmla="*/ 0 h 474"/>
                <a:gd name="T92" fmla="*/ 336 w 429"/>
                <a:gd name="T93" fmla="*/ 4 h 474"/>
                <a:gd name="T94" fmla="*/ 357 w 429"/>
                <a:gd name="T95" fmla="*/ 5 h 474"/>
                <a:gd name="T96" fmla="*/ 398 w 429"/>
                <a:gd name="T97" fmla="*/ 3 h 474"/>
                <a:gd name="T98" fmla="*/ 429 w 429"/>
                <a:gd name="T99" fmla="*/ 0 h 474"/>
                <a:gd name="T100" fmla="*/ 423 w 429"/>
                <a:gd name="T101" fmla="*/ 102 h 474"/>
                <a:gd name="T102" fmla="*/ 422 w 429"/>
                <a:gd name="T103" fmla="*/ 212 h 474"/>
                <a:gd name="T104" fmla="*/ 422 w 429"/>
                <a:gd name="T105" fmla="*/ 249 h 474"/>
                <a:gd name="T106" fmla="*/ 423 w 429"/>
                <a:gd name="T107" fmla="*/ 360 h 474"/>
                <a:gd name="T108" fmla="*/ 429 w 429"/>
                <a:gd name="T109" fmla="*/ 461 h 474"/>
                <a:gd name="T110" fmla="*/ 396 w 429"/>
                <a:gd name="T111" fmla="*/ 459 h 474"/>
                <a:gd name="T112" fmla="*/ 362 w 429"/>
                <a:gd name="T113" fmla="*/ 456 h 474"/>
                <a:gd name="T114" fmla="*/ 345 w 429"/>
                <a:gd name="T115" fmla="*/ 458 h 474"/>
                <a:gd name="T116" fmla="*/ 292 w 429"/>
                <a:gd name="T117" fmla="*/ 4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9" h="474">
                  <a:moveTo>
                    <a:pt x="297" y="389"/>
                  </a:moveTo>
                  <a:lnTo>
                    <a:pt x="294" y="389"/>
                  </a:lnTo>
                  <a:lnTo>
                    <a:pt x="294" y="389"/>
                  </a:lnTo>
                  <a:lnTo>
                    <a:pt x="281" y="408"/>
                  </a:lnTo>
                  <a:lnTo>
                    <a:pt x="266" y="425"/>
                  </a:lnTo>
                  <a:lnTo>
                    <a:pt x="248" y="439"/>
                  </a:lnTo>
                  <a:lnTo>
                    <a:pt x="231" y="451"/>
                  </a:lnTo>
                  <a:lnTo>
                    <a:pt x="212" y="461"/>
                  </a:lnTo>
                  <a:lnTo>
                    <a:pt x="192" y="468"/>
                  </a:lnTo>
                  <a:lnTo>
                    <a:pt x="183" y="470"/>
                  </a:lnTo>
                  <a:lnTo>
                    <a:pt x="173" y="473"/>
                  </a:lnTo>
                  <a:lnTo>
                    <a:pt x="161" y="474"/>
                  </a:lnTo>
                  <a:lnTo>
                    <a:pt x="150" y="474"/>
                  </a:lnTo>
                  <a:lnTo>
                    <a:pt x="150" y="474"/>
                  </a:lnTo>
                  <a:lnTo>
                    <a:pt x="133" y="474"/>
                  </a:lnTo>
                  <a:lnTo>
                    <a:pt x="117" y="471"/>
                  </a:lnTo>
                  <a:lnTo>
                    <a:pt x="101" y="468"/>
                  </a:lnTo>
                  <a:lnTo>
                    <a:pt x="87" y="464"/>
                  </a:lnTo>
                  <a:lnTo>
                    <a:pt x="73" y="458"/>
                  </a:lnTo>
                  <a:lnTo>
                    <a:pt x="61" y="450"/>
                  </a:lnTo>
                  <a:lnTo>
                    <a:pt x="50" y="442"/>
                  </a:lnTo>
                  <a:lnTo>
                    <a:pt x="40" y="432"/>
                  </a:lnTo>
                  <a:lnTo>
                    <a:pt x="31" y="420"/>
                  </a:lnTo>
                  <a:lnTo>
                    <a:pt x="24" y="408"/>
                  </a:lnTo>
                  <a:lnTo>
                    <a:pt x="16" y="393"/>
                  </a:lnTo>
                  <a:lnTo>
                    <a:pt x="11" y="377"/>
                  </a:lnTo>
                  <a:lnTo>
                    <a:pt x="6" y="360"/>
                  </a:lnTo>
                  <a:lnTo>
                    <a:pt x="4" y="341"/>
                  </a:lnTo>
                  <a:lnTo>
                    <a:pt x="2" y="320"/>
                  </a:lnTo>
                  <a:lnTo>
                    <a:pt x="2" y="299"/>
                  </a:lnTo>
                  <a:lnTo>
                    <a:pt x="2" y="299"/>
                  </a:lnTo>
                  <a:lnTo>
                    <a:pt x="2" y="253"/>
                  </a:lnTo>
                  <a:lnTo>
                    <a:pt x="3" y="212"/>
                  </a:lnTo>
                  <a:lnTo>
                    <a:pt x="5" y="175"/>
                  </a:lnTo>
                  <a:lnTo>
                    <a:pt x="5" y="138"/>
                  </a:lnTo>
                  <a:lnTo>
                    <a:pt x="5" y="138"/>
                  </a:lnTo>
                  <a:lnTo>
                    <a:pt x="5" y="107"/>
                  </a:lnTo>
                  <a:lnTo>
                    <a:pt x="4" y="72"/>
                  </a:lnTo>
                  <a:lnTo>
                    <a:pt x="0" y="0"/>
                  </a:lnTo>
                  <a:lnTo>
                    <a:pt x="0" y="0"/>
                  </a:lnTo>
                  <a:lnTo>
                    <a:pt x="14" y="3"/>
                  </a:lnTo>
                  <a:lnTo>
                    <a:pt x="31" y="4"/>
                  </a:lnTo>
                  <a:lnTo>
                    <a:pt x="72" y="5"/>
                  </a:lnTo>
                  <a:lnTo>
                    <a:pt x="72" y="5"/>
                  </a:lnTo>
                  <a:lnTo>
                    <a:pt x="112" y="4"/>
                  </a:lnTo>
                  <a:lnTo>
                    <a:pt x="129" y="3"/>
                  </a:lnTo>
                  <a:lnTo>
                    <a:pt x="143" y="0"/>
                  </a:lnTo>
                  <a:lnTo>
                    <a:pt x="143" y="0"/>
                  </a:lnTo>
                  <a:lnTo>
                    <a:pt x="140" y="27"/>
                  </a:lnTo>
                  <a:lnTo>
                    <a:pt x="138" y="56"/>
                  </a:lnTo>
                  <a:lnTo>
                    <a:pt x="135" y="120"/>
                  </a:lnTo>
                  <a:lnTo>
                    <a:pt x="133" y="192"/>
                  </a:lnTo>
                  <a:lnTo>
                    <a:pt x="133" y="274"/>
                  </a:lnTo>
                  <a:lnTo>
                    <a:pt x="133" y="274"/>
                  </a:lnTo>
                  <a:lnTo>
                    <a:pt x="134" y="301"/>
                  </a:lnTo>
                  <a:lnTo>
                    <a:pt x="135" y="314"/>
                  </a:lnTo>
                  <a:lnTo>
                    <a:pt x="138" y="325"/>
                  </a:lnTo>
                  <a:lnTo>
                    <a:pt x="142" y="336"/>
                  </a:lnTo>
                  <a:lnTo>
                    <a:pt x="144" y="345"/>
                  </a:lnTo>
                  <a:lnTo>
                    <a:pt x="149" y="354"/>
                  </a:lnTo>
                  <a:lnTo>
                    <a:pt x="154" y="361"/>
                  </a:lnTo>
                  <a:lnTo>
                    <a:pt x="159" y="368"/>
                  </a:lnTo>
                  <a:lnTo>
                    <a:pt x="165" y="375"/>
                  </a:lnTo>
                  <a:lnTo>
                    <a:pt x="171" y="380"/>
                  </a:lnTo>
                  <a:lnTo>
                    <a:pt x="178" y="383"/>
                  </a:lnTo>
                  <a:lnTo>
                    <a:pt x="185" y="386"/>
                  </a:lnTo>
                  <a:lnTo>
                    <a:pt x="194" y="388"/>
                  </a:lnTo>
                  <a:lnTo>
                    <a:pt x="202" y="389"/>
                  </a:lnTo>
                  <a:lnTo>
                    <a:pt x="211" y="389"/>
                  </a:lnTo>
                  <a:lnTo>
                    <a:pt x="211" y="389"/>
                  </a:lnTo>
                  <a:lnTo>
                    <a:pt x="221" y="389"/>
                  </a:lnTo>
                  <a:lnTo>
                    <a:pt x="231" y="388"/>
                  </a:lnTo>
                  <a:lnTo>
                    <a:pt x="240" y="385"/>
                  </a:lnTo>
                  <a:lnTo>
                    <a:pt x="248" y="381"/>
                  </a:lnTo>
                  <a:lnTo>
                    <a:pt x="256" y="375"/>
                  </a:lnTo>
                  <a:lnTo>
                    <a:pt x="262" y="368"/>
                  </a:lnTo>
                  <a:lnTo>
                    <a:pt x="268" y="361"/>
                  </a:lnTo>
                  <a:lnTo>
                    <a:pt x="274" y="352"/>
                  </a:lnTo>
                  <a:lnTo>
                    <a:pt x="279" y="344"/>
                  </a:lnTo>
                  <a:lnTo>
                    <a:pt x="283" y="332"/>
                  </a:lnTo>
                  <a:lnTo>
                    <a:pt x="287" y="321"/>
                  </a:lnTo>
                  <a:lnTo>
                    <a:pt x="289" y="309"/>
                  </a:lnTo>
                  <a:lnTo>
                    <a:pt x="292" y="295"/>
                  </a:lnTo>
                  <a:lnTo>
                    <a:pt x="293" y="282"/>
                  </a:lnTo>
                  <a:lnTo>
                    <a:pt x="294" y="249"/>
                  </a:lnTo>
                  <a:lnTo>
                    <a:pt x="294" y="212"/>
                  </a:lnTo>
                  <a:lnTo>
                    <a:pt x="294" y="212"/>
                  </a:lnTo>
                  <a:lnTo>
                    <a:pt x="294" y="155"/>
                  </a:lnTo>
                  <a:lnTo>
                    <a:pt x="293" y="102"/>
                  </a:lnTo>
                  <a:lnTo>
                    <a:pt x="290" y="51"/>
                  </a:lnTo>
                  <a:lnTo>
                    <a:pt x="287" y="0"/>
                  </a:lnTo>
                  <a:lnTo>
                    <a:pt x="287" y="0"/>
                  </a:lnTo>
                  <a:lnTo>
                    <a:pt x="318" y="3"/>
                  </a:lnTo>
                  <a:lnTo>
                    <a:pt x="336" y="4"/>
                  </a:lnTo>
                  <a:lnTo>
                    <a:pt x="357" y="5"/>
                  </a:lnTo>
                  <a:lnTo>
                    <a:pt x="357" y="5"/>
                  </a:lnTo>
                  <a:lnTo>
                    <a:pt x="380" y="4"/>
                  </a:lnTo>
                  <a:lnTo>
                    <a:pt x="398" y="3"/>
                  </a:lnTo>
                  <a:lnTo>
                    <a:pt x="429" y="0"/>
                  </a:lnTo>
                  <a:lnTo>
                    <a:pt x="429" y="0"/>
                  </a:lnTo>
                  <a:lnTo>
                    <a:pt x="426" y="51"/>
                  </a:lnTo>
                  <a:lnTo>
                    <a:pt x="423" y="102"/>
                  </a:lnTo>
                  <a:lnTo>
                    <a:pt x="422" y="155"/>
                  </a:lnTo>
                  <a:lnTo>
                    <a:pt x="422" y="212"/>
                  </a:lnTo>
                  <a:lnTo>
                    <a:pt x="422" y="249"/>
                  </a:lnTo>
                  <a:lnTo>
                    <a:pt x="422" y="249"/>
                  </a:lnTo>
                  <a:lnTo>
                    <a:pt x="422" y="306"/>
                  </a:lnTo>
                  <a:lnTo>
                    <a:pt x="423" y="360"/>
                  </a:lnTo>
                  <a:lnTo>
                    <a:pt x="426" y="411"/>
                  </a:lnTo>
                  <a:lnTo>
                    <a:pt x="429" y="461"/>
                  </a:lnTo>
                  <a:lnTo>
                    <a:pt x="429" y="461"/>
                  </a:lnTo>
                  <a:lnTo>
                    <a:pt x="396" y="459"/>
                  </a:lnTo>
                  <a:lnTo>
                    <a:pt x="379" y="458"/>
                  </a:lnTo>
                  <a:lnTo>
                    <a:pt x="362" y="456"/>
                  </a:lnTo>
                  <a:lnTo>
                    <a:pt x="362" y="456"/>
                  </a:lnTo>
                  <a:lnTo>
                    <a:pt x="345" y="458"/>
                  </a:lnTo>
                  <a:lnTo>
                    <a:pt x="328" y="459"/>
                  </a:lnTo>
                  <a:lnTo>
                    <a:pt x="292" y="461"/>
                  </a:lnTo>
                  <a:lnTo>
                    <a:pt x="297" y="3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51"/>
            <p:cNvSpPr>
              <a:spLocks noEditPoints="1"/>
            </p:cNvSpPr>
            <p:nvPr/>
          </p:nvSpPr>
          <p:spPr bwMode="auto">
            <a:xfrm>
              <a:off x="3411538" y="4127500"/>
              <a:ext cx="355600" cy="574675"/>
            </a:xfrm>
            <a:custGeom>
              <a:avLst/>
              <a:gdLst>
                <a:gd name="T0" fmla="*/ 6 w 448"/>
                <a:gd name="T1" fmla="*/ 253 h 724"/>
                <a:gd name="T2" fmla="*/ 0 w 448"/>
                <a:gd name="T3" fmla="*/ 12 h 724"/>
                <a:gd name="T4" fmla="*/ 49 w 448"/>
                <a:gd name="T5" fmla="*/ 16 h 724"/>
                <a:gd name="T6" fmla="*/ 83 w 448"/>
                <a:gd name="T7" fmla="*/ 16 h 724"/>
                <a:gd name="T8" fmla="*/ 132 w 448"/>
                <a:gd name="T9" fmla="*/ 12 h 724"/>
                <a:gd name="T10" fmla="*/ 125 w 448"/>
                <a:gd name="T11" fmla="*/ 94 h 724"/>
                <a:gd name="T12" fmla="*/ 131 w 448"/>
                <a:gd name="T13" fmla="*/ 84 h 724"/>
                <a:gd name="T14" fmla="*/ 146 w 448"/>
                <a:gd name="T15" fmla="*/ 57 h 724"/>
                <a:gd name="T16" fmla="*/ 167 w 448"/>
                <a:gd name="T17" fmla="*/ 33 h 724"/>
                <a:gd name="T18" fmla="*/ 195 w 448"/>
                <a:gd name="T19" fmla="*/ 16 h 724"/>
                <a:gd name="T20" fmla="*/ 227 w 448"/>
                <a:gd name="T21" fmla="*/ 3 h 724"/>
                <a:gd name="T22" fmla="*/ 263 w 448"/>
                <a:gd name="T23" fmla="*/ 0 h 724"/>
                <a:gd name="T24" fmla="*/ 299 w 448"/>
                <a:gd name="T25" fmla="*/ 3 h 724"/>
                <a:gd name="T26" fmla="*/ 348 w 448"/>
                <a:gd name="T27" fmla="*/ 21 h 724"/>
                <a:gd name="T28" fmla="*/ 392 w 448"/>
                <a:gd name="T29" fmla="*/ 55 h 724"/>
                <a:gd name="T30" fmla="*/ 424 w 448"/>
                <a:gd name="T31" fmla="*/ 108 h 724"/>
                <a:gd name="T32" fmla="*/ 444 w 448"/>
                <a:gd name="T33" fmla="*/ 177 h 724"/>
                <a:gd name="T34" fmla="*/ 448 w 448"/>
                <a:gd name="T35" fmla="*/ 235 h 724"/>
                <a:gd name="T36" fmla="*/ 439 w 448"/>
                <a:gd name="T37" fmla="*/ 326 h 724"/>
                <a:gd name="T38" fmla="*/ 413 w 448"/>
                <a:gd name="T39" fmla="*/ 394 h 724"/>
                <a:gd name="T40" fmla="*/ 374 w 448"/>
                <a:gd name="T41" fmla="*/ 442 h 724"/>
                <a:gd name="T42" fmla="*/ 328 w 448"/>
                <a:gd name="T43" fmla="*/ 472 h 724"/>
                <a:gd name="T44" fmla="*/ 278 w 448"/>
                <a:gd name="T45" fmla="*/ 485 h 724"/>
                <a:gd name="T46" fmla="*/ 239 w 448"/>
                <a:gd name="T47" fmla="*/ 485 h 724"/>
                <a:gd name="T48" fmla="*/ 186 w 448"/>
                <a:gd name="T49" fmla="*/ 468 h 724"/>
                <a:gd name="T50" fmla="*/ 146 w 448"/>
                <a:gd name="T51" fmla="*/ 432 h 724"/>
                <a:gd name="T52" fmla="*/ 135 w 448"/>
                <a:gd name="T53" fmla="*/ 416 h 724"/>
                <a:gd name="T54" fmla="*/ 137 w 448"/>
                <a:gd name="T55" fmla="*/ 669 h 724"/>
                <a:gd name="T56" fmla="*/ 142 w 448"/>
                <a:gd name="T57" fmla="*/ 724 h 724"/>
                <a:gd name="T58" fmla="*/ 70 w 448"/>
                <a:gd name="T59" fmla="*/ 719 h 724"/>
                <a:gd name="T60" fmla="*/ 13 w 448"/>
                <a:gd name="T61" fmla="*/ 723 h 724"/>
                <a:gd name="T62" fmla="*/ 2 w 448"/>
                <a:gd name="T63" fmla="*/ 645 h 724"/>
                <a:gd name="T64" fmla="*/ 7 w 448"/>
                <a:gd name="T65" fmla="*/ 394 h 724"/>
                <a:gd name="T66" fmla="*/ 222 w 448"/>
                <a:gd name="T67" fmla="*/ 59 h 724"/>
                <a:gd name="T68" fmla="*/ 196 w 448"/>
                <a:gd name="T69" fmla="*/ 64 h 724"/>
                <a:gd name="T70" fmla="*/ 172 w 448"/>
                <a:gd name="T71" fmla="*/ 83 h 724"/>
                <a:gd name="T72" fmla="*/ 152 w 448"/>
                <a:gd name="T73" fmla="*/ 115 h 724"/>
                <a:gd name="T74" fmla="*/ 137 w 448"/>
                <a:gd name="T75" fmla="*/ 162 h 724"/>
                <a:gd name="T76" fmla="*/ 130 w 448"/>
                <a:gd name="T77" fmla="*/ 228 h 724"/>
                <a:gd name="T78" fmla="*/ 130 w 448"/>
                <a:gd name="T79" fmla="*/ 274 h 724"/>
                <a:gd name="T80" fmla="*/ 136 w 448"/>
                <a:gd name="T81" fmla="*/ 328 h 724"/>
                <a:gd name="T82" fmla="*/ 147 w 448"/>
                <a:gd name="T83" fmla="*/ 370 h 724"/>
                <a:gd name="T84" fmla="*/ 166 w 448"/>
                <a:gd name="T85" fmla="*/ 400 h 724"/>
                <a:gd name="T86" fmla="*/ 190 w 448"/>
                <a:gd name="T87" fmla="*/ 418 h 724"/>
                <a:gd name="T88" fmla="*/ 218 w 448"/>
                <a:gd name="T89" fmla="*/ 423 h 724"/>
                <a:gd name="T90" fmla="*/ 237 w 448"/>
                <a:gd name="T91" fmla="*/ 420 h 724"/>
                <a:gd name="T92" fmla="*/ 263 w 448"/>
                <a:gd name="T93" fmla="*/ 405 h 724"/>
                <a:gd name="T94" fmla="*/ 283 w 448"/>
                <a:gd name="T95" fmla="*/ 378 h 724"/>
                <a:gd name="T96" fmla="*/ 296 w 448"/>
                <a:gd name="T97" fmla="*/ 336 h 724"/>
                <a:gd name="T98" fmla="*/ 305 w 448"/>
                <a:gd name="T99" fmla="*/ 282 h 724"/>
                <a:gd name="T100" fmla="*/ 306 w 448"/>
                <a:gd name="T101" fmla="*/ 238 h 724"/>
                <a:gd name="T102" fmla="*/ 302 w 448"/>
                <a:gd name="T103" fmla="*/ 175 h 724"/>
                <a:gd name="T104" fmla="*/ 292 w 448"/>
                <a:gd name="T105" fmla="*/ 126 h 724"/>
                <a:gd name="T106" fmla="*/ 278 w 448"/>
                <a:gd name="T107" fmla="*/ 91 h 724"/>
                <a:gd name="T108" fmla="*/ 257 w 448"/>
                <a:gd name="T109" fmla="*/ 69 h 724"/>
                <a:gd name="T110" fmla="*/ 230 w 448"/>
                <a:gd name="T111" fmla="*/ 59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8" h="724">
                  <a:moveTo>
                    <a:pt x="7" y="342"/>
                  </a:moveTo>
                  <a:lnTo>
                    <a:pt x="7" y="342"/>
                  </a:lnTo>
                  <a:lnTo>
                    <a:pt x="6" y="253"/>
                  </a:lnTo>
                  <a:lnTo>
                    <a:pt x="5" y="171"/>
                  </a:lnTo>
                  <a:lnTo>
                    <a:pt x="2" y="91"/>
                  </a:lnTo>
                  <a:lnTo>
                    <a:pt x="0" y="12"/>
                  </a:lnTo>
                  <a:lnTo>
                    <a:pt x="0" y="12"/>
                  </a:lnTo>
                  <a:lnTo>
                    <a:pt x="33" y="15"/>
                  </a:lnTo>
                  <a:lnTo>
                    <a:pt x="49" y="16"/>
                  </a:lnTo>
                  <a:lnTo>
                    <a:pt x="66" y="17"/>
                  </a:lnTo>
                  <a:lnTo>
                    <a:pt x="66" y="17"/>
                  </a:lnTo>
                  <a:lnTo>
                    <a:pt x="83" y="16"/>
                  </a:lnTo>
                  <a:lnTo>
                    <a:pt x="99" y="15"/>
                  </a:lnTo>
                  <a:lnTo>
                    <a:pt x="132" y="12"/>
                  </a:lnTo>
                  <a:lnTo>
                    <a:pt x="132" y="12"/>
                  </a:lnTo>
                  <a:lnTo>
                    <a:pt x="128" y="50"/>
                  </a:lnTo>
                  <a:lnTo>
                    <a:pt x="126" y="73"/>
                  </a:lnTo>
                  <a:lnTo>
                    <a:pt x="125" y="94"/>
                  </a:lnTo>
                  <a:lnTo>
                    <a:pt x="128" y="94"/>
                  </a:lnTo>
                  <a:lnTo>
                    <a:pt x="128" y="94"/>
                  </a:lnTo>
                  <a:lnTo>
                    <a:pt x="131" y="84"/>
                  </a:lnTo>
                  <a:lnTo>
                    <a:pt x="135" y="74"/>
                  </a:lnTo>
                  <a:lnTo>
                    <a:pt x="140" y="65"/>
                  </a:lnTo>
                  <a:lnTo>
                    <a:pt x="146" y="57"/>
                  </a:lnTo>
                  <a:lnTo>
                    <a:pt x="152" y="48"/>
                  </a:lnTo>
                  <a:lnTo>
                    <a:pt x="160" y="41"/>
                  </a:lnTo>
                  <a:lnTo>
                    <a:pt x="167" y="33"/>
                  </a:lnTo>
                  <a:lnTo>
                    <a:pt x="176" y="27"/>
                  </a:lnTo>
                  <a:lnTo>
                    <a:pt x="185" y="21"/>
                  </a:lnTo>
                  <a:lnTo>
                    <a:pt x="195" y="16"/>
                  </a:lnTo>
                  <a:lnTo>
                    <a:pt x="204" y="11"/>
                  </a:lnTo>
                  <a:lnTo>
                    <a:pt x="216" y="7"/>
                  </a:lnTo>
                  <a:lnTo>
                    <a:pt x="227" y="3"/>
                  </a:lnTo>
                  <a:lnTo>
                    <a:pt x="238" y="1"/>
                  </a:lnTo>
                  <a:lnTo>
                    <a:pt x="250" y="0"/>
                  </a:lnTo>
                  <a:lnTo>
                    <a:pt x="263" y="0"/>
                  </a:lnTo>
                  <a:lnTo>
                    <a:pt x="263" y="0"/>
                  </a:lnTo>
                  <a:lnTo>
                    <a:pt x="280" y="1"/>
                  </a:lnTo>
                  <a:lnTo>
                    <a:pt x="299" y="3"/>
                  </a:lnTo>
                  <a:lnTo>
                    <a:pt x="315" y="7"/>
                  </a:lnTo>
                  <a:lnTo>
                    <a:pt x="332" y="13"/>
                  </a:lnTo>
                  <a:lnTo>
                    <a:pt x="348" y="21"/>
                  </a:lnTo>
                  <a:lnTo>
                    <a:pt x="363" y="31"/>
                  </a:lnTo>
                  <a:lnTo>
                    <a:pt x="378" y="42"/>
                  </a:lnTo>
                  <a:lnTo>
                    <a:pt x="392" y="55"/>
                  </a:lnTo>
                  <a:lnTo>
                    <a:pt x="403" y="70"/>
                  </a:lnTo>
                  <a:lnTo>
                    <a:pt x="414" y="88"/>
                  </a:lnTo>
                  <a:lnTo>
                    <a:pt x="424" y="108"/>
                  </a:lnTo>
                  <a:lnTo>
                    <a:pt x="433" y="129"/>
                  </a:lnTo>
                  <a:lnTo>
                    <a:pt x="439" y="152"/>
                  </a:lnTo>
                  <a:lnTo>
                    <a:pt x="444" y="177"/>
                  </a:lnTo>
                  <a:lnTo>
                    <a:pt x="446" y="206"/>
                  </a:lnTo>
                  <a:lnTo>
                    <a:pt x="448" y="235"/>
                  </a:lnTo>
                  <a:lnTo>
                    <a:pt x="448" y="235"/>
                  </a:lnTo>
                  <a:lnTo>
                    <a:pt x="446" y="268"/>
                  </a:lnTo>
                  <a:lnTo>
                    <a:pt x="444" y="297"/>
                  </a:lnTo>
                  <a:lnTo>
                    <a:pt x="439" y="326"/>
                  </a:lnTo>
                  <a:lnTo>
                    <a:pt x="431" y="351"/>
                  </a:lnTo>
                  <a:lnTo>
                    <a:pt x="423" y="373"/>
                  </a:lnTo>
                  <a:lnTo>
                    <a:pt x="413" y="394"/>
                  </a:lnTo>
                  <a:lnTo>
                    <a:pt x="402" y="413"/>
                  </a:lnTo>
                  <a:lnTo>
                    <a:pt x="389" y="429"/>
                  </a:lnTo>
                  <a:lnTo>
                    <a:pt x="374" y="442"/>
                  </a:lnTo>
                  <a:lnTo>
                    <a:pt x="361" y="455"/>
                  </a:lnTo>
                  <a:lnTo>
                    <a:pt x="345" y="465"/>
                  </a:lnTo>
                  <a:lnTo>
                    <a:pt x="328" y="472"/>
                  </a:lnTo>
                  <a:lnTo>
                    <a:pt x="312" y="478"/>
                  </a:lnTo>
                  <a:lnTo>
                    <a:pt x="295" y="482"/>
                  </a:lnTo>
                  <a:lnTo>
                    <a:pt x="278" y="485"/>
                  </a:lnTo>
                  <a:lnTo>
                    <a:pt x="260" y="486"/>
                  </a:lnTo>
                  <a:lnTo>
                    <a:pt x="260" y="486"/>
                  </a:lnTo>
                  <a:lnTo>
                    <a:pt x="239" y="485"/>
                  </a:lnTo>
                  <a:lnTo>
                    <a:pt x="219" y="481"/>
                  </a:lnTo>
                  <a:lnTo>
                    <a:pt x="202" y="476"/>
                  </a:lnTo>
                  <a:lnTo>
                    <a:pt x="186" y="468"/>
                  </a:lnTo>
                  <a:lnTo>
                    <a:pt x="171" y="459"/>
                  </a:lnTo>
                  <a:lnTo>
                    <a:pt x="157" y="446"/>
                  </a:lnTo>
                  <a:lnTo>
                    <a:pt x="146" y="432"/>
                  </a:lnTo>
                  <a:lnTo>
                    <a:pt x="136" y="416"/>
                  </a:lnTo>
                  <a:lnTo>
                    <a:pt x="135" y="416"/>
                  </a:lnTo>
                  <a:lnTo>
                    <a:pt x="135" y="416"/>
                  </a:lnTo>
                  <a:lnTo>
                    <a:pt x="135" y="497"/>
                  </a:lnTo>
                  <a:lnTo>
                    <a:pt x="136" y="588"/>
                  </a:lnTo>
                  <a:lnTo>
                    <a:pt x="137" y="669"/>
                  </a:lnTo>
                  <a:lnTo>
                    <a:pt x="140" y="702"/>
                  </a:lnTo>
                  <a:lnTo>
                    <a:pt x="142" y="724"/>
                  </a:lnTo>
                  <a:lnTo>
                    <a:pt x="142" y="724"/>
                  </a:lnTo>
                  <a:lnTo>
                    <a:pt x="129" y="723"/>
                  </a:lnTo>
                  <a:lnTo>
                    <a:pt x="111" y="720"/>
                  </a:lnTo>
                  <a:lnTo>
                    <a:pt x="70" y="719"/>
                  </a:lnTo>
                  <a:lnTo>
                    <a:pt x="70" y="719"/>
                  </a:lnTo>
                  <a:lnTo>
                    <a:pt x="31" y="720"/>
                  </a:lnTo>
                  <a:lnTo>
                    <a:pt x="13" y="723"/>
                  </a:lnTo>
                  <a:lnTo>
                    <a:pt x="0" y="724"/>
                  </a:lnTo>
                  <a:lnTo>
                    <a:pt x="0" y="724"/>
                  </a:lnTo>
                  <a:lnTo>
                    <a:pt x="2" y="645"/>
                  </a:lnTo>
                  <a:lnTo>
                    <a:pt x="5" y="565"/>
                  </a:lnTo>
                  <a:lnTo>
                    <a:pt x="6" y="483"/>
                  </a:lnTo>
                  <a:lnTo>
                    <a:pt x="7" y="394"/>
                  </a:lnTo>
                  <a:lnTo>
                    <a:pt x="7" y="342"/>
                  </a:lnTo>
                  <a:close/>
                  <a:moveTo>
                    <a:pt x="222" y="59"/>
                  </a:moveTo>
                  <a:lnTo>
                    <a:pt x="222" y="59"/>
                  </a:lnTo>
                  <a:lnTo>
                    <a:pt x="213" y="59"/>
                  </a:lnTo>
                  <a:lnTo>
                    <a:pt x="204" y="62"/>
                  </a:lnTo>
                  <a:lnTo>
                    <a:pt x="196" y="64"/>
                  </a:lnTo>
                  <a:lnTo>
                    <a:pt x="187" y="69"/>
                  </a:lnTo>
                  <a:lnTo>
                    <a:pt x="180" y="75"/>
                  </a:lnTo>
                  <a:lnTo>
                    <a:pt x="172" y="83"/>
                  </a:lnTo>
                  <a:lnTo>
                    <a:pt x="165" y="91"/>
                  </a:lnTo>
                  <a:lnTo>
                    <a:pt x="157" y="103"/>
                  </a:lnTo>
                  <a:lnTo>
                    <a:pt x="152" y="115"/>
                  </a:lnTo>
                  <a:lnTo>
                    <a:pt x="146" y="129"/>
                  </a:lnTo>
                  <a:lnTo>
                    <a:pt x="141" y="145"/>
                  </a:lnTo>
                  <a:lnTo>
                    <a:pt x="137" y="162"/>
                  </a:lnTo>
                  <a:lnTo>
                    <a:pt x="134" y="182"/>
                  </a:lnTo>
                  <a:lnTo>
                    <a:pt x="132" y="204"/>
                  </a:lnTo>
                  <a:lnTo>
                    <a:pt x="130" y="228"/>
                  </a:lnTo>
                  <a:lnTo>
                    <a:pt x="130" y="253"/>
                  </a:lnTo>
                  <a:lnTo>
                    <a:pt x="130" y="253"/>
                  </a:lnTo>
                  <a:lnTo>
                    <a:pt x="130" y="274"/>
                  </a:lnTo>
                  <a:lnTo>
                    <a:pt x="131" y="294"/>
                  </a:lnTo>
                  <a:lnTo>
                    <a:pt x="134" y="312"/>
                  </a:lnTo>
                  <a:lnTo>
                    <a:pt x="136" y="328"/>
                  </a:lnTo>
                  <a:lnTo>
                    <a:pt x="139" y="343"/>
                  </a:lnTo>
                  <a:lnTo>
                    <a:pt x="144" y="358"/>
                  </a:lnTo>
                  <a:lnTo>
                    <a:pt x="147" y="370"/>
                  </a:lnTo>
                  <a:lnTo>
                    <a:pt x="154" y="382"/>
                  </a:lnTo>
                  <a:lnTo>
                    <a:pt x="159" y="392"/>
                  </a:lnTo>
                  <a:lnTo>
                    <a:pt x="166" y="400"/>
                  </a:lnTo>
                  <a:lnTo>
                    <a:pt x="172" y="406"/>
                  </a:lnTo>
                  <a:lnTo>
                    <a:pt x="181" y="413"/>
                  </a:lnTo>
                  <a:lnTo>
                    <a:pt x="190" y="418"/>
                  </a:lnTo>
                  <a:lnTo>
                    <a:pt x="198" y="420"/>
                  </a:lnTo>
                  <a:lnTo>
                    <a:pt x="208" y="423"/>
                  </a:lnTo>
                  <a:lnTo>
                    <a:pt x="218" y="423"/>
                  </a:lnTo>
                  <a:lnTo>
                    <a:pt x="218" y="423"/>
                  </a:lnTo>
                  <a:lnTo>
                    <a:pt x="228" y="423"/>
                  </a:lnTo>
                  <a:lnTo>
                    <a:pt x="237" y="420"/>
                  </a:lnTo>
                  <a:lnTo>
                    <a:pt x="247" y="416"/>
                  </a:lnTo>
                  <a:lnTo>
                    <a:pt x="254" y="411"/>
                  </a:lnTo>
                  <a:lnTo>
                    <a:pt x="263" y="405"/>
                  </a:lnTo>
                  <a:lnTo>
                    <a:pt x="270" y="398"/>
                  </a:lnTo>
                  <a:lnTo>
                    <a:pt x="276" y="388"/>
                  </a:lnTo>
                  <a:lnTo>
                    <a:pt x="283" y="378"/>
                  </a:lnTo>
                  <a:lnTo>
                    <a:pt x="288" y="366"/>
                  </a:lnTo>
                  <a:lnTo>
                    <a:pt x="292" y="352"/>
                  </a:lnTo>
                  <a:lnTo>
                    <a:pt x="296" y="336"/>
                  </a:lnTo>
                  <a:lnTo>
                    <a:pt x="300" y="320"/>
                  </a:lnTo>
                  <a:lnTo>
                    <a:pt x="302" y="301"/>
                  </a:lnTo>
                  <a:lnTo>
                    <a:pt x="305" y="282"/>
                  </a:lnTo>
                  <a:lnTo>
                    <a:pt x="306" y="260"/>
                  </a:lnTo>
                  <a:lnTo>
                    <a:pt x="306" y="238"/>
                  </a:lnTo>
                  <a:lnTo>
                    <a:pt x="306" y="238"/>
                  </a:lnTo>
                  <a:lnTo>
                    <a:pt x="306" y="215"/>
                  </a:lnTo>
                  <a:lnTo>
                    <a:pt x="305" y="194"/>
                  </a:lnTo>
                  <a:lnTo>
                    <a:pt x="302" y="175"/>
                  </a:lnTo>
                  <a:lnTo>
                    <a:pt x="300" y="157"/>
                  </a:lnTo>
                  <a:lnTo>
                    <a:pt x="297" y="141"/>
                  </a:lnTo>
                  <a:lnTo>
                    <a:pt x="292" y="126"/>
                  </a:lnTo>
                  <a:lnTo>
                    <a:pt x="289" y="112"/>
                  </a:lnTo>
                  <a:lnTo>
                    <a:pt x="283" y="101"/>
                  </a:lnTo>
                  <a:lnTo>
                    <a:pt x="278" y="91"/>
                  </a:lnTo>
                  <a:lnTo>
                    <a:pt x="270" y="83"/>
                  </a:lnTo>
                  <a:lnTo>
                    <a:pt x="264" y="75"/>
                  </a:lnTo>
                  <a:lnTo>
                    <a:pt x="257" y="69"/>
                  </a:lnTo>
                  <a:lnTo>
                    <a:pt x="248" y="64"/>
                  </a:lnTo>
                  <a:lnTo>
                    <a:pt x="239" y="62"/>
                  </a:lnTo>
                  <a:lnTo>
                    <a:pt x="230" y="59"/>
                  </a:lnTo>
                  <a:lnTo>
                    <a:pt x="222" y="59"/>
                  </a:lnTo>
                  <a:lnTo>
                    <a:pt x="22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52"/>
            <p:cNvSpPr>
              <a:spLocks noEditPoints="1"/>
            </p:cNvSpPr>
            <p:nvPr/>
          </p:nvSpPr>
          <p:spPr bwMode="auto">
            <a:xfrm>
              <a:off x="3819526" y="4127500"/>
              <a:ext cx="330200"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3 w 416"/>
                <a:gd name="T13" fmla="*/ 410 h 486"/>
                <a:gd name="T14" fmla="*/ 239 w 416"/>
                <a:gd name="T15" fmla="*/ 420 h 486"/>
                <a:gd name="T16" fmla="*/ 270 w 416"/>
                <a:gd name="T17" fmla="*/ 424 h 486"/>
                <a:gd name="T18" fmla="*/ 286 w 416"/>
                <a:gd name="T19" fmla="*/ 424 h 486"/>
                <a:gd name="T20" fmla="*/ 317 w 416"/>
                <a:gd name="T21" fmla="*/ 418 h 486"/>
                <a:gd name="T22" fmla="*/ 345 w 416"/>
                <a:gd name="T23" fmla="*/ 408 h 486"/>
                <a:gd name="T24" fmla="*/ 374 w 416"/>
                <a:gd name="T25" fmla="*/ 392 h 486"/>
                <a:gd name="T26" fmla="*/ 397 w 416"/>
                <a:gd name="T27" fmla="*/ 389 h 486"/>
                <a:gd name="T28" fmla="*/ 378 w 416"/>
                <a:gd name="T29" fmla="*/ 444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8 h 486"/>
                <a:gd name="T42" fmla="*/ 123 w 416"/>
                <a:gd name="T43" fmla="*/ 463 h 486"/>
                <a:gd name="T44" fmla="*/ 86 w 416"/>
                <a:gd name="T45" fmla="*/ 441 h 486"/>
                <a:gd name="T46" fmla="*/ 54 w 416"/>
                <a:gd name="T47" fmla="*/ 413 h 486"/>
                <a:gd name="T48" fmla="*/ 29 w 416"/>
                <a:gd name="T49" fmla="*/ 374 h 486"/>
                <a:gd name="T50" fmla="*/ 10 w 416"/>
                <a:gd name="T51" fmla="*/ 328 h 486"/>
                <a:gd name="T52" fmla="*/ 2 w 416"/>
                <a:gd name="T53" fmla="*/ 275 h 486"/>
                <a:gd name="T54" fmla="*/ 0 w 416"/>
                <a:gd name="T55" fmla="*/ 245 h 486"/>
                <a:gd name="T56" fmla="*/ 4 w 416"/>
                <a:gd name="T57" fmla="*/ 187 h 486"/>
                <a:gd name="T58" fmla="*/ 17 w 416"/>
                <a:gd name="T59" fmla="*/ 137 h 486"/>
                <a:gd name="T60" fmla="*/ 36 w 416"/>
                <a:gd name="T61" fmla="*/ 95 h 486"/>
                <a:gd name="T62" fmla="*/ 62 w 416"/>
                <a:gd name="T63" fmla="*/ 60 h 486"/>
                <a:gd name="T64" fmla="*/ 95 w 416"/>
                <a:gd name="T65" fmla="*/ 33 h 486"/>
                <a:gd name="T66" fmla="*/ 133 w 416"/>
                <a:gd name="T67" fmla="*/ 15 h 486"/>
                <a:gd name="T68" fmla="*/ 175 w 416"/>
                <a:gd name="T69" fmla="*/ 3 h 486"/>
                <a:gd name="T70" fmla="*/ 221 w 416"/>
                <a:gd name="T71" fmla="*/ 0 h 486"/>
                <a:gd name="T72" fmla="*/ 244 w 416"/>
                <a:gd name="T73" fmla="*/ 1 h 486"/>
                <a:gd name="T74" fmla="*/ 286 w 416"/>
                <a:gd name="T75" fmla="*/ 8 h 486"/>
                <a:gd name="T76" fmla="*/ 322 w 416"/>
                <a:gd name="T77" fmla="*/ 22 h 486"/>
                <a:gd name="T78" fmla="*/ 351 w 416"/>
                <a:gd name="T79" fmla="*/ 43 h 486"/>
                <a:gd name="T80" fmla="*/ 378 w 416"/>
                <a:gd name="T81" fmla="*/ 70 h 486"/>
                <a:gd name="T82" fmla="*/ 396 w 416"/>
                <a:gd name="T83" fmla="*/ 104 h 486"/>
                <a:gd name="T84" fmla="*/ 409 w 416"/>
                <a:gd name="T85" fmla="*/ 142 h 486"/>
                <a:gd name="T86" fmla="*/ 415 w 416"/>
                <a:gd name="T87" fmla="*/ 187 h 486"/>
                <a:gd name="T88" fmla="*/ 416 w 416"/>
                <a:gd name="T89" fmla="*/ 212 h 486"/>
                <a:gd name="T90" fmla="*/ 415 w 416"/>
                <a:gd name="T91" fmla="*/ 243 h 486"/>
                <a:gd name="T92" fmla="*/ 288 w 416"/>
                <a:gd name="T93" fmla="*/ 199 h 486"/>
                <a:gd name="T94" fmla="*/ 287 w 416"/>
                <a:gd name="T95" fmla="*/ 166 h 486"/>
                <a:gd name="T96" fmla="*/ 278 w 416"/>
                <a:gd name="T97" fmla="*/ 109 h 486"/>
                <a:gd name="T98" fmla="*/ 271 w 416"/>
                <a:gd name="T99" fmla="*/ 85 h 486"/>
                <a:gd name="T100" fmla="*/ 261 w 416"/>
                <a:gd name="T101" fmla="*/ 67 h 486"/>
                <a:gd name="T102" fmla="*/ 250 w 416"/>
                <a:gd name="T103" fmla="*/ 54 h 486"/>
                <a:gd name="T104" fmla="*/ 235 w 416"/>
                <a:gd name="T105" fmla="*/ 46 h 486"/>
                <a:gd name="T106" fmla="*/ 218 w 416"/>
                <a:gd name="T107" fmla="*/ 43 h 486"/>
                <a:gd name="T108" fmla="*/ 208 w 416"/>
                <a:gd name="T109" fmla="*/ 43 h 486"/>
                <a:gd name="T110" fmla="*/ 190 w 416"/>
                <a:gd name="T111" fmla="*/ 50 h 486"/>
                <a:gd name="T112" fmla="*/ 175 w 416"/>
                <a:gd name="T113" fmla="*/ 64 h 486"/>
                <a:gd name="T114" fmla="*/ 164 w 416"/>
                <a:gd name="T115" fmla="*/ 83 h 486"/>
                <a:gd name="T116" fmla="*/ 156 w 416"/>
                <a:gd name="T117" fmla="*/ 105 h 486"/>
                <a:gd name="T118" fmla="*/ 146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31"/>
                  </a:lnTo>
                  <a:lnTo>
                    <a:pt x="159" y="346"/>
                  </a:lnTo>
                  <a:lnTo>
                    <a:pt x="165" y="359"/>
                  </a:lnTo>
                  <a:lnTo>
                    <a:pt x="173" y="372"/>
                  </a:lnTo>
                  <a:lnTo>
                    <a:pt x="180" y="384"/>
                  </a:lnTo>
                  <a:lnTo>
                    <a:pt x="190" y="394"/>
                  </a:lnTo>
                  <a:lnTo>
                    <a:pt x="200" y="403"/>
                  </a:lnTo>
                  <a:lnTo>
                    <a:pt x="213" y="410"/>
                  </a:lnTo>
                  <a:lnTo>
                    <a:pt x="225" y="416"/>
                  </a:lnTo>
                  <a:lnTo>
                    <a:pt x="239" y="420"/>
                  </a:lnTo>
                  <a:lnTo>
                    <a:pt x="253" y="423"/>
                  </a:lnTo>
                  <a:lnTo>
                    <a:pt x="270" y="424"/>
                  </a:lnTo>
                  <a:lnTo>
                    <a:pt x="270" y="424"/>
                  </a:lnTo>
                  <a:lnTo>
                    <a:pt x="286" y="424"/>
                  </a:lnTo>
                  <a:lnTo>
                    <a:pt x="301" y="421"/>
                  </a:lnTo>
                  <a:lnTo>
                    <a:pt x="317" y="418"/>
                  </a:lnTo>
                  <a:lnTo>
                    <a:pt x="332" y="413"/>
                  </a:lnTo>
                  <a:lnTo>
                    <a:pt x="345" y="408"/>
                  </a:lnTo>
                  <a:lnTo>
                    <a:pt x="360" y="400"/>
                  </a:lnTo>
                  <a:lnTo>
                    <a:pt x="374" y="392"/>
                  </a:lnTo>
                  <a:lnTo>
                    <a:pt x="386" y="380"/>
                  </a:lnTo>
                  <a:lnTo>
                    <a:pt x="397" y="389"/>
                  </a:lnTo>
                  <a:lnTo>
                    <a:pt x="378" y="444"/>
                  </a:lnTo>
                  <a:lnTo>
                    <a:pt x="378" y="444"/>
                  </a:lnTo>
                  <a:lnTo>
                    <a:pt x="365" y="452"/>
                  </a:lnTo>
                  <a:lnTo>
                    <a:pt x="351" y="460"/>
                  </a:lnTo>
                  <a:lnTo>
                    <a:pt x="337" y="467"/>
                  </a:lnTo>
                  <a:lnTo>
                    <a:pt x="319" y="473"/>
                  </a:lnTo>
                  <a:lnTo>
                    <a:pt x="301" y="478"/>
                  </a:lnTo>
                  <a:lnTo>
                    <a:pt x="281" y="482"/>
                  </a:lnTo>
                  <a:lnTo>
                    <a:pt x="257" y="485"/>
                  </a:lnTo>
                  <a:lnTo>
                    <a:pt x="232" y="486"/>
                  </a:lnTo>
                  <a:lnTo>
                    <a:pt x="232" y="486"/>
                  </a:lnTo>
                  <a:lnTo>
                    <a:pt x="209" y="485"/>
                  </a:lnTo>
                  <a:lnTo>
                    <a:pt x="187" y="482"/>
                  </a:lnTo>
                  <a:lnTo>
                    <a:pt x="164" y="478"/>
                  </a:lnTo>
                  <a:lnTo>
                    <a:pt x="143" y="472"/>
                  </a:lnTo>
                  <a:lnTo>
                    <a:pt x="123" y="463"/>
                  </a:lnTo>
                  <a:lnTo>
                    <a:pt x="105" y="454"/>
                  </a:lnTo>
                  <a:lnTo>
                    <a:pt x="86" y="441"/>
                  </a:lnTo>
                  <a:lnTo>
                    <a:pt x="70" y="428"/>
                  </a:lnTo>
                  <a:lnTo>
                    <a:pt x="54" y="413"/>
                  </a:lnTo>
                  <a:lnTo>
                    <a:pt x="41" y="394"/>
                  </a:lnTo>
                  <a:lnTo>
                    <a:pt x="29" y="374"/>
                  </a:lnTo>
                  <a:lnTo>
                    <a:pt x="19" y="353"/>
                  </a:lnTo>
                  <a:lnTo>
                    <a:pt x="10" y="328"/>
                  </a:lnTo>
                  <a:lnTo>
                    <a:pt x="5" y="303"/>
                  </a:lnTo>
                  <a:lnTo>
                    <a:pt x="2" y="275"/>
                  </a:lnTo>
                  <a:lnTo>
                    <a:pt x="0" y="245"/>
                  </a:lnTo>
                  <a:lnTo>
                    <a:pt x="0" y="245"/>
                  </a:lnTo>
                  <a:lnTo>
                    <a:pt x="2" y="214"/>
                  </a:lnTo>
                  <a:lnTo>
                    <a:pt x="4" y="187"/>
                  </a:lnTo>
                  <a:lnTo>
                    <a:pt x="9" y="161"/>
                  </a:lnTo>
                  <a:lnTo>
                    <a:pt x="17" y="137"/>
                  </a:lnTo>
                  <a:lnTo>
                    <a:pt x="25" y="115"/>
                  </a:lnTo>
                  <a:lnTo>
                    <a:pt x="36" y="95"/>
                  </a:lnTo>
                  <a:lnTo>
                    <a:pt x="49" y="77"/>
                  </a:lnTo>
                  <a:lnTo>
                    <a:pt x="62" y="60"/>
                  </a:lnTo>
                  <a:lnTo>
                    <a:pt x="79" y="46"/>
                  </a:lnTo>
                  <a:lnTo>
                    <a:pt x="95" y="33"/>
                  </a:lnTo>
                  <a:lnTo>
                    <a:pt x="113" y="23"/>
                  </a:lnTo>
                  <a:lnTo>
                    <a:pt x="133" y="15"/>
                  </a:lnTo>
                  <a:lnTo>
                    <a:pt x="154" y="8"/>
                  </a:lnTo>
                  <a:lnTo>
                    <a:pt x="175" y="3"/>
                  </a:lnTo>
                  <a:lnTo>
                    <a:pt x="198" y="1"/>
                  </a:lnTo>
                  <a:lnTo>
                    <a:pt x="221" y="0"/>
                  </a:lnTo>
                  <a:lnTo>
                    <a:pt x="221" y="0"/>
                  </a:lnTo>
                  <a:lnTo>
                    <a:pt x="244" y="1"/>
                  </a:lnTo>
                  <a:lnTo>
                    <a:pt x="266" y="3"/>
                  </a:lnTo>
                  <a:lnTo>
                    <a:pt x="286" y="8"/>
                  </a:lnTo>
                  <a:lnTo>
                    <a:pt x="304" y="15"/>
                  </a:lnTo>
                  <a:lnTo>
                    <a:pt x="322" y="22"/>
                  </a:lnTo>
                  <a:lnTo>
                    <a:pt x="338" y="32"/>
                  </a:lnTo>
                  <a:lnTo>
                    <a:pt x="351" y="43"/>
                  </a:lnTo>
                  <a:lnTo>
                    <a:pt x="365" y="55"/>
                  </a:lnTo>
                  <a:lnTo>
                    <a:pt x="378" y="70"/>
                  </a:lnTo>
                  <a:lnTo>
                    <a:pt x="387" y="86"/>
                  </a:lnTo>
                  <a:lnTo>
                    <a:pt x="396" y="104"/>
                  </a:lnTo>
                  <a:lnTo>
                    <a:pt x="404" y="122"/>
                  </a:lnTo>
                  <a:lnTo>
                    <a:pt x="409" y="142"/>
                  </a:lnTo>
                  <a:lnTo>
                    <a:pt x="412" y="165"/>
                  </a:lnTo>
                  <a:lnTo>
                    <a:pt x="415" y="187"/>
                  </a:lnTo>
                  <a:lnTo>
                    <a:pt x="416" y="212"/>
                  </a:lnTo>
                  <a:lnTo>
                    <a:pt x="416" y="212"/>
                  </a:lnTo>
                  <a:lnTo>
                    <a:pt x="416" y="230"/>
                  </a:lnTo>
                  <a:lnTo>
                    <a:pt x="415" y="243"/>
                  </a:lnTo>
                  <a:lnTo>
                    <a:pt x="142" y="243"/>
                  </a:lnTo>
                  <a:close/>
                  <a:moveTo>
                    <a:pt x="288" y="199"/>
                  </a:moveTo>
                  <a:lnTo>
                    <a:pt x="288" y="199"/>
                  </a:lnTo>
                  <a:lnTo>
                    <a:pt x="287" y="166"/>
                  </a:lnTo>
                  <a:lnTo>
                    <a:pt x="283" y="135"/>
                  </a:lnTo>
                  <a:lnTo>
                    <a:pt x="278" y="109"/>
                  </a:lnTo>
                  <a:lnTo>
                    <a:pt x="275" y="96"/>
                  </a:lnTo>
                  <a:lnTo>
                    <a:pt x="271" y="85"/>
                  </a:lnTo>
                  <a:lnTo>
                    <a:pt x="266" y="75"/>
                  </a:lnTo>
                  <a:lnTo>
                    <a:pt x="261" y="67"/>
                  </a:lnTo>
                  <a:lnTo>
                    <a:pt x="256" y="60"/>
                  </a:lnTo>
                  <a:lnTo>
                    <a:pt x="250" y="54"/>
                  </a:lnTo>
                  <a:lnTo>
                    <a:pt x="242" y="49"/>
                  </a:lnTo>
                  <a:lnTo>
                    <a:pt x="235" y="46"/>
                  </a:lnTo>
                  <a:lnTo>
                    <a:pt x="226" y="43"/>
                  </a:lnTo>
                  <a:lnTo>
                    <a:pt x="218" y="43"/>
                  </a:lnTo>
                  <a:lnTo>
                    <a:pt x="218" y="43"/>
                  </a:lnTo>
                  <a:lnTo>
                    <a:pt x="208" y="43"/>
                  </a:lnTo>
                  <a:lnTo>
                    <a:pt x="198" y="47"/>
                  </a:lnTo>
                  <a:lnTo>
                    <a:pt x="190" y="50"/>
                  </a:lnTo>
                  <a:lnTo>
                    <a:pt x="183" y="57"/>
                  </a:lnTo>
                  <a:lnTo>
                    <a:pt x="175" y="64"/>
                  </a:lnTo>
                  <a:lnTo>
                    <a:pt x="169" y="73"/>
                  </a:lnTo>
                  <a:lnTo>
                    <a:pt x="164" y="83"/>
                  </a:lnTo>
                  <a:lnTo>
                    <a:pt x="159" y="94"/>
                  </a:lnTo>
                  <a:lnTo>
                    <a:pt x="156" y="105"/>
                  </a:lnTo>
                  <a:lnTo>
                    <a:pt x="152" y="117"/>
                  </a:lnTo>
                  <a:lnTo>
                    <a:pt x="146" y="143"/>
                  </a:lnTo>
                  <a:lnTo>
                    <a:pt x="143" y="172"/>
                  </a:lnTo>
                  <a:lnTo>
                    <a:pt x="142" y="199"/>
                  </a:lnTo>
                  <a:lnTo>
                    <a:pt x="288" y="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53"/>
            <p:cNvSpPr>
              <a:spLocks/>
            </p:cNvSpPr>
            <p:nvPr/>
          </p:nvSpPr>
          <p:spPr bwMode="auto">
            <a:xfrm>
              <a:off x="4210051" y="4130675"/>
              <a:ext cx="231775" cy="373063"/>
            </a:xfrm>
            <a:custGeom>
              <a:avLst/>
              <a:gdLst>
                <a:gd name="T0" fmla="*/ 131 w 290"/>
                <a:gd name="T1" fmla="*/ 128 h 471"/>
                <a:gd name="T2" fmla="*/ 144 w 290"/>
                <a:gd name="T3" fmla="*/ 98 h 471"/>
                <a:gd name="T4" fmla="*/ 159 w 290"/>
                <a:gd name="T5" fmla="*/ 71 h 471"/>
                <a:gd name="T6" fmla="*/ 175 w 290"/>
                <a:gd name="T7" fmla="*/ 50 h 471"/>
                <a:gd name="T8" fmla="*/ 192 w 290"/>
                <a:gd name="T9" fmla="*/ 31 h 471"/>
                <a:gd name="T10" fmla="*/ 211 w 290"/>
                <a:gd name="T11" fmla="*/ 17 h 471"/>
                <a:gd name="T12" fmla="*/ 231 w 290"/>
                <a:gd name="T13" fmla="*/ 8 h 471"/>
                <a:gd name="T14" fmla="*/ 252 w 290"/>
                <a:gd name="T15" fmla="*/ 3 h 471"/>
                <a:gd name="T16" fmla="*/ 275 w 290"/>
                <a:gd name="T17" fmla="*/ 0 h 471"/>
                <a:gd name="T18" fmla="*/ 290 w 290"/>
                <a:gd name="T19" fmla="*/ 1 h 471"/>
                <a:gd name="T20" fmla="*/ 288 w 290"/>
                <a:gd name="T21" fmla="*/ 16 h 471"/>
                <a:gd name="T22" fmla="*/ 285 w 290"/>
                <a:gd name="T23" fmla="*/ 50 h 471"/>
                <a:gd name="T24" fmla="*/ 285 w 290"/>
                <a:gd name="T25" fmla="*/ 70 h 471"/>
                <a:gd name="T26" fmla="*/ 285 w 290"/>
                <a:gd name="T27" fmla="*/ 133 h 471"/>
                <a:gd name="T28" fmla="*/ 276 w 290"/>
                <a:gd name="T29" fmla="*/ 140 h 471"/>
                <a:gd name="T30" fmla="*/ 255 w 290"/>
                <a:gd name="T31" fmla="*/ 132 h 471"/>
                <a:gd name="T32" fmla="*/ 228 w 290"/>
                <a:gd name="T33" fmla="*/ 127 h 471"/>
                <a:gd name="T34" fmla="*/ 218 w 290"/>
                <a:gd name="T35" fmla="*/ 128 h 471"/>
                <a:gd name="T36" fmla="*/ 198 w 290"/>
                <a:gd name="T37" fmla="*/ 132 h 471"/>
                <a:gd name="T38" fmla="*/ 181 w 290"/>
                <a:gd name="T39" fmla="*/ 139 h 471"/>
                <a:gd name="T40" fmla="*/ 167 w 290"/>
                <a:gd name="T41" fmla="*/ 149 h 471"/>
                <a:gd name="T42" fmla="*/ 155 w 290"/>
                <a:gd name="T43" fmla="*/ 163 h 471"/>
                <a:gd name="T44" fmla="*/ 146 w 290"/>
                <a:gd name="T45" fmla="*/ 177 h 471"/>
                <a:gd name="T46" fmla="*/ 140 w 290"/>
                <a:gd name="T47" fmla="*/ 194 h 471"/>
                <a:gd name="T48" fmla="*/ 136 w 290"/>
                <a:gd name="T49" fmla="*/ 212 h 471"/>
                <a:gd name="T50" fmla="*/ 136 w 290"/>
                <a:gd name="T51" fmla="*/ 259 h 471"/>
                <a:gd name="T52" fmla="*/ 136 w 290"/>
                <a:gd name="T53" fmla="*/ 316 h 471"/>
                <a:gd name="T54" fmla="*/ 140 w 290"/>
                <a:gd name="T55" fmla="*/ 421 h 471"/>
                <a:gd name="T56" fmla="*/ 144 w 290"/>
                <a:gd name="T57" fmla="*/ 471 h 471"/>
                <a:gd name="T58" fmla="*/ 93 w 290"/>
                <a:gd name="T59" fmla="*/ 468 h 471"/>
                <a:gd name="T60" fmla="*/ 72 w 290"/>
                <a:gd name="T61" fmla="*/ 466 h 471"/>
                <a:gd name="T62" fmla="*/ 32 w 290"/>
                <a:gd name="T63" fmla="*/ 469 h 471"/>
                <a:gd name="T64" fmla="*/ 0 w 290"/>
                <a:gd name="T65" fmla="*/ 471 h 471"/>
                <a:gd name="T66" fmla="*/ 6 w 290"/>
                <a:gd name="T67" fmla="*/ 370 h 471"/>
                <a:gd name="T68" fmla="*/ 9 w 290"/>
                <a:gd name="T69" fmla="*/ 259 h 471"/>
                <a:gd name="T70" fmla="*/ 9 w 290"/>
                <a:gd name="T71" fmla="*/ 222 h 471"/>
                <a:gd name="T72" fmla="*/ 6 w 290"/>
                <a:gd name="T73" fmla="*/ 112 h 471"/>
                <a:gd name="T74" fmla="*/ 0 w 290"/>
                <a:gd name="T75" fmla="*/ 10 h 471"/>
                <a:gd name="T76" fmla="*/ 33 w 290"/>
                <a:gd name="T77" fmla="*/ 13 h 471"/>
                <a:gd name="T78" fmla="*/ 66 w 290"/>
                <a:gd name="T79" fmla="*/ 15 h 471"/>
                <a:gd name="T80" fmla="*/ 83 w 290"/>
                <a:gd name="T81" fmla="*/ 14 h 471"/>
                <a:gd name="T82" fmla="*/ 133 w 290"/>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471">
                  <a:moveTo>
                    <a:pt x="129" y="127"/>
                  </a:moveTo>
                  <a:lnTo>
                    <a:pt x="131" y="128"/>
                  </a:lnTo>
                  <a:lnTo>
                    <a:pt x="131" y="128"/>
                  </a:lnTo>
                  <a:lnTo>
                    <a:pt x="144" y="98"/>
                  </a:lnTo>
                  <a:lnTo>
                    <a:pt x="151" y="84"/>
                  </a:lnTo>
                  <a:lnTo>
                    <a:pt x="159" y="71"/>
                  </a:lnTo>
                  <a:lnTo>
                    <a:pt x="166" y="60"/>
                  </a:lnTo>
                  <a:lnTo>
                    <a:pt x="175" y="50"/>
                  </a:lnTo>
                  <a:lnTo>
                    <a:pt x="183" y="40"/>
                  </a:lnTo>
                  <a:lnTo>
                    <a:pt x="192" y="31"/>
                  </a:lnTo>
                  <a:lnTo>
                    <a:pt x="201" y="24"/>
                  </a:lnTo>
                  <a:lnTo>
                    <a:pt x="211" y="17"/>
                  </a:lnTo>
                  <a:lnTo>
                    <a:pt x="221" y="13"/>
                  </a:lnTo>
                  <a:lnTo>
                    <a:pt x="231" y="8"/>
                  </a:lnTo>
                  <a:lnTo>
                    <a:pt x="240" y="5"/>
                  </a:lnTo>
                  <a:lnTo>
                    <a:pt x="252" y="3"/>
                  </a:lnTo>
                  <a:lnTo>
                    <a:pt x="263" y="1"/>
                  </a:lnTo>
                  <a:lnTo>
                    <a:pt x="275" y="0"/>
                  </a:lnTo>
                  <a:lnTo>
                    <a:pt x="275" y="0"/>
                  </a:lnTo>
                  <a:lnTo>
                    <a:pt x="290" y="1"/>
                  </a:lnTo>
                  <a:lnTo>
                    <a:pt x="290" y="1"/>
                  </a:lnTo>
                  <a:lnTo>
                    <a:pt x="288" y="16"/>
                  </a:lnTo>
                  <a:lnTo>
                    <a:pt x="286" y="32"/>
                  </a:lnTo>
                  <a:lnTo>
                    <a:pt x="285" y="50"/>
                  </a:lnTo>
                  <a:lnTo>
                    <a:pt x="285" y="70"/>
                  </a:lnTo>
                  <a:lnTo>
                    <a:pt x="285" y="70"/>
                  </a:lnTo>
                  <a:lnTo>
                    <a:pt x="285" y="101"/>
                  </a:lnTo>
                  <a:lnTo>
                    <a:pt x="285" y="133"/>
                  </a:lnTo>
                  <a:lnTo>
                    <a:pt x="276" y="140"/>
                  </a:lnTo>
                  <a:lnTo>
                    <a:pt x="276" y="140"/>
                  </a:lnTo>
                  <a:lnTo>
                    <a:pt x="266" y="135"/>
                  </a:lnTo>
                  <a:lnTo>
                    <a:pt x="255" y="132"/>
                  </a:lnTo>
                  <a:lnTo>
                    <a:pt x="243" y="128"/>
                  </a:lnTo>
                  <a:lnTo>
                    <a:pt x="228" y="127"/>
                  </a:lnTo>
                  <a:lnTo>
                    <a:pt x="228" y="127"/>
                  </a:lnTo>
                  <a:lnTo>
                    <a:pt x="218" y="128"/>
                  </a:lnTo>
                  <a:lnTo>
                    <a:pt x="208" y="129"/>
                  </a:lnTo>
                  <a:lnTo>
                    <a:pt x="198" y="132"/>
                  </a:lnTo>
                  <a:lnTo>
                    <a:pt x="190" y="135"/>
                  </a:lnTo>
                  <a:lnTo>
                    <a:pt x="181" y="139"/>
                  </a:lnTo>
                  <a:lnTo>
                    <a:pt x="173" y="144"/>
                  </a:lnTo>
                  <a:lnTo>
                    <a:pt x="167" y="149"/>
                  </a:lnTo>
                  <a:lnTo>
                    <a:pt x="161" y="155"/>
                  </a:lnTo>
                  <a:lnTo>
                    <a:pt x="155" y="163"/>
                  </a:lnTo>
                  <a:lnTo>
                    <a:pt x="150" y="170"/>
                  </a:lnTo>
                  <a:lnTo>
                    <a:pt x="146" y="177"/>
                  </a:lnTo>
                  <a:lnTo>
                    <a:pt x="142" y="186"/>
                  </a:lnTo>
                  <a:lnTo>
                    <a:pt x="140" y="194"/>
                  </a:lnTo>
                  <a:lnTo>
                    <a:pt x="138" y="204"/>
                  </a:lnTo>
                  <a:lnTo>
                    <a:pt x="136" y="212"/>
                  </a:lnTo>
                  <a:lnTo>
                    <a:pt x="136" y="222"/>
                  </a:lnTo>
                  <a:lnTo>
                    <a:pt x="136" y="259"/>
                  </a:lnTo>
                  <a:lnTo>
                    <a:pt x="136" y="259"/>
                  </a:lnTo>
                  <a:lnTo>
                    <a:pt x="136" y="316"/>
                  </a:lnTo>
                  <a:lnTo>
                    <a:pt x="138" y="370"/>
                  </a:lnTo>
                  <a:lnTo>
                    <a:pt x="140" y="421"/>
                  </a:lnTo>
                  <a:lnTo>
                    <a:pt x="144" y="471"/>
                  </a:lnTo>
                  <a:lnTo>
                    <a:pt x="144" y="471"/>
                  </a:lnTo>
                  <a:lnTo>
                    <a:pt x="113" y="469"/>
                  </a:lnTo>
                  <a:lnTo>
                    <a:pt x="93" y="468"/>
                  </a:lnTo>
                  <a:lnTo>
                    <a:pt x="72" y="466"/>
                  </a:lnTo>
                  <a:lnTo>
                    <a:pt x="72" y="466"/>
                  </a:lnTo>
                  <a:lnTo>
                    <a:pt x="51" y="468"/>
                  </a:lnTo>
                  <a:lnTo>
                    <a:pt x="32" y="469"/>
                  </a:lnTo>
                  <a:lnTo>
                    <a:pt x="0" y="471"/>
                  </a:lnTo>
                  <a:lnTo>
                    <a:pt x="0" y="471"/>
                  </a:lnTo>
                  <a:lnTo>
                    <a:pt x="4" y="421"/>
                  </a:lnTo>
                  <a:lnTo>
                    <a:pt x="6" y="370"/>
                  </a:lnTo>
                  <a:lnTo>
                    <a:pt x="7" y="316"/>
                  </a:lnTo>
                  <a:lnTo>
                    <a:pt x="9" y="259"/>
                  </a:lnTo>
                  <a:lnTo>
                    <a:pt x="9" y="222"/>
                  </a:lnTo>
                  <a:lnTo>
                    <a:pt x="9" y="222"/>
                  </a:lnTo>
                  <a:lnTo>
                    <a:pt x="7" y="165"/>
                  </a:lnTo>
                  <a:lnTo>
                    <a:pt x="6" y="112"/>
                  </a:lnTo>
                  <a:lnTo>
                    <a:pt x="4" y="61"/>
                  </a:lnTo>
                  <a:lnTo>
                    <a:pt x="0" y="10"/>
                  </a:lnTo>
                  <a:lnTo>
                    <a:pt x="0" y="10"/>
                  </a:lnTo>
                  <a:lnTo>
                    <a:pt x="33" y="13"/>
                  </a:lnTo>
                  <a:lnTo>
                    <a:pt x="49" y="14"/>
                  </a:lnTo>
                  <a:lnTo>
                    <a:pt x="66" y="15"/>
                  </a:lnTo>
                  <a:lnTo>
                    <a:pt x="66" y="15"/>
                  </a:lnTo>
                  <a:lnTo>
                    <a:pt x="83" y="14"/>
                  </a:lnTo>
                  <a:lnTo>
                    <a:pt x="99" y="13"/>
                  </a:lnTo>
                  <a:lnTo>
                    <a:pt x="133" y="10"/>
                  </a:lnTo>
                  <a:lnTo>
                    <a:pt x="129"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54"/>
            <p:cNvSpPr>
              <a:spLocks/>
            </p:cNvSpPr>
            <p:nvPr/>
          </p:nvSpPr>
          <p:spPr bwMode="auto">
            <a:xfrm>
              <a:off x="4511676" y="3971925"/>
              <a:ext cx="320675" cy="541338"/>
            </a:xfrm>
            <a:custGeom>
              <a:avLst/>
              <a:gdLst>
                <a:gd name="T0" fmla="*/ 323 w 406"/>
                <a:gd name="T1" fmla="*/ 121 h 682"/>
                <a:gd name="T2" fmla="*/ 294 w 406"/>
                <a:gd name="T3" fmla="*/ 84 h 682"/>
                <a:gd name="T4" fmla="*/ 272 w 406"/>
                <a:gd name="T5" fmla="*/ 70 h 682"/>
                <a:gd name="T6" fmla="*/ 236 w 406"/>
                <a:gd name="T7" fmla="*/ 59 h 682"/>
                <a:gd name="T8" fmla="*/ 205 w 406"/>
                <a:gd name="T9" fmla="*/ 59 h 682"/>
                <a:gd name="T10" fmla="*/ 175 w 406"/>
                <a:gd name="T11" fmla="*/ 65 h 682"/>
                <a:gd name="T12" fmla="*/ 151 w 406"/>
                <a:gd name="T13" fmla="*/ 78 h 682"/>
                <a:gd name="T14" fmla="*/ 133 w 406"/>
                <a:gd name="T15" fmla="*/ 96 h 682"/>
                <a:gd name="T16" fmla="*/ 120 w 406"/>
                <a:gd name="T17" fmla="*/ 119 h 682"/>
                <a:gd name="T18" fmla="*/ 117 w 406"/>
                <a:gd name="T19" fmla="*/ 144 h 682"/>
                <a:gd name="T20" fmla="*/ 119 w 406"/>
                <a:gd name="T21" fmla="*/ 168 h 682"/>
                <a:gd name="T22" fmla="*/ 135 w 406"/>
                <a:gd name="T23" fmla="*/ 199 h 682"/>
                <a:gd name="T24" fmla="*/ 161 w 406"/>
                <a:gd name="T25" fmla="*/ 223 h 682"/>
                <a:gd name="T26" fmla="*/ 262 w 406"/>
                <a:gd name="T27" fmla="*/ 277 h 682"/>
                <a:gd name="T28" fmla="*/ 328 w 406"/>
                <a:gd name="T29" fmla="*/ 315 h 682"/>
                <a:gd name="T30" fmla="*/ 361 w 406"/>
                <a:gd name="T31" fmla="*/ 344 h 682"/>
                <a:gd name="T32" fmla="*/ 387 w 406"/>
                <a:gd name="T33" fmla="*/ 382 h 682"/>
                <a:gd name="T34" fmla="*/ 403 w 406"/>
                <a:gd name="T35" fmla="*/ 429 h 682"/>
                <a:gd name="T36" fmla="*/ 406 w 406"/>
                <a:gd name="T37" fmla="*/ 466 h 682"/>
                <a:gd name="T38" fmla="*/ 396 w 406"/>
                <a:gd name="T39" fmla="*/ 534 h 682"/>
                <a:gd name="T40" fmla="*/ 366 w 406"/>
                <a:gd name="T41" fmla="*/ 591 h 682"/>
                <a:gd name="T42" fmla="*/ 319 w 406"/>
                <a:gd name="T43" fmla="*/ 636 h 682"/>
                <a:gd name="T44" fmla="*/ 257 w 406"/>
                <a:gd name="T45" fmla="*/ 666 h 682"/>
                <a:gd name="T46" fmla="*/ 181 w 406"/>
                <a:gd name="T47" fmla="*/ 681 h 682"/>
                <a:gd name="T48" fmla="*/ 128 w 406"/>
                <a:gd name="T49" fmla="*/ 681 h 682"/>
                <a:gd name="T50" fmla="*/ 61 w 406"/>
                <a:gd name="T51" fmla="*/ 669 h 682"/>
                <a:gd name="T52" fmla="*/ 11 w 406"/>
                <a:gd name="T53" fmla="*/ 648 h 682"/>
                <a:gd name="T54" fmla="*/ 9 w 406"/>
                <a:gd name="T55" fmla="*/ 610 h 682"/>
                <a:gd name="T56" fmla="*/ 27 w 406"/>
                <a:gd name="T57" fmla="*/ 519 h 682"/>
                <a:gd name="T58" fmla="*/ 48 w 406"/>
                <a:gd name="T59" fmla="*/ 531 h 682"/>
                <a:gd name="T60" fmla="*/ 60 w 406"/>
                <a:gd name="T61" fmla="*/ 559 h 682"/>
                <a:gd name="T62" fmla="*/ 78 w 406"/>
                <a:gd name="T63" fmla="*/ 585 h 682"/>
                <a:gd name="T64" fmla="*/ 104 w 406"/>
                <a:gd name="T65" fmla="*/ 605 h 682"/>
                <a:gd name="T66" fmla="*/ 138 w 406"/>
                <a:gd name="T67" fmla="*/ 619 h 682"/>
                <a:gd name="T68" fmla="*/ 177 w 406"/>
                <a:gd name="T69" fmla="*/ 622 h 682"/>
                <a:gd name="T70" fmla="*/ 204 w 406"/>
                <a:gd name="T71" fmla="*/ 621 h 682"/>
                <a:gd name="T72" fmla="*/ 236 w 406"/>
                <a:gd name="T73" fmla="*/ 611 h 682"/>
                <a:gd name="T74" fmla="*/ 261 w 406"/>
                <a:gd name="T75" fmla="*/ 594 h 682"/>
                <a:gd name="T76" fmla="*/ 278 w 406"/>
                <a:gd name="T77" fmla="*/ 571 h 682"/>
                <a:gd name="T78" fmla="*/ 287 w 406"/>
                <a:gd name="T79" fmla="*/ 545 h 682"/>
                <a:gd name="T80" fmla="*/ 289 w 406"/>
                <a:gd name="T81" fmla="*/ 526 h 682"/>
                <a:gd name="T82" fmla="*/ 282 w 406"/>
                <a:gd name="T83" fmla="*/ 490 h 682"/>
                <a:gd name="T84" fmla="*/ 263 w 406"/>
                <a:gd name="T85" fmla="*/ 461 h 682"/>
                <a:gd name="T86" fmla="*/ 223 w 406"/>
                <a:gd name="T87" fmla="*/ 430 h 682"/>
                <a:gd name="T88" fmla="*/ 120 w 406"/>
                <a:gd name="T89" fmla="*/ 378 h 682"/>
                <a:gd name="T90" fmla="*/ 71 w 406"/>
                <a:gd name="T91" fmla="*/ 344 h 682"/>
                <a:gd name="T92" fmla="*/ 40 w 406"/>
                <a:gd name="T93" fmla="*/ 313 h 682"/>
                <a:gd name="T94" fmla="*/ 17 w 406"/>
                <a:gd name="T95" fmla="*/ 274 h 682"/>
                <a:gd name="T96" fmla="*/ 5 w 406"/>
                <a:gd name="T97" fmla="*/ 223 h 682"/>
                <a:gd name="T98" fmla="*/ 6 w 406"/>
                <a:gd name="T99" fmla="*/ 179 h 682"/>
                <a:gd name="T100" fmla="*/ 22 w 406"/>
                <a:gd name="T101" fmla="*/ 116 h 682"/>
                <a:gd name="T102" fmla="*/ 56 w 406"/>
                <a:gd name="T103" fmla="*/ 65 h 682"/>
                <a:gd name="T104" fmla="*/ 102 w 406"/>
                <a:gd name="T105" fmla="*/ 29 h 682"/>
                <a:gd name="T106" fmla="*/ 158 w 406"/>
                <a:gd name="T107" fmla="*/ 7 h 682"/>
                <a:gd name="T108" fmla="*/ 220 w 406"/>
                <a:gd name="T109" fmla="*/ 0 h 682"/>
                <a:gd name="T110" fmla="*/ 268 w 406"/>
                <a:gd name="T111" fmla="*/ 2 h 682"/>
                <a:gd name="T112" fmla="*/ 329 w 406"/>
                <a:gd name="T113" fmla="*/ 18 h 682"/>
                <a:gd name="T114" fmla="*/ 376 w 406"/>
                <a:gd name="T115" fmla="*/ 46 h 682"/>
                <a:gd name="T116" fmla="*/ 361 w 406"/>
                <a:gd name="T117" fmla="*/ 8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 h="682">
                  <a:moveTo>
                    <a:pt x="331" y="140"/>
                  </a:moveTo>
                  <a:lnTo>
                    <a:pt x="331" y="140"/>
                  </a:lnTo>
                  <a:lnTo>
                    <a:pt x="323" y="121"/>
                  </a:lnTo>
                  <a:lnTo>
                    <a:pt x="313" y="105"/>
                  </a:lnTo>
                  <a:lnTo>
                    <a:pt x="301" y="90"/>
                  </a:lnTo>
                  <a:lnTo>
                    <a:pt x="294" y="84"/>
                  </a:lnTo>
                  <a:lnTo>
                    <a:pt x="288" y="79"/>
                  </a:lnTo>
                  <a:lnTo>
                    <a:pt x="280" y="74"/>
                  </a:lnTo>
                  <a:lnTo>
                    <a:pt x="272" y="70"/>
                  </a:lnTo>
                  <a:lnTo>
                    <a:pt x="264" y="67"/>
                  </a:lnTo>
                  <a:lnTo>
                    <a:pt x="256" y="63"/>
                  </a:lnTo>
                  <a:lnTo>
                    <a:pt x="236" y="59"/>
                  </a:lnTo>
                  <a:lnTo>
                    <a:pt x="216" y="58"/>
                  </a:lnTo>
                  <a:lnTo>
                    <a:pt x="216" y="58"/>
                  </a:lnTo>
                  <a:lnTo>
                    <a:pt x="205" y="59"/>
                  </a:lnTo>
                  <a:lnTo>
                    <a:pt x="195" y="60"/>
                  </a:lnTo>
                  <a:lnTo>
                    <a:pt x="185" y="62"/>
                  </a:lnTo>
                  <a:lnTo>
                    <a:pt x="175" y="65"/>
                  </a:lnTo>
                  <a:lnTo>
                    <a:pt x="166" y="69"/>
                  </a:lnTo>
                  <a:lnTo>
                    <a:pt x="159" y="73"/>
                  </a:lnTo>
                  <a:lnTo>
                    <a:pt x="151" y="78"/>
                  </a:lnTo>
                  <a:lnTo>
                    <a:pt x="144" y="84"/>
                  </a:lnTo>
                  <a:lnTo>
                    <a:pt x="138" y="90"/>
                  </a:lnTo>
                  <a:lnTo>
                    <a:pt x="133" y="96"/>
                  </a:lnTo>
                  <a:lnTo>
                    <a:pt x="128" y="104"/>
                  </a:lnTo>
                  <a:lnTo>
                    <a:pt x="124" y="111"/>
                  </a:lnTo>
                  <a:lnTo>
                    <a:pt x="120" y="119"/>
                  </a:lnTo>
                  <a:lnTo>
                    <a:pt x="118" y="127"/>
                  </a:lnTo>
                  <a:lnTo>
                    <a:pt x="117" y="136"/>
                  </a:lnTo>
                  <a:lnTo>
                    <a:pt x="117" y="144"/>
                  </a:lnTo>
                  <a:lnTo>
                    <a:pt x="117" y="144"/>
                  </a:lnTo>
                  <a:lnTo>
                    <a:pt x="117" y="157"/>
                  </a:lnTo>
                  <a:lnTo>
                    <a:pt x="119" y="168"/>
                  </a:lnTo>
                  <a:lnTo>
                    <a:pt x="123" y="179"/>
                  </a:lnTo>
                  <a:lnTo>
                    <a:pt x="129" y="189"/>
                  </a:lnTo>
                  <a:lnTo>
                    <a:pt x="135" y="199"/>
                  </a:lnTo>
                  <a:lnTo>
                    <a:pt x="143" y="208"/>
                  </a:lnTo>
                  <a:lnTo>
                    <a:pt x="151" y="215"/>
                  </a:lnTo>
                  <a:lnTo>
                    <a:pt x="161" y="223"/>
                  </a:lnTo>
                  <a:lnTo>
                    <a:pt x="184" y="238"/>
                  </a:lnTo>
                  <a:lnTo>
                    <a:pt x="208" y="251"/>
                  </a:lnTo>
                  <a:lnTo>
                    <a:pt x="262" y="277"/>
                  </a:lnTo>
                  <a:lnTo>
                    <a:pt x="288" y="291"/>
                  </a:lnTo>
                  <a:lnTo>
                    <a:pt x="314" y="306"/>
                  </a:lnTo>
                  <a:lnTo>
                    <a:pt x="328" y="315"/>
                  </a:lnTo>
                  <a:lnTo>
                    <a:pt x="339" y="325"/>
                  </a:lnTo>
                  <a:lnTo>
                    <a:pt x="350" y="335"/>
                  </a:lnTo>
                  <a:lnTo>
                    <a:pt x="361" y="344"/>
                  </a:lnTo>
                  <a:lnTo>
                    <a:pt x="371" y="356"/>
                  </a:lnTo>
                  <a:lnTo>
                    <a:pt x="380" y="368"/>
                  </a:lnTo>
                  <a:lnTo>
                    <a:pt x="387" y="382"/>
                  </a:lnTo>
                  <a:lnTo>
                    <a:pt x="393" y="397"/>
                  </a:lnTo>
                  <a:lnTo>
                    <a:pt x="399" y="411"/>
                  </a:lnTo>
                  <a:lnTo>
                    <a:pt x="403" y="429"/>
                  </a:lnTo>
                  <a:lnTo>
                    <a:pt x="406" y="447"/>
                  </a:lnTo>
                  <a:lnTo>
                    <a:pt x="406" y="466"/>
                  </a:lnTo>
                  <a:lnTo>
                    <a:pt x="406" y="466"/>
                  </a:lnTo>
                  <a:lnTo>
                    <a:pt x="404" y="490"/>
                  </a:lnTo>
                  <a:lnTo>
                    <a:pt x="402" y="512"/>
                  </a:lnTo>
                  <a:lnTo>
                    <a:pt x="396" y="534"/>
                  </a:lnTo>
                  <a:lnTo>
                    <a:pt x="388" y="554"/>
                  </a:lnTo>
                  <a:lnTo>
                    <a:pt x="378" y="573"/>
                  </a:lnTo>
                  <a:lnTo>
                    <a:pt x="366" y="591"/>
                  </a:lnTo>
                  <a:lnTo>
                    <a:pt x="352" y="607"/>
                  </a:lnTo>
                  <a:lnTo>
                    <a:pt x="336" y="622"/>
                  </a:lnTo>
                  <a:lnTo>
                    <a:pt x="319" y="636"/>
                  </a:lnTo>
                  <a:lnTo>
                    <a:pt x="300" y="647"/>
                  </a:lnTo>
                  <a:lnTo>
                    <a:pt x="279" y="657"/>
                  </a:lnTo>
                  <a:lnTo>
                    <a:pt x="257" y="666"/>
                  </a:lnTo>
                  <a:lnTo>
                    <a:pt x="233" y="673"/>
                  </a:lnTo>
                  <a:lnTo>
                    <a:pt x="208" y="678"/>
                  </a:lnTo>
                  <a:lnTo>
                    <a:pt x="181" y="681"/>
                  </a:lnTo>
                  <a:lnTo>
                    <a:pt x="154" y="682"/>
                  </a:lnTo>
                  <a:lnTo>
                    <a:pt x="154" y="682"/>
                  </a:lnTo>
                  <a:lnTo>
                    <a:pt x="128" y="681"/>
                  </a:lnTo>
                  <a:lnTo>
                    <a:pt x="104" y="678"/>
                  </a:lnTo>
                  <a:lnTo>
                    <a:pt x="82" y="674"/>
                  </a:lnTo>
                  <a:lnTo>
                    <a:pt x="61" y="669"/>
                  </a:lnTo>
                  <a:lnTo>
                    <a:pt x="42" y="663"/>
                  </a:lnTo>
                  <a:lnTo>
                    <a:pt x="26" y="656"/>
                  </a:lnTo>
                  <a:lnTo>
                    <a:pt x="11" y="648"/>
                  </a:lnTo>
                  <a:lnTo>
                    <a:pt x="0" y="641"/>
                  </a:lnTo>
                  <a:lnTo>
                    <a:pt x="0" y="641"/>
                  </a:lnTo>
                  <a:lnTo>
                    <a:pt x="9" y="610"/>
                  </a:lnTo>
                  <a:lnTo>
                    <a:pt x="16" y="580"/>
                  </a:lnTo>
                  <a:lnTo>
                    <a:pt x="22" y="550"/>
                  </a:lnTo>
                  <a:lnTo>
                    <a:pt x="27" y="519"/>
                  </a:lnTo>
                  <a:lnTo>
                    <a:pt x="46" y="519"/>
                  </a:lnTo>
                  <a:lnTo>
                    <a:pt x="46" y="519"/>
                  </a:lnTo>
                  <a:lnTo>
                    <a:pt x="48" y="531"/>
                  </a:lnTo>
                  <a:lnTo>
                    <a:pt x="51" y="540"/>
                  </a:lnTo>
                  <a:lnTo>
                    <a:pt x="55" y="550"/>
                  </a:lnTo>
                  <a:lnTo>
                    <a:pt x="60" y="559"/>
                  </a:lnTo>
                  <a:lnTo>
                    <a:pt x="66" y="568"/>
                  </a:lnTo>
                  <a:lnTo>
                    <a:pt x="72" y="576"/>
                  </a:lnTo>
                  <a:lnTo>
                    <a:pt x="78" y="585"/>
                  </a:lnTo>
                  <a:lnTo>
                    <a:pt x="87" y="593"/>
                  </a:lnTo>
                  <a:lnTo>
                    <a:pt x="96" y="599"/>
                  </a:lnTo>
                  <a:lnTo>
                    <a:pt x="104" y="605"/>
                  </a:lnTo>
                  <a:lnTo>
                    <a:pt x="114" y="610"/>
                  </a:lnTo>
                  <a:lnTo>
                    <a:pt x="125" y="615"/>
                  </a:lnTo>
                  <a:lnTo>
                    <a:pt x="138" y="619"/>
                  </a:lnTo>
                  <a:lnTo>
                    <a:pt x="150" y="621"/>
                  </a:lnTo>
                  <a:lnTo>
                    <a:pt x="164" y="622"/>
                  </a:lnTo>
                  <a:lnTo>
                    <a:pt x="177" y="622"/>
                  </a:lnTo>
                  <a:lnTo>
                    <a:pt x="177" y="622"/>
                  </a:lnTo>
                  <a:lnTo>
                    <a:pt x="191" y="622"/>
                  </a:lnTo>
                  <a:lnTo>
                    <a:pt x="204" y="621"/>
                  </a:lnTo>
                  <a:lnTo>
                    <a:pt x="215" y="619"/>
                  </a:lnTo>
                  <a:lnTo>
                    <a:pt x="226" y="615"/>
                  </a:lnTo>
                  <a:lnTo>
                    <a:pt x="236" y="611"/>
                  </a:lnTo>
                  <a:lnTo>
                    <a:pt x="246" y="606"/>
                  </a:lnTo>
                  <a:lnTo>
                    <a:pt x="253" y="600"/>
                  </a:lnTo>
                  <a:lnTo>
                    <a:pt x="261" y="594"/>
                  </a:lnTo>
                  <a:lnTo>
                    <a:pt x="268" y="588"/>
                  </a:lnTo>
                  <a:lnTo>
                    <a:pt x="273" y="580"/>
                  </a:lnTo>
                  <a:lnTo>
                    <a:pt x="278" y="571"/>
                  </a:lnTo>
                  <a:lnTo>
                    <a:pt x="282" y="563"/>
                  </a:lnTo>
                  <a:lnTo>
                    <a:pt x="285" y="554"/>
                  </a:lnTo>
                  <a:lnTo>
                    <a:pt x="287" y="545"/>
                  </a:lnTo>
                  <a:lnTo>
                    <a:pt x="289" y="535"/>
                  </a:lnTo>
                  <a:lnTo>
                    <a:pt x="289" y="526"/>
                  </a:lnTo>
                  <a:lnTo>
                    <a:pt x="289" y="526"/>
                  </a:lnTo>
                  <a:lnTo>
                    <a:pt x="288" y="513"/>
                  </a:lnTo>
                  <a:lnTo>
                    <a:pt x="285" y="501"/>
                  </a:lnTo>
                  <a:lnTo>
                    <a:pt x="282" y="490"/>
                  </a:lnTo>
                  <a:lnTo>
                    <a:pt x="277" y="480"/>
                  </a:lnTo>
                  <a:lnTo>
                    <a:pt x="270" y="470"/>
                  </a:lnTo>
                  <a:lnTo>
                    <a:pt x="263" y="461"/>
                  </a:lnTo>
                  <a:lnTo>
                    <a:pt x="254" y="452"/>
                  </a:lnTo>
                  <a:lnTo>
                    <a:pt x="244" y="445"/>
                  </a:lnTo>
                  <a:lnTo>
                    <a:pt x="223" y="430"/>
                  </a:lnTo>
                  <a:lnTo>
                    <a:pt x="199" y="418"/>
                  </a:lnTo>
                  <a:lnTo>
                    <a:pt x="146" y="392"/>
                  </a:lnTo>
                  <a:lnTo>
                    <a:pt x="120" y="378"/>
                  </a:lnTo>
                  <a:lnTo>
                    <a:pt x="94" y="362"/>
                  </a:lnTo>
                  <a:lnTo>
                    <a:pt x="82" y="354"/>
                  </a:lnTo>
                  <a:lnTo>
                    <a:pt x="71" y="344"/>
                  </a:lnTo>
                  <a:lnTo>
                    <a:pt x="60" y="336"/>
                  </a:lnTo>
                  <a:lnTo>
                    <a:pt x="50" y="325"/>
                  </a:lnTo>
                  <a:lnTo>
                    <a:pt x="40" y="313"/>
                  </a:lnTo>
                  <a:lnTo>
                    <a:pt x="31" y="301"/>
                  </a:lnTo>
                  <a:lnTo>
                    <a:pt x="24" y="287"/>
                  </a:lnTo>
                  <a:lnTo>
                    <a:pt x="17" y="274"/>
                  </a:lnTo>
                  <a:lnTo>
                    <a:pt x="11" y="258"/>
                  </a:lnTo>
                  <a:lnTo>
                    <a:pt x="8" y="242"/>
                  </a:lnTo>
                  <a:lnTo>
                    <a:pt x="5" y="223"/>
                  </a:lnTo>
                  <a:lnTo>
                    <a:pt x="5" y="203"/>
                  </a:lnTo>
                  <a:lnTo>
                    <a:pt x="5" y="203"/>
                  </a:lnTo>
                  <a:lnTo>
                    <a:pt x="6" y="179"/>
                  </a:lnTo>
                  <a:lnTo>
                    <a:pt x="9" y="157"/>
                  </a:lnTo>
                  <a:lnTo>
                    <a:pt x="15" y="136"/>
                  </a:lnTo>
                  <a:lnTo>
                    <a:pt x="22" y="116"/>
                  </a:lnTo>
                  <a:lnTo>
                    <a:pt x="31" y="98"/>
                  </a:lnTo>
                  <a:lnTo>
                    <a:pt x="42" y="80"/>
                  </a:lnTo>
                  <a:lnTo>
                    <a:pt x="56" y="65"/>
                  </a:lnTo>
                  <a:lnTo>
                    <a:pt x="70" y="52"/>
                  </a:lnTo>
                  <a:lnTo>
                    <a:pt x="84" y="39"/>
                  </a:lnTo>
                  <a:lnTo>
                    <a:pt x="102" y="29"/>
                  </a:lnTo>
                  <a:lnTo>
                    <a:pt x="119" y="19"/>
                  </a:lnTo>
                  <a:lnTo>
                    <a:pt x="138" y="12"/>
                  </a:lnTo>
                  <a:lnTo>
                    <a:pt x="158" y="7"/>
                  </a:lnTo>
                  <a:lnTo>
                    <a:pt x="177" y="2"/>
                  </a:lnTo>
                  <a:lnTo>
                    <a:pt x="199" y="0"/>
                  </a:lnTo>
                  <a:lnTo>
                    <a:pt x="220" y="0"/>
                  </a:lnTo>
                  <a:lnTo>
                    <a:pt x="220" y="0"/>
                  </a:lnTo>
                  <a:lnTo>
                    <a:pt x="244" y="0"/>
                  </a:lnTo>
                  <a:lnTo>
                    <a:pt x="268" y="2"/>
                  </a:lnTo>
                  <a:lnTo>
                    <a:pt x="289" y="6"/>
                  </a:lnTo>
                  <a:lnTo>
                    <a:pt x="310" y="12"/>
                  </a:lnTo>
                  <a:lnTo>
                    <a:pt x="329" y="18"/>
                  </a:lnTo>
                  <a:lnTo>
                    <a:pt x="346" y="27"/>
                  </a:lnTo>
                  <a:lnTo>
                    <a:pt x="361" y="36"/>
                  </a:lnTo>
                  <a:lnTo>
                    <a:pt x="376" y="46"/>
                  </a:lnTo>
                  <a:lnTo>
                    <a:pt x="376" y="46"/>
                  </a:lnTo>
                  <a:lnTo>
                    <a:pt x="367" y="67"/>
                  </a:lnTo>
                  <a:lnTo>
                    <a:pt x="361" y="89"/>
                  </a:lnTo>
                  <a:lnTo>
                    <a:pt x="345" y="140"/>
                  </a:lnTo>
                  <a:lnTo>
                    <a:pt x="331"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55"/>
            <p:cNvSpPr>
              <a:spLocks/>
            </p:cNvSpPr>
            <p:nvPr/>
          </p:nvSpPr>
          <p:spPr bwMode="auto">
            <a:xfrm>
              <a:off x="4864101" y="4003675"/>
              <a:ext cx="225425" cy="509588"/>
            </a:xfrm>
            <a:custGeom>
              <a:avLst/>
              <a:gdLst>
                <a:gd name="T0" fmla="*/ 279 w 285"/>
                <a:gd name="T1" fmla="*/ 174 h 643"/>
                <a:gd name="T2" fmla="*/ 275 w 285"/>
                <a:gd name="T3" fmla="*/ 200 h 643"/>
                <a:gd name="T4" fmla="*/ 277 w 285"/>
                <a:gd name="T5" fmla="*/ 211 h 643"/>
                <a:gd name="T6" fmla="*/ 195 w 285"/>
                <a:gd name="T7" fmla="*/ 221 h 643"/>
                <a:gd name="T8" fmla="*/ 192 w 285"/>
                <a:gd name="T9" fmla="*/ 272 h 643"/>
                <a:gd name="T10" fmla="*/ 189 w 285"/>
                <a:gd name="T11" fmla="*/ 434 h 643"/>
                <a:gd name="T12" fmla="*/ 189 w 285"/>
                <a:gd name="T13" fmla="*/ 479 h 643"/>
                <a:gd name="T14" fmla="*/ 194 w 285"/>
                <a:gd name="T15" fmla="*/ 541 h 643"/>
                <a:gd name="T16" fmla="*/ 199 w 285"/>
                <a:gd name="T17" fmla="*/ 561 h 643"/>
                <a:gd name="T18" fmla="*/ 206 w 285"/>
                <a:gd name="T19" fmla="*/ 575 h 643"/>
                <a:gd name="T20" fmla="*/ 215 w 285"/>
                <a:gd name="T21" fmla="*/ 583 h 643"/>
                <a:gd name="T22" fmla="*/ 227 w 285"/>
                <a:gd name="T23" fmla="*/ 587 h 643"/>
                <a:gd name="T24" fmla="*/ 242 w 285"/>
                <a:gd name="T25" fmla="*/ 588 h 643"/>
                <a:gd name="T26" fmla="*/ 257 w 285"/>
                <a:gd name="T27" fmla="*/ 588 h 643"/>
                <a:gd name="T28" fmla="*/ 277 w 285"/>
                <a:gd name="T29" fmla="*/ 583 h 643"/>
                <a:gd name="T30" fmla="*/ 285 w 285"/>
                <a:gd name="T31" fmla="*/ 618 h 643"/>
                <a:gd name="T32" fmla="*/ 275 w 285"/>
                <a:gd name="T33" fmla="*/ 623 h 643"/>
                <a:gd name="T34" fmla="*/ 251 w 285"/>
                <a:gd name="T35" fmla="*/ 633 h 643"/>
                <a:gd name="T36" fmla="*/ 223 w 285"/>
                <a:gd name="T37" fmla="*/ 639 h 643"/>
                <a:gd name="T38" fmla="*/ 195 w 285"/>
                <a:gd name="T39" fmla="*/ 643 h 643"/>
                <a:gd name="T40" fmla="*/ 181 w 285"/>
                <a:gd name="T41" fmla="*/ 643 h 643"/>
                <a:gd name="T42" fmla="*/ 154 w 285"/>
                <a:gd name="T43" fmla="*/ 640 h 643"/>
                <a:gd name="T44" fmla="*/ 129 w 285"/>
                <a:gd name="T45" fmla="*/ 633 h 643"/>
                <a:gd name="T46" fmla="*/ 108 w 285"/>
                <a:gd name="T47" fmla="*/ 622 h 643"/>
                <a:gd name="T48" fmla="*/ 92 w 285"/>
                <a:gd name="T49" fmla="*/ 606 h 643"/>
                <a:gd name="T50" fmla="*/ 78 w 285"/>
                <a:gd name="T51" fmla="*/ 585 h 643"/>
                <a:gd name="T52" fmla="*/ 68 w 285"/>
                <a:gd name="T53" fmla="*/ 558 h 643"/>
                <a:gd name="T54" fmla="*/ 62 w 285"/>
                <a:gd name="T55" fmla="*/ 529 h 643"/>
                <a:gd name="T56" fmla="*/ 61 w 285"/>
                <a:gd name="T57" fmla="*/ 495 h 643"/>
                <a:gd name="T58" fmla="*/ 61 w 285"/>
                <a:gd name="T59" fmla="*/ 433 h 643"/>
                <a:gd name="T60" fmla="*/ 66 w 285"/>
                <a:gd name="T61" fmla="*/ 288 h 643"/>
                <a:gd name="T62" fmla="*/ 0 w 285"/>
                <a:gd name="T63" fmla="*/ 224 h 643"/>
                <a:gd name="T64" fmla="*/ 3 w 285"/>
                <a:gd name="T65" fmla="*/ 211 h 643"/>
                <a:gd name="T66" fmla="*/ 4 w 285"/>
                <a:gd name="T67" fmla="*/ 200 h 643"/>
                <a:gd name="T68" fmla="*/ 0 w 285"/>
                <a:gd name="T69" fmla="*/ 174 h 643"/>
                <a:gd name="T70" fmla="*/ 67 w 285"/>
                <a:gd name="T71" fmla="*/ 176 h 643"/>
                <a:gd name="T72" fmla="*/ 63 w 285"/>
                <a:gd name="T73" fmla="*/ 59 h 643"/>
                <a:gd name="T74" fmla="*/ 129 w 285"/>
                <a:gd name="T75" fmla="*/ 31 h 643"/>
                <a:gd name="T76" fmla="*/ 203 w 285"/>
                <a:gd name="T77" fmla="*/ 7 h 643"/>
                <a:gd name="T78" fmla="*/ 200 w 285"/>
                <a:gd name="T79" fmla="*/ 43 h 643"/>
                <a:gd name="T80" fmla="*/ 196 w 285"/>
                <a:gd name="T81" fmla="*/ 131 h 643"/>
                <a:gd name="T82" fmla="*/ 279 w 285"/>
                <a:gd name="T83" fmla="*/ 174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643">
                  <a:moveTo>
                    <a:pt x="279" y="174"/>
                  </a:moveTo>
                  <a:lnTo>
                    <a:pt x="279" y="174"/>
                  </a:lnTo>
                  <a:lnTo>
                    <a:pt x="277" y="186"/>
                  </a:lnTo>
                  <a:lnTo>
                    <a:pt x="275" y="200"/>
                  </a:lnTo>
                  <a:lnTo>
                    <a:pt x="275" y="200"/>
                  </a:lnTo>
                  <a:lnTo>
                    <a:pt x="277" y="211"/>
                  </a:lnTo>
                  <a:lnTo>
                    <a:pt x="279" y="224"/>
                  </a:lnTo>
                  <a:lnTo>
                    <a:pt x="195" y="221"/>
                  </a:lnTo>
                  <a:lnTo>
                    <a:pt x="195" y="221"/>
                  </a:lnTo>
                  <a:lnTo>
                    <a:pt x="192" y="272"/>
                  </a:lnTo>
                  <a:lnTo>
                    <a:pt x="190" y="330"/>
                  </a:lnTo>
                  <a:lnTo>
                    <a:pt x="189" y="434"/>
                  </a:lnTo>
                  <a:lnTo>
                    <a:pt x="189" y="434"/>
                  </a:lnTo>
                  <a:lnTo>
                    <a:pt x="189" y="479"/>
                  </a:lnTo>
                  <a:lnTo>
                    <a:pt x="190" y="514"/>
                  </a:lnTo>
                  <a:lnTo>
                    <a:pt x="194" y="541"/>
                  </a:lnTo>
                  <a:lnTo>
                    <a:pt x="196" y="552"/>
                  </a:lnTo>
                  <a:lnTo>
                    <a:pt x="199" y="561"/>
                  </a:lnTo>
                  <a:lnTo>
                    <a:pt x="202" y="568"/>
                  </a:lnTo>
                  <a:lnTo>
                    <a:pt x="206" y="575"/>
                  </a:lnTo>
                  <a:lnTo>
                    <a:pt x="210" y="580"/>
                  </a:lnTo>
                  <a:lnTo>
                    <a:pt x="215" y="583"/>
                  </a:lnTo>
                  <a:lnTo>
                    <a:pt x="221" y="586"/>
                  </a:lnTo>
                  <a:lnTo>
                    <a:pt x="227" y="587"/>
                  </a:lnTo>
                  <a:lnTo>
                    <a:pt x="233" y="588"/>
                  </a:lnTo>
                  <a:lnTo>
                    <a:pt x="242" y="588"/>
                  </a:lnTo>
                  <a:lnTo>
                    <a:pt x="242" y="588"/>
                  </a:lnTo>
                  <a:lnTo>
                    <a:pt x="257" y="588"/>
                  </a:lnTo>
                  <a:lnTo>
                    <a:pt x="268" y="586"/>
                  </a:lnTo>
                  <a:lnTo>
                    <a:pt x="277" y="583"/>
                  </a:lnTo>
                  <a:lnTo>
                    <a:pt x="285" y="580"/>
                  </a:lnTo>
                  <a:lnTo>
                    <a:pt x="285" y="618"/>
                  </a:lnTo>
                  <a:lnTo>
                    <a:pt x="285" y="618"/>
                  </a:lnTo>
                  <a:lnTo>
                    <a:pt x="275" y="623"/>
                  </a:lnTo>
                  <a:lnTo>
                    <a:pt x="264" y="628"/>
                  </a:lnTo>
                  <a:lnTo>
                    <a:pt x="251" y="633"/>
                  </a:lnTo>
                  <a:lnTo>
                    <a:pt x="238" y="637"/>
                  </a:lnTo>
                  <a:lnTo>
                    <a:pt x="223" y="639"/>
                  </a:lnTo>
                  <a:lnTo>
                    <a:pt x="210" y="642"/>
                  </a:lnTo>
                  <a:lnTo>
                    <a:pt x="195" y="643"/>
                  </a:lnTo>
                  <a:lnTo>
                    <a:pt x="181" y="643"/>
                  </a:lnTo>
                  <a:lnTo>
                    <a:pt x="181" y="643"/>
                  </a:lnTo>
                  <a:lnTo>
                    <a:pt x="168" y="643"/>
                  </a:lnTo>
                  <a:lnTo>
                    <a:pt x="154" y="640"/>
                  </a:lnTo>
                  <a:lnTo>
                    <a:pt x="141" y="638"/>
                  </a:lnTo>
                  <a:lnTo>
                    <a:pt x="129" y="633"/>
                  </a:lnTo>
                  <a:lnTo>
                    <a:pt x="118" y="628"/>
                  </a:lnTo>
                  <a:lnTo>
                    <a:pt x="108" y="622"/>
                  </a:lnTo>
                  <a:lnTo>
                    <a:pt x="99" y="614"/>
                  </a:lnTo>
                  <a:lnTo>
                    <a:pt x="92" y="606"/>
                  </a:lnTo>
                  <a:lnTo>
                    <a:pt x="84" y="596"/>
                  </a:lnTo>
                  <a:lnTo>
                    <a:pt x="78" y="585"/>
                  </a:lnTo>
                  <a:lnTo>
                    <a:pt x="72" y="572"/>
                  </a:lnTo>
                  <a:lnTo>
                    <a:pt x="68" y="558"/>
                  </a:lnTo>
                  <a:lnTo>
                    <a:pt x="65" y="545"/>
                  </a:lnTo>
                  <a:lnTo>
                    <a:pt x="62" y="529"/>
                  </a:lnTo>
                  <a:lnTo>
                    <a:pt x="61" y="513"/>
                  </a:lnTo>
                  <a:lnTo>
                    <a:pt x="61" y="495"/>
                  </a:lnTo>
                  <a:lnTo>
                    <a:pt x="61" y="495"/>
                  </a:lnTo>
                  <a:lnTo>
                    <a:pt x="61" y="433"/>
                  </a:lnTo>
                  <a:lnTo>
                    <a:pt x="63" y="361"/>
                  </a:lnTo>
                  <a:lnTo>
                    <a:pt x="66" y="288"/>
                  </a:lnTo>
                  <a:lnTo>
                    <a:pt x="67" y="222"/>
                  </a:lnTo>
                  <a:lnTo>
                    <a:pt x="0" y="224"/>
                  </a:lnTo>
                  <a:lnTo>
                    <a:pt x="0" y="224"/>
                  </a:lnTo>
                  <a:lnTo>
                    <a:pt x="3" y="211"/>
                  </a:lnTo>
                  <a:lnTo>
                    <a:pt x="4" y="200"/>
                  </a:lnTo>
                  <a:lnTo>
                    <a:pt x="4" y="200"/>
                  </a:lnTo>
                  <a:lnTo>
                    <a:pt x="3" y="186"/>
                  </a:lnTo>
                  <a:lnTo>
                    <a:pt x="0" y="174"/>
                  </a:lnTo>
                  <a:lnTo>
                    <a:pt x="67" y="176"/>
                  </a:lnTo>
                  <a:lnTo>
                    <a:pt x="67" y="176"/>
                  </a:lnTo>
                  <a:lnTo>
                    <a:pt x="66" y="121"/>
                  </a:lnTo>
                  <a:lnTo>
                    <a:pt x="63" y="59"/>
                  </a:lnTo>
                  <a:lnTo>
                    <a:pt x="63" y="59"/>
                  </a:lnTo>
                  <a:lnTo>
                    <a:pt x="129" y="31"/>
                  </a:lnTo>
                  <a:lnTo>
                    <a:pt x="194" y="0"/>
                  </a:lnTo>
                  <a:lnTo>
                    <a:pt x="203" y="7"/>
                  </a:lnTo>
                  <a:lnTo>
                    <a:pt x="203" y="7"/>
                  </a:lnTo>
                  <a:lnTo>
                    <a:pt x="200" y="43"/>
                  </a:lnTo>
                  <a:lnTo>
                    <a:pt x="197" y="85"/>
                  </a:lnTo>
                  <a:lnTo>
                    <a:pt x="196" y="131"/>
                  </a:lnTo>
                  <a:lnTo>
                    <a:pt x="195" y="175"/>
                  </a:lnTo>
                  <a:lnTo>
                    <a:pt x="279" y="1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56"/>
            <p:cNvSpPr>
              <a:spLocks/>
            </p:cNvSpPr>
            <p:nvPr/>
          </p:nvSpPr>
          <p:spPr bwMode="auto">
            <a:xfrm>
              <a:off x="5156201" y="4130675"/>
              <a:ext cx="228600" cy="373063"/>
            </a:xfrm>
            <a:custGeom>
              <a:avLst/>
              <a:gdLst>
                <a:gd name="T0" fmla="*/ 131 w 289"/>
                <a:gd name="T1" fmla="*/ 128 h 471"/>
                <a:gd name="T2" fmla="*/ 144 w 289"/>
                <a:gd name="T3" fmla="*/ 98 h 471"/>
                <a:gd name="T4" fmla="*/ 158 w 289"/>
                <a:gd name="T5" fmla="*/ 71 h 471"/>
                <a:gd name="T6" fmla="*/ 174 w 289"/>
                <a:gd name="T7" fmla="*/ 50 h 471"/>
                <a:gd name="T8" fmla="*/ 191 w 289"/>
                <a:gd name="T9" fmla="*/ 31 h 471"/>
                <a:gd name="T10" fmla="*/ 210 w 289"/>
                <a:gd name="T11" fmla="*/ 17 h 471"/>
                <a:gd name="T12" fmla="*/ 230 w 289"/>
                <a:gd name="T13" fmla="*/ 8 h 471"/>
                <a:gd name="T14" fmla="*/ 251 w 289"/>
                <a:gd name="T15" fmla="*/ 3 h 471"/>
                <a:gd name="T16" fmla="*/ 275 w 289"/>
                <a:gd name="T17" fmla="*/ 0 h 471"/>
                <a:gd name="T18" fmla="*/ 289 w 289"/>
                <a:gd name="T19" fmla="*/ 1 h 471"/>
                <a:gd name="T20" fmla="*/ 287 w 289"/>
                <a:gd name="T21" fmla="*/ 16 h 471"/>
                <a:gd name="T22" fmla="*/ 284 w 289"/>
                <a:gd name="T23" fmla="*/ 50 h 471"/>
                <a:gd name="T24" fmla="*/ 284 w 289"/>
                <a:gd name="T25" fmla="*/ 70 h 471"/>
                <a:gd name="T26" fmla="*/ 286 w 289"/>
                <a:gd name="T27" fmla="*/ 133 h 471"/>
                <a:gd name="T28" fmla="*/ 277 w 289"/>
                <a:gd name="T29" fmla="*/ 140 h 471"/>
                <a:gd name="T30" fmla="*/ 255 w 289"/>
                <a:gd name="T31" fmla="*/ 132 h 471"/>
                <a:gd name="T32" fmla="*/ 227 w 289"/>
                <a:gd name="T33" fmla="*/ 127 h 471"/>
                <a:gd name="T34" fmla="*/ 217 w 289"/>
                <a:gd name="T35" fmla="*/ 128 h 471"/>
                <a:gd name="T36" fmla="*/ 198 w 289"/>
                <a:gd name="T37" fmla="*/ 132 h 471"/>
                <a:gd name="T38" fmla="*/ 182 w 289"/>
                <a:gd name="T39" fmla="*/ 139 h 471"/>
                <a:gd name="T40" fmla="*/ 167 w 289"/>
                <a:gd name="T41" fmla="*/ 149 h 471"/>
                <a:gd name="T42" fmla="*/ 154 w 289"/>
                <a:gd name="T43" fmla="*/ 163 h 471"/>
                <a:gd name="T44" fmla="*/ 146 w 289"/>
                <a:gd name="T45" fmla="*/ 177 h 471"/>
                <a:gd name="T46" fmla="*/ 139 w 289"/>
                <a:gd name="T47" fmla="*/ 194 h 471"/>
                <a:gd name="T48" fmla="*/ 136 w 289"/>
                <a:gd name="T49" fmla="*/ 212 h 471"/>
                <a:gd name="T50" fmla="*/ 136 w 289"/>
                <a:gd name="T51" fmla="*/ 259 h 471"/>
                <a:gd name="T52" fmla="*/ 136 w 289"/>
                <a:gd name="T53" fmla="*/ 316 h 471"/>
                <a:gd name="T54" fmla="*/ 139 w 289"/>
                <a:gd name="T55" fmla="*/ 421 h 471"/>
                <a:gd name="T56" fmla="*/ 143 w 289"/>
                <a:gd name="T57" fmla="*/ 471 h 471"/>
                <a:gd name="T58" fmla="*/ 93 w 289"/>
                <a:gd name="T59" fmla="*/ 468 h 471"/>
                <a:gd name="T60" fmla="*/ 71 w 289"/>
                <a:gd name="T61" fmla="*/ 466 h 471"/>
                <a:gd name="T62" fmla="*/ 31 w 289"/>
                <a:gd name="T63" fmla="*/ 469 h 471"/>
                <a:gd name="T64" fmla="*/ 0 w 289"/>
                <a:gd name="T65" fmla="*/ 471 h 471"/>
                <a:gd name="T66" fmla="*/ 7 w 289"/>
                <a:gd name="T67" fmla="*/ 370 h 471"/>
                <a:gd name="T68" fmla="*/ 8 w 289"/>
                <a:gd name="T69" fmla="*/ 259 h 471"/>
                <a:gd name="T70" fmla="*/ 8 w 289"/>
                <a:gd name="T71" fmla="*/ 222 h 471"/>
                <a:gd name="T72" fmla="*/ 7 w 289"/>
                <a:gd name="T73" fmla="*/ 112 h 471"/>
                <a:gd name="T74" fmla="*/ 0 w 289"/>
                <a:gd name="T75" fmla="*/ 10 h 471"/>
                <a:gd name="T76" fmla="*/ 33 w 289"/>
                <a:gd name="T77" fmla="*/ 13 h 471"/>
                <a:gd name="T78" fmla="*/ 66 w 289"/>
                <a:gd name="T79" fmla="*/ 15 h 471"/>
                <a:gd name="T80" fmla="*/ 82 w 289"/>
                <a:gd name="T81" fmla="*/ 14 h 471"/>
                <a:gd name="T82" fmla="*/ 132 w 289"/>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471">
                  <a:moveTo>
                    <a:pt x="128" y="127"/>
                  </a:moveTo>
                  <a:lnTo>
                    <a:pt x="131" y="128"/>
                  </a:lnTo>
                  <a:lnTo>
                    <a:pt x="131" y="128"/>
                  </a:lnTo>
                  <a:lnTo>
                    <a:pt x="144" y="98"/>
                  </a:lnTo>
                  <a:lnTo>
                    <a:pt x="151" y="84"/>
                  </a:lnTo>
                  <a:lnTo>
                    <a:pt x="158" y="71"/>
                  </a:lnTo>
                  <a:lnTo>
                    <a:pt x="165" y="60"/>
                  </a:lnTo>
                  <a:lnTo>
                    <a:pt x="174" y="50"/>
                  </a:lnTo>
                  <a:lnTo>
                    <a:pt x="183" y="40"/>
                  </a:lnTo>
                  <a:lnTo>
                    <a:pt x="191" y="31"/>
                  </a:lnTo>
                  <a:lnTo>
                    <a:pt x="200" y="24"/>
                  </a:lnTo>
                  <a:lnTo>
                    <a:pt x="210" y="17"/>
                  </a:lnTo>
                  <a:lnTo>
                    <a:pt x="220" y="13"/>
                  </a:lnTo>
                  <a:lnTo>
                    <a:pt x="230" y="8"/>
                  </a:lnTo>
                  <a:lnTo>
                    <a:pt x="241" y="5"/>
                  </a:lnTo>
                  <a:lnTo>
                    <a:pt x="251" y="3"/>
                  </a:lnTo>
                  <a:lnTo>
                    <a:pt x="263" y="1"/>
                  </a:lnTo>
                  <a:lnTo>
                    <a:pt x="275" y="0"/>
                  </a:lnTo>
                  <a:lnTo>
                    <a:pt x="275" y="0"/>
                  </a:lnTo>
                  <a:lnTo>
                    <a:pt x="289" y="1"/>
                  </a:lnTo>
                  <a:lnTo>
                    <a:pt x="289" y="1"/>
                  </a:lnTo>
                  <a:lnTo>
                    <a:pt x="287" y="16"/>
                  </a:lnTo>
                  <a:lnTo>
                    <a:pt x="286" y="32"/>
                  </a:lnTo>
                  <a:lnTo>
                    <a:pt x="284" y="50"/>
                  </a:lnTo>
                  <a:lnTo>
                    <a:pt x="284" y="70"/>
                  </a:lnTo>
                  <a:lnTo>
                    <a:pt x="284" y="70"/>
                  </a:lnTo>
                  <a:lnTo>
                    <a:pt x="284" y="101"/>
                  </a:lnTo>
                  <a:lnTo>
                    <a:pt x="286" y="133"/>
                  </a:lnTo>
                  <a:lnTo>
                    <a:pt x="277" y="140"/>
                  </a:lnTo>
                  <a:lnTo>
                    <a:pt x="277" y="140"/>
                  </a:lnTo>
                  <a:lnTo>
                    <a:pt x="267" y="135"/>
                  </a:lnTo>
                  <a:lnTo>
                    <a:pt x="255" y="132"/>
                  </a:lnTo>
                  <a:lnTo>
                    <a:pt x="242" y="128"/>
                  </a:lnTo>
                  <a:lnTo>
                    <a:pt x="227" y="127"/>
                  </a:lnTo>
                  <a:lnTo>
                    <a:pt x="227" y="127"/>
                  </a:lnTo>
                  <a:lnTo>
                    <a:pt x="217" y="128"/>
                  </a:lnTo>
                  <a:lnTo>
                    <a:pt x="208" y="129"/>
                  </a:lnTo>
                  <a:lnTo>
                    <a:pt x="198" y="132"/>
                  </a:lnTo>
                  <a:lnTo>
                    <a:pt x="189" y="135"/>
                  </a:lnTo>
                  <a:lnTo>
                    <a:pt x="182" y="139"/>
                  </a:lnTo>
                  <a:lnTo>
                    <a:pt x="174" y="144"/>
                  </a:lnTo>
                  <a:lnTo>
                    <a:pt x="167" y="149"/>
                  </a:lnTo>
                  <a:lnTo>
                    <a:pt x="160" y="155"/>
                  </a:lnTo>
                  <a:lnTo>
                    <a:pt x="154" y="163"/>
                  </a:lnTo>
                  <a:lnTo>
                    <a:pt x="149" y="170"/>
                  </a:lnTo>
                  <a:lnTo>
                    <a:pt x="146" y="177"/>
                  </a:lnTo>
                  <a:lnTo>
                    <a:pt x="142" y="186"/>
                  </a:lnTo>
                  <a:lnTo>
                    <a:pt x="139" y="194"/>
                  </a:lnTo>
                  <a:lnTo>
                    <a:pt x="137" y="204"/>
                  </a:lnTo>
                  <a:lnTo>
                    <a:pt x="136" y="212"/>
                  </a:lnTo>
                  <a:lnTo>
                    <a:pt x="136" y="222"/>
                  </a:lnTo>
                  <a:lnTo>
                    <a:pt x="136" y="259"/>
                  </a:lnTo>
                  <a:lnTo>
                    <a:pt x="136" y="259"/>
                  </a:lnTo>
                  <a:lnTo>
                    <a:pt x="136" y="316"/>
                  </a:lnTo>
                  <a:lnTo>
                    <a:pt x="137" y="370"/>
                  </a:lnTo>
                  <a:lnTo>
                    <a:pt x="139" y="421"/>
                  </a:lnTo>
                  <a:lnTo>
                    <a:pt x="143" y="471"/>
                  </a:lnTo>
                  <a:lnTo>
                    <a:pt x="143" y="471"/>
                  </a:lnTo>
                  <a:lnTo>
                    <a:pt x="112" y="469"/>
                  </a:lnTo>
                  <a:lnTo>
                    <a:pt x="93" y="468"/>
                  </a:lnTo>
                  <a:lnTo>
                    <a:pt x="71" y="466"/>
                  </a:lnTo>
                  <a:lnTo>
                    <a:pt x="71" y="466"/>
                  </a:lnTo>
                  <a:lnTo>
                    <a:pt x="50" y="468"/>
                  </a:lnTo>
                  <a:lnTo>
                    <a:pt x="31" y="469"/>
                  </a:lnTo>
                  <a:lnTo>
                    <a:pt x="0" y="471"/>
                  </a:lnTo>
                  <a:lnTo>
                    <a:pt x="0" y="471"/>
                  </a:lnTo>
                  <a:lnTo>
                    <a:pt x="4" y="421"/>
                  </a:lnTo>
                  <a:lnTo>
                    <a:pt x="7" y="370"/>
                  </a:lnTo>
                  <a:lnTo>
                    <a:pt x="8" y="316"/>
                  </a:lnTo>
                  <a:lnTo>
                    <a:pt x="8" y="259"/>
                  </a:lnTo>
                  <a:lnTo>
                    <a:pt x="8" y="222"/>
                  </a:lnTo>
                  <a:lnTo>
                    <a:pt x="8" y="222"/>
                  </a:lnTo>
                  <a:lnTo>
                    <a:pt x="8" y="165"/>
                  </a:lnTo>
                  <a:lnTo>
                    <a:pt x="7" y="112"/>
                  </a:lnTo>
                  <a:lnTo>
                    <a:pt x="4" y="61"/>
                  </a:lnTo>
                  <a:lnTo>
                    <a:pt x="0" y="10"/>
                  </a:lnTo>
                  <a:lnTo>
                    <a:pt x="0" y="10"/>
                  </a:lnTo>
                  <a:lnTo>
                    <a:pt x="33" y="13"/>
                  </a:lnTo>
                  <a:lnTo>
                    <a:pt x="49" y="14"/>
                  </a:lnTo>
                  <a:lnTo>
                    <a:pt x="66" y="15"/>
                  </a:lnTo>
                  <a:lnTo>
                    <a:pt x="66" y="15"/>
                  </a:lnTo>
                  <a:lnTo>
                    <a:pt x="82" y="14"/>
                  </a:lnTo>
                  <a:lnTo>
                    <a:pt x="98" y="13"/>
                  </a:lnTo>
                  <a:lnTo>
                    <a:pt x="132" y="10"/>
                  </a:lnTo>
                  <a:lnTo>
                    <a:pt x="128"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57"/>
            <p:cNvSpPr>
              <a:spLocks noEditPoints="1"/>
            </p:cNvSpPr>
            <p:nvPr/>
          </p:nvSpPr>
          <p:spPr bwMode="auto">
            <a:xfrm>
              <a:off x="5410201" y="4127500"/>
              <a:ext cx="328613"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2 w 416"/>
                <a:gd name="T13" fmla="*/ 410 h 486"/>
                <a:gd name="T14" fmla="*/ 239 w 416"/>
                <a:gd name="T15" fmla="*/ 420 h 486"/>
                <a:gd name="T16" fmla="*/ 270 w 416"/>
                <a:gd name="T17" fmla="*/ 424 h 486"/>
                <a:gd name="T18" fmla="*/ 286 w 416"/>
                <a:gd name="T19" fmla="*/ 424 h 486"/>
                <a:gd name="T20" fmla="*/ 317 w 416"/>
                <a:gd name="T21" fmla="*/ 418 h 486"/>
                <a:gd name="T22" fmla="*/ 345 w 416"/>
                <a:gd name="T23" fmla="*/ 408 h 486"/>
                <a:gd name="T24" fmla="*/ 374 w 416"/>
                <a:gd name="T25" fmla="*/ 392 h 486"/>
                <a:gd name="T26" fmla="*/ 397 w 416"/>
                <a:gd name="T27" fmla="*/ 389 h 486"/>
                <a:gd name="T28" fmla="*/ 376 w 416"/>
                <a:gd name="T29" fmla="*/ 444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8 h 486"/>
                <a:gd name="T42" fmla="*/ 123 w 416"/>
                <a:gd name="T43" fmla="*/ 463 h 486"/>
                <a:gd name="T44" fmla="*/ 86 w 416"/>
                <a:gd name="T45" fmla="*/ 441 h 486"/>
                <a:gd name="T46" fmla="*/ 54 w 416"/>
                <a:gd name="T47" fmla="*/ 413 h 486"/>
                <a:gd name="T48" fmla="*/ 29 w 416"/>
                <a:gd name="T49" fmla="*/ 374 h 486"/>
                <a:gd name="T50" fmla="*/ 10 w 416"/>
                <a:gd name="T51" fmla="*/ 328 h 486"/>
                <a:gd name="T52" fmla="*/ 2 w 416"/>
                <a:gd name="T53" fmla="*/ 275 h 486"/>
                <a:gd name="T54" fmla="*/ 0 w 416"/>
                <a:gd name="T55" fmla="*/ 245 h 486"/>
                <a:gd name="T56" fmla="*/ 4 w 416"/>
                <a:gd name="T57" fmla="*/ 187 h 486"/>
                <a:gd name="T58" fmla="*/ 17 w 416"/>
                <a:gd name="T59" fmla="*/ 137 h 486"/>
                <a:gd name="T60" fmla="*/ 36 w 416"/>
                <a:gd name="T61" fmla="*/ 95 h 486"/>
                <a:gd name="T62" fmla="*/ 62 w 416"/>
                <a:gd name="T63" fmla="*/ 60 h 486"/>
                <a:gd name="T64" fmla="*/ 95 w 416"/>
                <a:gd name="T65" fmla="*/ 33 h 486"/>
                <a:gd name="T66" fmla="*/ 133 w 416"/>
                <a:gd name="T67" fmla="*/ 15 h 486"/>
                <a:gd name="T68" fmla="*/ 175 w 416"/>
                <a:gd name="T69" fmla="*/ 3 h 486"/>
                <a:gd name="T70" fmla="*/ 221 w 416"/>
                <a:gd name="T71" fmla="*/ 0 h 486"/>
                <a:gd name="T72" fmla="*/ 243 w 416"/>
                <a:gd name="T73" fmla="*/ 1 h 486"/>
                <a:gd name="T74" fmla="*/ 286 w 416"/>
                <a:gd name="T75" fmla="*/ 8 h 486"/>
                <a:gd name="T76" fmla="*/ 322 w 416"/>
                <a:gd name="T77" fmla="*/ 22 h 486"/>
                <a:gd name="T78" fmla="*/ 351 w 416"/>
                <a:gd name="T79" fmla="*/ 43 h 486"/>
                <a:gd name="T80" fmla="*/ 376 w 416"/>
                <a:gd name="T81" fmla="*/ 70 h 486"/>
                <a:gd name="T82" fmla="*/ 396 w 416"/>
                <a:gd name="T83" fmla="*/ 104 h 486"/>
                <a:gd name="T84" fmla="*/ 408 w 416"/>
                <a:gd name="T85" fmla="*/ 142 h 486"/>
                <a:gd name="T86" fmla="*/ 415 w 416"/>
                <a:gd name="T87" fmla="*/ 187 h 486"/>
                <a:gd name="T88" fmla="*/ 416 w 416"/>
                <a:gd name="T89" fmla="*/ 212 h 486"/>
                <a:gd name="T90" fmla="*/ 415 w 416"/>
                <a:gd name="T91" fmla="*/ 243 h 486"/>
                <a:gd name="T92" fmla="*/ 288 w 416"/>
                <a:gd name="T93" fmla="*/ 199 h 486"/>
                <a:gd name="T94" fmla="*/ 287 w 416"/>
                <a:gd name="T95" fmla="*/ 166 h 486"/>
                <a:gd name="T96" fmla="*/ 278 w 416"/>
                <a:gd name="T97" fmla="*/ 109 h 486"/>
                <a:gd name="T98" fmla="*/ 271 w 416"/>
                <a:gd name="T99" fmla="*/ 85 h 486"/>
                <a:gd name="T100" fmla="*/ 261 w 416"/>
                <a:gd name="T101" fmla="*/ 67 h 486"/>
                <a:gd name="T102" fmla="*/ 250 w 416"/>
                <a:gd name="T103" fmla="*/ 54 h 486"/>
                <a:gd name="T104" fmla="*/ 235 w 416"/>
                <a:gd name="T105" fmla="*/ 46 h 486"/>
                <a:gd name="T106" fmla="*/ 217 w 416"/>
                <a:gd name="T107" fmla="*/ 43 h 486"/>
                <a:gd name="T108" fmla="*/ 208 w 416"/>
                <a:gd name="T109" fmla="*/ 43 h 486"/>
                <a:gd name="T110" fmla="*/ 190 w 416"/>
                <a:gd name="T111" fmla="*/ 50 h 486"/>
                <a:gd name="T112" fmla="*/ 175 w 416"/>
                <a:gd name="T113" fmla="*/ 64 h 486"/>
                <a:gd name="T114" fmla="*/ 164 w 416"/>
                <a:gd name="T115" fmla="*/ 83 h 486"/>
                <a:gd name="T116" fmla="*/ 155 w 416"/>
                <a:gd name="T117" fmla="*/ 105 h 486"/>
                <a:gd name="T118" fmla="*/ 146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31"/>
                  </a:lnTo>
                  <a:lnTo>
                    <a:pt x="159" y="346"/>
                  </a:lnTo>
                  <a:lnTo>
                    <a:pt x="165" y="359"/>
                  </a:lnTo>
                  <a:lnTo>
                    <a:pt x="173" y="372"/>
                  </a:lnTo>
                  <a:lnTo>
                    <a:pt x="180" y="384"/>
                  </a:lnTo>
                  <a:lnTo>
                    <a:pt x="190" y="394"/>
                  </a:lnTo>
                  <a:lnTo>
                    <a:pt x="200" y="403"/>
                  </a:lnTo>
                  <a:lnTo>
                    <a:pt x="212" y="410"/>
                  </a:lnTo>
                  <a:lnTo>
                    <a:pt x="225" y="416"/>
                  </a:lnTo>
                  <a:lnTo>
                    <a:pt x="239" y="420"/>
                  </a:lnTo>
                  <a:lnTo>
                    <a:pt x="253" y="423"/>
                  </a:lnTo>
                  <a:lnTo>
                    <a:pt x="270" y="424"/>
                  </a:lnTo>
                  <a:lnTo>
                    <a:pt x="270" y="424"/>
                  </a:lnTo>
                  <a:lnTo>
                    <a:pt x="286" y="424"/>
                  </a:lnTo>
                  <a:lnTo>
                    <a:pt x="301" y="421"/>
                  </a:lnTo>
                  <a:lnTo>
                    <a:pt x="317" y="418"/>
                  </a:lnTo>
                  <a:lnTo>
                    <a:pt x="332" y="413"/>
                  </a:lnTo>
                  <a:lnTo>
                    <a:pt x="345" y="408"/>
                  </a:lnTo>
                  <a:lnTo>
                    <a:pt x="360" y="400"/>
                  </a:lnTo>
                  <a:lnTo>
                    <a:pt x="374" y="392"/>
                  </a:lnTo>
                  <a:lnTo>
                    <a:pt x="386" y="380"/>
                  </a:lnTo>
                  <a:lnTo>
                    <a:pt x="397" y="389"/>
                  </a:lnTo>
                  <a:lnTo>
                    <a:pt x="376" y="444"/>
                  </a:lnTo>
                  <a:lnTo>
                    <a:pt x="376" y="444"/>
                  </a:lnTo>
                  <a:lnTo>
                    <a:pt x="364" y="452"/>
                  </a:lnTo>
                  <a:lnTo>
                    <a:pt x="351" y="460"/>
                  </a:lnTo>
                  <a:lnTo>
                    <a:pt x="337" y="467"/>
                  </a:lnTo>
                  <a:lnTo>
                    <a:pt x="319" y="473"/>
                  </a:lnTo>
                  <a:lnTo>
                    <a:pt x="301" y="478"/>
                  </a:lnTo>
                  <a:lnTo>
                    <a:pt x="281" y="482"/>
                  </a:lnTo>
                  <a:lnTo>
                    <a:pt x="257" y="485"/>
                  </a:lnTo>
                  <a:lnTo>
                    <a:pt x="232" y="486"/>
                  </a:lnTo>
                  <a:lnTo>
                    <a:pt x="232" y="486"/>
                  </a:lnTo>
                  <a:lnTo>
                    <a:pt x="209" y="485"/>
                  </a:lnTo>
                  <a:lnTo>
                    <a:pt x="186" y="482"/>
                  </a:lnTo>
                  <a:lnTo>
                    <a:pt x="164" y="478"/>
                  </a:lnTo>
                  <a:lnTo>
                    <a:pt x="143" y="472"/>
                  </a:lnTo>
                  <a:lnTo>
                    <a:pt x="123" y="463"/>
                  </a:lnTo>
                  <a:lnTo>
                    <a:pt x="105" y="454"/>
                  </a:lnTo>
                  <a:lnTo>
                    <a:pt x="86" y="441"/>
                  </a:lnTo>
                  <a:lnTo>
                    <a:pt x="70" y="428"/>
                  </a:lnTo>
                  <a:lnTo>
                    <a:pt x="54" y="413"/>
                  </a:lnTo>
                  <a:lnTo>
                    <a:pt x="40" y="394"/>
                  </a:lnTo>
                  <a:lnTo>
                    <a:pt x="29" y="374"/>
                  </a:lnTo>
                  <a:lnTo>
                    <a:pt x="19" y="353"/>
                  </a:lnTo>
                  <a:lnTo>
                    <a:pt x="10" y="328"/>
                  </a:lnTo>
                  <a:lnTo>
                    <a:pt x="5" y="303"/>
                  </a:lnTo>
                  <a:lnTo>
                    <a:pt x="2" y="275"/>
                  </a:lnTo>
                  <a:lnTo>
                    <a:pt x="0" y="245"/>
                  </a:lnTo>
                  <a:lnTo>
                    <a:pt x="0" y="245"/>
                  </a:lnTo>
                  <a:lnTo>
                    <a:pt x="2" y="214"/>
                  </a:lnTo>
                  <a:lnTo>
                    <a:pt x="4" y="187"/>
                  </a:lnTo>
                  <a:lnTo>
                    <a:pt x="9" y="161"/>
                  </a:lnTo>
                  <a:lnTo>
                    <a:pt x="17" y="137"/>
                  </a:lnTo>
                  <a:lnTo>
                    <a:pt x="25" y="115"/>
                  </a:lnTo>
                  <a:lnTo>
                    <a:pt x="36" y="95"/>
                  </a:lnTo>
                  <a:lnTo>
                    <a:pt x="49" y="77"/>
                  </a:lnTo>
                  <a:lnTo>
                    <a:pt x="62" y="60"/>
                  </a:lnTo>
                  <a:lnTo>
                    <a:pt x="79" y="46"/>
                  </a:lnTo>
                  <a:lnTo>
                    <a:pt x="95" y="33"/>
                  </a:lnTo>
                  <a:lnTo>
                    <a:pt x="113" y="23"/>
                  </a:lnTo>
                  <a:lnTo>
                    <a:pt x="133" y="15"/>
                  </a:lnTo>
                  <a:lnTo>
                    <a:pt x="153" y="8"/>
                  </a:lnTo>
                  <a:lnTo>
                    <a:pt x="175" y="3"/>
                  </a:lnTo>
                  <a:lnTo>
                    <a:pt x="198" y="1"/>
                  </a:lnTo>
                  <a:lnTo>
                    <a:pt x="221" y="0"/>
                  </a:lnTo>
                  <a:lnTo>
                    <a:pt x="221" y="0"/>
                  </a:lnTo>
                  <a:lnTo>
                    <a:pt x="243" y="1"/>
                  </a:lnTo>
                  <a:lnTo>
                    <a:pt x="266" y="3"/>
                  </a:lnTo>
                  <a:lnTo>
                    <a:pt x="286" y="8"/>
                  </a:lnTo>
                  <a:lnTo>
                    <a:pt x="304" y="15"/>
                  </a:lnTo>
                  <a:lnTo>
                    <a:pt x="322" y="22"/>
                  </a:lnTo>
                  <a:lnTo>
                    <a:pt x="338" y="32"/>
                  </a:lnTo>
                  <a:lnTo>
                    <a:pt x="351" y="43"/>
                  </a:lnTo>
                  <a:lnTo>
                    <a:pt x="365" y="55"/>
                  </a:lnTo>
                  <a:lnTo>
                    <a:pt x="376" y="70"/>
                  </a:lnTo>
                  <a:lnTo>
                    <a:pt x="387" y="86"/>
                  </a:lnTo>
                  <a:lnTo>
                    <a:pt x="396" y="104"/>
                  </a:lnTo>
                  <a:lnTo>
                    <a:pt x="402" y="122"/>
                  </a:lnTo>
                  <a:lnTo>
                    <a:pt x="408" y="142"/>
                  </a:lnTo>
                  <a:lnTo>
                    <a:pt x="412" y="165"/>
                  </a:lnTo>
                  <a:lnTo>
                    <a:pt x="415" y="187"/>
                  </a:lnTo>
                  <a:lnTo>
                    <a:pt x="416" y="212"/>
                  </a:lnTo>
                  <a:lnTo>
                    <a:pt x="416" y="212"/>
                  </a:lnTo>
                  <a:lnTo>
                    <a:pt x="416" y="230"/>
                  </a:lnTo>
                  <a:lnTo>
                    <a:pt x="415" y="243"/>
                  </a:lnTo>
                  <a:lnTo>
                    <a:pt x="142" y="243"/>
                  </a:lnTo>
                  <a:close/>
                  <a:moveTo>
                    <a:pt x="288" y="199"/>
                  </a:moveTo>
                  <a:lnTo>
                    <a:pt x="288" y="199"/>
                  </a:lnTo>
                  <a:lnTo>
                    <a:pt x="287" y="166"/>
                  </a:lnTo>
                  <a:lnTo>
                    <a:pt x="283" y="135"/>
                  </a:lnTo>
                  <a:lnTo>
                    <a:pt x="278" y="109"/>
                  </a:lnTo>
                  <a:lnTo>
                    <a:pt x="275" y="96"/>
                  </a:lnTo>
                  <a:lnTo>
                    <a:pt x="271" y="85"/>
                  </a:lnTo>
                  <a:lnTo>
                    <a:pt x="266" y="75"/>
                  </a:lnTo>
                  <a:lnTo>
                    <a:pt x="261" y="67"/>
                  </a:lnTo>
                  <a:lnTo>
                    <a:pt x="256" y="60"/>
                  </a:lnTo>
                  <a:lnTo>
                    <a:pt x="250" y="54"/>
                  </a:lnTo>
                  <a:lnTo>
                    <a:pt x="242" y="49"/>
                  </a:lnTo>
                  <a:lnTo>
                    <a:pt x="235" y="46"/>
                  </a:lnTo>
                  <a:lnTo>
                    <a:pt x="226" y="43"/>
                  </a:lnTo>
                  <a:lnTo>
                    <a:pt x="217" y="43"/>
                  </a:lnTo>
                  <a:lnTo>
                    <a:pt x="217" y="43"/>
                  </a:lnTo>
                  <a:lnTo>
                    <a:pt x="208" y="43"/>
                  </a:lnTo>
                  <a:lnTo>
                    <a:pt x="198" y="47"/>
                  </a:lnTo>
                  <a:lnTo>
                    <a:pt x="190" y="50"/>
                  </a:lnTo>
                  <a:lnTo>
                    <a:pt x="181" y="57"/>
                  </a:lnTo>
                  <a:lnTo>
                    <a:pt x="175" y="64"/>
                  </a:lnTo>
                  <a:lnTo>
                    <a:pt x="169" y="73"/>
                  </a:lnTo>
                  <a:lnTo>
                    <a:pt x="164" y="83"/>
                  </a:lnTo>
                  <a:lnTo>
                    <a:pt x="159" y="94"/>
                  </a:lnTo>
                  <a:lnTo>
                    <a:pt x="155" y="105"/>
                  </a:lnTo>
                  <a:lnTo>
                    <a:pt x="152" y="117"/>
                  </a:lnTo>
                  <a:lnTo>
                    <a:pt x="146" y="143"/>
                  </a:lnTo>
                  <a:lnTo>
                    <a:pt x="143" y="172"/>
                  </a:lnTo>
                  <a:lnTo>
                    <a:pt x="142" y="199"/>
                  </a:lnTo>
                  <a:lnTo>
                    <a:pt x="288" y="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58"/>
            <p:cNvSpPr>
              <a:spLocks noEditPoints="1"/>
            </p:cNvSpPr>
            <p:nvPr/>
          </p:nvSpPr>
          <p:spPr bwMode="auto">
            <a:xfrm>
              <a:off x="5775326" y="4127500"/>
              <a:ext cx="347663" cy="385763"/>
            </a:xfrm>
            <a:custGeom>
              <a:avLst/>
              <a:gdLst>
                <a:gd name="T0" fmla="*/ 52 w 439"/>
                <a:gd name="T1" fmla="*/ 52 h 486"/>
                <a:gd name="T2" fmla="*/ 117 w 439"/>
                <a:gd name="T3" fmla="*/ 17 h 486"/>
                <a:gd name="T4" fmla="*/ 187 w 439"/>
                <a:gd name="T5" fmla="*/ 1 h 486"/>
                <a:gd name="T6" fmla="*/ 229 w 439"/>
                <a:gd name="T7" fmla="*/ 0 h 486"/>
                <a:gd name="T8" fmla="*/ 280 w 439"/>
                <a:gd name="T9" fmla="*/ 8 h 486"/>
                <a:gd name="T10" fmla="*/ 323 w 439"/>
                <a:gd name="T11" fmla="*/ 27 h 486"/>
                <a:gd name="T12" fmla="*/ 355 w 439"/>
                <a:gd name="T13" fmla="*/ 57 h 486"/>
                <a:gd name="T14" fmla="*/ 377 w 439"/>
                <a:gd name="T15" fmla="*/ 99 h 486"/>
                <a:gd name="T16" fmla="*/ 384 w 439"/>
                <a:gd name="T17" fmla="*/ 155 h 486"/>
                <a:gd name="T18" fmla="*/ 382 w 439"/>
                <a:gd name="T19" fmla="*/ 372 h 486"/>
                <a:gd name="T20" fmla="*/ 385 w 439"/>
                <a:gd name="T21" fmla="*/ 406 h 486"/>
                <a:gd name="T22" fmla="*/ 395 w 439"/>
                <a:gd name="T23" fmla="*/ 426 h 486"/>
                <a:gd name="T24" fmla="*/ 413 w 439"/>
                <a:gd name="T25" fmla="*/ 435 h 486"/>
                <a:gd name="T26" fmla="*/ 439 w 439"/>
                <a:gd name="T27" fmla="*/ 460 h 486"/>
                <a:gd name="T28" fmla="*/ 391 w 439"/>
                <a:gd name="T29" fmla="*/ 480 h 486"/>
                <a:gd name="T30" fmla="*/ 351 w 439"/>
                <a:gd name="T31" fmla="*/ 486 h 486"/>
                <a:gd name="T32" fmla="*/ 318 w 439"/>
                <a:gd name="T33" fmla="*/ 481 h 486"/>
                <a:gd name="T34" fmla="*/ 282 w 439"/>
                <a:gd name="T35" fmla="*/ 457 h 486"/>
                <a:gd name="T36" fmla="*/ 260 w 439"/>
                <a:gd name="T37" fmla="*/ 416 h 486"/>
                <a:gd name="T38" fmla="*/ 236 w 439"/>
                <a:gd name="T39" fmla="*/ 444 h 486"/>
                <a:gd name="T40" fmla="*/ 193 w 439"/>
                <a:gd name="T41" fmla="*/ 475 h 486"/>
                <a:gd name="T42" fmla="*/ 136 w 439"/>
                <a:gd name="T43" fmla="*/ 486 h 486"/>
                <a:gd name="T44" fmla="*/ 102 w 439"/>
                <a:gd name="T45" fmla="*/ 483 h 486"/>
                <a:gd name="T46" fmla="*/ 62 w 439"/>
                <a:gd name="T47" fmla="*/ 470 h 486"/>
                <a:gd name="T48" fmla="*/ 32 w 439"/>
                <a:gd name="T49" fmla="*/ 446 h 486"/>
                <a:gd name="T50" fmla="*/ 12 w 439"/>
                <a:gd name="T51" fmla="*/ 416 h 486"/>
                <a:gd name="T52" fmla="*/ 1 w 439"/>
                <a:gd name="T53" fmla="*/ 384 h 486"/>
                <a:gd name="T54" fmla="*/ 0 w 439"/>
                <a:gd name="T55" fmla="*/ 361 h 486"/>
                <a:gd name="T56" fmla="*/ 4 w 439"/>
                <a:gd name="T57" fmla="*/ 320 h 486"/>
                <a:gd name="T58" fmla="*/ 22 w 439"/>
                <a:gd name="T59" fmla="*/ 286 h 486"/>
                <a:gd name="T60" fmla="*/ 48 w 439"/>
                <a:gd name="T61" fmla="*/ 260 h 486"/>
                <a:gd name="T62" fmla="*/ 83 w 439"/>
                <a:gd name="T63" fmla="*/ 240 h 486"/>
                <a:gd name="T64" fmla="*/ 141 w 439"/>
                <a:gd name="T65" fmla="*/ 222 h 486"/>
                <a:gd name="T66" fmla="*/ 204 w 439"/>
                <a:gd name="T67" fmla="*/ 206 h 486"/>
                <a:gd name="T68" fmla="*/ 244 w 439"/>
                <a:gd name="T69" fmla="*/ 187 h 486"/>
                <a:gd name="T70" fmla="*/ 254 w 439"/>
                <a:gd name="T71" fmla="*/ 176 h 486"/>
                <a:gd name="T72" fmla="*/ 257 w 439"/>
                <a:gd name="T73" fmla="*/ 153 h 486"/>
                <a:gd name="T74" fmla="*/ 254 w 439"/>
                <a:gd name="T75" fmla="*/ 130 h 486"/>
                <a:gd name="T76" fmla="*/ 243 w 439"/>
                <a:gd name="T77" fmla="*/ 108 h 486"/>
                <a:gd name="T78" fmla="*/ 226 w 439"/>
                <a:gd name="T79" fmla="*/ 90 h 486"/>
                <a:gd name="T80" fmla="*/ 204 w 439"/>
                <a:gd name="T81" fmla="*/ 78 h 486"/>
                <a:gd name="T82" fmla="*/ 176 w 439"/>
                <a:gd name="T83" fmla="*/ 72 h 486"/>
                <a:gd name="T84" fmla="*/ 148 w 439"/>
                <a:gd name="T85" fmla="*/ 72 h 486"/>
                <a:gd name="T86" fmla="*/ 99 w 439"/>
                <a:gd name="T87" fmla="*/ 88 h 486"/>
                <a:gd name="T88" fmla="*/ 59 w 439"/>
                <a:gd name="T89" fmla="*/ 114 h 486"/>
                <a:gd name="T90" fmla="*/ 32 w 439"/>
                <a:gd name="T91" fmla="*/ 67 h 486"/>
                <a:gd name="T92" fmla="*/ 249 w 439"/>
                <a:gd name="T93" fmla="*/ 230 h 486"/>
                <a:gd name="T94" fmla="*/ 195 w 439"/>
                <a:gd name="T95" fmla="*/ 253 h 486"/>
                <a:gd name="T96" fmla="*/ 167 w 439"/>
                <a:gd name="T97" fmla="*/ 268 h 486"/>
                <a:gd name="T98" fmla="*/ 145 w 439"/>
                <a:gd name="T99" fmla="*/ 292 h 486"/>
                <a:gd name="T100" fmla="*/ 133 w 439"/>
                <a:gd name="T101" fmla="*/ 331 h 486"/>
                <a:gd name="T102" fmla="*/ 133 w 439"/>
                <a:gd name="T103" fmla="*/ 364 h 486"/>
                <a:gd name="T104" fmla="*/ 147 w 439"/>
                <a:gd name="T105" fmla="*/ 401 h 486"/>
                <a:gd name="T106" fmla="*/ 176 w 439"/>
                <a:gd name="T107" fmla="*/ 419 h 486"/>
                <a:gd name="T108" fmla="*/ 195 w 439"/>
                <a:gd name="T109" fmla="*/ 420 h 486"/>
                <a:gd name="T110" fmla="*/ 217 w 439"/>
                <a:gd name="T111" fmla="*/ 414 h 486"/>
                <a:gd name="T112" fmla="*/ 234 w 439"/>
                <a:gd name="T113" fmla="*/ 401 h 486"/>
                <a:gd name="T114" fmla="*/ 246 w 439"/>
                <a:gd name="T115" fmla="*/ 383 h 486"/>
                <a:gd name="T116" fmla="*/ 256 w 439"/>
                <a:gd name="T117" fmla="*/ 348 h 486"/>
                <a:gd name="T118" fmla="*/ 259 w 439"/>
                <a:gd name="T119" fmla="*/ 263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9" h="486">
                  <a:moveTo>
                    <a:pt x="32" y="67"/>
                  </a:moveTo>
                  <a:lnTo>
                    <a:pt x="32" y="67"/>
                  </a:lnTo>
                  <a:lnTo>
                    <a:pt x="52" y="52"/>
                  </a:lnTo>
                  <a:lnTo>
                    <a:pt x="73" y="38"/>
                  </a:lnTo>
                  <a:lnTo>
                    <a:pt x="95" y="27"/>
                  </a:lnTo>
                  <a:lnTo>
                    <a:pt x="117" y="17"/>
                  </a:lnTo>
                  <a:lnTo>
                    <a:pt x="141" y="10"/>
                  </a:lnTo>
                  <a:lnTo>
                    <a:pt x="164" y="3"/>
                  </a:lnTo>
                  <a:lnTo>
                    <a:pt x="187" y="1"/>
                  </a:lnTo>
                  <a:lnTo>
                    <a:pt x="210" y="0"/>
                  </a:lnTo>
                  <a:lnTo>
                    <a:pt x="210" y="0"/>
                  </a:lnTo>
                  <a:lnTo>
                    <a:pt x="229" y="0"/>
                  </a:lnTo>
                  <a:lnTo>
                    <a:pt x="246" y="2"/>
                  </a:lnTo>
                  <a:lnTo>
                    <a:pt x="264" y="5"/>
                  </a:lnTo>
                  <a:lnTo>
                    <a:pt x="280" y="8"/>
                  </a:lnTo>
                  <a:lnTo>
                    <a:pt x="296" y="13"/>
                  </a:lnTo>
                  <a:lnTo>
                    <a:pt x="310" y="19"/>
                  </a:lnTo>
                  <a:lnTo>
                    <a:pt x="323" y="27"/>
                  </a:lnTo>
                  <a:lnTo>
                    <a:pt x="336" y="36"/>
                  </a:lnTo>
                  <a:lnTo>
                    <a:pt x="347" y="46"/>
                  </a:lnTo>
                  <a:lnTo>
                    <a:pt x="355" y="57"/>
                  </a:lnTo>
                  <a:lnTo>
                    <a:pt x="364" y="69"/>
                  </a:lnTo>
                  <a:lnTo>
                    <a:pt x="372" y="83"/>
                  </a:lnTo>
                  <a:lnTo>
                    <a:pt x="377" y="99"/>
                  </a:lnTo>
                  <a:lnTo>
                    <a:pt x="382" y="116"/>
                  </a:lnTo>
                  <a:lnTo>
                    <a:pt x="384" y="135"/>
                  </a:lnTo>
                  <a:lnTo>
                    <a:pt x="384" y="155"/>
                  </a:lnTo>
                  <a:lnTo>
                    <a:pt x="384" y="155"/>
                  </a:lnTo>
                  <a:lnTo>
                    <a:pt x="383" y="268"/>
                  </a:lnTo>
                  <a:lnTo>
                    <a:pt x="382" y="372"/>
                  </a:lnTo>
                  <a:lnTo>
                    <a:pt x="382" y="372"/>
                  </a:lnTo>
                  <a:lnTo>
                    <a:pt x="383" y="392"/>
                  </a:lnTo>
                  <a:lnTo>
                    <a:pt x="385" y="406"/>
                  </a:lnTo>
                  <a:lnTo>
                    <a:pt x="389" y="419"/>
                  </a:lnTo>
                  <a:lnTo>
                    <a:pt x="391" y="423"/>
                  </a:lnTo>
                  <a:lnTo>
                    <a:pt x="395" y="426"/>
                  </a:lnTo>
                  <a:lnTo>
                    <a:pt x="399" y="430"/>
                  </a:lnTo>
                  <a:lnTo>
                    <a:pt x="403" y="432"/>
                  </a:lnTo>
                  <a:lnTo>
                    <a:pt x="413" y="435"/>
                  </a:lnTo>
                  <a:lnTo>
                    <a:pt x="425" y="436"/>
                  </a:lnTo>
                  <a:lnTo>
                    <a:pt x="439" y="437"/>
                  </a:lnTo>
                  <a:lnTo>
                    <a:pt x="439" y="460"/>
                  </a:lnTo>
                  <a:lnTo>
                    <a:pt x="439" y="460"/>
                  </a:lnTo>
                  <a:lnTo>
                    <a:pt x="414" y="472"/>
                  </a:lnTo>
                  <a:lnTo>
                    <a:pt x="391" y="480"/>
                  </a:lnTo>
                  <a:lnTo>
                    <a:pt x="382" y="483"/>
                  </a:lnTo>
                  <a:lnTo>
                    <a:pt x="372" y="485"/>
                  </a:lnTo>
                  <a:lnTo>
                    <a:pt x="351" y="486"/>
                  </a:lnTo>
                  <a:lnTo>
                    <a:pt x="351" y="486"/>
                  </a:lnTo>
                  <a:lnTo>
                    <a:pt x="333" y="485"/>
                  </a:lnTo>
                  <a:lnTo>
                    <a:pt x="318" y="481"/>
                  </a:lnTo>
                  <a:lnTo>
                    <a:pt x="305" y="475"/>
                  </a:lnTo>
                  <a:lnTo>
                    <a:pt x="293" y="467"/>
                  </a:lnTo>
                  <a:lnTo>
                    <a:pt x="282" y="457"/>
                  </a:lnTo>
                  <a:lnTo>
                    <a:pt x="274" y="445"/>
                  </a:lnTo>
                  <a:lnTo>
                    <a:pt x="266" y="431"/>
                  </a:lnTo>
                  <a:lnTo>
                    <a:pt x="260" y="416"/>
                  </a:lnTo>
                  <a:lnTo>
                    <a:pt x="260" y="416"/>
                  </a:lnTo>
                  <a:lnTo>
                    <a:pt x="249" y="431"/>
                  </a:lnTo>
                  <a:lnTo>
                    <a:pt x="236" y="444"/>
                  </a:lnTo>
                  <a:lnTo>
                    <a:pt x="223" y="456"/>
                  </a:lnTo>
                  <a:lnTo>
                    <a:pt x="208" y="466"/>
                  </a:lnTo>
                  <a:lnTo>
                    <a:pt x="193" y="475"/>
                  </a:lnTo>
                  <a:lnTo>
                    <a:pt x="176" y="481"/>
                  </a:lnTo>
                  <a:lnTo>
                    <a:pt x="157" y="485"/>
                  </a:lnTo>
                  <a:lnTo>
                    <a:pt x="136" y="486"/>
                  </a:lnTo>
                  <a:lnTo>
                    <a:pt x="136" y="486"/>
                  </a:lnTo>
                  <a:lnTo>
                    <a:pt x="119" y="485"/>
                  </a:lnTo>
                  <a:lnTo>
                    <a:pt x="102" y="483"/>
                  </a:lnTo>
                  <a:lnTo>
                    <a:pt x="88" y="480"/>
                  </a:lnTo>
                  <a:lnTo>
                    <a:pt x="74" y="475"/>
                  </a:lnTo>
                  <a:lnTo>
                    <a:pt x="62" y="470"/>
                  </a:lnTo>
                  <a:lnTo>
                    <a:pt x="50" y="462"/>
                  </a:lnTo>
                  <a:lnTo>
                    <a:pt x="40" y="455"/>
                  </a:lnTo>
                  <a:lnTo>
                    <a:pt x="32" y="446"/>
                  </a:lnTo>
                  <a:lnTo>
                    <a:pt x="24" y="437"/>
                  </a:lnTo>
                  <a:lnTo>
                    <a:pt x="17" y="428"/>
                  </a:lnTo>
                  <a:lnTo>
                    <a:pt x="12" y="416"/>
                  </a:lnTo>
                  <a:lnTo>
                    <a:pt x="7" y="406"/>
                  </a:lnTo>
                  <a:lnTo>
                    <a:pt x="3" y="395"/>
                  </a:lnTo>
                  <a:lnTo>
                    <a:pt x="1" y="384"/>
                  </a:lnTo>
                  <a:lnTo>
                    <a:pt x="0" y="373"/>
                  </a:lnTo>
                  <a:lnTo>
                    <a:pt x="0" y="361"/>
                  </a:lnTo>
                  <a:lnTo>
                    <a:pt x="0" y="361"/>
                  </a:lnTo>
                  <a:lnTo>
                    <a:pt x="0" y="346"/>
                  </a:lnTo>
                  <a:lnTo>
                    <a:pt x="2" y="332"/>
                  </a:lnTo>
                  <a:lnTo>
                    <a:pt x="4" y="320"/>
                  </a:lnTo>
                  <a:lnTo>
                    <a:pt x="9" y="307"/>
                  </a:lnTo>
                  <a:lnTo>
                    <a:pt x="14" y="296"/>
                  </a:lnTo>
                  <a:lnTo>
                    <a:pt x="22" y="286"/>
                  </a:lnTo>
                  <a:lnTo>
                    <a:pt x="29" y="276"/>
                  </a:lnTo>
                  <a:lnTo>
                    <a:pt x="38" y="268"/>
                  </a:lnTo>
                  <a:lnTo>
                    <a:pt x="48" y="260"/>
                  </a:lnTo>
                  <a:lnTo>
                    <a:pt x="58" y="253"/>
                  </a:lnTo>
                  <a:lnTo>
                    <a:pt x="70" y="246"/>
                  </a:lnTo>
                  <a:lnTo>
                    <a:pt x="83" y="240"/>
                  </a:lnTo>
                  <a:lnTo>
                    <a:pt x="95" y="235"/>
                  </a:lnTo>
                  <a:lnTo>
                    <a:pt x="110" y="230"/>
                  </a:lnTo>
                  <a:lnTo>
                    <a:pt x="141" y="222"/>
                  </a:lnTo>
                  <a:lnTo>
                    <a:pt x="141" y="222"/>
                  </a:lnTo>
                  <a:lnTo>
                    <a:pt x="176" y="213"/>
                  </a:lnTo>
                  <a:lnTo>
                    <a:pt x="204" y="206"/>
                  </a:lnTo>
                  <a:lnTo>
                    <a:pt x="224" y="198"/>
                  </a:lnTo>
                  <a:lnTo>
                    <a:pt x="239" y="191"/>
                  </a:lnTo>
                  <a:lnTo>
                    <a:pt x="244" y="187"/>
                  </a:lnTo>
                  <a:lnTo>
                    <a:pt x="249" y="183"/>
                  </a:lnTo>
                  <a:lnTo>
                    <a:pt x="251" y="179"/>
                  </a:lnTo>
                  <a:lnTo>
                    <a:pt x="254" y="176"/>
                  </a:lnTo>
                  <a:lnTo>
                    <a:pt x="256" y="166"/>
                  </a:lnTo>
                  <a:lnTo>
                    <a:pt x="257" y="153"/>
                  </a:lnTo>
                  <a:lnTo>
                    <a:pt x="257" y="153"/>
                  </a:lnTo>
                  <a:lnTo>
                    <a:pt x="256" y="146"/>
                  </a:lnTo>
                  <a:lnTo>
                    <a:pt x="255" y="137"/>
                  </a:lnTo>
                  <a:lnTo>
                    <a:pt x="254" y="130"/>
                  </a:lnTo>
                  <a:lnTo>
                    <a:pt x="250" y="121"/>
                  </a:lnTo>
                  <a:lnTo>
                    <a:pt x="248" y="115"/>
                  </a:lnTo>
                  <a:lnTo>
                    <a:pt x="243" y="108"/>
                  </a:lnTo>
                  <a:lnTo>
                    <a:pt x="238" y="101"/>
                  </a:lnTo>
                  <a:lnTo>
                    <a:pt x="233" y="95"/>
                  </a:lnTo>
                  <a:lnTo>
                    <a:pt x="226" y="90"/>
                  </a:lnTo>
                  <a:lnTo>
                    <a:pt x="219" y="85"/>
                  </a:lnTo>
                  <a:lnTo>
                    <a:pt x="212" y="81"/>
                  </a:lnTo>
                  <a:lnTo>
                    <a:pt x="204" y="78"/>
                  </a:lnTo>
                  <a:lnTo>
                    <a:pt x="195" y="75"/>
                  </a:lnTo>
                  <a:lnTo>
                    <a:pt x="186" y="73"/>
                  </a:lnTo>
                  <a:lnTo>
                    <a:pt x="176" y="72"/>
                  </a:lnTo>
                  <a:lnTo>
                    <a:pt x="166" y="72"/>
                  </a:lnTo>
                  <a:lnTo>
                    <a:pt x="166" y="72"/>
                  </a:lnTo>
                  <a:lnTo>
                    <a:pt x="148" y="72"/>
                  </a:lnTo>
                  <a:lnTo>
                    <a:pt x="131" y="75"/>
                  </a:lnTo>
                  <a:lnTo>
                    <a:pt x="115" y="80"/>
                  </a:lnTo>
                  <a:lnTo>
                    <a:pt x="99" y="88"/>
                  </a:lnTo>
                  <a:lnTo>
                    <a:pt x="84" y="95"/>
                  </a:lnTo>
                  <a:lnTo>
                    <a:pt x="70" y="104"/>
                  </a:lnTo>
                  <a:lnTo>
                    <a:pt x="59" y="114"/>
                  </a:lnTo>
                  <a:lnTo>
                    <a:pt x="50" y="124"/>
                  </a:lnTo>
                  <a:lnTo>
                    <a:pt x="44" y="124"/>
                  </a:lnTo>
                  <a:lnTo>
                    <a:pt x="32" y="67"/>
                  </a:lnTo>
                  <a:close/>
                  <a:moveTo>
                    <a:pt x="259" y="225"/>
                  </a:moveTo>
                  <a:lnTo>
                    <a:pt x="259" y="225"/>
                  </a:lnTo>
                  <a:lnTo>
                    <a:pt x="249" y="230"/>
                  </a:lnTo>
                  <a:lnTo>
                    <a:pt x="238" y="235"/>
                  </a:lnTo>
                  <a:lnTo>
                    <a:pt x="217" y="244"/>
                  </a:lnTo>
                  <a:lnTo>
                    <a:pt x="195" y="253"/>
                  </a:lnTo>
                  <a:lnTo>
                    <a:pt x="186" y="256"/>
                  </a:lnTo>
                  <a:lnTo>
                    <a:pt x="176" y="261"/>
                  </a:lnTo>
                  <a:lnTo>
                    <a:pt x="167" y="268"/>
                  </a:lnTo>
                  <a:lnTo>
                    <a:pt x="158" y="275"/>
                  </a:lnTo>
                  <a:lnTo>
                    <a:pt x="151" y="282"/>
                  </a:lnTo>
                  <a:lnTo>
                    <a:pt x="145" y="292"/>
                  </a:lnTo>
                  <a:lnTo>
                    <a:pt x="140" y="303"/>
                  </a:lnTo>
                  <a:lnTo>
                    <a:pt x="136" y="316"/>
                  </a:lnTo>
                  <a:lnTo>
                    <a:pt x="133" y="331"/>
                  </a:lnTo>
                  <a:lnTo>
                    <a:pt x="132" y="348"/>
                  </a:lnTo>
                  <a:lnTo>
                    <a:pt x="132" y="348"/>
                  </a:lnTo>
                  <a:lnTo>
                    <a:pt x="133" y="364"/>
                  </a:lnTo>
                  <a:lnTo>
                    <a:pt x="137" y="379"/>
                  </a:lnTo>
                  <a:lnTo>
                    <a:pt x="141" y="392"/>
                  </a:lnTo>
                  <a:lnTo>
                    <a:pt x="147" y="401"/>
                  </a:lnTo>
                  <a:lnTo>
                    <a:pt x="156" y="409"/>
                  </a:lnTo>
                  <a:lnTo>
                    <a:pt x="164" y="415"/>
                  </a:lnTo>
                  <a:lnTo>
                    <a:pt x="176" y="419"/>
                  </a:lnTo>
                  <a:lnTo>
                    <a:pt x="187" y="420"/>
                  </a:lnTo>
                  <a:lnTo>
                    <a:pt x="187" y="420"/>
                  </a:lnTo>
                  <a:lnTo>
                    <a:pt x="195" y="420"/>
                  </a:lnTo>
                  <a:lnTo>
                    <a:pt x="203" y="419"/>
                  </a:lnTo>
                  <a:lnTo>
                    <a:pt x="209" y="416"/>
                  </a:lnTo>
                  <a:lnTo>
                    <a:pt x="217" y="414"/>
                  </a:lnTo>
                  <a:lnTo>
                    <a:pt x="223" y="410"/>
                  </a:lnTo>
                  <a:lnTo>
                    <a:pt x="228" y="406"/>
                  </a:lnTo>
                  <a:lnTo>
                    <a:pt x="234" y="401"/>
                  </a:lnTo>
                  <a:lnTo>
                    <a:pt x="238" y="397"/>
                  </a:lnTo>
                  <a:lnTo>
                    <a:pt x="243" y="390"/>
                  </a:lnTo>
                  <a:lnTo>
                    <a:pt x="246" y="383"/>
                  </a:lnTo>
                  <a:lnTo>
                    <a:pt x="250" y="375"/>
                  </a:lnTo>
                  <a:lnTo>
                    <a:pt x="253" y="367"/>
                  </a:lnTo>
                  <a:lnTo>
                    <a:pt x="256" y="348"/>
                  </a:lnTo>
                  <a:lnTo>
                    <a:pt x="257" y="326"/>
                  </a:lnTo>
                  <a:lnTo>
                    <a:pt x="257" y="326"/>
                  </a:lnTo>
                  <a:lnTo>
                    <a:pt x="259" y="263"/>
                  </a:lnTo>
                  <a:lnTo>
                    <a:pt x="259" y="225"/>
                  </a:lnTo>
                  <a:lnTo>
                    <a:pt x="259" y="2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59"/>
            <p:cNvSpPr>
              <a:spLocks/>
            </p:cNvSpPr>
            <p:nvPr/>
          </p:nvSpPr>
          <p:spPr bwMode="auto">
            <a:xfrm>
              <a:off x="6170613" y="4127500"/>
              <a:ext cx="555625" cy="376238"/>
            </a:xfrm>
            <a:custGeom>
              <a:avLst/>
              <a:gdLst>
                <a:gd name="T0" fmla="*/ 135 w 700"/>
                <a:gd name="T1" fmla="*/ 84 h 473"/>
                <a:gd name="T2" fmla="*/ 181 w 700"/>
                <a:gd name="T3" fmla="*/ 34 h 473"/>
                <a:gd name="T4" fmla="*/ 237 w 700"/>
                <a:gd name="T5" fmla="*/ 6 h 473"/>
                <a:gd name="T6" fmla="*/ 268 w 700"/>
                <a:gd name="T7" fmla="*/ 0 h 473"/>
                <a:gd name="T8" fmla="*/ 290 w 700"/>
                <a:gd name="T9" fmla="*/ 0 h 473"/>
                <a:gd name="T10" fmla="*/ 320 w 700"/>
                <a:gd name="T11" fmla="*/ 6 h 473"/>
                <a:gd name="T12" fmla="*/ 345 w 700"/>
                <a:gd name="T13" fmla="*/ 17 h 473"/>
                <a:gd name="T14" fmla="*/ 368 w 700"/>
                <a:gd name="T15" fmla="*/ 36 h 473"/>
                <a:gd name="T16" fmla="*/ 402 w 700"/>
                <a:gd name="T17" fmla="*/ 90 h 473"/>
                <a:gd name="T18" fmla="*/ 433 w 700"/>
                <a:gd name="T19" fmla="*/ 52 h 473"/>
                <a:gd name="T20" fmla="*/ 487 w 700"/>
                <a:gd name="T21" fmla="*/ 13 h 473"/>
                <a:gd name="T22" fmla="*/ 538 w 700"/>
                <a:gd name="T23" fmla="*/ 0 h 473"/>
                <a:gd name="T24" fmla="*/ 567 w 700"/>
                <a:gd name="T25" fmla="*/ 0 h 473"/>
                <a:gd name="T26" fmla="*/ 613 w 700"/>
                <a:gd name="T27" fmla="*/ 10 h 473"/>
                <a:gd name="T28" fmla="*/ 650 w 700"/>
                <a:gd name="T29" fmla="*/ 32 h 473"/>
                <a:gd name="T30" fmla="*/ 676 w 700"/>
                <a:gd name="T31" fmla="*/ 65 h 473"/>
                <a:gd name="T32" fmla="*/ 692 w 700"/>
                <a:gd name="T33" fmla="*/ 114 h 473"/>
                <a:gd name="T34" fmla="*/ 698 w 700"/>
                <a:gd name="T35" fmla="*/ 175 h 473"/>
                <a:gd name="T36" fmla="*/ 696 w 700"/>
                <a:gd name="T37" fmla="*/ 261 h 473"/>
                <a:gd name="T38" fmla="*/ 695 w 700"/>
                <a:gd name="T39" fmla="*/ 336 h 473"/>
                <a:gd name="T40" fmla="*/ 700 w 700"/>
                <a:gd name="T41" fmla="*/ 473 h 473"/>
                <a:gd name="T42" fmla="*/ 628 w 700"/>
                <a:gd name="T43" fmla="*/ 468 h 473"/>
                <a:gd name="T44" fmla="*/ 571 w 700"/>
                <a:gd name="T45" fmla="*/ 472 h 473"/>
                <a:gd name="T46" fmla="*/ 559 w 700"/>
                <a:gd name="T47" fmla="*/ 446 h 473"/>
                <a:gd name="T48" fmla="*/ 566 w 700"/>
                <a:gd name="T49" fmla="*/ 281 h 473"/>
                <a:gd name="T50" fmla="*/ 566 w 700"/>
                <a:gd name="T51" fmla="*/ 172 h 473"/>
                <a:gd name="T52" fmla="*/ 558 w 700"/>
                <a:gd name="T53" fmla="*/ 137 h 473"/>
                <a:gd name="T54" fmla="*/ 546 w 700"/>
                <a:gd name="T55" fmla="*/ 112 h 473"/>
                <a:gd name="T56" fmla="*/ 528 w 700"/>
                <a:gd name="T57" fmla="*/ 95 h 473"/>
                <a:gd name="T58" fmla="*/ 506 w 700"/>
                <a:gd name="T59" fmla="*/ 85 h 473"/>
                <a:gd name="T60" fmla="*/ 489 w 700"/>
                <a:gd name="T61" fmla="*/ 84 h 473"/>
                <a:gd name="T62" fmla="*/ 458 w 700"/>
                <a:gd name="T63" fmla="*/ 90 h 473"/>
                <a:gd name="T64" fmla="*/ 437 w 700"/>
                <a:gd name="T65" fmla="*/ 106 h 473"/>
                <a:gd name="T66" fmla="*/ 423 w 700"/>
                <a:gd name="T67" fmla="*/ 130 h 473"/>
                <a:gd name="T68" fmla="*/ 413 w 700"/>
                <a:gd name="T69" fmla="*/ 176 h 473"/>
                <a:gd name="T70" fmla="*/ 413 w 700"/>
                <a:gd name="T71" fmla="*/ 261 h 473"/>
                <a:gd name="T72" fmla="*/ 417 w 700"/>
                <a:gd name="T73" fmla="*/ 423 h 473"/>
                <a:gd name="T74" fmla="*/ 390 w 700"/>
                <a:gd name="T75" fmla="*/ 471 h 473"/>
                <a:gd name="T76" fmla="*/ 349 w 700"/>
                <a:gd name="T77" fmla="*/ 468 h 473"/>
                <a:gd name="T78" fmla="*/ 278 w 700"/>
                <a:gd name="T79" fmla="*/ 473 h 473"/>
                <a:gd name="T80" fmla="*/ 284 w 700"/>
                <a:gd name="T81" fmla="*/ 372 h 473"/>
                <a:gd name="T82" fmla="*/ 285 w 700"/>
                <a:gd name="T83" fmla="*/ 203 h 473"/>
                <a:gd name="T84" fmla="*/ 282 w 700"/>
                <a:gd name="T85" fmla="*/ 152 h 473"/>
                <a:gd name="T86" fmla="*/ 270 w 700"/>
                <a:gd name="T87" fmla="*/ 115 h 473"/>
                <a:gd name="T88" fmla="*/ 257 w 700"/>
                <a:gd name="T89" fmla="*/ 96 h 473"/>
                <a:gd name="T90" fmla="*/ 236 w 700"/>
                <a:gd name="T91" fmla="*/ 85 h 473"/>
                <a:gd name="T92" fmla="*/ 218 w 700"/>
                <a:gd name="T93" fmla="*/ 84 h 473"/>
                <a:gd name="T94" fmla="*/ 190 w 700"/>
                <a:gd name="T95" fmla="*/ 89 h 473"/>
                <a:gd name="T96" fmla="*/ 168 w 700"/>
                <a:gd name="T97" fmla="*/ 105 h 473"/>
                <a:gd name="T98" fmla="*/ 150 w 700"/>
                <a:gd name="T99" fmla="*/ 130 h 473"/>
                <a:gd name="T100" fmla="*/ 140 w 700"/>
                <a:gd name="T101" fmla="*/ 165 h 473"/>
                <a:gd name="T102" fmla="*/ 135 w 700"/>
                <a:gd name="T103" fmla="*/ 224 h 473"/>
                <a:gd name="T104" fmla="*/ 135 w 700"/>
                <a:gd name="T105" fmla="*/ 318 h 473"/>
                <a:gd name="T106" fmla="*/ 143 w 700"/>
                <a:gd name="T107" fmla="*/ 473 h 473"/>
                <a:gd name="T108" fmla="*/ 93 w 700"/>
                <a:gd name="T109" fmla="*/ 470 h 473"/>
                <a:gd name="T110" fmla="*/ 51 w 700"/>
                <a:gd name="T111" fmla="*/ 470 h 473"/>
                <a:gd name="T112" fmla="*/ 0 w 700"/>
                <a:gd name="T113" fmla="*/ 473 h 473"/>
                <a:gd name="T114" fmla="*/ 8 w 700"/>
                <a:gd name="T115" fmla="*/ 318 h 473"/>
                <a:gd name="T116" fmla="*/ 8 w 700"/>
                <a:gd name="T117" fmla="*/ 224 h 473"/>
                <a:gd name="T118" fmla="*/ 4 w 700"/>
                <a:gd name="T119" fmla="*/ 63 h 473"/>
                <a:gd name="T120" fmla="*/ 34 w 700"/>
                <a:gd name="T121" fmla="*/ 15 h 473"/>
                <a:gd name="T122" fmla="*/ 68 w 700"/>
                <a:gd name="T123" fmla="*/ 17 h 473"/>
                <a:gd name="T124" fmla="*/ 138 w 700"/>
                <a:gd name="T125" fmla="*/ 12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0" h="473">
                  <a:moveTo>
                    <a:pt x="134" y="84"/>
                  </a:moveTo>
                  <a:lnTo>
                    <a:pt x="135" y="84"/>
                  </a:lnTo>
                  <a:lnTo>
                    <a:pt x="135" y="84"/>
                  </a:lnTo>
                  <a:lnTo>
                    <a:pt x="149" y="65"/>
                  </a:lnTo>
                  <a:lnTo>
                    <a:pt x="164" y="49"/>
                  </a:lnTo>
                  <a:lnTo>
                    <a:pt x="181" y="34"/>
                  </a:lnTo>
                  <a:lnTo>
                    <a:pt x="199" y="22"/>
                  </a:lnTo>
                  <a:lnTo>
                    <a:pt x="217" y="12"/>
                  </a:lnTo>
                  <a:lnTo>
                    <a:pt x="237" y="6"/>
                  </a:lnTo>
                  <a:lnTo>
                    <a:pt x="247" y="3"/>
                  </a:lnTo>
                  <a:lnTo>
                    <a:pt x="258" y="1"/>
                  </a:lnTo>
                  <a:lnTo>
                    <a:pt x="268" y="0"/>
                  </a:lnTo>
                  <a:lnTo>
                    <a:pt x="279" y="0"/>
                  </a:lnTo>
                  <a:lnTo>
                    <a:pt x="279" y="0"/>
                  </a:lnTo>
                  <a:lnTo>
                    <a:pt x="290" y="0"/>
                  </a:lnTo>
                  <a:lnTo>
                    <a:pt x="300" y="1"/>
                  </a:lnTo>
                  <a:lnTo>
                    <a:pt x="310" y="3"/>
                  </a:lnTo>
                  <a:lnTo>
                    <a:pt x="320" y="6"/>
                  </a:lnTo>
                  <a:lnTo>
                    <a:pt x="329" y="8"/>
                  </a:lnTo>
                  <a:lnTo>
                    <a:pt x="337" y="13"/>
                  </a:lnTo>
                  <a:lnTo>
                    <a:pt x="345" y="17"/>
                  </a:lnTo>
                  <a:lnTo>
                    <a:pt x="354" y="23"/>
                  </a:lnTo>
                  <a:lnTo>
                    <a:pt x="361" y="29"/>
                  </a:lnTo>
                  <a:lnTo>
                    <a:pt x="368" y="36"/>
                  </a:lnTo>
                  <a:lnTo>
                    <a:pt x="381" y="52"/>
                  </a:lnTo>
                  <a:lnTo>
                    <a:pt x="392" y="69"/>
                  </a:lnTo>
                  <a:lnTo>
                    <a:pt x="402" y="90"/>
                  </a:lnTo>
                  <a:lnTo>
                    <a:pt x="402" y="90"/>
                  </a:lnTo>
                  <a:lnTo>
                    <a:pt x="417" y="69"/>
                  </a:lnTo>
                  <a:lnTo>
                    <a:pt x="433" y="52"/>
                  </a:lnTo>
                  <a:lnTo>
                    <a:pt x="450" y="36"/>
                  </a:lnTo>
                  <a:lnTo>
                    <a:pt x="469" y="23"/>
                  </a:lnTo>
                  <a:lnTo>
                    <a:pt x="487" y="13"/>
                  </a:lnTo>
                  <a:lnTo>
                    <a:pt x="507" y="6"/>
                  </a:lnTo>
                  <a:lnTo>
                    <a:pt x="528" y="1"/>
                  </a:lnTo>
                  <a:lnTo>
                    <a:pt x="538" y="0"/>
                  </a:lnTo>
                  <a:lnTo>
                    <a:pt x="550" y="0"/>
                  </a:lnTo>
                  <a:lnTo>
                    <a:pt x="550" y="0"/>
                  </a:lnTo>
                  <a:lnTo>
                    <a:pt x="567" y="0"/>
                  </a:lnTo>
                  <a:lnTo>
                    <a:pt x="583" y="2"/>
                  </a:lnTo>
                  <a:lnTo>
                    <a:pt x="598" y="6"/>
                  </a:lnTo>
                  <a:lnTo>
                    <a:pt x="613" y="10"/>
                  </a:lnTo>
                  <a:lnTo>
                    <a:pt x="626" y="16"/>
                  </a:lnTo>
                  <a:lnTo>
                    <a:pt x="639" y="23"/>
                  </a:lnTo>
                  <a:lnTo>
                    <a:pt x="650" y="32"/>
                  </a:lnTo>
                  <a:lnTo>
                    <a:pt x="660" y="42"/>
                  </a:lnTo>
                  <a:lnTo>
                    <a:pt x="669" y="53"/>
                  </a:lnTo>
                  <a:lnTo>
                    <a:pt x="676" y="65"/>
                  </a:lnTo>
                  <a:lnTo>
                    <a:pt x="682" y="80"/>
                  </a:lnTo>
                  <a:lnTo>
                    <a:pt x="688" y="96"/>
                  </a:lnTo>
                  <a:lnTo>
                    <a:pt x="692" y="114"/>
                  </a:lnTo>
                  <a:lnTo>
                    <a:pt x="696" y="132"/>
                  </a:lnTo>
                  <a:lnTo>
                    <a:pt x="697" y="153"/>
                  </a:lnTo>
                  <a:lnTo>
                    <a:pt x="698" y="175"/>
                  </a:lnTo>
                  <a:lnTo>
                    <a:pt x="698" y="175"/>
                  </a:lnTo>
                  <a:lnTo>
                    <a:pt x="697" y="220"/>
                  </a:lnTo>
                  <a:lnTo>
                    <a:pt x="696" y="261"/>
                  </a:lnTo>
                  <a:lnTo>
                    <a:pt x="695" y="299"/>
                  </a:lnTo>
                  <a:lnTo>
                    <a:pt x="695" y="336"/>
                  </a:lnTo>
                  <a:lnTo>
                    <a:pt x="695" y="336"/>
                  </a:lnTo>
                  <a:lnTo>
                    <a:pt x="695" y="367"/>
                  </a:lnTo>
                  <a:lnTo>
                    <a:pt x="696" y="401"/>
                  </a:lnTo>
                  <a:lnTo>
                    <a:pt x="700" y="473"/>
                  </a:lnTo>
                  <a:lnTo>
                    <a:pt x="700" y="473"/>
                  </a:lnTo>
                  <a:lnTo>
                    <a:pt x="667" y="470"/>
                  </a:lnTo>
                  <a:lnTo>
                    <a:pt x="628" y="468"/>
                  </a:lnTo>
                  <a:lnTo>
                    <a:pt x="628" y="468"/>
                  </a:lnTo>
                  <a:lnTo>
                    <a:pt x="588" y="470"/>
                  </a:lnTo>
                  <a:lnTo>
                    <a:pt x="571" y="472"/>
                  </a:lnTo>
                  <a:lnTo>
                    <a:pt x="556" y="473"/>
                  </a:lnTo>
                  <a:lnTo>
                    <a:pt x="556" y="473"/>
                  </a:lnTo>
                  <a:lnTo>
                    <a:pt x="559" y="446"/>
                  </a:lnTo>
                  <a:lnTo>
                    <a:pt x="561" y="418"/>
                  </a:lnTo>
                  <a:lnTo>
                    <a:pt x="564" y="353"/>
                  </a:lnTo>
                  <a:lnTo>
                    <a:pt x="566" y="281"/>
                  </a:lnTo>
                  <a:lnTo>
                    <a:pt x="567" y="199"/>
                  </a:lnTo>
                  <a:lnTo>
                    <a:pt x="567" y="199"/>
                  </a:lnTo>
                  <a:lnTo>
                    <a:pt x="566" y="172"/>
                  </a:lnTo>
                  <a:lnTo>
                    <a:pt x="563" y="160"/>
                  </a:lnTo>
                  <a:lnTo>
                    <a:pt x="561" y="148"/>
                  </a:lnTo>
                  <a:lnTo>
                    <a:pt x="558" y="137"/>
                  </a:lnTo>
                  <a:lnTo>
                    <a:pt x="554" y="129"/>
                  </a:lnTo>
                  <a:lnTo>
                    <a:pt x="551" y="120"/>
                  </a:lnTo>
                  <a:lnTo>
                    <a:pt x="546" y="112"/>
                  </a:lnTo>
                  <a:lnTo>
                    <a:pt x="541" y="105"/>
                  </a:lnTo>
                  <a:lnTo>
                    <a:pt x="535" y="99"/>
                  </a:lnTo>
                  <a:lnTo>
                    <a:pt x="528" y="95"/>
                  </a:lnTo>
                  <a:lnTo>
                    <a:pt x="521" y="90"/>
                  </a:lnTo>
                  <a:lnTo>
                    <a:pt x="514" y="88"/>
                  </a:lnTo>
                  <a:lnTo>
                    <a:pt x="506" y="85"/>
                  </a:lnTo>
                  <a:lnTo>
                    <a:pt x="497" y="84"/>
                  </a:lnTo>
                  <a:lnTo>
                    <a:pt x="489" y="84"/>
                  </a:lnTo>
                  <a:lnTo>
                    <a:pt x="489" y="84"/>
                  </a:lnTo>
                  <a:lnTo>
                    <a:pt x="478" y="84"/>
                  </a:lnTo>
                  <a:lnTo>
                    <a:pt x="468" y="86"/>
                  </a:lnTo>
                  <a:lnTo>
                    <a:pt x="458" y="90"/>
                  </a:lnTo>
                  <a:lnTo>
                    <a:pt x="450" y="94"/>
                  </a:lnTo>
                  <a:lnTo>
                    <a:pt x="443" y="100"/>
                  </a:lnTo>
                  <a:lnTo>
                    <a:pt x="437" y="106"/>
                  </a:lnTo>
                  <a:lnTo>
                    <a:pt x="432" y="114"/>
                  </a:lnTo>
                  <a:lnTo>
                    <a:pt x="427" y="121"/>
                  </a:lnTo>
                  <a:lnTo>
                    <a:pt x="423" y="130"/>
                  </a:lnTo>
                  <a:lnTo>
                    <a:pt x="421" y="139"/>
                  </a:lnTo>
                  <a:lnTo>
                    <a:pt x="416" y="157"/>
                  </a:lnTo>
                  <a:lnTo>
                    <a:pt x="413" y="176"/>
                  </a:lnTo>
                  <a:lnTo>
                    <a:pt x="413" y="193"/>
                  </a:lnTo>
                  <a:lnTo>
                    <a:pt x="413" y="261"/>
                  </a:lnTo>
                  <a:lnTo>
                    <a:pt x="413" y="261"/>
                  </a:lnTo>
                  <a:lnTo>
                    <a:pt x="413" y="318"/>
                  </a:lnTo>
                  <a:lnTo>
                    <a:pt x="414" y="372"/>
                  </a:lnTo>
                  <a:lnTo>
                    <a:pt x="417" y="423"/>
                  </a:lnTo>
                  <a:lnTo>
                    <a:pt x="421" y="473"/>
                  </a:lnTo>
                  <a:lnTo>
                    <a:pt x="421" y="473"/>
                  </a:lnTo>
                  <a:lnTo>
                    <a:pt x="390" y="471"/>
                  </a:lnTo>
                  <a:lnTo>
                    <a:pt x="371" y="470"/>
                  </a:lnTo>
                  <a:lnTo>
                    <a:pt x="349" y="468"/>
                  </a:lnTo>
                  <a:lnTo>
                    <a:pt x="349" y="468"/>
                  </a:lnTo>
                  <a:lnTo>
                    <a:pt x="328" y="470"/>
                  </a:lnTo>
                  <a:lnTo>
                    <a:pt x="309" y="471"/>
                  </a:lnTo>
                  <a:lnTo>
                    <a:pt x="278" y="473"/>
                  </a:lnTo>
                  <a:lnTo>
                    <a:pt x="278" y="473"/>
                  </a:lnTo>
                  <a:lnTo>
                    <a:pt x="282" y="423"/>
                  </a:lnTo>
                  <a:lnTo>
                    <a:pt x="284" y="372"/>
                  </a:lnTo>
                  <a:lnTo>
                    <a:pt x="285" y="318"/>
                  </a:lnTo>
                  <a:lnTo>
                    <a:pt x="285" y="261"/>
                  </a:lnTo>
                  <a:lnTo>
                    <a:pt x="285" y="203"/>
                  </a:lnTo>
                  <a:lnTo>
                    <a:pt x="285" y="203"/>
                  </a:lnTo>
                  <a:lnTo>
                    <a:pt x="284" y="177"/>
                  </a:lnTo>
                  <a:lnTo>
                    <a:pt x="282" y="152"/>
                  </a:lnTo>
                  <a:lnTo>
                    <a:pt x="278" y="132"/>
                  </a:lnTo>
                  <a:lnTo>
                    <a:pt x="274" y="122"/>
                  </a:lnTo>
                  <a:lnTo>
                    <a:pt x="270" y="115"/>
                  </a:lnTo>
                  <a:lnTo>
                    <a:pt x="267" y="108"/>
                  </a:lnTo>
                  <a:lnTo>
                    <a:pt x="262" y="101"/>
                  </a:lnTo>
                  <a:lnTo>
                    <a:pt x="257" y="96"/>
                  </a:lnTo>
                  <a:lnTo>
                    <a:pt x="251" y="91"/>
                  </a:lnTo>
                  <a:lnTo>
                    <a:pt x="243" y="88"/>
                  </a:lnTo>
                  <a:lnTo>
                    <a:pt x="236" y="85"/>
                  </a:lnTo>
                  <a:lnTo>
                    <a:pt x="227" y="84"/>
                  </a:lnTo>
                  <a:lnTo>
                    <a:pt x="218" y="84"/>
                  </a:lnTo>
                  <a:lnTo>
                    <a:pt x="218" y="84"/>
                  </a:lnTo>
                  <a:lnTo>
                    <a:pt x="208" y="84"/>
                  </a:lnTo>
                  <a:lnTo>
                    <a:pt x="199" y="86"/>
                  </a:lnTo>
                  <a:lnTo>
                    <a:pt x="190" y="89"/>
                  </a:lnTo>
                  <a:lnTo>
                    <a:pt x="181" y="93"/>
                  </a:lnTo>
                  <a:lnTo>
                    <a:pt x="174" y="99"/>
                  </a:lnTo>
                  <a:lnTo>
                    <a:pt x="168" y="105"/>
                  </a:lnTo>
                  <a:lnTo>
                    <a:pt x="161" y="112"/>
                  </a:lnTo>
                  <a:lnTo>
                    <a:pt x="155" y="121"/>
                  </a:lnTo>
                  <a:lnTo>
                    <a:pt x="150" y="130"/>
                  </a:lnTo>
                  <a:lnTo>
                    <a:pt x="146" y="141"/>
                  </a:lnTo>
                  <a:lnTo>
                    <a:pt x="143" y="152"/>
                  </a:lnTo>
                  <a:lnTo>
                    <a:pt x="140" y="165"/>
                  </a:lnTo>
                  <a:lnTo>
                    <a:pt x="138" y="178"/>
                  </a:lnTo>
                  <a:lnTo>
                    <a:pt x="137" y="192"/>
                  </a:lnTo>
                  <a:lnTo>
                    <a:pt x="135" y="224"/>
                  </a:lnTo>
                  <a:lnTo>
                    <a:pt x="135" y="261"/>
                  </a:lnTo>
                  <a:lnTo>
                    <a:pt x="135" y="261"/>
                  </a:lnTo>
                  <a:lnTo>
                    <a:pt x="135" y="318"/>
                  </a:lnTo>
                  <a:lnTo>
                    <a:pt x="137" y="372"/>
                  </a:lnTo>
                  <a:lnTo>
                    <a:pt x="139" y="423"/>
                  </a:lnTo>
                  <a:lnTo>
                    <a:pt x="143" y="473"/>
                  </a:lnTo>
                  <a:lnTo>
                    <a:pt x="143" y="473"/>
                  </a:lnTo>
                  <a:lnTo>
                    <a:pt x="112" y="471"/>
                  </a:lnTo>
                  <a:lnTo>
                    <a:pt x="93" y="470"/>
                  </a:lnTo>
                  <a:lnTo>
                    <a:pt x="72" y="468"/>
                  </a:lnTo>
                  <a:lnTo>
                    <a:pt x="72" y="468"/>
                  </a:lnTo>
                  <a:lnTo>
                    <a:pt x="51" y="470"/>
                  </a:lnTo>
                  <a:lnTo>
                    <a:pt x="31" y="471"/>
                  </a:lnTo>
                  <a:lnTo>
                    <a:pt x="0" y="473"/>
                  </a:lnTo>
                  <a:lnTo>
                    <a:pt x="0" y="473"/>
                  </a:lnTo>
                  <a:lnTo>
                    <a:pt x="4" y="423"/>
                  </a:lnTo>
                  <a:lnTo>
                    <a:pt x="6" y="372"/>
                  </a:lnTo>
                  <a:lnTo>
                    <a:pt x="8" y="318"/>
                  </a:lnTo>
                  <a:lnTo>
                    <a:pt x="8" y="261"/>
                  </a:lnTo>
                  <a:lnTo>
                    <a:pt x="8" y="224"/>
                  </a:lnTo>
                  <a:lnTo>
                    <a:pt x="8" y="224"/>
                  </a:lnTo>
                  <a:lnTo>
                    <a:pt x="8" y="167"/>
                  </a:lnTo>
                  <a:lnTo>
                    <a:pt x="6" y="114"/>
                  </a:lnTo>
                  <a:lnTo>
                    <a:pt x="4" y="63"/>
                  </a:lnTo>
                  <a:lnTo>
                    <a:pt x="0" y="12"/>
                  </a:lnTo>
                  <a:lnTo>
                    <a:pt x="0" y="12"/>
                  </a:lnTo>
                  <a:lnTo>
                    <a:pt x="34" y="15"/>
                  </a:lnTo>
                  <a:lnTo>
                    <a:pt x="51" y="16"/>
                  </a:lnTo>
                  <a:lnTo>
                    <a:pt x="68" y="17"/>
                  </a:lnTo>
                  <a:lnTo>
                    <a:pt x="68" y="17"/>
                  </a:lnTo>
                  <a:lnTo>
                    <a:pt x="84" y="16"/>
                  </a:lnTo>
                  <a:lnTo>
                    <a:pt x="102" y="15"/>
                  </a:lnTo>
                  <a:lnTo>
                    <a:pt x="138" y="12"/>
                  </a:lnTo>
                  <a:lnTo>
                    <a:pt x="134"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60"/>
            <p:cNvSpPr>
              <a:spLocks/>
            </p:cNvSpPr>
            <p:nvPr/>
          </p:nvSpPr>
          <p:spPr bwMode="auto">
            <a:xfrm>
              <a:off x="3519488" y="4560888"/>
              <a:ext cx="3214688" cy="420688"/>
            </a:xfrm>
            <a:custGeom>
              <a:avLst/>
              <a:gdLst>
                <a:gd name="T0" fmla="*/ 3976 w 4051"/>
                <a:gd name="T1" fmla="*/ 25 h 530"/>
                <a:gd name="T2" fmla="*/ 3891 w 4051"/>
                <a:gd name="T3" fmla="*/ 75 h 530"/>
                <a:gd name="T4" fmla="*/ 3689 w 4051"/>
                <a:gd name="T5" fmla="*/ 154 h 530"/>
                <a:gd name="T6" fmla="*/ 3475 w 4051"/>
                <a:gd name="T7" fmla="*/ 203 h 530"/>
                <a:gd name="T8" fmla="*/ 3257 w 4051"/>
                <a:gd name="T9" fmla="*/ 230 h 530"/>
                <a:gd name="T10" fmla="*/ 2962 w 4051"/>
                <a:gd name="T11" fmla="*/ 237 h 530"/>
                <a:gd name="T12" fmla="*/ 2740 w 4051"/>
                <a:gd name="T13" fmla="*/ 226 h 530"/>
                <a:gd name="T14" fmla="*/ 2445 w 4051"/>
                <a:gd name="T15" fmla="*/ 194 h 530"/>
                <a:gd name="T16" fmla="*/ 2223 w 4051"/>
                <a:gd name="T17" fmla="*/ 158 h 530"/>
                <a:gd name="T18" fmla="*/ 1712 w 4051"/>
                <a:gd name="T19" fmla="*/ 51 h 530"/>
                <a:gd name="T20" fmla="*/ 1837 w 4051"/>
                <a:gd name="T21" fmla="*/ 155 h 530"/>
                <a:gd name="T22" fmla="*/ 2130 w 4051"/>
                <a:gd name="T23" fmla="*/ 241 h 530"/>
                <a:gd name="T24" fmla="*/ 2353 w 4051"/>
                <a:gd name="T25" fmla="*/ 292 h 530"/>
                <a:gd name="T26" fmla="*/ 2654 w 4051"/>
                <a:gd name="T27" fmla="*/ 338 h 530"/>
                <a:gd name="T28" fmla="*/ 2884 w 4051"/>
                <a:gd name="T29" fmla="*/ 356 h 530"/>
                <a:gd name="T30" fmla="*/ 3140 w 4051"/>
                <a:gd name="T31" fmla="*/ 355 h 530"/>
                <a:gd name="T32" fmla="*/ 3396 w 4051"/>
                <a:gd name="T33" fmla="*/ 328 h 530"/>
                <a:gd name="T34" fmla="*/ 3272 w 4051"/>
                <a:gd name="T35" fmla="*/ 371 h 530"/>
                <a:gd name="T36" fmla="*/ 3113 w 4051"/>
                <a:gd name="T37" fmla="*/ 405 h 530"/>
                <a:gd name="T38" fmla="*/ 2882 w 4051"/>
                <a:gd name="T39" fmla="*/ 423 h 530"/>
                <a:gd name="T40" fmla="*/ 2713 w 4051"/>
                <a:gd name="T41" fmla="*/ 418 h 530"/>
                <a:gd name="T42" fmla="*/ 2487 w 4051"/>
                <a:gd name="T43" fmla="*/ 395 h 530"/>
                <a:gd name="T44" fmla="*/ 2305 w 4051"/>
                <a:gd name="T45" fmla="*/ 364 h 530"/>
                <a:gd name="T46" fmla="*/ 2094 w 4051"/>
                <a:gd name="T47" fmla="*/ 317 h 530"/>
                <a:gd name="T48" fmla="*/ 1792 w 4051"/>
                <a:gd name="T49" fmla="*/ 231 h 530"/>
                <a:gd name="T50" fmla="*/ 1453 w 4051"/>
                <a:gd name="T51" fmla="*/ 117 h 530"/>
                <a:gd name="T52" fmla="*/ 1275 w 4051"/>
                <a:gd name="T53" fmla="*/ 72 h 530"/>
                <a:gd name="T54" fmla="*/ 1032 w 4051"/>
                <a:gd name="T55" fmla="*/ 40 h 530"/>
                <a:gd name="T56" fmla="*/ 849 w 4051"/>
                <a:gd name="T57" fmla="*/ 41 h 530"/>
                <a:gd name="T58" fmla="*/ 605 w 4051"/>
                <a:gd name="T59" fmla="*/ 74 h 530"/>
                <a:gd name="T60" fmla="*/ 429 w 4051"/>
                <a:gd name="T61" fmla="*/ 124 h 530"/>
                <a:gd name="T62" fmla="*/ 204 w 4051"/>
                <a:gd name="T63" fmla="*/ 221 h 530"/>
                <a:gd name="T64" fmla="*/ 73 w 4051"/>
                <a:gd name="T65" fmla="*/ 302 h 530"/>
                <a:gd name="T66" fmla="*/ 35 w 4051"/>
                <a:gd name="T67" fmla="*/ 401 h 530"/>
                <a:gd name="T68" fmla="*/ 166 w 4051"/>
                <a:gd name="T69" fmla="*/ 323 h 530"/>
                <a:gd name="T70" fmla="*/ 300 w 4051"/>
                <a:gd name="T71" fmla="*/ 258 h 530"/>
                <a:gd name="T72" fmla="*/ 454 w 4051"/>
                <a:gd name="T73" fmla="*/ 205 h 530"/>
                <a:gd name="T74" fmla="*/ 620 w 4051"/>
                <a:gd name="T75" fmla="*/ 169 h 530"/>
                <a:gd name="T76" fmla="*/ 845 w 4051"/>
                <a:gd name="T77" fmla="*/ 143 h 530"/>
                <a:gd name="T78" fmla="*/ 1018 w 4051"/>
                <a:gd name="T79" fmla="*/ 147 h 530"/>
                <a:gd name="T80" fmla="*/ 1250 w 4051"/>
                <a:gd name="T81" fmla="*/ 181 h 530"/>
                <a:gd name="T82" fmla="*/ 1421 w 4051"/>
                <a:gd name="T83" fmla="*/ 229 h 530"/>
                <a:gd name="T84" fmla="*/ 1758 w 4051"/>
                <a:gd name="T85" fmla="*/ 345 h 530"/>
                <a:gd name="T86" fmla="*/ 1945 w 4051"/>
                <a:gd name="T87" fmla="*/ 401 h 530"/>
                <a:gd name="T88" fmla="*/ 2195 w 4051"/>
                <a:gd name="T89" fmla="*/ 463 h 530"/>
                <a:gd name="T90" fmla="*/ 2432 w 4051"/>
                <a:gd name="T91" fmla="*/ 504 h 530"/>
                <a:gd name="T92" fmla="*/ 2657 w 4051"/>
                <a:gd name="T93" fmla="*/ 526 h 530"/>
                <a:gd name="T94" fmla="*/ 2825 w 4051"/>
                <a:gd name="T95" fmla="*/ 530 h 530"/>
                <a:gd name="T96" fmla="*/ 3070 w 4051"/>
                <a:gd name="T97" fmla="*/ 510 h 530"/>
                <a:gd name="T98" fmla="*/ 3250 w 4051"/>
                <a:gd name="T99" fmla="*/ 469 h 530"/>
                <a:gd name="T100" fmla="*/ 3369 w 4051"/>
                <a:gd name="T101" fmla="*/ 426 h 530"/>
                <a:gd name="T102" fmla="*/ 3477 w 4051"/>
                <a:gd name="T103" fmla="*/ 371 h 530"/>
                <a:gd name="T104" fmla="*/ 3571 w 4051"/>
                <a:gd name="T105" fmla="*/ 305 h 530"/>
                <a:gd name="T106" fmla="*/ 3684 w 4051"/>
                <a:gd name="T107" fmla="*/ 256 h 530"/>
                <a:gd name="T108" fmla="*/ 3851 w 4051"/>
                <a:gd name="T109" fmla="*/ 184 h 530"/>
                <a:gd name="T110" fmla="*/ 3965 w 4051"/>
                <a:gd name="T111" fmla="*/ 114 h 530"/>
                <a:gd name="T112" fmla="*/ 4011 w 4051"/>
                <a:gd name="T113"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1" h="530">
                  <a:moveTo>
                    <a:pt x="4011" y="0"/>
                  </a:moveTo>
                  <a:lnTo>
                    <a:pt x="4011" y="0"/>
                  </a:lnTo>
                  <a:lnTo>
                    <a:pt x="4002" y="7"/>
                  </a:lnTo>
                  <a:lnTo>
                    <a:pt x="3976" y="25"/>
                  </a:lnTo>
                  <a:lnTo>
                    <a:pt x="3938" y="49"/>
                  </a:lnTo>
                  <a:lnTo>
                    <a:pt x="3916" y="61"/>
                  </a:lnTo>
                  <a:lnTo>
                    <a:pt x="3891" y="75"/>
                  </a:lnTo>
                  <a:lnTo>
                    <a:pt x="3891" y="75"/>
                  </a:lnTo>
                  <a:lnTo>
                    <a:pt x="3842" y="98"/>
                  </a:lnTo>
                  <a:lnTo>
                    <a:pt x="3792" y="118"/>
                  </a:lnTo>
                  <a:lnTo>
                    <a:pt x="3741" y="138"/>
                  </a:lnTo>
                  <a:lnTo>
                    <a:pt x="3689" y="154"/>
                  </a:lnTo>
                  <a:lnTo>
                    <a:pt x="3635" y="169"/>
                  </a:lnTo>
                  <a:lnTo>
                    <a:pt x="3582" y="181"/>
                  </a:lnTo>
                  <a:lnTo>
                    <a:pt x="3529" y="193"/>
                  </a:lnTo>
                  <a:lnTo>
                    <a:pt x="3475" y="203"/>
                  </a:lnTo>
                  <a:lnTo>
                    <a:pt x="3475" y="203"/>
                  </a:lnTo>
                  <a:lnTo>
                    <a:pt x="3403" y="214"/>
                  </a:lnTo>
                  <a:lnTo>
                    <a:pt x="3330" y="224"/>
                  </a:lnTo>
                  <a:lnTo>
                    <a:pt x="3257" y="230"/>
                  </a:lnTo>
                  <a:lnTo>
                    <a:pt x="3183" y="235"/>
                  </a:lnTo>
                  <a:lnTo>
                    <a:pt x="3109" y="237"/>
                  </a:lnTo>
                  <a:lnTo>
                    <a:pt x="3036" y="238"/>
                  </a:lnTo>
                  <a:lnTo>
                    <a:pt x="2962" y="237"/>
                  </a:lnTo>
                  <a:lnTo>
                    <a:pt x="2889" y="235"/>
                  </a:lnTo>
                  <a:lnTo>
                    <a:pt x="2889" y="235"/>
                  </a:lnTo>
                  <a:lnTo>
                    <a:pt x="2814" y="231"/>
                  </a:lnTo>
                  <a:lnTo>
                    <a:pt x="2740" y="226"/>
                  </a:lnTo>
                  <a:lnTo>
                    <a:pt x="2667" y="220"/>
                  </a:lnTo>
                  <a:lnTo>
                    <a:pt x="2592" y="212"/>
                  </a:lnTo>
                  <a:lnTo>
                    <a:pt x="2519" y="204"/>
                  </a:lnTo>
                  <a:lnTo>
                    <a:pt x="2445" y="194"/>
                  </a:lnTo>
                  <a:lnTo>
                    <a:pt x="2371" y="183"/>
                  </a:lnTo>
                  <a:lnTo>
                    <a:pt x="2298" y="172"/>
                  </a:lnTo>
                  <a:lnTo>
                    <a:pt x="2298" y="172"/>
                  </a:lnTo>
                  <a:lnTo>
                    <a:pt x="2223" y="158"/>
                  </a:lnTo>
                  <a:lnTo>
                    <a:pt x="2147" y="144"/>
                  </a:lnTo>
                  <a:lnTo>
                    <a:pt x="1998" y="114"/>
                  </a:lnTo>
                  <a:lnTo>
                    <a:pt x="1853" y="83"/>
                  </a:lnTo>
                  <a:lnTo>
                    <a:pt x="1712" y="51"/>
                  </a:lnTo>
                  <a:lnTo>
                    <a:pt x="1696" y="106"/>
                  </a:lnTo>
                  <a:lnTo>
                    <a:pt x="1696" y="106"/>
                  </a:lnTo>
                  <a:lnTo>
                    <a:pt x="1766" y="131"/>
                  </a:lnTo>
                  <a:lnTo>
                    <a:pt x="1837" y="155"/>
                  </a:lnTo>
                  <a:lnTo>
                    <a:pt x="1910" y="179"/>
                  </a:lnTo>
                  <a:lnTo>
                    <a:pt x="1982" y="200"/>
                  </a:lnTo>
                  <a:lnTo>
                    <a:pt x="2055" y="221"/>
                  </a:lnTo>
                  <a:lnTo>
                    <a:pt x="2130" y="241"/>
                  </a:lnTo>
                  <a:lnTo>
                    <a:pt x="2203" y="258"/>
                  </a:lnTo>
                  <a:lnTo>
                    <a:pt x="2277" y="276"/>
                  </a:lnTo>
                  <a:lnTo>
                    <a:pt x="2277" y="276"/>
                  </a:lnTo>
                  <a:lnTo>
                    <a:pt x="2353" y="292"/>
                  </a:lnTo>
                  <a:lnTo>
                    <a:pt x="2427" y="305"/>
                  </a:lnTo>
                  <a:lnTo>
                    <a:pt x="2503" y="318"/>
                  </a:lnTo>
                  <a:lnTo>
                    <a:pt x="2579" y="329"/>
                  </a:lnTo>
                  <a:lnTo>
                    <a:pt x="2654" y="338"/>
                  </a:lnTo>
                  <a:lnTo>
                    <a:pt x="2731" y="345"/>
                  </a:lnTo>
                  <a:lnTo>
                    <a:pt x="2807" y="351"/>
                  </a:lnTo>
                  <a:lnTo>
                    <a:pt x="2884" y="356"/>
                  </a:lnTo>
                  <a:lnTo>
                    <a:pt x="2884" y="356"/>
                  </a:lnTo>
                  <a:lnTo>
                    <a:pt x="2948" y="359"/>
                  </a:lnTo>
                  <a:lnTo>
                    <a:pt x="3011" y="359"/>
                  </a:lnTo>
                  <a:lnTo>
                    <a:pt x="3076" y="358"/>
                  </a:lnTo>
                  <a:lnTo>
                    <a:pt x="3140" y="355"/>
                  </a:lnTo>
                  <a:lnTo>
                    <a:pt x="3205" y="351"/>
                  </a:lnTo>
                  <a:lnTo>
                    <a:pt x="3268" y="345"/>
                  </a:lnTo>
                  <a:lnTo>
                    <a:pt x="3333" y="336"/>
                  </a:lnTo>
                  <a:lnTo>
                    <a:pt x="3396" y="328"/>
                  </a:lnTo>
                  <a:lnTo>
                    <a:pt x="3396" y="328"/>
                  </a:lnTo>
                  <a:lnTo>
                    <a:pt x="3356" y="343"/>
                  </a:lnTo>
                  <a:lnTo>
                    <a:pt x="3315" y="358"/>
                  </a:lnTo>
                  <a:lnTo>
                    <a:pt x="3272" y="371"/>
                  </a:lnTo>
                  <a:lnTo>
                    <a:pt x="3226" y="382"/>
                  </a:lnTo>
                  <a:lnTo>
                    <a:pt x="3226" y="382"/>
                  </a:lnTo>
                  <a:lnTo>
                    <a:pt x="3170" y="395"/>
                  </a:lnTo>
                  <a:lnTo>
                    <a:pt x="3113" y="405"/>
                  </a:lnTo>
                  <a:lnTo>
                    <a:pt x="3056" y="412"/>
                  </a:lnTo>
                  <a:lnTo>
                    <a:pt x="2998" y="418"/>
                  </a:lnTo>
                  <a:lnTo>
                    <a:pt x="2941" y="421"/>
                  </a:lnTo>
                  <a:lnTo>
                    <a:pt x="2882" y="423"/>
                  </a:lnTo>
                  <a:lnTo>
                    <a:pt x="2825" y="423"/>
                  </a:lnTo>
                  <a:lnTo>
                    <a:pt x="2767" y="421"/>
                  </a:lnTo>
                  <a:lnTo>
                    <a:pt x="2767" y="421"/>
                  </a:lnTo>
                  <a:lnTo>
                    <a:pt x="2713" y="418"/>
                  </a:lnTo>
                  <a:lnTo>
                    <a:pt x="2658" y="415"/>
                  </a:lnTo>
                  <a:lnTo>
                    <a:pt x="2602" y="410"/>
                  </a:lnTo>
                  <a:lnTo>
                    <a:pt x="2545" y="402"/>
                  </a:lnTo>
                  <a:lnTo>
                    <a:pt x="2487" y="395"/>
                  </a:lnTo>
                  <a:lnTo>
                    <a:pt x="2427" y="386"/>
                  </a:lnTo>
                  <a:lnTo>
                    <a:pt x="2367" y="375"/>
                  </a:lnTo>
                  <a:lnTo>
                    <a:pt x="2305" y="364"/>
                  </a:lnTo>
                  <a:lnTo>
                    <a:pt x="2305" y="364"/>
                  </a:lnTo>
                  <a:lnTo>
                    <a:pt x="2254" y="354"/>
                  </a:lnTo>
                  <a:lnTo>
                    <a:pt x="2203" y="343"/>
                  </a:lnTo>
                  <a:lnTo>
                    <a:pt x="2148" y="330"/>
                  </a:lnTo>
                  <a:lnTo>
                    <a:pt x="2094" y="317"/>
                  </a:lnTo>
                  <a:lnTo>
                    <a:pt x="1977" y="286"/>
                  </a:lnTo>
                  <a:lnTo>
                    <a:pt x="1849" y="248"/>
                  </a:lnTo>
                  <a:lnTo>
                    <a:pt x="1849" y="248"/>
                  </a:lnTo>
                  <a:lnTo>
                    <a:pt x="1792" y="231"/>
                  </a:lnTo>
                  <a:lnTo>
                    <a:pt x="1735" y="212"/>
                  </a:lnTo>
                  <a:lnTo>
                    <a:pt x="1622" y="173"/>
                  </a:lnTo>
                  <a:lnTo>
                    <a:pt x="1510" y="134"/>
                  </a:lnTo>
                  <a:lnTo>
                    <a:pt x="1453" y="117"/>
                  </a:lnTo>
                  <a:lnTo>
                    <a:pt x="1395" y="101"/>
                  </a:lnTo>
                  <a:lnTo>
                    <a:pt x="1395" y="101"/>
                  </a:lnTo>
                  <a:lnTo>
                    <a:pt x="1336" y="85"/>
                  </a:lnTo>
                  <a:lnTo>
                    <a:pt x="1275" y="72"/>
                  </a:lnTo>
                  <a:lnTo>
                    <a:pt x="1216" y="61"/>
                  </a:lnTo>
                  <a:lnTo>
                    <a:pt x="1155" y="51"/>
                  </a:lnTo>
                  <a:lnTo>
                    <a:pt x="1094" y="45"/>
                  </a:lnTo>
                  <a:lnTo>
                    <a:pt x="1032" y="40"/>
                  </a:lnTo>
                  <a:lnTo>
                    <a:pt x="971" y="39"/>
                  </a:lnTo>
                  <a:lnTo>
                    <a:pt x="909" y="39"/>
                  </a:lnTo>
                  <a:lnTo>
                    <a:pt x="909" y="39"/>
                  </a:lnTo>
                  <a:lnTo>
                    <a:pt x="849" y="41"/>
                  </a:lnTo>
                  <a:lnTo>
                    <a:pt x="788" y="45"/>
                  </a:lnTo>
                  <a:lnTo>
                    <a:pt x="727" y="52"/>
                  </a:lnTo>
                  <a:lnTo>
                    <a:pt x="666" y="62"/>
                  </a:lnTo>
                  <a:lnTo>
                    <a:pt x="605" y="74"/>
                  </a:lnTo>
                  <a:lnTo>
                    <a:pt x="546" y="88"/>
                  </a:lnTo>
                  <a:lnTo>
                    <a:pt x="486" y="105"/>
                  </a:lnTo>
                  <a:lnTo>
                    <a:pt x="429" y="124"/>
                  </a:lnTo>
                  <a:lnTo>
                    <a:pt x="429" y="124"/>
                  </a:lnTo>
                  <a:lnTo>
                    <a:pt x="371" y="145"/>
                  </a:lnTo>
                  <a:lnTo>
                    <a:pt x="315" y="169"/>
                  </a:lnTo>
                  <a:lnTo>
                    <a:pt x="259" y="194"/>
                  </a:lnTo>
                  <a:lnTo>
                    <a:pt x="204" y="221"/>
                  </a:lnTo>
                  <a:lnTo>
                    <a:pt x="150" y="252"/>
                  </a:lnTo>
                  <a:lnTo>
                    <a:pt x="124" y="267"/>
                  </a:lnTo>
                  <a:lnTo>
                    <a:pt x="98" y="284"/>
                  </a:lnTo>
                  <a:lnTo>
                    <a:pt x="73" y="302"/>
                  </a:lnTo>
                  <a:lnTo>
                    <a:pt x="49" y="319"/>
                  </a:lnTo>
                  <a:lnTo>
                    <a:pt x="24" y="338"/>
                  </a:lnTo>
                  <a:lnTo>
                    <a:pt x="0" y="356"/>
                  </a:lnTo>
                  <a:lnTo>
                    <a:pt x="35" y="401"/>
                  </a:lnTo>
                  <a:lnTo>
                    <a:pt x="35" y="401"/>
                  </a:lnTo>
                  <a:lnTo>
                    <a:pt x="71" y="379"/>
                  </a:lnTo>
                  <a:lnTo>
                    <a:pt x="112" y="354"/>
                  </a:lnTo>
                  <a:lnTo>
                    <a:pt x="166" y="323"/>
                  </a:lnTo>
                  <a:lnTo>
                    <a:pt x="196" y="307"/>
                  </a:lnTo>
                  <a:lnTo>
                    <a:pt x="230" y="291"/>
                  </a:lnTo>
                  <a:lnTo>
                    <a:pt x="264" y="274"/>
                  </a:lnTo>
                  <a:lnTo>
                    <a:pt x="300" y="258"/>
                  </a:lnTo>
                  <a:lnTo>
                    <a:pt x="338" y="243"/>
                  </a:lnTo>
                  <a:lnTo>
                    <a:pt x="376" y="229"/>
                  </a:lnTo>
                  <a:lnTo>
                    <a:pt x="414" y="216"/>
                  </a:lnTo>
                  <a:lnTo>
                    <a:pt x="454" y="205"/>
                  </a:lnTo>
                  <a:lnTo>
                    <a:pt x="454" y="205"/>
                  </a:lnTo>
                  <a:lnTo>
                    <a:pt x="510" y="193"/>
                  </a:lnTo>
                  <a:lnTo>
                    <a:pt x="565" y="180"/>
                  </a:lnTo>
                  <a:lnTo>
                    <a:pt x="620" y="169"/>
                  </a:lnTo>
                  <a:lnTo>
                    <a:pt x="676" y="160"/>
                  </a:lnTo>
                  <a:lnTo>
                    <a:pt x="732" y="152"/>
                  </a:lnTo>
                  <a:lnTo>
                    <a:pt x="789" y="147"/>
                  </a:lnTo>
                  <a:lnTo>
                    <a:pt x="845" y="143"/>
                  </a:lnTo>
                  <a:lnTo>
                    <a:pt x="902" y="142"/>
                  </a:lnTo>
                  <a:lnTo>
                    <a:pt x="902" y="142"/>
                  </a:lnTo>
                  <a:lnTo>
                    <a:pt x="960" y="143"/>
                  </a:lnTo>
                  <a:lnTo>
                    <a:pt x="1018" y="147"/>
                  </a:lnTo>
                  <a:lnTo>
                    <a:pt x="1078" y="152"/>
                  </a:lnTo>
                  <a:lnTo>
                    <a:pt x="1135" y="159"/>
                  </a:lnTo>
                  <a:lnTo>
                    <a:pt x="1193" y="169"/>
                  </a:lnTo>
                  <a:lnTo>
                    <a:pt x="1250" y="181"/>
                  </a:lnTo>
                  <a:lnTo>
                    <a:pt x="1307" y="195"/>
                  </a:lnTo>
                  <a:lnTo>
                    <a:pt x="1364" y="211"/>
                  </a:lnTo>
                  <a:lnTo>
                    <a:pt x="1364" y="211"/>
                  </a:lnTo>
                  <a:lnTo>
                    <a:pt x="1421" y="229"/>
                  </a:lnTo>
                  <a:lnTo>
                    <a:pt x="1477" y="247"/>
                  </a:lnTo>
                  <a:lnTo>
                    <a:pt x="1589" y="287"/>
                  </a:lnTo>
                  <a:lnTo>
                    <a:pt x="1702" y="327"/>
                  </a:lnTo>
                  <a:lnTo>
                    <a:pt x="1758" y="345"/>
                  </a:lnTo>
                  <a:lnTo>
                    <a:pt x="1815" y="364"/>
                  </a:lnTo>
                  <a:lnTo>
                    <a:pt x="1815" y="364"/>
                  </a:lnTo>
                  <a:lnTo>
                    <a:pt x="1880" y="384"/>
                  </a:lnTo>
                  <a:lnTo>
                    <a:pt x="1945" y="401"/>
                  </a:lnTo>
                  <a:lnTo>
                    <a:pt x="2009" y="418"/>
                  </a:lnTo>
                  <a:lnTo>
                    <a:pt x="2073" y="434"/>
                  </a:lnTo>
                  <a:lnTo>
                    <a:pt x="2135" y="449"/>
                  </a:lnTo>
                  <a:lnTo>
                    <a:pt x="2195" y="463"/>
                  </a:lnTo>
                  <a:lnTo>
                    <a:pt x="2256" y="475"/>
                  </a:lnTo>
                  <a:lnTo>
                    <a:pt x="2316" y="485"/>
                  </a:lnTo>
                  <a:lnTo>
                    <a:pt x="2374" y="495"/>
                  </a:lnTo>
                  <a:lnTo>
                    <a:pt x="2432" y="504"/>
                  </a:lnTo>
                  <a:lnTo>
                    <a:pt x="2489" y="511"/>
                  </a:lnTo>
                  <a:lnTo>
                    <a:pt x="2545" y="518"/>
                  </a:lnTo>
                  <a:lnTo>
                    <a:pt x="2601" y="523"/>
                  </a:lnTo>
                  <a:lnTo>
                    <a:pt x="2657" y="526"/>
                  </a:lnTo>
                  <a:lnTo>
                    <a:pt x="2711" y="529"/>
                  </a:lnTo>
                  <a:lnTo>
                    <a:pt x="2765" y="530"/>
                  </a:lnTo>
                  <a:lnTo>
                    <a:pt x="2765" y="530"/>
                  </a:lnTo>
                  <a:lnTo>
                    <a:pt x="2825" y="530"/>
                  </a:lnTo>
                  <a:lnTo>
                    <a:pt x="2887" y="527"/>
                  </a:lnTo>
                  <a:lnTo>
                    <a:pt x="2948" y="524"/>
                  </a:lnTo>
                  <a:lnTo>
                    <a:pt x="3009" y="518"/>
                  </a:lnTo>
                  <a:lnTo>
                    <a:pt x="3070" y="510"/>
                  </a:lnTo>
                  <a:lnTo>
                    <a:pt x="3131" y="499"/>
                  </a:lnTo>
                  <a:lnTo>
                    <a:pt x="3190" y="485"/>
                  </a:lnTo>
                  <a:lnTo>
                    <a:pt x="3250" y="469"/>
                  </a:lnTo>
                  <a:lnTo>
                    <a:pt x="3250" y="469"/>
                  </a:lnTo>
                  <a:lnTo>
                    <a:pt x="3279" y="459"/>
                  </a:lnTo>
                  <a:lnTo>
                    <a:pt x="3310" y="449"/>
                  </a:lnTo>
                  <a:lnTo>
                    <a:pt x="3340" y="438"/>
                  </a:lnTo>
                  <a:lnTo>
                    <a:pt x="3369" y="426"/>
                  </a:lnTo>
                  <a:lnTo>
                    <a:pt x="3397" y="413"/>
                  </a:lnTo>
                  <a:lnTo>
                    <a:pt x="3424" y="400"/>
                  </a:lnTo>
                  <a:lnTo>
                    <a:pt x="3450" y="386"/>
                  </a:lnTo>
                  <a:lnTo>
                    <a:pt x="3477" y="371"/>
                  </a:lnTo>
                  <a:lnTo>
                    <a:pt x="3477" y="371"/>
                  </a:lnTo>
                  <a:lnTo>
                    <a:pt x="3511" y="350"/>
                  </a:lnTo>
                  <a:lnTo>
                    <a:pt x="3542" y="328"/>
                  </a:lnTo>
                  <a:lnTo>
                    <a:pt x="3571" y="305"/>
                  </a:lnTo>
                  <a:lnTo>
                    <a:pt x="3597" y="283"/>
                  </a:lnTo>
                  <a:lnTo>
                    <a:pt x="3597" y="283"/>
                  </a:lnTo>
                  <a:lnTo>
                    <a:pt x="3640" y="270"/>
                  </a:lnTo>
                  <a:lnTo>
                    <a:pt x="3684" y="256"/>
                  </a:lnTo>
                  <a:lnTo>
                    <a:pt x="3727" y="240"/>
                  </a:lnTo>
                  <a:lnTo>
                    <a:pt x="3769" y="222"/>
                  </a:lnTo>
                  <a:lnTo>
                    <a:pt x="3810" y="204"/>
                  </a:lnTo>
                  <a:lnTo>
                    <a:pt x="3851" y="184"/>
                  </a:lnTo>
                  <a:lnTo>
                    <a:pt x="3890" y="163"/>
                  </a:lnTo>
                  <a:lnTo>
                    <a:pt x="3929" y="139"/>
                  </a:lnTo>
                  <a:lnTo>
                    <a:pt x="3929" y="139"/>
                  </a:lnTo>
                  <a:lnTo>
                    <a:pt x="3965" y="114"/>
                  </a:lnTo>
                  <a:lnTo>
                    <a:pt x="3997" y="90"/>
                  </a:lnTo>
                  <a:lnTo>
                    <a:pt x="4026" y="66"/>
                  </a:lnTo>
                  <a:lnTo>
                    <a:pt x="4051" y="41"/>
                  </a:lnTo>
                  <a:lnTo>
                    <a:pt x="40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0" name="フッター プレースホルダー 1"/>
          <p:cNvSpPr>
            <a:spLocks noGrp="1"/>
          </p:cNvSpPr>
          <p:nvPr>
            <p:ph type="ftr" sz="quarter" idx="3"/>
          </p:nvPr>
        </p:nvSpPr>
        <p:spPr>
          <a:xfrm>
            <a:off x="360000" y="4833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©SuperStream Inc. All rights reserved.</a:t>
            </a:r>
            <a:endParaRPr lang="ja-JP" altLang="en-US" dirty="0"/>
          </a:p>
        </p:txBody>
      </p:sp>
    </p:spTree>
    <p:extLst>
      <p:ext uri="{BB962C8B-B14F-4D97-AF65-F5344CB8AC3E}">
        <p14:creationId xmlns:p14="http://schemas.microsoft.com/office/powerpoint/2010/main" val="3752093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0" y="0"/>
            <a:ext cx="9141179" cy="5143500"/>
          </a:xfrm>
          <a:prstGeom prst="rect">
            <a:avLst/>
          </a:prstGeom>
        </p:spPr>
      </p:pic>
      <p:grpSp>
        <p:nvGrpSpPr>
          <p:cNvPr id="11" name="グループ化 10"/>
          <p:cNvGrpSpPr>
            <a:grpSpLocks noChangeAspect="1"/>
          </p:cNvGrpSpPr>
          <p:nvPr userDrawn="1"/>
        </p:nvGrpSpPr>
        <p:grpSpPr>
          <a:xfrm>
            <a:off x="7272300" y="231490"/>
            <a:ext cx="1458000" cy="321051"/>
            <a:chOff x="1154113" y="3752850"/>
            <a:chExt cx="5580063" cy="1228726"/>
          </a:xfrm>
        </p:grpSpPr>
        <p:sp>
          <p:nvSpPr>
            <p:cNvPr id="12" name="Freeform 46"/>
            <p:cNvSpPr>
              <a:spLocks/>
            </p:cNvSpPr>
            <p:nvPr/>
          </p:nvSpPr>
          <p:spPr bwMode="auto">
            <a:xfrm>
              <a:off x="1704976" y="3752850"/>
              <a:ext cx="171450" cy="173038"/>
            </a:xfrm>
            <a:custGeom>
              <a:avLst/>
              <a:gdLst>
                <a:gd name="T0" fmla="*/ 108 w 217"/>
                <a:gd name="T1" fmla="*/ 217 h 217"/>
                <a:gd name="T2" fmla="*/ 130 w 217"/>
                <a:gd name="T3" fmla="*/ 215 h 217"/>
                <a:gd name="T4" fmla="*/ 150 w 217"/>
                <a:gd name="T5" fmla="*/ 208 h 217"/>
                <a:gd name="T6" fmla="*/ 169 w 217"/>
                <a:gd name="T7" fmla="*/ 199 h 217"/>
                <a:gd name="T8" fmla="*/ 185 w 217"/>
                <a:gd name="T9" fmla="*/ 185 h 217"/>
                <a:gd name="T10" fmla="*/ 199 w 217"/>
                <a:gd name="T11" fmla="*/ 169 h 217"/>
                <a:gd name="T12" fmla="*/ 209 w 217"/>
                <a:gd name="T13" fmla="*/ 151 h 217"/>
                <a:gd name="T14" fmla="*/ 215 w 217"/>
                <a:gd name="T15" fmla="*/ 130 h 217"/>
                <a:gd name="T16" fmla="*/ 217 w 217"/>
                <a:gd name="T17" fmla="*/ 108 h 217"/>
                <a:gd name="T18" fmla="*/ 216 w 217"/>
                <a:gd name="T19" fmla="*/ 98 h 217"/>
                <a:gd name="T20" fmla="*/ 212 w 217"/>
                <a:gd name="T21" fmla="*/ 76 h 217"/>
                <a:gd name="T22" fmla="*/ 204 w 217"/>
                <a:gd name="T23" fmla="*/ 57 h 217"/>
                <a:gd name="T24" fmla="*/ 193 w 217"/>
                <a:gd name="T25" fmla="*/ 40 h 217"/>
                <a:gd name="T26" fmla="*/ 178 w 217"/>
                <a:gd name="T27" fmla="*/ 25 h 217"/>
                <a:gd name="T28" fmla="*/ 160 w 217"/>
                <a:gd name="T29" fmla="*/ 14 h 217"/>
                <a:gd name="T30" fmla="*/ 140 w 217"/>
                <a:gd name="T31" fmla="*/ 5 h 217"/>
                <a:gd name="T32" fmla="*/ 119 w 217"/>
                <a:gd name="T33" fmla="*/ 0 h 217"/>
                <a:gd name="T34" fmla="*/ 108 w 217"/>
                <a:gd name="T35" fmla="*/ 0 h 217"/>
                <a:gd name="T36" fmla="*/ 86 w 217"/>
                <a:gd name="T37" fmla="*/ 3 h 217"/>
                <a:gd name="T38" fmla="*/ 66 w 217"/>
                <a:gd name="T39" fmla="*/ 9 h 217"/>
                <a:gd name="T40" fmla="*/ 47 w 217"/>
                <a:gd name="T41" fmla="*/ 19 h 217"/>
                <a:gd name="T42" fmla="*/ 31 w 217"/>
                <a:gd name="T43" fmla="*/ 32 h 217"/>
                <a:gd name="T44" fmla="*/ 19 w 217"/>
                <a:gd name="T45" fmla="*/ 48 h 217"/>
                <a:gd name="T46" fmla="*/ 8 w 217"/>
                <a:gd name="T47" fmla="*/ 66 h 217"/>
                <a:gd name="T48" fmla="*/ 2 w 217"/>
                <a:gd name="T49" fmla="*/ 87 h 217"/>
                <a:gd name="T50" fmla="*/ 0 w 217"/>
                <a:gd name="T51" fmla="*/ 108 h 217"/>
                <a:gd name="T52" fmla="*/ 0 w 217"/>
                <a:gd name="T53" fmla="*/ 119 h 217"/>
                <a:gd name="T54" fmla="*/ 5 w 217"/>
                <a:gd name="T55" fmla="*/ 140 h 217"/>
                <a:gd name="T56" fmla="*/ 13 w 217"/>
                <a:gd name="T57" fmla="*/ 160 h 217"/>
                <a:gd name="T58" fmla="*/ 25 w 217"/>
                <a:gd name="T59" fmla="*/ 177 h 217"/>
                <a:gd name="T60" fmla="*/ 39 w 217"/>
                <a:gd name="T61" fmla="*/ 192 h 217"/>
                <a:gd name="T62" fmla="*/ 56 w 217"/>
                <a:gd name="T63" fmla="*/ 203 h 217"/>
                <a:gd name="T64" fmla="*/ 76 w 217"/>
                <a:gd name="T65" fmla="*/ 212 h 217"/>
                <a:gd name="T66" fmla="*/ 97 w 217"/>
                <a:gd name="T67" fmla="*/ 217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7"/>
                  </a:lnTo>
                  <a:lnTo>
                    <a:pt x="130" y="215"/>
                  </a:lnTo>
                  <a:lnTo>
                    <a:pt x="140" y="212"/>
                  </a:lnTo>
                  <a:lnTo>
                    <a:pt x="150" y="208"/>
                  </a:lnTo>
                  <a:lnTo>
                    <a:pt x="160" y="203"/>
                  </a:lnTo>
                  <a:lnTo>
                    <a:pt x="169" y="199"/>
                  </a:lnTo>
                  <a:lnTo>
                    <a:pt x="178" y="192"/>
                  </a:lnTo>
                  <a:lnTo>
                    <a:pt x="185" y="185"/>
                  </a:lnTo>
                  <a:lnTo>
                    <a:pt x="193" y="177"/>
                  </a:lnTo>
                  <a:lnTo>
                    <a:pt x="199" y="169"/>
                  </a:lnTo>
                  <a:lnTo>
                    <a:pt x="204" y="160"/>
                  </a:lnTo>
                  <a:lnTo>
                    <a:pt x="209" y="151"/>
                  </a:lnTo>
                  <a:lnTo>
                    <a:pt x="212" y="140"/>
                  </a:lnTo>
                  <a:lnTo>
                    <a:pt x="215" y="130"/>
                  </a:lnTo>
                  <a:lnTo>
                    <a:pt x="216" y="119"/>
                  </a:lnTo>
                  <a:lnTo>
                    <a:pt x="217" y="108"/>
                  </a:lnTo>
                  <a:lnTo>
                    <a:pt x="217" y="108"/>
                  </a:lnTo>
                  <a:lnTo>
                    <a:pt x="216" y="98"/>
                  </a:lnTo>
                  <a:lnTo>
                    <a:pt x="215" y="87"/>
                  </a:lnTo>
                  <a:lnTo>
                    <a:pt x="212" y="76"/>
                  </a:lnTo>
                  <a:lnTo>
                    <a:pt x="209" y="66"/>
                  </a:lnTo>
                  <a:lnTo>
                    <a:pt x="204" y="57"/>
                  </a:lnTo>
                  <a:lnTo>
                    <a:pt x="199" y="48"/>
                  </a:lnTo>
                  <a:lnTo>
                    <a:pt x="193" y="40"/>
                  </a:lnTo>
                  <a:lnTo>
                    <a:pt x="185" y="32"/>
                  </a:lnTo>
                  <a:lnTo>
                    <a:pt x="178" y="25"/>
                  </a:lnTo>
                  <a:lnTo>
                    <a:pt x="169" y="19"/>
                  </a:lnTo>
                  <a:lnTo>
                    <a:pt x="160" y="14"/>
                  </a:lnTo>
                  <a:lnTo>
                    <a:pt x="150" y="9"/>
                  </a:lnTo>
                  <a:lnTo>
                    <a:pt x="140" y="5"/>
                  </a:lnTo>
                  <a:lnTo>
                    <a:pt x="130" y="3"/>
                  </a:lnTo>
                  <a:lnTo>
                    <a:pt x="119" y="0"/>
                  </a:lnTo>
                  <a:lnTo>
                    <a:pt x="108" y="0"/>
                  </a:lnTo>
                  <a:lnTo>
                    <a:pt x="108" y="0"/>
                  </a:lnTo>
                  <a:lnTo>
                    <a:pt x="97" y="0"/>
                  </a:lnTo>
                  <a:lnTo>
                    <a:pt x="86" y="3"/>
                  </a:lnTo>
                  <a:lnTo>
                    <a:pt x="76" y="5"/>
                  </a:lnTo>
                  <a:lnTo>
                    <a:pt x="66" y="9"/>
                  </a:lnTo>
                  <a:lnTo>
                    <a:pt x="56" y="14"/>
                  </a:lnTo>
                  <a:lnTo>
                    <a:pt x="47" y="19"/>
                  </a:lnTo>
                  <a:lnTo>
                    <a:pt x="39" y="25"/>
                  </a:lnTo>
                  <a:lnTo>
                    <a:pt x="31" y="32"/>
                  </a:lnTo>
                  <a:lnTo>
                    <a:pt x="25" y="40"/>
                  </a:lnTo>
                  <a:lnTo>
                    <a:pt x="19" y="48"/>
                  </a:lnTo>
                  <a:lnTo>
                    <a:pt x="13" y="57"/>
                  </a:lnTo>
                  <a:lnTo>
                    <a:pt x="8" y="66"/>
                  </a:lnTo>
                  <a:lnTo>
                    <a:pt x="5" y="76"/>
                  </a:lnTo>
                  <a:lnTo>
                    <a:pt x="2" y="87"/>
                  </a:lnTo>
                  <a:lnTo>
                    <a:pt x="0" y="98"/>
                  </a:lnTo>
                  <a:lnTo>
                    <a:pt x="0" y="108"/>
                  </a:lnTo>
                  <a:lnTo>
                    <a:pt x="0" y="108"/>
                  </a:lnTo>
                  <a:lnTo>
                    <a:pt x="0" y="119"/>
                  </a:lnTo>
                  <a:lnTo>
                    <a:pt x="2" y="130"/>
                  </a:lnTo>
                  <a:lnTo>
                    <a:pt x="5" y="140"/>
                  </a:lnTo>
                  <a:lnTo>
                    <a:pt x="8" y="151"/>
                  </a:lnTo>
                  <a:lnTo>
                    <a:pt x="13" y="160"/>
                  </a:lnTo>
                  <a:lnTo>
                    <a:pt x="19" y="169"/>
                  </a:lnTo>
                  <a:lnTo>
                    <a:pt x="25" y="177"/>
                  </a:lnTo>
                  <a:lnTo>
                    <a:pt x="31" y="185"/>
                  </a:lnTo>
                  <a:lnTo>
                    <a:pt x="39" y="192"/>
                  </a:lnTo>
                  <a:lnTo>
                    <a:pt x="47" y="199"/>
                  </a:lnTo>
                  <a:lnTo>
                    <a:pt x="56" y="203"/>
                  </a:lnTo>
                  <a:lnTo>
                    <a:pt x="66" y="208"/>
                  </a:lnTo>
                  <a:lnTo>
                    <a:pt x="76" y="212"/>
                  </a:lnTo>
                  <a:lnTo>
                    <a:pt x="86" y="215"/>
                  </a:lnTo>
                  <a:lnTo>
                    <a:pt x="97" y="217"/>
                  </a:lnTo>
                  <a:lnTo>
                    <a:pt x="108" y="217"/>
                  </a:lnTo>
                  <a:lnTo>
                    <a:pt x="108"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47"/>
            <p:cNvSpPr>
              <a:spLocks/>
            </p:cNvSpPr>
            <p:nvPr/>
          </p:nvSpPr>
          <p:spPr bwMode="auto">
            <a:xfrm>
              <a:off x="2024063" y="3856038"/>
              <a:ext cx="171450" cy="173038"/>
            </a:xfrm>
            <a:custGeom>
              <a:avLst/>
              <a:gdLst>
                <a:gd name="T0" fmla="*/ 108 w 217"/>
                <a:gd name="T1" fmla="*/ 217 h 217"/>
                <a:gd name="T2" fmla="*/ 130 w 217"/>
                <a:gd name="T3" fmla="*/ 215 h 217"/>
                <a:gd name="T4" fmla="*/ 150 w 217"/>
                <a:gd name="T5" fmla="*/ 209 h 217"/>
                <a:gd name="T6" fmla="*/ 169 w 217"/>
                <a:gd name="T7" fmla="*/ 199 h 217"/>
                <a:gd name="T8" fmla="*/ 185 w 217"/>
                <a:gd name="T9" fmla="*/ 185 h 217"/>
                <a:gd name="T10" fmla="*/ 199 w 217"/>
                <a:gd name="T11" fmla="*/ 169 h 217"/>
                <a:gd name="T12" fmla="*/ 208 w 217"/>
                <a:gd name="T13" fmla="*/ 150 h 217"/>
                <a:gd name="T14" fmla="*/ 215 w 217"/>
                <a:gd name="T15" fmla="*/ 131 h 217"/>
                <a:gd name="T16" fmla="*/ 217 w 217"/>
                <a:gd name="T17" fmla="*/ 108 h 217"/>
                <a:gd name="T18" fmla="*/ 216 w 217"/>
                <a:gd name="T19" fmla="*/ 97 h 217"/>
                <a:gd name="T20" fmla="*/ 212 w 217"/>
                <a:gd name="T21" fmla="*/ 76 h 217"/>
                <a:gd name="T22" fmla="*/ 203 w 217"/>
                <a:gd name="T23" fmla="*/ 57 h 217"/>
                <a:gd name="T24" fmla="*/ 192 w 217"/>
                <a:gd name="T25" fmla="*/ 40 h 217"/>
                <a:gd name="T26" fmla="*/ 177 w 217"/>
                <a:gd name="T27" fmla="*/ 25 h 217"/>
                <a:gd name="T28" fmla="*/ 160 w 217"/>
                <a:gd name="T29" fmla="*/ 13 h 217"/>
                <a:gd name="T30" fmla="*/ 140 w 217"/>
                <a:gd name="T31" fmla="*/ 5 h 217"/>
                <a:gd name="T32" fmla="*/ 119 w 217"/>
                <a:gd name="T33" fmla="*/ 0 h 217"/>
                <a:gd name="T34" fmla="*/ 108 w 217"/>
                <a:gd name="T35" fmla="*/ 0 h 217"/>
                <a:gd name="T36" fmla="*/ 86 w 217"/>
                <a:gd name="T37" fmla="*/ 3 h 217"/>
                <a:gd name="T38" fmla="*/ 66 w 217"/>
                <a:gd name="T39" fmla="*/ 9 h 217"/>
                <a:gd name="T40" fmla="*/ 47 w 217"/>
                <a:gd name="T41" fmla="*/ 19 h 217"/>
                <a:gd name="T42" fmla="*/ 31 w 217"/>
                <a:gd name="T43" fmla="*/ 31 h 217"/>
                <a:gd name="T44" fmla="*/ 17 w 217"/>
                <a:gd name="T45" fmla="*/ 47 h 217"/>
                <a:gd name="T46" fmla="*/ 8 w 217"/>
                <a:gd name="T47" fmla="*/ 66 h 217"/>
                <a:gd name="T48" fmla="*/ 1 w 217"/>
                <a:gd name="T49" fmla="*/ 87 h 217"/>
                <a:gd name="T50" fmla="*/ 0 w 217"/>
                <a:gd name="T51" fmla="*/ 108 h 217"/>
                <a:gd name="T52" fmla="*/ 0 w 217"/>
                <a:gd name="T53" fmla="*/ 119 h 217"/>
                <a:gd name="T54" fmla="*/ 4 w 217"/>
                <a:gd name="T55" fmla="*/ 140 h 217"/>
                <a:gd name="T56" fmla="*/ 13 w 217"/>
                <a:gd name="T57" fmla="*/ 160 h 217"/>
                <a:gd name="T58" fmla="*/ 25 w 217"/>
                <a:gd name="T59" fmla="*/ 178 h 217"/>
                <a:gd name="T60" fmla="*/ 39 w 217"/>
                <a:gd name="T61" fmla="*/ 193 h 217"/>
                <a:gd name="T62" fmla="*/ 56 w 217"/>
                <a:gd name="T63" fmla="*/ 204 h 217"/>
                <a:gd name="T64" fmla="*/ 76 w 217"/>
                <a:gd name="T65" fmla="*/ 212 h 217"/>
                <a:gd name="T66" fmla="*/ 97 w 217"/>
                <a:gd name="T67" fmla="*/ 216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6"/>
                  </a:lnTo>
                  <a:lnTo>
                    <a:pt x="130" y="215"/>
                  </a:lnTo>
                  <a:lnTo>
                    <a:pt x="140" y="212"/>
                  </a:lnTo>
                  <a:lnTo>
                    <a:pt x="150" y="209"/>
                  </a:lnTo>
                  <a:lnTo>
                    <a:pt x="160" y="204"/>
                  </a:lnTo>
                  <a:lnTo>
                    <a:pt x="169" y="199"/>
                  </a:lnTo>
                  <a:lnTo>
                    <a:pt x="177" y="193"/>
                  </a:lnTo>
                  <a:lnTo>
                    <a:pt x="185" y="185"/>
                  </a:lnTo>
                  <a:lnTo>
                    <a:pt x="192" y="178"/>
                  </a:lnTo>
                  <a:lnTo>
                    <a:pt x="199" y="169"/>
                  </a:lnTo>
                  <a:lnTo>
                    <a:pt x="203" y="160"/>
                  </a:lnTo>
                  <a:lnTo>
                    <a:pt x="208" y="150"/>
                  </a:lnTo>
                  <a:lnTo>
                    <a:pt x="212" y="140"/>
                  </a:lnTo>
                  <a:lnTo>
                    <a:pt x="215" y="131"/>
                  </a:lnTo>
                  <a:lnTo>
                    <a:pt x="216" y="119"/>
                  </a:lnTo>
                  <a:lnTo>
                    <a:pt x="217" y="108"/>
                  </a:lnTo>
                  <a:lnTo>
                    <a:pt x="217" y="108"/>
                  </a:lnTo>
                  <a:lnTo>
                    <a:pt x="216" y="97"/>
                  </a:lnTo>
                  <a:lnTo>
                    <a:pt x="215" y="87"/>
                  </a:lnTo>
                  <a:lnTo>
                    <a:pt x="212" y="76"/>
                  </a:lnTo>
                  <a:lnTo>
                    <a:pt x="208" y="66"/>
                  </a:lnTo>
                  <a:lnTo>
                    <a:pt x="203" y="57"/>
                  </a:lnTo>
                  <a:lnTo>
                    <a:pt x="199" y="47"/>
                  </a:lnTo>
                  <a:lnTo>
                    <a:pt x="192" y="40"/>
                  </a:lnTo>
                  <a:lnTo>
                    <a:pt x="185" y="31"/>
                  </a:lnTo>
                  <a:lnTo>
                    <a:pt x="177" y="25"/>
                  </a:lnTo>
                  <a:lnTo>
                    <a:pt x="169" y="19"/>
                  </a:lnTo>
                  <a:lnTo>
                    <a:pt x="160" y="13"/>
                  </a:lnTo>
                  <a:lnTo>
                    <a:pt x="150" y="9"/>
                  </a:lnTo>
                  <a:lnTo>
                    <a:pt x="140" y="5"/>
                  </a:lnTo>
                  <a:lnTo>
                    <a:pt x="130" y="3"/>
                  </a:lnTo>
                  <a:lnTo>
                    <a:pt x="119" y="0"/>
                  </a:lnTo>
                  <a:lnTo>
                    <a:pt x="108" y="0"/>
                  </a:lnTo>
                  <a:lnTo>
                    <a:pt x="108" y="0"/>
                  </a:lnTo>
                  <a:lnTo>
                    <a:pt x="97" y="0"/>
                  </a:lnTo>
                  <a:lnTo>
                    <a:pt x="86" y="3"/>
                  </a:lnTo>
                  <a:lnTo>
                    <a:pt x="76" y="5"/>
                  </a:lnTo>
                  <a:lnTo>
                    <a:pt x="66" y="9"/>
                  </a:lnTo>
                  <a:lnTo>
                    <a:pt x="56" y="13"/>
                  </a:lnTo>
                  <a:lnTo>
                    <a:pt x="47" y="19"/>
                  </a:lnTo>
                  <a:lnTo>
                    <a:pt x="39" y="25"/>
                  </a:lnTo>
                  <a:lnTo>
                    <a:pt x="31" y="31"/>
                  </a:lnTo>
                  <a:lnTo>
                    <a:pt x="25" y="40"/>
                  </a:lnTo>
                  <a:lnTo>
                    <a:pt x="17" y="47"/>
                  </a:lnTo>
                  <a:lnTo>
                    <a:pt x="13" y="57"/>
                  </a:lnTo>
                  <a:lnTo>
                    <a:pt x="8" y="66"/>
                  </a:lnTo>
                  <a:lnTo>
                    <a:pt x="4" y="76"/>
                  </a:lnTo>
                  <a:lnTo>
                    <a:pt x="1" y="87"/>
                  </a:lnTo>
                  <a:lnTo>
                    <a:pt x="0" y="97"/>
                  </a:lnTo>
                  <a:lnTo>
                    <a:pt x="0" y="108"/>
                  </a:lnTo>
                  <a:lnTo>
                    <a:pt x="0" y="108"/>
                  </a:lnTo>
                  <a:lnTo>
                    <a:pt x="0" y="119"/>
                  </a:lnTo>
                  <a:lnTo>
                    <a:pt x="1" y="131"/>
                  </a:lnTo>
                  <a:lnTo>
                    <a:pt x="4" y="140"/>
                  </a:lnTo>
                  <a:lnTo>
                    <a:pt x="8" y="150"/>
                  </a:lnTo>
                  <a:lnTo>
                    <a:pt x="13" y="160"/>
                  </a:lnTo>
                  <a:lnTo>
                    <a:pt x="17" y="169"/>
                  </a:lnTo>
                  <a:lnTo>
                    <a:pt x="25" y="178"/>
                  </a:lnTo>
                  <a:lnTo>
                    <a:pt x="31" y="185"/>
                  </a:lnTo>
                  <a:lnTo>
                    <a:pt x="39" y="193"/>
                  </a:lnTo>
                  <a:lnTo>
                    <a:pt x="47" y="199"/>
                  </a:lnTo>
                  <a:lnTo>
                    <a:pt x="56" y="204"/>
                  </a:lnTo>
                  <a:lnTo>
                    <a:pt x="66" y="209"/>
                  </a:lnTo>
                  <a:lnTo>
                    <a:pt x="76" y="212"/>
                  </a:lnTo>
                  <a:lnTo>
                    <a:pt x="86" y="215"/>
                  </a:lnTo>
                  <a:lnTo>
                    <a:pt x="97" y="216"/>
                  </a:lnTo>
                  <a:lnTo>
                    <a:pt x="108" y="217"/>
                  </a:lnTo>
                  <a:lnTo>
                    <a:pt x="108"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48"/>
            <p:cNvSpPr>
              <a:spLocks noEditPoints="1"/>
            </p:cNvSpPr>
            <p:nvPr/>
          </p:nvSpPr>
          <p:spPr bwMode="auto">
            <a:xfrm>
              <a:off x="1154113" y="3951288"/>
              <a:ext cx="1168400" cy="971550"/>
            </a:xfrm>
            <a:custGeom>
              <a:avLst/>
              <a:gdLst>
                <a:gd name="T0" fmla="*/ 1069 w 1472"/>
                <a:gd name="T1" fmla="*/ 229 h 1223"/>
                <a:gd name="T2" fmla="*/ 967 w 1472"/>
                <a:gd name="T3" fmla="*/ 132 h 1223"/>
                <a:gd name="T4" fmla="*/ 800 w 1472"/>
                <a:gd name="T5" fmla="*/ 77 h 1223"/>
                <a:gd name="T6" fmla="*/ 599 w 1472"/>
                <a:gd name="T7" fmla="*/ 160 h 1223"/>
                <a:gd name="T8" fmla="*/ 516 w 1472"/>
                <a:gd name="T9" fmla="*/ 359 h 1223"/>
                <a:gd name="T10" fmla="*/ 448 w 1472"/>
                <a:gd name="T11" fmla="*/ 524 h 1223"/>
                <a:gd name="T12" fmla="*/ 283 w 1472"/>
                <a:gd name="T13" fmla="*/ 592 h 1223"/>
                <a:gd name="T14" fmla="*/ 200 w 1472"/>
                <a:gd name="T15" fmla="*/ 554 h 1223"/>
                <a:gd name="T16" fmla="*/ 176 w 1472"/>
                <a:gd name="T17" fmla="*/ 468 h 1223"/>
                <a:gd name="T18" fmla="*/ 216 w 1472"/>
                <a:gd name="T19" fmla="*/ 327 h 1223"/>
                <a:gd name="T20" fmla="*/ 310 w 1472"/>
                <a:gd name="T21" fmla="*/ 218 h 1223"/>
                <a:gd name="T22" fmla="*/ 442 w 1472"/>
                <a:gd name="T23" fmla="*/ 158 h 1223"/>
                <a:gd name="T24" fmla="*/ 272 w 1472"/>
                <a:gd name="T25" fmla="*/ 36 h 1223"/>
                <a:gd name="T26" fmla="*/ 74 w 1472"/>
                <a:gd name="T27" fmla="*/ 222 h 1223"/>
                <a:gd name="T28" fmla="*/ 1 w 1472"/>
                <a:gd name="T29" fmla="*/ 446 h 1223"/>
                <a:gd name="T30" fmla="*/ 33 w 1472"/>
                <a:gd name="T31" fmla="*/ 704 h 1223"/>
                <a:gd name="T32" fmla="*/ 191 w 1472"/>
                <a:gd name="T33" fmla="*/ 981 h 1223"/>
                <a:gd name="T34" fmla="*/ 450 w 1472"/>
                <a:gd name="T35" fmla="*/ 1164 h 1223"/>
                <a:gd name="T36" fmla="*/ 737 w 1472"/>
                <a:gd name="T37" fmla="*/ 1223 h 1223"/>
                <a:gd name="T38" fmla="*/ 951 w 1472"/>
                <a:gd name="T39" fmla="*/ 1190 h 1223"/>
                <a:gd name="T40" fmla="*/ 1179 w 1472"/>
                <a:gd name="T41" fmla="*/ 1072 h 1223"/>
                <a:gd name="T42" fmla="*/ 1394 w 1472"/>
                <a:gd name="T43" fmla="*/ 814 h 1223"/>
                <a:gd name="T44" fmla="*/ 1468 w 1472"/>
                <a:gd name="T45" fmla="*/ 566 h 1223"/>
                <a:gd name="T46" fmla="*/ 1424 w 1472"/>
                <a:gd name="T47" fmla="*/ 327 h 1223"/>
                <a:gd name="T48" fmla="*/ 1219 w 1472"/>
                <a:gd name="T49" fmla="*/ 204 h 1223"/>
                <a:gd name="T50" fmla="*/ 1041 w 1472"/>
                <a:gd name="T51" fmla="*/ 245 h 1223"/>
                <a:gd name="T52" fmla="*/ 1022 w 1472"/>
                <a:gd name="T53" fmla="*/ 258 h 1223"/>
                <a:gd name="T54" fmla="*/ 1008 w 1472"/>
                <a:gd name="T55" fmla="*/ 269 h 1223"/>
                <a:gd name="T56" fmla="*/ 992 w 1472"/>
                <a:gd name="T57" fmla="*/ 284 h 1223"/>
                <a:gd name="T58" fmla="*/ 737 w 1472"/>
                <a:gd name="T59" fmla="*/ 1046 h 1223"/>
                <a:gd name="T60" fmla="*/ 453 w 1472"/>
                <a:gd name="T61" fmla="*/ 970 h 1223"/>
                <a:gd name="T62" fmla="*/ 252 w 1472"/>
                <a:gd name="T63" fmla="*/ 767 h 1223"/>
                <a:gd name="T64" fmla="*/ 402 w 1472"/>
                <a:gd name="T65" fmla="*/ 751 h 1223"/>
                <a:gd name="T66" fmla="*/ 557 w 1472"/>
                <a:gd name="T67" fmla="*/ 663 h 1223"/>
                <a:gd name="T68" fmla="*/ 654 w 1472"/>
                <a:gd name="T69" fmla="*/ 534 h 1223"/>
                <a:gd name="T70" fmla="*/ 692 w 1472"/>
                <a:gd name="T71" fmla="*/ 359 h 1223"/>
                <a:gd name="T72" fmla="*/ 723 w 1472"/>
                <a:gd name="T73" fmla="*/ 284 h 1223"/>
                <a:gd name="T74" fmla="*/ 800 w 1472"/>
                <a:gd name="T75" fmla="*/ 251 h 1223"/>
                <a:gd name="T76" fmla="*/ 882 w 1472"/>
                <a:gd name="T77" fmla="*/ 291 h 1223"/>
                <a:gd name="T78" fmla="*/ 907 w 1472"/>
                <a:gd name="T79" fmla="*/ 486 h 1223"/>
                <a:gd name="T80" fmla="*/ 879 w 1472"/>
                <a:gd name="T81" fmla="*/ 596 h 1223"/>
                <a:gd name="T82" fmla="*/ 742 w 1472"/>
                <a:gd name="T83" fmla="*/ 709 h 1223"/>
                <a:gd name="T84" fmla="*/ 897 w 1472"/>
                <a:gd name="T85" fmla="*/ 829 h 1223"/>
                <a:gd name="T86" fmla="*/ 1014 w 1472"/>
                <a:gd name="T87" fmla="*/ 713 h 1223"/>
                <a:gd name="T88" fmla="*/ 1078 w 1472"/>
                <a:gd name="T89" fmla="*/ 547 h 1223"/>
                <a:gd name="T90" fmla="*/ 1095 w 1472"/>
                <a:gd name="T91" fmla="*/ 435 h 1223"/>
                <a:gd name="T92" fmla="*/ 1168 w 1472"/>
                <a:gd name="T93" fmla="*/ 380 h 1223"/>
                <a:gd name="T94" fmla="*/ 1250 w 1472"/>
                <a:gd name="T95" fmla="*/ 397 h 1223"/>
                <a:gd name="T96" fmla="*/ 1296 w 1472"/>
                <a:gd name="T97" fmla="*/ 475 h 1223"/>
                <a:gd name="T98" fmla="*/ 1250 w 1472"/>
                <a:gd name="T99" fmla="*/ 709 h 1223"/>
                <a:gd name="T100" fmla="*/ 1065 w 1472"/>
                <a:gd name="T101" fmla="*/ 940 h 1223"/>
                <a:gd name="T102" fmla="*/ 737 w 1472"/>
                <a:gd name="T103" fmla="*/ 1046 h 1223"/>
                <a:gd name="T104" fmla="*/ 970 w 1472"/>
                <a:gd name="T105" fmla="*/ 307 h 1223"/>
                <a:gd name="T106" fmla="*/ 962 w 1472"/>
                <a:gd name="T107" fmla="*/ 318 h 1223"/>
                <a:gd name="T108" fmla="*/ 948 w 1472"/>
                <a:gd name="T109" fmla="*/ 339 h 1223"/>
                <a:gd name="T110" fmla="*/ 940 w 1472"/>
                <a:gd name="T111" fmla="*/ 353 h 1223"/>
                <a:gd name="T112" fmla="*/ 928 w 1472"/>
                <a:gd name="T113" fmla="*/ 378 h 1223"/>
                <a:gd name="T114" fmla="*/ 924 w 1472"/>
                <a:gd name="T115" fmla="*/ 389 h 1223"/>
                <a:gd name="T116" fmla="*/ 915 w 1472"/>
                <a:gd name="T117" fmla="*/ 416 h 1223"/>
                <a:gd name="T118" fmla="*/ 912 w 1472"/>
                <a:gd name="T119" fmla="*/ 430 h 1223"/>
                <a:gd name="T120" fmla="*/ 908 w 1472"/>
                <a:gd name="T121" fmla="*/ 459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2" h="1223">
                  <a:moveTo>
                    <a:pt x="1189" y="203"/>
                  </a:moveTo>
                  <a:lnTo>
                    <a:pt x="1189" y="203"/>
                  </a:lnTo>
                  <a:lnTo>
                    <a:pt x="1172" y="203"/>
                  </a:lnTo>
                  <a:lnTo>
                    <a:pt x="1153" y="204"/>
                  </a:lnTo>
                  <a:lnTo>
                    <a:pt x="1136" y="208"/>
                  </a:lnTo>
                  <a:lnTo>
                    <a:pt x="1119" y="212"/>
                  </a:lnTo>
                  <a:lnTo>
                    <a:pt x="1101" y="217"/>
                  </a:lnTo>
                  <a:lnTo>
                    <a:pt x="1085" y="223"/>
                  </a:lnTo>
                  <a:lnTo>
                    <a:pt x="1069" y="229"/>
                  </a:lnTo>
                  <a:lnTo>
                    <a:pt x="1054" y="238"/>
                  </a:lnTo>
                  <a:lnTo>
                    <a:pt x="1054" y="238"/>
                  </a:lnTo>
                  <a:lnTo>
                    <a:pt x="1045" y="219"/>
                  </a:lnTo>
                  <a:lnTo>
                    <a:pt x="1034" y="203"/>
                  </a:lnTo>
                  <a:lnTo>
                    <a:pt x="1023" y="187"/>
                  </a:lnTo>
                  <a:lnTo>
                    <a:pt x="1011" y="172"/>
                  </a:lnTo>
                  <a:lnTo>
                    <a:pt x="997" y="157"/>
                  </a:lnTo>
                  <a:lnTo>
                    <a:pt x="983" y="145"/>
                  </a:lnTo>
                  <a:lnTo>
                    <a:pt x="967" y="132"/>
                  </a:lnTo>
                  <a:lnTo>
                    <a:pt x="951" y="121"/>
                  </a:lnTo>
                  <a:lnTo>
                    <a:pt x="935" y="111"/>
                  </a:lnTo>
                  <a:lnTo>
                    <a:pt x="918" y="103"/>
                  </a:lnTo>
                  <a:lnTo>
                    <a:pt x="899" y="94"/>
                  </a:lnTo>
                  <a:lnTo>
                    <a:pt x="881" y="88"/>
                  </a:lnTo>
                  <a:lnTo>
                    <a:pt x="861" y="83"/>
                  </a:lnTo>
                  <a:lnTo>
                    <a:pt x="841" y="79"/>
                  </a:lnTo>
                  <a:lnTo>
                    <a:pt x="820" y="77"/>
                  </a:lnTo>
                  <a:lnTo>
                    <a:pt x="800" y="77"/>
                  </a:lnTo>
                  <a:lnTo>
                    <a:pt x="800" y="77"/>
                  </a:lnTo>
                  <a:lnTo>
                    <a:pt x="770" y="78"/>
                  </a:lnTo>
                  <a:lnTo>
                    <a:pt x="743" y="81"/>
                  </a:lnTo>
                  <a:lnTo>
                    <a:pt x="716" y="89"/>
                  </a:lnTo>
                  <a:lnTo>
                    <a:pt x="690" y="99"/>
                  </a:lnTo>
                  <a:lnTo>
                    <a:pt x="665" y="110"/>
                  </a:lnTo>
                  <a:lnTo>
                    <a:pt x="641" y="125"/>
                  </a:lnTo>
                  <a:lnTo>
                    <a:pt x="619" y="141"/>
                  </a:lnTo>
                  <a:lnTo>
                    <a:pt x="599" y="160"/>
                  </a:lnTo>
                  <a:lnTo>
                    <a:pt x="582" y="179"/>
                  </a:lnTo>
                  <a:lnTo>
                    <a:pt x="564" y="202"/>
                  </a:lnTo>
                  <a:lnTo>
                    <a:pt x="551" y="224"/>
                  </a:lnTo>
                  <a:lnTo>
                    <a:pt x="538" y="249"/>
                  </a:lnTo>
                  <a:lnTo>
                    <a:pt x="530" y="275"/>
                  </a:lnTo>
                  <a:lnTo>
                    <a:pt x="522" y="302"/>
                  </a:lnTo>
                  <a:lnTo>
                    <a:pt x="518" y="331"/>
                  </a:lnTo>
                  <a:lnTo>
                    <a:pt x="516" y="359"/>
                  </a:lnTo>
                  <a:lnTo>
                    <a:pt x="516" y="359"/>
                  </a:lnTo>
                  <a:lnTo>
                    <a:pt x="515" y="383"/>
                  </a:lnTo>
                  <a:lnTo>
                    <a:pt x="512" y="405"/>
                  </a:lnTo>
                  <a:lnTo>
                    <a:pt x="506" y="428"/>
                  </a:lnTo>
                  <a:lnTo>
                    <a:pt x="499" y="449"/>
                  </a:lnTo>
                  <a:lnTo>
                    <a:pt x="489" y="470"/>
                  </a:lnTo>
                  <a:lnTo>
                    <a:pt x="477" y="488"/>
                  </a:lnTo>
                  <a:lnTo>
                    <a:pt x="464" y="507"/>
                  </a:lnTo>
                  <a:lnTo>
                    <a:pt x="448" y="524"/>
                  </a:lnTo>
                  <a:lnTo>
                    <a:pt x="448" y="524"/>
                  </a:lnTo>
                  <a:lnTo>
                    <a:pt x="430" y="540"/>
                  </a:lnTo>
                  <a:lnTo>
                    <a:pt x="412" y="554"/>
                  </a:lnTo>
                  <a:lnTo>
                    <a:pt x="393" y="565"/>
                  </a:lnTo>
                  <a:lnTo>
                    <a:pt x="372" y="575"/>
                  </a:lnTo>
                  <a:lnTo>
                    <a:pt x="351" y="583"/>
                  </a:lnTo>
                  <a:lnTo>
                    <a:pt x="329" y="589"/>
                  </a:lnTo>
                  <a:lnTo>
                    <a:pt x="306" y="592"/>
                  </a:lnTo>
                  <a:lnTo>
                    <a:pt x="283" y="592"/>
                  </a:lnTo>
                  <a:lnTo>
                    <a:pt x="283" y="592"/>
                  </a:lnTo>
                  <a:lnTo>
                    <a:pt x="272" y="592"/>
                  </a:lnTo>
                  <a:lnTo>
                    <a:pt x="262" y="591"/>
                  </a:lnTo>
                  <a:lnTo>
                    <a:pt x="251" y="589"/>
                  </a:lnTo>
                  <a:lnTo>
                    <a:pt x="241" y="585"/>
                  </a:lnTo>
                  <a:lnTo>
                    <a:pt x="232" y="580"/>
                  </a:lnTo>
                  <a:lnTo>
                    <a:pt x="223" y="575"/>
                  </a:lnTo>
                  <a:lnTo>
                    <a:pt x="215" y="569"/>
                  </a:lnTo>
                  <a:lnTo>
                    <a:pt x="207" y="561"/>
                  </a:lnTo>
                  <a:lnTo>
                    <a:pt x="200" y="554"/>
                  </a:lnTo>
                  <a:lnTo>
                    <a:pt x="193" y="545"/>
                  </a:lnTo>
                  <a:lnTo>
                    <a:pt x="189" y="537"/>
                  </a:lnTo>
                  <a:lnTo>
                    <a:pt x="184" y="527"/>
                  </a:lnTo>
                  <a:lnTo>
                    <a:pt x="180" y="518"/>
                  </a:lnTo>
                  <a:lnTo>
                    <a:pt x="177" y="507"/>
                  </a:lnTo>
                  <a:lnTo>
                    <a:pt x="176" y="497"/>
                  </a:lnTo>
                  <a:lnTo>
                    <a:pt x="175" y="486"/>
                  </a:lnTo>
                  <a:lnTo>
                    <a:pt x="175" y="486"/>
                  </a:lnTo>
                  <a:lnTo>
                    <a:pt x="176" y="468"/>
                  </a:lnTo>
                  <a:lnTo>
                    <a:pt x="177" y="451"/>
                  </a:lnTo>
                  <a:lnTo>
                    <a:pt x="180" y="435"/>
                  </a:lnTo>
                  <a:lnTo>
                    <a:pt x="182" y="419"/>
                  </a:lnTo>
                  <a:lnTo>
                    <a:pt x="186" y="403"/>
                  </a:lnTo>
                  <a:lnTo>
                    <a:pt x="191" y="387"/>
                  </a:lnTo>
                  <a:lnTo>
                    <a:pt x="196" y="370"/>
                  </a:lnTo>
                  <a:lnTo>
                    <a:pt x="202" y="356"/>
                  </a:lnTo>
                  <a:lnTo>
                    <a:pt x="208" y="341"/>
                  </a:lnTo>
                  <a:lnTo>
                    <a:pt x="216" y="327"/>
                  </a:lnTo>
                  <a:lnTo>
                    <a:pt x="223" y="312"/>
                  </a:lnTo>
                  <a:lnTo>
                    <a:pt x="232" y="299"/>
                  </a:lnTo>
                  <a:lnTo>
                    <a:pt x="242" y="286"/>
                  </a:lnTo>
                  <a:lnTo>
                    <a:pt x="252" y="274"/>
                  </a:lnTo>
                  <a:lnTo>
                    <a:pt x="262" y="261"/>
                  </a:lnTo>
                  <a:lnTo>
                    <a:pt x="273" y="250"/>
                  </a:lnTo>
                  <a:lnTo>
                    <a:pt x="285" y="239"/>
                  </a:lnTo>
                  <a:lnTo>
                    <a:pt x="296" y="228"/>
                  </a:lnTo>
                  <a:lnTo>
                    <a:pt x="310" y="218"/>
                  </a:lnTo>
                  <a:lnTo>
                    <a:pt x="322" y="209"/>
                  </a:lnTo>
                  <a:lnTo>
                    <a:pt x="336" y="201"/>
                  </a:lnTo>
                  <a:lnTo>
                    <a:pt x="350" y="192"/>
                  </a:lnTo>
                  <a:lnTo>
                    <a:pt x="365" y="184"/>
                  </a:lnTo>
                  <a:lnTo>
                    <a:pt x="380" y="178"/>
                  </a:lnTo>
                  <a:lnTo>
                    <a:pt x="394" y="172"/>
                  </a:lnTo>
                  <a:lnTo>
                    <a:pt x="411" y="167"/>
                  </a:lnTo>
                  <a:lnTo>
                    <a:pt x="425" y="162"/>
                  </a:lnTo>
                  <a:lnTo>
                    <a:pt x="442" y="158"/>
                  </a:lnTo>
                  <a:lnTo>
                    <a:pt x="459" y="156"/>
                  </a:lnTo>
                  <a:lnTo>
                    <a:pt x="475" y="153"/>
                  </a:lnTo>
                  <a:lnTo>
                    <a:pt x="492" y="152"/>
                  </a:lnTo>
                  <a:lnTo>
                    <a:pt x="510" y="152"/>
                  </a:lnTo>
                  <a:lnTo>
                    <a:pt x="357" y="0"/>
                  </a:lnTo>
                  <a:lnTo>
                    <a:pt x="357" y="0"/>
                  </a:lnTo>
                  <a:lnTo>
                    <a:pt x="327" y="10"/>
                  </a:lnTo>
                  <a:lnTo>
                    <a:pt x="299" y="22"/>
                  </a:lnTo>
                  <a:lnTo>
                    <a:pt x="272" y="36"/>
                  </a:lnTo>
                  <a:lnTo>
                    <a:pt x="244" y="50"/>
                  </a:lnTo>
                  <a:lnTo>
                    <a:pt x="220" y="67"/>
                  </a:lnTo>
                  <a:lnTo>
                    <a:pt x="195" y="85"/>
                  </a:lnTo>
                  <a:lnTo>
                    <a:pt x="171" y="105"/>
                  </a:lnTo>
                  <a:lnTo>
                    <a:pt x="149" y="126"/>
                  </a:lnTo>
                  <a:lnTo>
                    <a:pt x="128" y="147"/>
                  </a:lnTo>
                  <a:lnTo>
                    <a:pt x="109" y="171"/>
                  </a:lnTo>
                  <a:lnTo>
                    <a:pt x="91" y="196"/>
                  </a:lnTo>
                  <a:lnTo>
                    <a:pt x="74" y="222"/>
                  </a:lnTo>
                  <a:lnTo>
                    <a:pt x="58" y="248"/>
                  </a:lnTo>
                  <a:lnTo>
                    <a:pt x="46" y="276"/>
                  </a:lnTo>
                  <a:lnTo>
                    <a:pt x="33" y="305"/>
                  </a:lnTo>
                  <a:lnTo>
                    <a:pt x="24" y="333"/>
                  </a:lnTo>
                  <a:lnTo>
                    <a:pt x="24" y="333"/>
                  </a:lnTo>
                  <a:lnTo>
                    <a:pt x="14" y="370"/>
                  </a:lnTo>
                  <a:lnTo>
                    <a:pt x="6" y="408"/>
                  </a:lnTo>
                  <a:lnTo>
                    <a:pt x="4" y="426"/>
                  </a:lnTo>
                  <a:lnTo>
                    <a:pt x="1" y="446"/>
                  </a:lnTo>
                  <a:lnTo>
                    <a:pt x="0" y="466"/>
                  </a:lnTo>
                  <a:lnTo>
                    <a:pt x="0" y="486"/>
                  </a:lnTo>
                  <a:lnTo>
                    <a:pt x="0" y="486"/>
                  </a:lnTo>
                  <a:lnTo>
                    <a:pt x="1" y="523"/>
                  </a:lnTo>
                  <a:lnTo>
                    <a:pt x="4" y="560"/>
                  </a:lnTo>
                  <a:lnTo>
                    <a:pt x="9" y="597"/>
                  </a:lnTo>
                  <a:lnTo>
                    <a:pt x="15" y="633"/>
                  </a:lnTo>
                  <a:lnTo>
                    <a:pt x="22" y="669"/>
                  </a:lnTo>
                  <a:lnTo>
                    <a:pt x="33" y="704"/>
                  </a:lnTo>
                  <a:lnTo>
                    <a:pt x="45" y="739"/>
                  </a:lnTo>
                  <a:lnTo>
                    <a:pt x="58" y="772"/>
                  </a:lnTo>
                  <a:lnTo>
                    <a:pt x="72" y="805"/>
                  </a:lnTo>
                  <a:lnTo>
                    <a:pt x="89" y="837"/>
                  </a:lnTo>
                  <a:lnTo>
                    <a:pt x="107" y="868"/>
                  </a:lnTo>
                  <a:lnTo>
                    <a:pt x="125" y="898"/>
                  </a:lnTo>
                  <a:lnTo>
                    <a:pt x="146" y="926"/>
                  </a:lnTo>
                  <a:lnTo>
                    <a:pt x="169" y="953"/>
                  </a:lnTo>
                  <a:lnTo>
                    <a:pt x="191" y="981"/>
                  </a:lnTo>
                  <a:lnTo>
                    <a:pt x="216" y="1007"/>
                  </a:lnTo>
                  <a:lnTo>
                    <a:pt x="242" y="1030"/>
                  </a:lnTo>
                  <a:lnTo>
                    <a:pt x="268" y="1054"/>
                  </a:lnTo>
                  <a:lnTo>
                    <a:pt x="296" y="1076"/>
                  </a:lnTo>
                  <a:lnTo>
                    <a:pt x="325" y="1096"/>
                  </a:lnTo>
                  <a:lnTo>
                    <a:pt x="355" y="1116"/>
                  </a:lnTo>
                  <a:lnTo>
                    <a:pt x="386" y="1133"/>
                  </a:lnTo>
                  <a:lnTo>
                    <a:pt x="417" y="1149"/>
                  </a:lnTo>
                  <a:lnTo>
                    <a:pt x="450" y="1164"/>
                  </a:lnTo>
                  <a:lnTo>
                    <a:pt x="484" y="1178"/>
                  </a:lnTo>
                  <a:lnTo>
                    <a:pt x="517" y="1189"/>
                  </a:lnTo>
                  <a:lnTo>
                    <a:pt x="552" y="1199"/>
                  </a:lnTo>
                  <a:lnTo>
                    <a:pt x="588" y="1208"/>
                  </a:lnTo>
                  <a:lnTo>
                    <a:pt x="624" y="1214"/>
                  </a:lnTo>
                  <a:lnTo>
                    <a:pt x="661" y="1219"/>
                  </a:lnTo>
                  <a:lnTo>
                    <a:pt x="698" y="1221"/>
                  </a:lnTo>
                  <a:lnTo>
                    <a:pt x="737" y="1223"/>
                  </a:lnTo>
                  <a:lnTo>
                    <a:pt x="737" y="1223"/>
                  </a:lnTo>
                  <a:lnTo>
                    <a:pt x="761" y="1221"/>
                  </a:lnTo>
                  <a:lnTo>
                    <a:pt x="786" y="1220"/>
                  </a:lnTo>
                  <a:lnTo>
                    <a:pt x="810" y="1219"/>
                  </a:lnTo>
                  <a:lnTo>
                    <a:pt x="835" y="1215"/>
                  </a:lnTo>
                  <a:lnTo>
                    <a:pt x="858" y="1211"/>
                  </a:lnTo>
                  <a:lnTo>
                    <a:pt x="882" y="1208"/>
                  </a:lnTo>
                  <a:lnTo>
                    <a:pt x="905" y="1203"/>
                  </a:lnTo>
                  <a:lnTo>
                    <a:pt x="929" y="1197"/>
                  </a:lnTo>
                  <a:lnTo>
                    <a:pt x="951" y="1190"/>
                  </a:lnTo>
                  <a:lnTo>
                    <a:pt x="975" y="1183"/>
                  </a:lnTo>
                  <a:lnTo>
                    <a:pt x="996" y="1174"/>
                  </a:lnTo>
                  <a:lnTo>
                    <a:pt x="1018" y="1165"/>
                  </a:lnTo>
                  <a:lnTo>
                    <a:pt x="1041" y="1157"/>
                  </a:lnTo>
                  <a:lnTo>
                    <a:pt x="1062" y="1147"/>
                  </a:lnTo>
                  <a:lnTo>
                    <a:pt x="1081" y="1136"/>
                  </a:lnTo>
                  <a:lnTo>
                    <a:pt x="1103" y="1125"/>
                  </a:lnTo>
                  <a:lnTo>
                    <a:pt x="1142" y="1100"/>
                  </a:lnTo>
                  <a:lnTo>
                    <a:pt x="1179" y="1072"/>
                  </a:lnTo>
                  <a:lnTo>
                    <a:pt x="1215" y="1044"/>
                  </a:lnTo>
                  <a:lnTo>
                    <a:pt x="1250" y="1012"/>
                  </a:lnTo>
                  <a:lnTo>
                    <a:pt x="1282" y="979"/>
                  </a:lnTo>
                  <a:lnTo>
                    <a:pt x="1312" y="943"/>
                  </a:lnTo>
                  <a:lnTo>
                    <a:pt x="1341" y="906"/>
                  </a:lnTo>
                  <a:lnTo>
                    <a:pt x="1365" y="867"/>
                  </a:lnTo>
                  <a:lnTo>
                    <a:pt x="1365" y="867"/>
                  </a:lnTo>
                  <a:lnTo>
                    <a:pt x="1380" y="842"/>
                  </a:lnTo>
                  <a:lnTo>
                    <a:pt x="1394" y="814"/>
                  </a:lnTo>
                  <a:lnTo>
                    <a:pt x="1408" y="787"/>
                  </a:lnTo>
                  <a:lnTo>
                    <a:pt x="1419" y="760"/>
                  </a:lnTo>
                  <a:lnTo>
                    <a:pt x="1430" y="731"/>
                  </a:lnTo>
                  <a:lnTo>
                    <a:pt x="1440" y="703"/>
                  </a:lnTo>
                  <a:lnTo>
                    <a:pt x="1449" y="674"/>
                  </a:lnTo>
                  <a:lnTo>
                    <a:pt x="1455" y="645"/>
                  </a:lnTo>
                  <a:lnTo>
                    <a:pt x="1455" y="645"/>
                  </a:lnTo>
                  <a:lnTo>
                    <a:pt x="1462" y="605"/>
                  </a:lnTo>
                  <a:lnTo>
                    <a:pt x="1468" y="566"/>
                  </a:lnTo>
                  <a:lnTo>
                    <a:pt x="1472" y="525"/>
                  </a:lnTo>
                  <a:lnTo>
                    <a:pt x="1472" y="486"/>
                  </a:lnTo>
                  <a:lnTo>
                    <a:pt x="1472" y="486"/>
                  </a:lnTo>
                  <a:lnTo>
                    <a:pt x="1471" y="457"/>
                  </a:lnTo>
                  <a:lnTo>
                    <a:pt x="1467" y="429"/>
                  </a:lnTo>
                  <a:lnTo>
                    <a:pt x="1460" y="401"/>
                  </a:lnTo>
                  <a:lnTo>
                    <a:pt x="1450" y="375"/>
                  </a:lnTo>
                  <a:lnTo>
                    <a:pt x="1439" y="351"/>
                  </a:lnTo>
                  <a:lnTo>
                    <a:pt x="1424" y="327"/>
                  </a:lnTo>
                  <a:lnTo>
                    <a:pt x="1408" y="306"/>
                  </a:lnTo>
                  <a:lnTo>
                    <a:pt x="1390" y="286"/>
                  </a:lnTo>
                  <a:lnTo>
                    <a:pt x="1369" y="268"/>
                  </a:lnTo>
                  <a:lnTo>
                    <a:pt x="1348" y="251"/>
                  </a:lnTo>
                  <a:lnTo>
                    <a:pt x="1325" y="237"/>
                  </a:lnTo>
                  <a:lnTo>
                    <a:pt x="1300" y="225"/>
                  </a:lnTo>
                  <a:lnTo>
                    <a:pt x="1274" y="215"/>
                  </a:lnTo>
                  <a:lnTo>
                    <a:pt x="1246" y="208"/>
                  </a:lnTo>
                  <a:lnTo>
                    <a:pt x="1219" y="204"/>
                  </a:lnTo>
                  <a:lnTo>
                    <a:pt x="1189" y="203"/>
                  </a:lnTo>
                  <a:lnTo>
                    <a:pt x="1189" y="203"/>
                  </a:lnTo>
                  <a:close/>
                  <a:moveTo>
                    <a:pt x="1050" y="239"/>
                  </a:moveTo>
                  <a:lnTo>
                    <a:pt x="1050" y="239"/>
                  </a:lnTo>
                  <a:lnTo>
                    <a:pt x="1045" y="243"/>
                  </a:lnTo>
                  <a:lnTo>
                    <a:pt x="1045" y="243"/>
                  </a:lnTo>
                  <a:lnTo>
                    <a:pt x="1050" y="239"/>
                  </a:lnTo>
                  <a:lnTo>
                    <a:pt x="1050" y="239"/>
                  </a:lnTo>
                  <a:close/>
                  <a:moveTo>
                    <a:pt x="1041" y="245"/>
                  </a:moveTo>
                  <a:lnTo>
                    <a:pt x="1041" y="245"/>
                  </a:lnTo>
                  <a:lnTo>
                    <a:pt x="1036" y="249"/>
                  </a:lnTo>
                  <a:lnTo>
                    <a:pt x="1036" y="249"/>
                  </a:lnTo>
                  <a:lnTo>
                    <a:pt x="1041" y="245"/>
                  </a:lnTo>
                  <a:lnTo>
                    <a:pt x="1041" y="245"/>
                  </a:lnTo>
                  <a:close/>
                  <a:moveTo>
                    <a:pt x="1031" y="251"/>
                  </a:moveTo>
                  <a:lnTo>
                    <a:pt x="1031" y="251"/>
                  </a:lnTo>
                  <a:lnTo>
                    <a:pt x="1022" y="258"/>
                  </a:lnTo>
                  <a:lnTo>
                    <a:pt x="1022" y="258"/>
                  </a:lnTo>
                  <a:lnTo>
                    <a:pt x="1031" y="251"/>
                  </a:lnTo>
                  <a:lnTo>
                    <a:pt x="1031" y="251"/>
                  </a:lnTo>
                  <a:close/>
                  <a:moveTo>
                    <a:pt x="1018" y="261"/>
                  </a:moveTo>
                  <a:lnTo>
                    <a:pt x="1018" y="261"/>
                  </a:lnTo>
                  <a:lnTo>
                    <a:pt x="1012" y="265"/>
                  </a:lnTo>
                  <a:lnTo>
                    <a:pt x="1012" y="265"/>
                  </a:lnTo>
                  <a:lnTo>
                    <a:pt x="1018" y="261"/>
                  </a:lnTo>
                  <a:lnTo>
                    <a:pt x="1018" y="261"/>
                  </a:lnTo>
                  <a:close/>
                  <a:moveTo>
                    <a:pt x="1008" y="269"/>
                  </a:moveTo>
                  <a:lnTo>
                    <a:pt x="1008" y="269"/>
                  </a:lnTo>
                  <a:lnTo>
                    <a:pt x="1001" y="275"/>
                  </a:lnTo>
                  <a:lnTo>
                    <a:pt x="1001" y="275"/>
                  </a:lnTo>
                  <a:lnTo>
                    <a:pt x="1008" y="269"/>
                  </a:lnTo>
                  <a:lnTo>
                    <a:pt x="1008" y="269"/>
                  </a:lnTo>
                  <a:close/>
                  <a:moveTo>
                    <a:pt x="997" y="279"/>
                  </a:moveTo>
                  <a:lnTo>
                    <a:pt x="997" y="279"/>
                  </a:lnTo>
                  <a:lnTo>
                    <a:pt x="992" y="284"/>
                  </a:lnTo>
                  <a:lnTo>
                    <a:pt x="992" y="284"/>
                  </a:lnTo>
                  <a:lnTo>
                    <a:pt x="997" y="279"/>
                  </a:lnTo>
                  <a:lnTo>
                    <a:pt x="997" y="279"/>
                  </a:lnTo>
                  <a:close/>
                  <a:moveTo>
                    <a:pt x="988" y="287"/>
                  </a:moveTo>
                  <a:lnTo>
                    <a:pt x="988" y="287"/>
                  </a:lnTo>
                  <a:lnTo>
                    <a:pt x="981" y="295"/>
                  </a:lnTo>
                  <a:lnTo>
                    <a:pt x="981" y="295"/>
                  </a:lnTo>
                  <a:lnTo>
                    <a:pt x="988" y="287"/>
                  </a:lnTo>
                  <a:lnTo>
                    <a:pt x="988" y="287"/>
                  </a:lnTo>
                  <a:close/>
                  <a:moveTo>
                    <a:pt x="737" y="1046"/>
                  </a:moveTo>
                  <a:lnTo>
                    <a:pt x="737" y="1046"/>
                  </a:lnTo>
                  <a:lnTo>
                    <a:pt x="698" y="1045"/>
                  </a:lnTo>
                  <a:lnTo>
                    <a:pt x="660" y="1041"/>
                  </a:lnTo>
                  <a:lnTo>
                    <a:pt x="623" y="1035"/>
                  </a:lnTo>
                  <a:lnTo>
                    <a:pt x="587" y="1027"/>
                  </a:lnTo>
                  <a:lnTo>
                    <a:pt x="552" y="1015"/>
                  </a:lnTo>
                  <a:lnTo>
                    <a:pt x="517" y="1002"/>
                  </a:lnTo>
                  <a:lnTo>
                    <a:pt x="485" y="987"/>
                  </a:lnTo>
                  <a:lnTo>
                    <a:pt x="453" y="970"/>
                  </a:lnTo>
                  <a:lnTo>
                    <a:pt x="422" y="950"/>
                  </a:lnTo>
                  <a:lnTo>
                    <a:pt x="393" y="929"/>
                  </a:lnTo>
                  <a:lnTo>
                    <a:pt x="365" y="906"/>
                  </a:lnTo>
                  <a:lnTo>
                    <a:pt x="339" y="881"/>
                  </a:lnTo>
                  <a:lnTo>
                    <a:pt x="314" y="854"/>
                  </a:lnTo>
                  <a:lnTo>
                    <a:pt x="291" y="827"/>
                  </a:lnTo>
                  <a:lnTo>
                    <a:pt x="270" y="797"/>
                  </a:lnTo>
                  <a:lnTo>
                    <a:pt x="252" y="767"/>
                  </a:lnTo>
                  <a:lnTo>
                    <a:pt x="252" y="767"/>
                  </a:lnTo>
                  <a:lnTo>
                    <a:pt x="267" y="769"/>
                  </a:lnTo>
                  <a:lnTo>
                    <a:pt x="283" y="769"/>
                  </a:lnTo>
                  <a:lnTo>
                    <a:pt x="283" y="769"/>
                  </a:lnTo>
                  <a:lnTo>
                    <a:pt x="303" y="769"/>
                  </a:lnTo>
                  <a:lnTo>
                    <a:pt x="324" y="766"/>
                  </a:lnTo>
                  <a:lnTo>
                    <a:pt x="344" y="764"/>
                  </a:lnTo>
                  <a:lnTo>
                    <a:pt x="363" y="761"/>
                  </a:lnTo>
                  <a:lnTo>
                    <a:pt x="383" y="756"/>
                  </a:lnTo>
                  <a:lnTo>
                    <a:pt x="402" y="751"/>
                  </a:lnTo>
                  <a:lnTo>
                    <a:pt x="420" y="745"/>
                  </a:lnTo>
                  <a:lnTo>
                    <a:pt x="439" y="738"/>
                  </a:lnTo>
                  <a:lnTo>
                    <a:pt x="458" y="730"/>
                  </a:lnTo>
                  <a:lnTo>
                    <a:pt x="475" y="720"/>
                  </a:lnTo>
                  <a:lnTo>
                    <a:pt x="492" y="710"/>
                  </a:lnTo>
                  <a:lnTo>
                    <a:pt x="510" y="700"/>
                  </a:lnTo>
                  <a:lnTo>
                    <a:pt x="526" y="688"/>
                  </a:lnTo>
                  <a:lnTo>
                    <a:pt x="542" y="676"/>
                  </a:lnTo>
                  <a:lnTo>
                    <a:pt x="557" y="663"/>
                  </a:lnTo>
                  <a:lnTo>
                    <a:pt x="572" y="648"/>
                  </a:lnTo>
                  <a:lnTo>
                    <a:pt x="572" y="648"/>
                  </a:lnTo>
                  <a:lnTo>
                    <a:pt x="587" y="633"/>
                  </a:lnTo>
                  <a:lnTo>
                    <a:pt x="599" y="619"/>
                  </a:lnTo>
                  <a:lnTo>
                    <a:pt x="611" y="602"/>
                  </a:lnTo>
                  <a:lnTo>
                    <a:pt x="624" y="586"/>
                  </a:lnTo>
                  <a:lnTo>
                    <a:pt x="634" y="569"/>
                  </a:lnTo>
                  <a:lnTo>
                    <a:pt x="644" y="552"/>
                  </a:lnTo>
                  <a:lnTo>
                    <a:pt x="654" y="534"/>
                  </a:lnTo>
                  <a:lnTo>
                    <a:pt x="661" y="516"/>
                  </a:lnTo>
                  <a:lnTo>
                    <a:pt x="668" y="497"/>
                  </a:lnTo>
                  <a:lnTo>
                    <a:pt x="675" y="478"/>
                  </a:lnTo>
                  <a:lnTo>
                    <a:pt x="680" y="460"/>
                  </a:lnTo>
                  <a:lnTo>
                    <a:pt x="685" y="440"/>
                  </a:lnTo>
                  <a:lnTo>
                    <a:pt x="687" y="420"/>
                  </a:lnTo>
                  <a:lnTo>
                    <a:pt x="690" y="400"/>
                  </a:lnTo>
                  <a:lnTo>
                    <a:pt x="692" y="380"/>
                  </a:lnTo>
                  <a:lnTo>
                    <a:pt x="692" y="359"/>
                  </a:lnTo>
                  <a:lnTo>
                    <a:pt x="692" y="359"/>
                  </a:lnTo>
                  <a:lnTo>
                    <a:pt x="692" y="348"/>
                  </a:lnTo>
                  <a:lnTo>
                    <a:pt x="695" y="338"/>
                  </a:lnTo>
                  <a:lnTo>
                    <a:pt x="697" y="327"/>
                  </a:lnTo>
                  <a:lnTo>
                    <a:pt x="701" y="317"/>
                  </a:lnTo>
                  <a:lnTo>
                    <a:pt x="704" y="308"/>
                  </a:lnTo>
                  <a:lnTo>
                    <a:pt x="711" y="300"/>
                  </a:lnTo>
                  <a:lnTo>
                    <a:pt x="717" y="291"/>
                  </a:lnTo>
                  <a:lnTo>
                    <a:pt x="723" y="284"/>
                  </a:lnTo>
                  <a:lnTo>
                    <a:pt x="732" y="276"/>
                  </a:lnTo>
                  <a:lnTo>
                    <a:pt x="739" y="270"/>
                  </a:lnTo>
                  <a:lnTo>
                    <a:pt x="748" y="265"/>
                  </a:lnTo>
                  <a:lnTo>
                    <a:pt x="758" y="260"/>
                  </a:lnTo>
                  <a:lnTo>
                    <a:pt x="768" y="256"/>
                  </a:lnTo>
                  <a:lnTo>
                    <a:pt x="778" y="254"/>
                  </a:lnTo>
                  <a:lnTo>
                    <a:pt x="789" y="253"/>
                  </a:lnTo>
                  <a:lnTo>
                    <a:pt x="800" y="251"/>
                  </a:lnTo>
                  <a:lnTo>
                    <a:pt x="800" y="251"/>
                  </a:lnTo>
                  <a:lnTo>
                    <a:pt x="810" y="253"/>
                  </a:lnTo>
                  <a:lnTo>
                    <a:pt x="821" y="254"/>
                  </a:lnTo>
                  <a:lnTo>
                    <a:pt x="831" y="256"/>
                  </a:lnTo>
                  <a:lnTo>
                    <a:pt x="841" y="260"/>
                  </a:lnTo>
                  <a:lnTo>
                    <a:pt x="851" y="265"/>
                  </a:lnTo>
                  <a:lnTo>
                    <a:pt x="859" y="270"/>
                  </a:lnTo>
                  <a:lnTo>
                    <a:pt x="868" y="276"/>
                  </a:lnTo>
                  <a:lnTo>
                    <a:pt x="876" y="284"/>
                  </a:lnTo>
                  <a:lnTo>
                    <a:pt x="882" y="291"/>
                  </a:lnTo>
                  <a:lnTo>
                    <a:pt x="888" y="300"/>
                  </a:lnTo>
                  <a:lnTo>
                    <a:pt x="894" y="308"/>
                  </a:lnTo>
                  <a:lnTo>
                    <a:pt x="898" y="317"/>
                  </a:lnTo>
                  <a:lnTo>
                    <a:pt x="902" y="327"/>
                  </a:lnTo>
                  <a:lnTo>
                    <a:pt x="904" y="338"/>
                  </a:lnTo>
                  <a:lnTo>
                    <a:pt x="907" y="348"/>
                  </a:lnTo>
                  <a:lnTo>
                    <a:pt x="907" y="359"/>
                  </a:lnTo>
                  <a:lnTo>
                    <a:pt x="907" y="486"/>
                  </a:lnTo>
                  <a:lnTo>
                    <a:pt x="907" y="486"/>
                  </a:lnTo>
                  <a:lnTo>
                    <a:pt x="907" y="472"/>
                  </a:lnTo>
                  <a:lnTo>
                    <a:pt x="907" y="472"/>
                  </a:lnTo>
                  <a:lnTo>
                    <a:pt x="907" y="486"/>
                  </a:lnTo>
                  <a:lnTo>
                    <a:pt x="907" y="486"/>
                  </a:lnTo>
                  <a:lnTo>
                    <a:pt x="905" y="509"/>
                  </a:lnTo>
                  <a:lnTo>
                    <a:pt x="902" y="532"/>
                  </a:lnTo>
                  <a:lnTo>
                    <a:pt x="897" y="554"/>
                  </a:lnTo>
                  <a:lnTo>
                    <a:pt x="889" y="575"/>
                  </a:lnTo>
                  <a:lnTo>
                    <a:pt x="879" y="596"/>
                  </a:lnTo>
                  <a:lnTo>
                    <a:pt x="868" y="615"/>
                  </a:lnTo>
                  <a:lnTo>
                    <a:pt x="853" y="633"/>
                  </a:lnTo>
                  <a:lnTo>
                    <a:pt x="838" y="651"/>
                  </a:lnTo>
                  <a:lnTo>
                    <a:pt x="838" y="651"/>
                  </a:lnTo>
                  <a:lnTo>
                    <a:pt x="821" y="667"/>
                  </a:lnTo>
                  <a:lnTo>
                    <a:pt x="802" y="681"/>
                  </a:lnTo>
                  <a:lnTo>
                    <a:pt x="783" y="692"/>
                  </a:lnTo>
                  <a:lnTo>
                    <a:pt x="763" y="702"/>
                  </a:lnTo>
                  <a:lnTo>
                    <a:pt x="742" y="709"/>
                  </a:lnTo>
                  <a:lnTo>
                    <a:pt x="719" y="715"/>
                  </a:lnTo>
                  <a:lnTo>
                    <a:pt x="696" y="718"/>
                  </a:lnTo>
                  <a:lnTo>
                    <a:pt x="673" y="719"/>
                  </a:lnTo>
                  <a:lnTo>
                    <a:pt x="821" y="868"/>
                  </a:lnTo>
                  <a:lnTo>
                    <a:pt x="821" y="868"/>
                  </a:lnTo>
                  <a:lnTo>
                    <a:pt x="841" y="859"/>
                  </a:lnTo>
                  <a:lnTo>
                    <a:pt x="859" y="850"/>
                  </a:lnTo>
                  <a:lnTo>
                    <a:pt x="878" y="841"/>
                  </a:lnTo>
                  <a:lnTo>
                    <a:pt x="897" y="829"/>
                  </a:lnTo>
                  <a:lnTo>
                    <a:pt x="914" y="817"/>
                  </a:lnTo>
                  <a:lnTo>
                    <a:pt x="930" y="803"/>
                  </a:lnTo>
                  <a:lnTo>
                    <a:pt x="946" y="790"/>
                  </a:lnTo>
                  <a:lnTo>
                    <a:pt x="962" y="775"/>
                  </a:lnTo>
                  <a:lnTo>
                    <a:pt x="962" y="775"/>
                  </a:lnTo>
                  <a:lnTo>
                    <a:pt x="976" y="760"/>
                  </a:lnTo>
                  <a:lnTo>
                    <a:pt x="990" y="745"/>
                  </a:lnTo>
                  <a:lnTo>
                    <a:pt x="1002" y="729"/>
                  </a:lnTo>
                  <a:lnTo>
                    <a:pt x="1014" y="713"/>
                  </a:lnTo>
                  <a:lnTo>
                    <a:pt x="1024" y="695"/>
                  </a:lnTo>
                  <a:lnTo>
                    <a:pt x="1034" y="678"/>
                  </a:lnTo>
                  <a:lnTo>
                    <a:pt x="1043" y="661"/>
                  </a:lnTo>
                  <a:lnTo>
                    <a:pt x="1052" y="642"/>
                  </a:lnTo>
                  <a:lnTo>
                    <a:pt x="1059" y="623"/>
                  </a:lnTo>
                  <a:lnTo>
                    <a:pt x="1065" y="605"/>
                  </a:lnTo>
                  <a:lnTo>
                    <a:pt x="1070" y="585"/>
                  </a:lnTo>
                  <a:lnTo>
                    <a:pt x="1074" y="566"/>
                  </a:lnTo>
                  <a:lnTo>
                    <a:pt x="1078" y="547"/>
                  </a:lnTo>
                  <a:lnTo>
                    <a:pt x="1080" y="527"/>
                  </a:lnTo>
                  <a:lnTo>
                    <a:pt x="1081" y="506"/>
                  </a:lnTo>
                  <a:lnTo>
                    <a:pt x="1083" y="486"/>
                  </a:lnTo>
                  <a:lnTo>
                    <a:pt x="1083" y="486"/>
                  </a:lnTo>
                  <a:lnTo>
                    <a:pt x="1083" y="475"/>
                  </a:lnTo>
                  <a:lnTo>
                    <a:pt x="1085" y="463"/>
                  </a:lnTo>
                  <a:lnTo>
                    <a:pt x="1088" y="454"/>
                  </a:lnTo>
                  <a:lnTo>
                    <a:pt x="1091" y="444"/>
                  </a:lnTo>
                  <a:lnTo>
                    <a:pt x="1095" y="435"/>
                  </a:lnTo>
                  <a:lnTo>
                    <a:pt x="1101" y="425"/>
                  </a:lnTo>
                  <a:lnTo>
                    <a:pt x="1108" y="418"/>
                  </a:lnTo>
                  <a:lnTo>
                    <a:pt x="1114" y="410"/>
                  </a:lnTo>
                  <a:lnTo>
                    <a:pt x="1121" y="403"/>
                  </a:lnTo>
                  <a:lnTo>
                    <a:pt x="1130" y="397"/>
                  </a:lnTo>
                  <a:lnTo>
                    <a:pt x="1139" y="392"/>
                  </a:lnTo>
                  <a:lnTo>
                    <a:pt x="1148" y="387"/>
                  </a:lnTo>
                  <a:lnTo>
                    <a:pt x="1158" y="383"/>
                  </a:lnTo>
                  <a:lnTo>
                    <a:pt x="1168" y="380"/>
                  </a:lnTo>
                  <a:lnTo>
                    <a:pt x="1178" y="379"/>
                  </a:lnTo>
                  <a:lnTo>
                    <a:pt x="1189" y="378"/>
                  </a:lnTo>
                  <a:lnTo>
                    <a:pt x="1189" y="378"/>
                  </a:lnTo>
                  <a:lnTo>
                    <a:pt x="1201" y="379"/>
                  </a:lnTo>
                  <a:lnTo>
                    <a:pt x="1212" y="380"/>
                  </a:lnTo>
                  <a:lnTo>
                    <a:pt x="1222" y="383"/>
                  </a:lnTo>
                  <a:lnTo>
                    <a:pt x="1232" y="387"/>
                  </a:lnTo>
                  <a:lnTo>
                    <a:pt x="1241" y="392"/>
                  </a:lnTo>
                  <a:lnTo>
                    <a:pt x="1250" y="397"/>
                  </a:lnTo>
                  <a:lnTo>
                    <a:pt x="1258" y="403"/>
                  </a:lnTo>
                  <a:lnTo>
                    <a:pt x="1265" y="410"/>
                  </a:lnTo>
                  <a:lnTo>
                    <a:pt x="1272" y="418"/>
                  </a:lnTo>
                  <a:lnTo>
                    <a:pt x="1279" y="425"/>
                  </a:lnTo>
                  <a:lnTo>
                    <a:pt x="1284" y="435"/>
                  </a:lnTo>
                  <a:lnTo>
                    <a:pt x="1289" y="444"/>
                  </a:lnTo>
                  <a:lnTo>
                    <a:pt x="1292" y="454"/>
                  </a:lnTo>
                  <a:lnTo>
                    <a:pt x="1295" y="463"/>
                  </a:lnTo>
                  <a:lnTo>
                    <a:pt x="1296" y="475"/>
                  </a:lnTo>
                  <a:lnTo>
                    <a:pt x="1297" y="486"/>
                  </a:lnTo>
                  <a:lnTo>
                    <a:pt x="1297" y="486"/>
                  </a:lnTo>
                  <a:lnTo>
                    <a:pt x="1296" y="519"/>
                  </a:lnTo>
                  <a:lnTo>
                    <a:pt x="1294" y="553"/>
                  </a:lnTo>
                  <a:lnTo>
                    <a:pt x="1289" y="585"/>
                  </a:lnTo>
                  <a:lnTo>
                    <a:pt x="1281" y="617"/>
                  </a:lnTo>
                  <a:lnTo>
                    <a:pt x="1272" y="648"/>
                  </a:lnTo>
                  <a:lnTo>
                    <a:pt x="1263" y="679"/>
                  </a:lnTo>
                  <a:lnTo>
                    <a:pt x="1250" y="709"/>
                  </a:lnTo>
                  <a:lnTo>
                    <a:pt x="1236" y="738"/>
                  </a:lnTo>
                  <a:lnTo>
                    <a:pt x="1236" y="738"/>
                  </a:lnTo>
                  <a:lnTo>
                    <a:pt x="1218" y="771"/>
                  </a:lnTo>
                  <a:lnTo>
                    <a:pt x="1197" y="803"/>
                  </a:lnTo>
                  <a:lnTo>
                    <a:pt x="1174" y="834"/>
                  </a:lnTo>
                  <a:lnTo>
                    <a:pt x="1150" y="863"/>
                  </a:lnTo>
                  <a:lnTo>
                    <a:pt x="1124" y="890"/>
                  </a:lnTo>
                  <a:lnTo>
                    <a:pt x="1095" y="916"/>
                  </a:lnTo>
                  <a:lnTo>
                    <a:pt x="1065" y="940"/>
                  </a:lnTo>
                  <a:lnTo>
                    <a:pt x="1033" y="961"/>
                  </a:lnTo>
                  <a:lnTo>
                    <a:pt x="1001" y="979"/>
                  </a:lnTo>
                  <a:lnTo>
                    <a:pt x="966" y="997"/>
                  </a:lnTo>
                  <a:lnTo>
                    <a:pt x="930" y="1012"/>
                  </a:lnTo>
                  <a:lnTo>
                    <a:pt x="893" y="1024"/>
                  </a:lnTo>
                  <a:lnTo>
                    <a:pt x="856" y="1034"/>
                  </a:lnTo>
                  <a:lnTo>
                    <a:pt x="816" y="1040"/>
                  </a:lnTo>
                  <a:lnTo>
                    <a:pt x="776" y="1045"/>
                  </a:lnTo>
                  <a:lnTo>
                    <a:pt x="737" y="1046"/>
                  </a:lnTo>
                  <a:lnTo>
                    <a:pt x="737" y="1046"/>
                  </a:lnTo>
                  <a:close/>
                  <a:moveTo>
                    <a:pt x="979" y="297"/>
                  </a:moveTo>
                  <a:lnTo>
                    <a:pt x="979" y="297"/>
                  </a:lnTo>
                  <a:lnTo>
                    <a:pt x="974" y="303"/>
                  </a:lnTo>
                  <a:lnTo>
                    <a:pt x="974" y="303"/>
                  </a:lnTo>
                  <a:lnTo>
                    <a:pt x="979" y="297"/>
                  </a:lnTo>
                  <a:lnTo>
                    <a:pt x="979" y="297"/>
                  </a:lnTo>
                  <a:close/>
                  <a:moveTo>
                    <a:pt x="970" y="307"/>
                  </a:moveTo>
                  <a:lnTo>
                    <a:pt x="970" y="307"/>
                  </a:lnTo>
                  <a:lnTo>
                    <a:pt x="964" y="316"/>
                  </a:lnTo>
                  <a:lnTo>
                    <a:pt x="964" y="316"/>
                  </a:lnTo>
                  <a:lnTo>
                    <a:pt x="970" y="307"/>
                  </a:lnTo>
                  <a:lnTo>
                    <a:pt x="970" y="307"/>
                  </a:lnTo>
                  <a:close/>
                  <a:moveTo>
                    <a:pt x="962" y="318"/>
                  </a:moveTo>
                  <a:lnTo>
                    <a:pt x="962" y="318"/>
                  </a:lnTo>
                  <a:lnTo>
                    <a:pt x="956" y="326"/>
                  </a:lnTo>
                  <a:lnTo>
                    <a:pt x="956" y="326"/>
                  </a:lnTo>
                  <a:lnTo>
                    <a:pt x="962" y="318"/>
                  </a:lnTo>
                  <a:lnTo>
                    <a:pt x="962" y="318"/>
                  </a:lnTo>
                  <a:close/>
                  <a:moveTo>
                    <a:pt x="954" y="330"/>
                  </a:moveTo>
                  <a:lnTo>
                    <a:pt x="954" y="330"/>
                  </a:lnTo>
                  <a:lnTo>
                    <a:pt x="949" y="337"/>
                  </a:lnTo>
                  <a:lnTo>
                    <a:pt x="949" y="337"/>
                  </a:lnTo>
                  <a:lnTo>
                    <a:pt x="954" y="330"/>
                  </a:lnTo>
                  <a:lnTo>
                    <a:pt x="954" y="330"/>
                  </a:lnTo>
                  <a:close/>
                  <a:moveTo>
                    <a:pt x="948" y="339"/>
                  </a:moveTo>
                  <a:lnTo>
                    <a:pt x="948" y="339"/>
                  </a:lnTo>
                  <a:lnTo>
                    <a:pt x="941" y="349"/>
                  </a:lnTo>
                  <a:lnTo>
                    <a:pt x="941" y="349"/>
                  </a:lnTo>
                  <a:lnTo>
                    <a:pt x="948" y="339"/>
                  </a:lnTo>
                  <a:lnTo>
                    <a:pt x="948" y="339"/>
                  </a:lnTo>
                  <a:close/>
                  <a:moveTo>
                    <a:pt x="940" y="353"/>
                  </a:moveTo>
                  <a:lnTo>
                    <a:pt x="940" y="353"/>
                  </a:lnTo>
                  <a:lnTo>
                    <a:pt x="935" y="361"/>
                  </a:lnTo>
                  <a:lnTo>
                    <a:pt x="935" y="361"/>
                  </a:lnTo>
                  <a:lnTo>
                    <a:pt x="940" y="353"/>
                  </a:lnTo>
                  <a:lnTo>
                    <a:pt x="940" y="353"/>
                  </a:lnTo>
                  <a:close/>
                  <a:moveTo>
                    <a:pt x="934" y="363"/>
                  </a:moveTo>
                  <a:lnTo>
                    <a:pt x="934" y="363"/>
                  </a:lnTo>
                  <a:lnTo>
                    <a:pt x="930" y="374"/>
                  </a:lnTo>
                  <a:lnTo>
                    <a:pt x="930" y="374"/>
                  </a:lnTo>
                  <a:lnTo>
                    <a:pt x="934" y="363"/>
                  </a:lnTo>
                  <a:lnTo>
                    <a:pt x="934" y="363"/>
                  </a:lnTo>
                  <a:close/>
                  <a:moveTo>
                    <a:pt x="928" y="378"/>
                  </a:moveTo>
                  <a:lnTo>
                    <a:pt x="928" y="378"/>
                  </a:lnTo>
                  <a:lnTo>
                    <a:pt x="925" y="387"/>
                  </a:lnTo>
                  <a:lnTo>
                    <a:pt x="925" y="387"/>
                  </a:lnTo>
                  <a:lnTo>
                    <a:pt x="928" y="378"/>
                  </a:lnTo>
                  <a:lnTo>
                    <a:pt x="928" y="378"/>
                  </a:lnTo>
                  <a:close/>
                  <a:moveTo>
                    <a:pt x="924" y="389"/>
                  </a:moveTo>
                  <a:lnTo>
                    <a:pt x="924" y="389"/>
                  </a:lnTo>
                  <a:lnTo>
                    <a:pt x="920" y="400"/>
                  </a:lnTo>
                  <a:lnTo>
                    <a:pt x="920" y="400"/>
                  </a:lnTo>
                  <a:lnTo>
                    <a:pt x="924" y="389"/>
                  </a:lnTo>
                  <a:lnTo>
                    <a:pt x="924" y="389"/>
                  </a:lnTo>
                  <a:close/>
                  <a:moveTo>
                    <a:pt x="919" y="404"/>
                  </a:moveTo>
                  <a:lnTo>
                    <a:pt x="919" y="404"/>
                  </a:lnTo>
                  <a:lnTo>
                    <a:pt x="917" y="413"/>
                  </a:lnTo>
                  <a:lnTo>
                    <a:pt x="917" y="413"/>
                  </a:lnTo>
                  <a:lnTo>
                    <a:pt x="919" y="404"/>
                  </a:lnTo>
                  <a:lnTo>
                    <a:pt x="919" y="404"/>
                  </a:lnTo>
                  <a:close/>
                  <a:moveTo>
                    <a:pt x="915" y="416"/>
                  </a:moveTo>
                  <a:lnTo>
                    <a:pt x="915" y="416"/>
                  </a:lnTo>
                  <a:lnTo>
                    <a:pt x="913" y="428"/>
                  </a:lnTo>
                  <a:lnTo>
                    <a:pt x="913" y="428"/>
                  </a:lnTo>
                  <a:lnTo>
                    <a:pt x="915" y="416"/>
                  </a:lnTo>
                  <a:lnTo>
                    <a:pt x="915" y="416"/>
                  </a:lnTo>
                  <a:close/>
                  <a:moveTo>
                    <a:pt x="912" y="430"/>
                  </a:moveTo>
                  <a:lnTo>
                    <a:pt x="912" y="430"/>
                  </a:lnTo>
                  <a:lnTo>
                    <a:pt x="910" y="441"/>
                  </a:lnTo>
                  <a:lnTo>
                    <a:pt x="910" y="441"/>
                  </a:lnTo>
                  <a:lnTo>
                    <a:pt x="912" y="430"/>
                  </a:lnTo>
                  <a:lnTo>
                    <a:pt x="912" y="430"/>
                  </a:lnTo>
                  <a:close/>
                  <a:moveTo>
                    <a:pt x="910" y="444"/>
                  </a:moveTo>
                  <a:lnTo>
                    <a:pt x="910" y="444"/>
                  </a:lnTo>
                  <a:lnTo>
                    <a:pt x="908" y="456"/>
                  </a:lnTo>
                  <a:lnTo>
                    <a:pt x="908" y="456"/>
                  </a:lnTo>
                  <a:lnTo>
                    <a:pt x="910" y="444"/>
                  </a:lnTo>
                  <a:lnTo>
                    <a:pt x="910" y="444"/>
                  </a:lnTo>
                  <a:close/>
                  <a:moveTo>
                    <a:pt x="908" y="459"/>
                  </a:moveTo>
                  <a:lnTo>
                    <a:pt x="908" y="459"/>
                  </a:lnTo>
                  <a:lnTo>
                    <a:pt x="908" y="470"/>
                  </a:lnTo>
                  <a:lnTo>
                    <a:pt x="908" y="470"/>
                  </a:lnTo>
                  <a:lnTo>
                    <a:pt x="908" y="459"/>
                  </a:lnTo>
                  <a:lnTo>
                    <a:pt x="908" y="4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49"/>
            <p:cNvSpPr>
              <a:spLocks/>
            </p:cNvSpPr>
            <p:nvPr/>
          </p:nvSpPr>
          <p:spPr bwMode="auto">
            <a:xfrm>
              <a:off x="2593976" y="3971925"/>
              <a:ext cx="320675" cy="541338"/>
            </a:xfrm>
            <a:custGeom>
              <a:avLst/>
              <a:gdLst>
                <a:gd name="T0" fmla="*/ 323 w 406"/>
                <a:gd name="T1" fmla="*/ 121 h 682"/>
                <a:gd name="T2" fmla="*/ 294 w 406"/>
                <a:gd name="T3" fmla="*/ 84 h 682"/>
                <a:gd name="T4" fmla="*/ 272 w 406"/>
                <a:gd name="T5" fmla="*/ 70 h 682"/>
                <a:gd name="T6" fmla="*/ 236 w 406"/>
                <a:gd name="T7" fmla="*/ 59 h 682"/>
                <a:gd name="T8" fmla="*/ 205 w 406"/>
                <a:gd name="T9" fmla="*/ 59 h 682"/>
                <a:gd name="T10" fmla="*/ 175 w 406"/>
                <a:gd name="T11" fmla="*/ 65 h 682"/>
                <a:gd name="T12" fmla="*/ 150 w 406"/>
                <a:gd name="T13" fmla="*/ 78 h 682"/>
                <a:gd name="T14" fmla="*/ 132 w 406"/>
                <a:gd name="T15" fmla="*/ 96 h 682"/>
                <a:gd name="T16" fmla="*/ 120 w 406"/>
                <a:gd name="T17" fmla="*/ 119 h 682"/>
                <a:gd name="T18" fmla="*/ 116 w 406"/>
                <a:gd name="T19" fmla="*/ 144 h 682"/>
                <a:gd name="T20" fmla="*/ 119 w 406"/>
                <a:gd name="T21" fmla="*/ 168 h 682"/>
                <a:gd name="T22" fmla="*/ 135 w 406"/>
                <a:gd name="T23" fmla="*/ 199 h 682"/>
                <a:gd name="T24" fmla="*/ 161 w 406"/>
                <a:gd name="T25" fmla="*/ 223 h 682"/>
                <a:gd name="T26" fmla="*/ 261 w 406"/>
                <a:gd name="T27" fmla="*/ 277 h 682"/>
                <a:gd name="T28" fmla="*/ 326 w 406"/>
                <a:gd name="T29" fmla="*/ 315 h 682"/>
                <a:gd name="T30" fmla="*/ 361 w 406"/>
                <a:gd name="T31" fmla="*/ 344 h 682"/>
                <a:gd name="T32" fmla="*/ 387 w 406"/>
                <a:gd name="T33" fmla="*/ 382 h 682"/>
                <a:gd name="T34" fmla="*/ 402 w 406"/>
                <a:gd name="T35" fmla="*/ 429 h 682"/>
                <a:gd name="T36" fmla="*/ 406 w 406"/>
                <a:gd name="T37" fmla="*/ 466 h 682"/>
                <a:gd name="T38" fmla="*/ 396 w 406"/>
                <a:gd name="T39" fmla="*/ 534 h 682"/>
                <a:gd name="T40" fmla="*/ 366 w 406"/>
                <a:gd name="T41" fmla="*/ 591 h 682"/>
                <a:gd name="T42" fmla="*/ 319 w 406"/>
                <a:gd name="T43" fmla="*/ 636 h 682"/>
                <a:gd name="T44" fmla="*/ 257 w 406"/>
                <a:gd name="T45" fmla="*/ 666 h 682"/>
                <a:gd name="T46" fmla="*/ 181 w 406"/>
                <a:gd name="T47" fmla="*/ 681 h 682"/>
                <a:gd name="T48" fmla="*/ 128 w 406"/>
                <a:gd name="T49" fmla="*/ 681 h 682"/>
                <a:gd name="T50" fmla="*/ 61 w 406"/>
                <a:gd name="T51" fmla="*/ 669 h 682"/>
                <a:gd name="T52" fmla="*/ 11 w 406"/>
                <a:gd name="T53" fmla="*/ 648 h 682"/>
                <a:gd name="T54" fmla="*/ 8 w 406"/>
                <a:gd name="T55" fmla="*/ 610 h 682"/>
                <a:gd name="T56" fmla="*/ 27 w 406"/>
                <a:gd name="T57" fmla="*/ 519 h 682"/>
                <a:gd name="T58" fmla="*/ 47 w 406"/>
                <a:gd name="T59" fmla="*/ 531 h 682"/>
                <a:gd name="T60" fmla="*/ 60 w 406"/>
                <a:gd name="T61" fmla="*/ 559 h 682"/>
                <a:gd name="T62" fmla="*/ 78 w 406"/>
                <a:gd name="T63" fmla="*/ 585 h 682"/>
                <a:gd name="T64" fmla="*/ 104 w 406"/>
                <a:gd name="T65" fmla="*/ 605 h 682"/>
                <a:gd name="T66" fmla="*/ 137 w 406"/>
                <a:gd name="T67" fmla="*/ 619 h 682"/>
                <a:gd name="T68" fmla="*/ 178 w 406"/>
                <a:gd name="T69" fmla="*/ 622 h 682"/>
                <a:gd name="T70" fmla="*/ 204 w 406"/>
                <a:gd name="T71" fmla="*/ 621 h 682"/>
                <a:gd name="T72" fmla="*/ 236 w 406"/>
                <a:gd name="T73" fmla="*/ 611 h 682"/>
                <a:gd name="T74" fmla="*/ 261 w 406"/>
                <a:gd name="T75" fmla="*/ 594 h 682"/>
                <a:gd name="T76" fmla="*/ 278 w 406"/>
                <a:gd name="T77" fmla="*/ 571 h 682"/>
                <a:gd name="T78" fmla="*/ 287 w 406"/>
                <a:gd name="T79" fmla="*/ 545 h 682"/>
                <a:gd name="T80" fmla="*/ 288 w 406"/>
                <a:gd name="T81" fmla="*/ 526 h 682"/>
                <a:gd name="T82" fmla="*/ 282 w 406"/>
                <a:gd name="T83" fmla="*/ 490 h 682"/>
                <a:gd name="T84" fmla="*/ 262 w 406"/>
                <a:gd name="T85" fmla="*/ 461 h 682"/>
                <a:gd name="T86" fmla="*/ 222 w 406"/>
                <a:gd name="T87" fmla="*/ 430 h 682"/>
                <a:gd name="T88" fmla="*/ 120 w 406"/>
                <a:gd name="T89" fmla="*/ 378 h 682"/>
                <a:gd name="T90" fmla="*/ 71 w 406"/>
                <a:gd name="T91" fmla="*/ 344 h 682"/>
                <a:gd name="T92" fmla="*/ 40 w 406"/>
                <a:gd name="T93" fmla="*/ 313 h 682"/>
                <a:gd name="T94" fmla="*/ 16 w 406"/>
                <a:gd name="T95" fmla="*/ 274 h 682"/>
                <a:gd name="T96" fmla="*/ 5 w 406"/>
                <a:gd name="T97" fmla="*/ 223 h 682"/>
                <a:gd name="T98" fmla="*/ 5 w 406"/>
                <a:gd name="T99" fmla="*/ 179 h 682"/>
                <a:gd name="T100" fmla="*/ 23 w 406"/>
                <a:gd name="T101" fmla="*/ 116 h 682"/>
                <a:gd name="T102" fmla="*/ 55 w 406"/>
                <a:gd name="T103" fmla="*/ 65 h 682"/>
                <a:gd name="T104" fmla="*/ 101 w 406"/>
                <a:gd name="T105" fmla="*/ 29 h 682"/>
                <a:gd name="T106" fmla="*/ 156 w 406"/>
                <a:gd name="T107" fmla="*/ 7 h 682"/>
                <a:gd name="T108" fmla="*/ 218 w 406"/>
                <a:gd name="T109" fmla="*/ 0 h 682"/>
                <a:gd name="T110" fmla="*/ 267 w 406"/>
                <a:gd name="T111" fmla="*/ 2 h 682"/>
                <a:gd name="T112" fmla="*/ 328 w 406"/>
                <a:gd name="T113" fmla="*/ 18 h 682"/>
                <a:gd name="T114" fmla="*/ 375 w 406"/>
                <a:gd name="T115" fmla="*/ 46 h 682"/>
                <a:gd name="T116" fmla="*/ 360 w 406"/>
                <a:gd name="T117" fmla="*/ 8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 h="682">
                  <a:moveTo>
                    <a:pt x="330" y="140"/>
                  </a:moveTo>
                  <a:lnTo>
                    <a:pt x="330" y="140"/>
                  </a:lnTo>
                  <a:lnTo>
                    <a:pt x="323" y="121"/>
                  </a:lnTo>
                  <a:lnTo>
                    <a:pt x="313" y="105"/>
                  </a:lnTo>
                  <a:lnTo>
                    <a:pt x="300" y="90"/>
                  </a:lnTo>
                  <a:lnTo>
                    <a:pt x="294" y="84"/>
                  </a:lnTo>
                  <a:lnTo>
                    <a:pt x="287" y="79"/>
                  </a:lnTo>
                  <a:lnTo>
                    <a:pt x="279" y="74"/>
                  </a:lnTo>
                  <a:lnTo>
                    <a:pt x="272" y="70"/>
                  </a:lnTo>
                  <a:lnTo>
                    <a:pt x="263" y="67"/>
                  </a:lnTo>
                  <a:lnTo>
                    <a:pt x="254" y="63"/>
                  </a:lnTo>
                  <a:lnTo>
                    <a:pt x="236" y="59"/>
                  </a:lnTo>
                  <a:lnTo>
                    <a:pt x="215" y="58"/>
                  </a:lnTo>
                  <a:lnTo>
                    <a:pt x="215" y="58"/>
                  </a:lnTo>
                  <a:lnTo>
                    <a:pt x="205" y="59"/>
                  </a:lnTo>
                  <a:lnTo>
                    <a:pt x="194" y="60"/>
                  </a:lnTo>
                  <a:lnTo>
                    <a:pt x="185" y="62"/>
                  </a:lnTo>
                  <a:lnTo>
                    <a:pt x="175" y="65"/>
                  </a:lnTo>
                  <a:lnTo>
                    <a:pt x="166" y="69"/>
                  </a:lnTo>
                  <a:lnTo>
                    <a:pt x="158" y="73"/>
                  </a:lnTo>
                  <a:lnTo>
                    <a:pt x="150" y="78"/>
                  </a:lnTo>
                  <a:lnTo>
                    <a:pt x="144" y="84"/>
                  </a:lnTo>
                  <a:lnTo>
                    <a:pt x="138" y="90"/>
                  </a:lnTo>
                  <a:lnTo>
                    <a:pt x="132" y="96"/>
                  </a:lnTo>
                  <a:lnTo>
                    <a:pt x="127" y="104"/>
                  </a:lnTo>
                  <a:lnTo>
                    <a:pt x="123" y="111"/>
                  </a:lnTo>
                  <a:lnTo>
                    <a:pt x="120" y="119"/>
                  </a:lnTo>
                  <a:lnTo>
                    <a:pt x="118" y="127"/>
                  </a:lnTo>
                  <a:lnTo>
                    <a:pt x="117" y="136"/>
                  </a:lnTo>
                  <a:lnTo>
                    <a:pt x="116" y="144"/>
                  </a:lnTo>
                  <a:lnTo>
                    <a:pt x="116" y="144"/>
                  </a:lnTo>
                  <a:lnTo>
                    <a:pt x="117" y="157"/>
                  </a:lnTo>
                  <a:lnTo>
                    <a:pt x="119" y="168"/>
                  </a:lnTo>
                  <a:lnTo>
                    <a:pt x="123" y="179"/>
                  </a:lnTo>
                  <a:lnTo>
                    <a:pt x="128" y="189"/>
                  </a:lnTo>
                  <a:lnTo>
                    <a:pt x="135" y="199"/>
                  </a:lnTo>
                  <a:lnTo>
                    <a:pt x="143" y="208"/>
                  </a:lnTo>
                  <a:lnTo>
                    <a:pt x="151" y="215"/>
                  </a:lnTo>
                  <a:lnTo>
                    <a:pt x="161" y="223"/>
                  </a:lnTo>
                  <a:lnTo>
                    <a:pt x="184" y="238"/>
                  </a:lnTo>
                  <a:lnTo>
                    <a:pt x="207" y="251"/>
                  </a:lnTo>
                  <a:lnTo>
                    <a:pt x="261" y="277"/>
                  </a:lnTo>
                  <a:lnTo>
                    <a:pt x="288" y="291"/>
                  </a:lnTo>
                  <a:lnTo>
                    <a:pt x="314" y="306"/>
                  </a:lnTo>
                  <a:lnTo>
                    <a:pt x="326" y="315"/>
                  </a:lnTo>
                  <a:lnTo>
                    <a:pt x="339" y="325"/>
                  </a:lnTo>
                  <a:lnTo>
                    <a:pt x="350" y="335"/>
                  </a:lnTo>
                  <a:lnTo>
                    <a:pt x="361" y="344"/>
                  </a:lnTo>
                  <a:lnTo>
                    <a:pt x="370" y="356"/>
                  </a:lnTo>
                  <a:lnTo>
                    <a:pt x="380" y="368"/>
                  </a:lnTo>
                  <a:lnTo>
                    <a:pt x="387" y="382"/>
                  </a:lnTo>
                  <a:lnTo>
                    <a:pt x="393" y="397"/>
                  </a:lnTo>
                  <a:lnTo>
                    <a:pt x="398" y="411"/>
                  </a:lnTo>
                  <a:lnTo>
                    <a:pt x="402" y="429"/>
                  </a:lnTo>
                  <a:lnTo>
                    <a:pt x="404" y="447"/>
                  </a:lnTo>
                  <a:lnTo>
                    <a:pt x="406" y="466"/>
                  </a:lnTo>
                  <a:lnTo>
                    <a:pt x="406" y="466"/>
                  </a:lnTo>
                  <a:lnTo>
                    <a:pt x="404" y="490"/>
                  </a:lnTo>
                  <a:lnTo>
                    <a:pt x="401" y="512"/>
                  </a:lnTo>
                  <a:lnTo>
                    <a:pt x="396" y="534"/>
                  </a:lnTo>
                  <a:lnTo>
                    <a:pt x="387" y="554"/>
                  </a:lnTo>
                  <a:lnTo>
                    <a:pt x="377" y="573"/>
                  </a:lnTo>
                  <a:lnTo>
                    <a:pt x="366" y="591"/>
                  </a:lnTo>
                  <a:lnTo>
                    <a:pt x="352" y="607"/>
                  </a:lnTo>
                  <a:lnTo>
                    <a:pt x="336" y="622"/>
                  </a:lnTo>
                  <a:lnTo>
                    <a:pt x="319" y="636"/>
                  </a:lnTo>
                  <a:lnTo>
                    <a:pt x="299" y="647"/>
                  </a:lnTo>
                  <a:lnTo>
                    <a:pt x="279" y="657"/>
                  </a:lnTo>
                  <a:lnTo>
                    <a:pt x="257" y="666"/>
                  </a:lnTo>
                  <a:lnTo>
                    <a:pt x="232" y="673"/>
                  </a:lnTo>
                  <a:lnTo>
                    <a:pt x="207" y="678"/>
                  </a:lnTo>
                  <a:lnTo>
                    <a:pt x="181" y="681"/>
                  </a:lnTo>
                  <a:lnTo>
                    <a:pt x="153" y="682"/>
                  </a:lnTo>
                  <a:lnTo>
                    <a:pt x="153" y="682"/>
                  </a:lnTo>
                  <a:lnTo>
                    <a:pt x="128" y="681"/>
                  </a:lnTo>
                  <a:lnTo>
                    <a:pt x="104" y="678"/>
                  </a:lnTo>
                  <a:lnTo>
                    <a:pt x="82" y="674"/>
                  </a:lnTo>
                  <a:lnTo>
                    <a:pt x="61" y="669"/>
                  </a:lnTo>
                  <a:lnTo>
                    <a:pt x="42" y="663"/>
                  </a:lnTo>
                  <a:lnTo>
                    <a:pt x="26" y="656"/>
                  </a:lnTo>
                  <a:lnTo>
                    <a:pt x="11" y="648"/>
                  </a:lnTo>
                  <a:lnTo>
                    <a:pt x="0" y="641"/>
                  </a:lnTo>
                  <a:lnTo>
                    <a:pt x="0" y="641"/>
                  </a:lnTo>
                  <a:lnTo>
                    <a:pt x="8" y="610"/>
                  </a:lnTo>
                  <a:lnTo>
                    <a:pt x="15" y="580"/>
                  </a:lnTo>
                  <a:lnTo>
                    <a:pt x="21" y="550"/>
                  </a:lnTo>
                  <a:lnTo>
                    <a:pt x="27" y="519"/>
                  </a:lnTo>
                  <a:lnTo>
                    <a:pt x="45" y="519"/>
                  </a:lnTo>
                  <a:lnTo>
                    <a:pt x="45" y="519"/>
                  </a:lnTo>
                  <a:lnTo>
                    <a:pt x="47" y="531"/>
                  </a:lnTo>
                  <a:lnTo>
                    <a:pt x="51" y="540"/>
                  </a:lnTo>
                  <a:lnTo>
                    <a:pt x="55" y="550"/>
                  </a:lnTo>
                  <a:lnTo>
                    <a:pt x="60" y="559"/>
                  </a:lnTo>
                  <a:lnTo>
                    <a:pt x="65" y="568"/>
                  </a:lnTo>
                  <a:lnTo>
                    <a:pt x="71" y="576"/>
                  </a:lnTo>
                  <a:lnTo>
                    <a:pt x="78" y="585"/>
                  </a:lnTo>
                  <a:lnTo>
                    <a:pt x="86" y="593"/>
                  </a:lnTo>
                  <a:lnTo>
                    <a:pt x="94" y="599"/>
                  </a:lnTo>
                  <a:lnTo>
                    <a:pt x="104" y="605"/>
                  </a:lnTo>
                  <a:lnTo>
                    <a:pt x="114" y="610"/>
                  </a:lnTo>
                  <a:lnTo>
                    <a:pt x="125" y="615"/>
                  </a:lnTo>
                  <a:lnTo>
                    <a:pt x="137" y="619"/>
                  </a:lnTo>
                  <a:lnTo>
                    <a:pt x="149" y="621"/>
                  </a:lnTo>
                  <a:lnTo>
                    <a:pt x="163" y="622"/>
                  </a:lnTo>
                  <a:lnTo>
                    <a:pt x="178" y="622"/>
                  </a:lnTo>
                  <a:lnTo>
                    <a:pt x="178" y="622"/>
                  </a:lnTo>
                  <a:lnTo>
                    <a:pt x="190" y="622"/>
                  </a:lnTo>
                  <a:lnTo>
                    <a:pt x="204" y="621"/>
                  </a:lnTo>
                  <a:lnTo>
                    <a:pt x="215" y="619"/>
                  </a:lnTo>
                  <a:lnTo>
                    <a:pt x="226" y="615"/>
                  </a:lnTo>
                  <a:lnTo>
                    <a:pt x="236" y="611"/>
                  </a:lnTo>
                  <a:lnTo>
                    <a:pt x="245" y="606"/>
                  </a:lnTo>
                  <a:lnTo>
                    <a:pt x="253" y="600"/>
                  </a:lnTo>
                  <a:lnTo>
                    <a:pt x="261" y="594"/>
                  </a:lnTo>
                  <a:lnTo>
                    <a:pt x="267" y="588"/>
                  </a:lnTo>
                  <a:lnTo>
                    <a:pt x="273" y="580"/>
                  </a:lnTo>
                  <a:lnTo>
                    <a:pt x="278" y="571"/>
                  </a:lnTo>
                  <a:lnTo>
                    <a:pt x="282" y="563"/>
                  </a:lnTo>
                  <a:lnTo>
                    <a:pt x="284" y="554"/>
                  </a:lnTo>
                  <a:lnTo>
                    <a:pt x="287" y="545"/>
                  </a:lnTo>
                  <a:lnTo>
                    <a:pt x="288" y="535"/>
                  </a:lnTo>
                  <a:lnTo>
                    <a:pt x="288" y="526"/>
                  </a:lnTo>
                  <a:lnTo>
                    <a:pt x="288" y="526"/>
                  </a:lnTo>
                  <a:lnTo>
                    <a:pt x="288" y="513"/>
                  </a:lnTo>
                  <a:lnTo>
                    <a:pt x="285" y="501"/>
                  </a:lnTo>
                  <a:lnTo>
                    <a:pt x="282" y="490"/>
                  </a:lnTo>
                  <a:lnTo>
                    <a:pt x="277" y="480"/>
                  </a:lnTo>
                  <a:lnTo>
                    <a:pt x="269" y="470"/>
                  </a:lnTo>
                  <a:lnTo>
                    <a:pt x="262" y="461"/>
                  </a:lnTo>
                  <a:lnTo>
                    <a:pt x="253" y="452"/>
                  </a:lnTo>
                  <a:lnTo>
                    <a:pt x="245" y="445"/>
                  </a:lnTo>
                  <a:lnTo>
                    <a:pt x="222" y="430"/>
                  </a:lnTo>
                  <a:lnTo>
                    <a:pt x="199" y="418"/>
                  </a:lnTo>
                  <a:lnTo>
                    <a:pt x="147" y="392"/>
                  </a:lnTo>
                  <a:lnTo>
                    <a:pt x="120" y="378"/>
                  </a:lnTo>
                  <a:lnTo>
                    <a:pt x="94" y="362"/>
                  </a:lnTo>
                  <a:lnTo>
                    <a:pt x="82" y="354"/>
                  </a:lnTo>
                  <a:lnTo>
                    <a:pt x="71" y="344"/>
                  </a:lnTo>
                  <a:lnTo>
                    <a:pt x="60" y="336"/>
                  </a:lnTo>
                  <a:lnTo>
                    <a:pt x="49" y="325"/>
                  </a:lnTo>
                  <a:lnTo>
                    <a:pt x="40" y="313"/>
                  </a:lnTo>
                  <a:lnTo>
                    <a:pt x="31" y="301"/>
                  </a:lnTo>
                  <a:lnTo>
                    <a:pt x="23" y="287"/>
                  </a:lnTo>
                  <a:lnTo>
                    <a:pt x="16" y="274"/>
                  </a:lnTo>
                  <a:lnTo>
                    <a:pt x="11" y="258"/>
                  </a:lnTo>
                  <a:lnTo>
                    <a:pt x="8" y="242"/>
                  </a:lnTo>
                  <a:lnTo>
                    <a:pt x="5" y="223"/>
                  </a:lnTo>
                  <a:lnTo>
                    <a:pt x="4" y="203"/>
                  </a:lnTo>
                  <a:lnTo>
                    <a:pt x="4" y="203"/>
                  </a:lnTo>
                  <a:lnTo>
                    <a:pt x="5" y="179"/>
                  </a:lnTo>
                  <a:lnTo>
                    <a:pt x="9" y="157"/>
                  </a:lnTo>
                  <a:lnTo>
                    <a:pt x="15" y="136"/>
                  </a:lnTo>
                  <a:lnTo>
                    <a:pt x="23" y="116"/>
                  </a:lnTo>
                  <a:lnTo>
                    <a:pt x="31" y="98"/>
                  </a:lnTo>
                  <a:lnTo>
                    <a:pt x="42" y="80"/>
                  </a:lnTo>
                  <a:lnTo>
                    <a:pt x="55" y="65"/>
                  </a:lnTo>
                  <a:lnTo>
                    <a:pt x="70" y="52"/>
                  </a:lnTo>
                  <a:lnTo>
                    <a:pt x="85" y="39"/>
                  </a:lnTo>
                  <a:lnTo>
                    <a:pt x="101" y="29"/>
                  </a:lnTo>
                  <a:lnTo>
                    <a:pt x="119" y="19"/>
                  </a:lnTo>
                  <a:lnTo>
                    <a:pt x="138" y="12"/>
                  </a:lnTo>
                  <a:lnTo>
                    <a:pt x="156" y="7"/>
                  </a:lnTo>
                  <a:lnTo>
                    <a:pt x="178" y="2"/>
                  </a:lnTo>
                  <a:lnTo>
                    <a:pt x="197" y="0"/>
                  </a:lnTo>
                  <a:lnTo>
                    <a:pt x="218" y="0"/>
                  </a:lnTo>
                  <a:lnTo>
                    <a:pt x="218" y="0"/>
                  </a:lnTo>
                  <a:lnTo>
                    <a:pt x="243" y="0"/>
                  </a:lnTo>
                  <a:lnTo>
                    <a:pt x="267" y="2"/>
                  </a:lnTo>
                  <a:lnTo>
                    <a:pt x="289" y="6"/>
                  </a:lnTo>
                  <a:lnTo>
                    <a:pt x="309" y="12"/>
                  </a:lnTo>
                  <a:lnTo>
                    <a:pt x="328" y="18"/>
                  </a:lnTo>
                  <a:lnTo>
                    <a:pt x="345" y="27"/>
                  </a:lnTo>
                  <a:lnTo>
                    <a:pt x="361" y="36"/>
                  </a:lnTo>
                  <a:lnTo>
                    <a:pt x="375" y="46"/>
                  </a:lnTo>
                  <a:lnTo>
                    <a:pt x="375" y="46"/>
                  </a:lnTo>
                  <a:lnTo>
                    <a:pt x="367" y="67"/>
                  </a:lnTo>
                  <a:lnTo>
                    <a:pt x="360" y="89"/>
                  </a:lnTo>
                  <a:lnTo>
                    <a:pt x="345" y="140"/>
                  </a:lnTo>
                  <a:lnTo>
                    <a:pt x="330"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50"/>
            <p:cNvSpPr>
              <a:spLocks/>
            </p:cNvSpPr>
            <p:nvPr/>
          </p:nvSpPr>
          <p:spPr bwMode="auto">
            <a:xfrm>
              <a:off x="2987676" y="4138613"/>
              <a:ext cx="339725" cy="374650"/>
            </a:xfrm>
            <a:custGeom>
              <a:avLst/>
              <a:gdLst>
                <a:gd name="T0" fmla="*/ 294 w 429"/>
                <a:gd name="T1" fmla="*/ 389 h 474"/>
                <a:gd name="T2" fmla="*/ 281 w 429"/>
                <a:gd name="T3" fmla="*/ 408 h 474"/>
                <a:gd name="T4" fmla="*/ 248 w 429"/>
                <a:gd name="T5" fmla="*/ 439 h 474"/>
                <a:gd name="T6" fmla="*/ 212 w 429"/>
                <a:gd name="T7" fmla="*/ 461 h 474"/>
                <a:gd name="T8" fmla="*/ 183 w 429"/>
                <a:gd name="T9" fmla="*/ 470 h 474"/>
                <a:gd name="T10" fmla="*/ 161 w 429"/>
                <a:gd name="T11" fmla="*/ 474 h 474"/>
                <a:gd name="T12" fmla="*/ 150 w 429"/>
                <a:gd name="T13" fmla="*/ 474 h 474"/>
                <a:gd name="T14" fmla="*/ 117 w 429"/>
                <a:gd name="T15" fmla="*/ 471 h 474"/>
                <a:gd name="T16" fmla="*/ 87 w 429"/>
                <a:gd name="T17" fmla="*/ 464 h 474"/>
                <a:gd name="T18" fmla="*/ 61 w 429"/>
                <a:gd name="T19" fmla="*/ 450 h 474"/>
                <a:gd name="T20" fmla="*/ 40 w 429"/>
                <a:gd name="T21" fmla="*/ 432 h 474"/>
                <a:gd name="T22" fmla="*/ 24 w 429"/>
                <a:gd name="T23" fmla="*/ 408 h 474"/>
                <a:gd name="T24" fmla="*/ 11 w 429"/>
                <a:gd name="T25" fmla="*/ 377 h 474"/>
                <a:gd name="T26" fmla="*/ 4 w 429"/>
                <a:gd name="T27" fmla="*/ 341 h 474"/>
                <a:gd name="T28" fmla="*/ 2 w 429"/>
                <a:gd name="T29" fmla="*/ 299 h 474"/>
                <a:gd name="T30" fmla="*/ 2 w 429"/>
                <a:gd name="T31" fmla="*/ 253 h 474"/>
                <a:gd name="T32" fmla="*/ 5 w 429"/>
                <a:gd name="T33" fmla="*/ 175 h 474"/>
                <a:gd name="T34" fmla="*/ 5 w 429"/>
                <a:gd name="T35" fmla="*/ 138 h 474"/>
                <a:gd name="T36" fmla="*/ 4 w 429"/>
                <a:gd name="T37" fmla="*/ 72 h 474"/>
                <a:gd name="T38" fmla="*/ 0 w 429"/>
                <a:gd name="T39" fmla="*/ 0 h 474"/>
                <a:gd name="T40" fmla="*/ 31 w 429"/>
                <a:gd name="T41" fmla="*/ 4 h 474"/>
                <a:gd name="T42" fmla="*/ 72 w 429"/>
                <a:gd name="T43" fmla="*/ 5 h 474"/>
                <a:gd name="T44" fmla="*/ 129 w 429"/>
                <a:gd name="T45" fmla="*/ 3 h 474"/>
                <a:gd name="T46" fmla="*/ 143 w 429"/>
                <a:gd name="T47" fmla="*/ 0 h 474"/>
                <a:gd name="T48" fmla="*/ 138 w 429"/>
                <a:gd name="T49" fmla="*/ 56 h 474"/>
                <a:gd name="T50" fmla="*/ 133 w 429"/>
                <a:gd name="T51" fmla="*/ 192 h 474"/>
                <a:gd name="T52" fmla="*/ 133 w 429"/>
                <a:gd name="T53" fmla="*/ 274 h 474"/>
                <a:gd name="T54" fmla="*/ 135 w 429"/>
                <a:gd name="T55" fmla="*/ 314 h 474"/>
                <a:gd name="T56" fmla="*/ 142 w 429"/>
                <a:gd name="T57" fmla="*/ 336 h 474"/>
                <a:gd name="T58" fmla="*/ 149 w 429"/>
                <a:gd name="T59" fmla="*/ 354 h 474"/>
                <a:gd name="T60" fmla="*/ 159 w 429"/>
                <a:gd name="T61" fmla="*/ 368 h 474"/>
                <a:gd name="T62" fmla="*/ 171 w 429"/>
                <a:gd name="T63" fmla="*/ 380 h 474"/>
                <a:gd name="T64" fmla="*/ 185 w 429"/>
                <a:gd name="T65" fmla="*/ 386 h 474"/>
                <a:gd name="T66" fmla="*/ 202 w 429"/>
                <a:gd name="T67" fmla="*/ 389 h 474"/>
                <a:gd name="T68" fmla="*/ 211 w 429"/>
                <a:gd name="T69" fmla="*/ 389 h 474"/>
                <a:gd name="T70" fmla="*/ 231 w 429"/>
                <a:gd name="T71" fmla="*/ 388 h 474"/>
                <a:gd name="T72" fmla="*/ 248 w 429"/>
                <a:gd name="T73" fmla="*/ 381 h 474"/>
                <a:gd name="T74" fmla="*/ 262 w 429"/>
                <a:gd name="T75" fmla="*/ 368 h 474"/>
                <a:gd name="T76" fmla="*/ 274 w 429"/>
                <a:gd name="T77" fmla="*/ 352 h 474"/>
                <a:gd name="T78" fmla="*/ 283 w 429"/>
                <a:gd name="T79" fmla="*/ 332 h 474"/>
                <a:gd name="T80" fmla="*/ 289 w 429"/>
                <a:gd name="T81" fmla="*/ 309 h 474"/>
                <a:gd name="T82" fmla="*/ 293 w 429"/>
                <a:gd name="T83" fmla="*/ 282 h 474"/>
                <a:gd name="T84" fmla="*/ 294 w 429"/>
                <a:gd name="T85" fmla="*/ 212 h 474"/>
                <a:gd name="T86" fmla="*/ 294 w 429"/>
                <a:gd name="T87" fmla="*/ 155 h 474"/>
                <a:gd name="T88" fmla="*/ 290 w 429"/>
                <a:gd name="T89" fmla="*/ 51 h 474"/>
                <a:gd name="T90" fmla="*/ 287 w 429"/>
                <a:gd name="T91" fmla="*/ 0 h 474"/>
                <a:gd name="T92" fmla="*/ 336 w 429"/>
                <a:gd name="T93" fmla="*/ 4 h 474"/>
                <a:gd name="T94" fmla="*/ 357 w 429"/>
                <a:gd name="T95" fmla="*/ 5 h 474"/>
                <a:gd name="T96" fmla="*/ 398 w 429"/>
                <a:gd name="T97" fmla="*/ 3 h 474"/>
                <a:gd name="T98" fmla="*/ 429 w 429"/>
                <a:gd name="T99" fmla="*/ 0 h 474"/>
                <a:gd name="T100" fmla="*/ 423 w 429"/>
                <a:gd name="T101" fmla="*/ 102 h 474"/>
                <a:gd name="T102" fmla="*/ 422 w 429"/>
                <a:gd name="T103" fmla="*/ 212 h 474"/>
                <a:gd name="T104" fmla="*/ 422 w 429"/>
                <a:gd name="T105" fmla="*/ 249 h 474"/>
                <a:gd name="T106" fmla="*/ 423 w 429"/>
                <a:gd name="T107" fmla="*/ 360 h 474"/>
                <a:gd name="T108" fmla="*/ 429 w 429"/>
                <a:gd name="T109" fmla="*/ 461 h 474"/>
                <a:gd name="T110" fmla="*/ 396 w 429"/>
                <a:gd name="T111" fmla="*/ 459 h 474"/>
                <a:gd name="T112" fmla="*/ 362 w 429"/>
                <a:gd name="T113" fmla="*/ 456 h 474"/>
                <a:gd name="T114" fmla="*/ 345 w 429"/>
                <a:gd name="T115" fmla="*/ 458 h 474"/>
                <a:gd name="T116" fmla="*/ 292 w 429"/>
                <a:gd name="T117" fmla="*/ 4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9" h="474">
                  <a:moveTo>
                    <a:pt x="297" y="389"/>
                  </a:moveTo>
                  <a:lnTo>
                    <a:pt x="294" y="389"/>
                  </a:lnTo>
                  <a:lnTo>
                    <a:pt x="294" y="389"/>
                  </a:lnTo>
                  <a:lnTo>
                    <a:pt x="281" y="408"/>
                  </a:lnTo>
                  <a:lnTo>
                    <a:pt x="266" y="425"/>
                  </a:lnTo>
                  <a:lnTo>
                    <a:pt x="248" y="439"/>
                  </a:lnTo>
                  <a:lnTo>
                    <a:pt x="231" y="451"/>
                  </a:lnTo>
                  <a:lnTo>
                    <a:pt x="212" y="461"/>
                  </a:lnTo>
                  <a:lnTo>
                    <a:pt x="192" y="468"/>
                  </a:lnTo>
                  <a:lnTo>
                    <a:pt x="183" y="470"/>
                  </a:lnTo>
                  <a:lnTo>
                    <a:pt x="173" y="473"/>
                  </a:lnTo>
                  <a:lnTo>
                    <a:pt x="161" y="474"/>
                  </a:lnTo>
                  <a:lnTo>
                    <a:pt x="150" y="474"/>
                  </a:lnTo>
                  <a:lnTo>
                    <a:pt x="150" y="474"/>
                  </a:lnTo>
                  <a:lnTo>
                    <a:pt x="133" y="474"/>
                  </a:lnTo>
                  <a:lnTo>
                    <a:pt x="117" y="471"/>
                  </a:lnTo>
                  <a:lnTo>
                    <a:pt x="101" y="468"/>
                  </a:lnTo>
                  <a:lnTo>
                    <a:pt x="87" y="464"/>
                  </a:lnTo>
                  <a:lnTo>
                    <a:pt x="73" y="458"/>
                  </a:lnTo>
                  <a:lnTo>
                    <a:pt x="61" y="450"/>
                  </a:lnTo>
                  <a:lnTo>
                    <a:pt x="50" y="442"/>
                  </a:lnTo>
                  <a:lnTo>
                    <a:pt x="40" y="432"/>
                  </a:lnTo>
                  <a:lnTo>
                    <a:pt x="31" y="420"/>
                  </a:lnTo>
                  <a:lnTo>
                    <a:pt x="24" y="408"/>
                  </a:lnTo>
                  <a:lnTo>
                    <a:pt x="16" y="393"/>
                  </a:lnTo>
                  <a:lnTo>
                    <a:pt x="11" y="377"/>
                  </a:lnTo>
                  <a:lnTo>
                    <a:pt x="6" y="360"/>
                  </a:lnTo>
                  <a:lnTo>
                    <a:pt x="4" y="341"/>
                  </a:lnTo>
                  <a:lnTo>
                    <a:pt x="2" y="320"/>
                  </a:lnTo>
                  <a:lnTo>
                    <a:pt x="2" y="299"/>
                  </a:lnTo>
                  <a:lnTo>
                    <a:pt x="2" y="299"/>
                  </a:lnTo>
                  <a:lnTo>
                    <a:pt x="2" y="253"/>
                  </a:lnTo>
                  <a:lnTo>
                    <a:pt x="3" y="212"/>
                  </a:lnTo>
                  <a:lnTo>
                    <a:pt x="5" y="175"/>
                  </a:lnTo>
                  <a:lnTo>
                    <a:pt x="5" y="138"/>
                  </a:lnTo>
                  <a:lnTo>
                    <a:pt x="5" y="138"/>
                  </a:lnTo>
                  <a:lnTo>
                    <a:pt x="5" y="107"/>
                  </a:lnTo>
                  <a:lnTo>
                    <a:pt x="4" y="72"/>
                  </a:lnTo>
                  <a:lnTo>
                    <a:pt x="0" y="0"/>
                  </a:lnTo>
                  <a:lnTo>
                    <a:pt x="0" y="0"/>
                  </a:lnTo>
                  <a:lnTo>
                    <a:pt x="14" y="3"/>
                  </a:lnTo>
                  <a:lnTo>
                    <a:pt x="31" y="4"/>
                  </a:lnTo>
                  <a:lnTo>
                    <a:pt x="72" y="5"/>
                  </a:lnTo>
                  <a:lnTo>
                    <a:pt x="72" y="5"/>
                  </a:lnTo>
                  <a:lnTo>
                    <a:pt x="112" y="4"/>
                  </a:lnTo>
                  <a:lnTo>
                    <a:pt x="129" y="3"/>
                  </a:lnTo>
                  <a:lnTo>
                    <a:pt x="143" y="0"/>
                  </a:lnTo>
                  <a:lnTo>
                    <a:pt x="143" y="0"/>
                  </a:lnTo>
                  <a:lnTo>
                    <a:pt x="140" y="27"/>
                  </a:lnTo>
                  <a:lnTo>
                    <a:pt x="138" y="56"/>
                  </a:lnTo>
                  <a:lnTo>
                    <a:pt x="135" y="120"/>
                  </a:lnTo>
                  <a:lnTo>
                    <a:pt x="133" y="192"/>
                  </a:lnTo>
                  <a:lnTo>
                    <a:pt x="133" y="274"/>
                  </a:lnTo>
                  <a:lnTo>
                    <a:pt x="133" y="274"/>
                  </a:lnTo>
                  <a:lnTo>
                    <a:pt x="134" y="301"/>
                  </a:lnTo>
                  <a:lnTo>
                    <a:pt x="135" y="314"/>
                  </a:lnTo>
                  <a:lnTo>
                    <a:pt x="138" y="325"/>
                  </a:lnTo>
                  <a:lnTo>
                    <a:pt x="142" y="336"/>
                  </a:lnTo>
                  <a:lnTo>
                    <a:pt x="144" y="345"/>
                  </a:lnTo>
                  <a:lnTo>
                    <a:pt x="149" y="354"/>
                  </a:lnTo>
                  <a:lnTo>
                    <a:pt x="154" y="361"/>
                  </a:lnTo>
                  <a:lnTo>
                    <a:pt x="159" y="368"/>
                  </a:lnTo>
                  <a:lnTo>
                    <a:pt x="165" y="375"/>
                  </a:lnTo>
                  <a:lnTo>
                    <a:pt x="171" y="380"/>
                  </a:lnTo>
                  <a:lnTo>
                    <a:pt x="178" y="383"/>
                  </a:lnTo>
                  <a:lnTo>
                    <a:pt x="185" y="386"/>
                  </a:lnTo>
                  <a:lnTo>
                    <a:pt x="194" y="388"/>
                  </a:lnTo>
                  <a:lnTo>
                    <a:pt x="202" y="389"/>
                  </a:lnTo>
                  <a:lnTo>
                    <a:pt x="211" y="389"/>
                  </a:lnTo>
                  <a:lnTo>
                    <a:pt x="211" y="389"/>
                  </a:lnTo>
                  <a:lnTo>
                    <a:pt x="221" y="389"/>
                  </a:lnTo>
                  <a:lnTo>
                    <a:pt x="231" y="388"/>
                  </a:lnTo>
                  <a:lnTo>
                    <a:pt x="240" y="385"/>
                  </a:lnTo>
                  <a:lnTo>
                    <a:pt x="248" y="381"/>
                  </a:lnTo>
                  <a:lnTo>
                    <a:pt x="256" y="375"/>
                  </a:lnTo>
                  <a:lnTo>
                    <a:pt x="262" y="368"/>
                  </a:lnTo>
                  <a:lnTo>
                    <a:pt x="268" y="361"/>
                  </a:lnTo>
                  <a:lnTo>
                    <a:pt x="274" y="352"/>
                  </a:lnTo>
                  <a:lnTo>
                    <a:pt x="279" y="344"/>
                  </a:lnTo>
                  <a:lnTo>
                    <a:pt x="283" y="332"/>
                  </a:lnTo>
                  <a:lnTo>
                    <a:pt x="287" y="321"/>
                  </a:lnTo>
                  <a:lnTo>
                    <a:pt x="289" y="309"/>
                  </a:lnTo>
                  <a:lnTo>
                    <a:pt x="292" y="295"/>
                  </a:lnTo>
                  <a:lnTo>
                    <a:pt x="293" y="282"/>
                  </a:lnTo>
                  <a:lnTo>
                    <a:pt x="294" y="249"/>
                  </a:lnTo>
                  <a:lnTo>
                    <a:pt x="294" y="212"/>
                  </a:lnTo>
                  <a:lnTo>
                    <a:pt x="294" y="212"/>
                  </a:lnTo>
                  <a:lnTo>
                    <a:pt x="294" y="155"/>
                  </a:lnTo>
                  <a:lnTo>
                    <a:pt x="293" y="102"/>
                  </a:lnTo>
                  <a:lnTo>
                    <a:pt x="290" y="51"/>
                  </a:lnTo>
                  <a:lnTo>
                    <a:pt x="287" y="0"/>
                  </a:lnTo>
                  <a:lnTo>
                    <a:pt x="287" y="0"/>
                  </a:lnTo>
                  <a:lnTo>
                    <a:pt x="318" y="3"/>
                  </a:lnTo>
                  <a:lnTo>
                    <a:pt x="336" y="4"/>
                  </a:lnTo>
                  <a:lnTo>
                    <a:pt x="357" y="5"/>
                  </a:lnTo>
                  <a:lnTo>
                    <a:pt x="357" y="5"/>
                  </a:lnTo>
                  <a:lnTo>
                    <a:pt x="380" y="4"/>
                  </a:lnTo>
                  <a:lnTo>
                    <a:pt x="398" y="3"/>
                  </a:lnTo>
                  <a:lnTo>
                    <a:pt x="429" y="0"/>
                  </a:lnTo>
                  <a:lnTo>
                    <a:pt x="429" y="0"/>
                  </a:lnTo>
                  <a:lnTo>
                    <a:pt x="426" y="51"/>
                  </a:lnTo>
                  <a:lnTo>
                    <a:pt x="423" y="102"/>
                  </a:lnTo>
                  <a:lnTo>
                    <a:pt x="422" y="155"/>
                  </a:lnTo>
                  <a:lnTo>
                    <a:pt x="422" y="212"/>
                  </a:lnTo>
                  <a:lnTo>
                    <a:pt x="422" y="249"/>
                  </a:lnTo>
                  <a:lnTo>
                    <a:pt x="422" y="249"/>
                  </a:lnTo>
                  <a:lnTo>
                    <a:pt x="422" y="306"/>
                  </a:lnTo>
                  <a:lnTo>
                    <a:pt x="423" y="360"/>
                  </a:lnTo>
                  <a:lnTo>
                    <a:pt x="426" y="411"/>
                  </a:lnTo>
                  <a:lnTo>
                    <a:pt x="429" y="461"/>
                  </a:lnTo>
                  <a:lnTo>
                    <a:pt x="429" y="461"/>
                  </a:lnTo>
                  <a:lnTo>
                    <a:pt x="396" y="459"/>
                  </a:lnTo>
                  <a:lnTo>
                    <a:pt x="379" y="458"/>
                  </a:lnTo>
                  <a:lnTo>
                    <a:pt x="362" y="456"/>
                  </a:lnTo>
                  <a:lnTo>
                    <a:pt x="362" y="456"/>
                  </a:lnTo>
                  <a:lnTo>
                    <a:pt x="345" y="458"/>
                  </a:lnTo>
                  <a:lnTo>
                    <a:pt x="328" y="459"/>
                  </a:lnTo>
                  <a:lnTo>
                    <a:pt x="292" y="461"/>
                  </a:lnTo>
                  <a:lnTo>
                    <a:pt x="297" y="3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51"/>
            <p:cNvSpPr>
              <a:spLocks noEditPoints="1"/>
            </p:cNvSpPr>
            <p:nvPr/>
          </p:nvSpPr>
          <p:spPr bwMode="auto">
            <a:xfrm>
              <a:off x="3411538" y="4127500"/>
              <a:ext cx="355600" cy="574675"/>
            </a:xfrm>
            <a:custGeom>
              <a:avLst/>
              <a:gdLst>
                <a:gd name="T0" fmla="*/ 6 w 448"/>
                <a:gd name="T1" fmla="*/ 253 h 724"/>
                <a:gd name="T2" fmla="*/ 0 w 448"/>
                <a:gd name="T3" fmla="*/ 12 h 724"/>
                <a:gd name="T4" fmla="*/ 49 w 448"/>
                <a:gd name="T5" fmla="*/ 16 h 724"/>
                <a:gd name="T6" fmla="*/ 83 w 448"/>
                <a:gd name="T7" fmla="*/ 16 h 724"/>
                <a:gd name="T8" fmla="*/ 132 w 448"/>
                <a:gd name="T9" fmla="*/ 12 h 724"/>
                <a:gd name="T10" fmla="*/ 125 w 448"/>
                <a:gd name="T11" fmla="*/ 94 h 724"/>
                <a:gd name="T12" fmla="*/ 131 w 448"/>
                <a:gd name="T13" fmla="*/ 84 h 724"/>
                <a:gd name="T14" fmla="*/ 146 w 448"/>
                <a:gd name="T15" fmla="*/ 57 h 724"/>
                <a:gd name="T16" fmla="*/ 167 w 448"/>
                <a:gd name="T17" fmla="*/ 33 h 724"/>
                <a:gd name="T18" fmla="*/ 195 w 448"/>
                <a:gd name="T19" fmla="*/ 16 h 724"/>
                <a:gd name="T20" fmla="*/ 227 w 448"/>
                <a:gd name="T21" fmla="*/ 3 h 724"/>
                <a:gd name="T22" fmla="*/ 263 w 448"/>
                <a:gd name="T23" fmla="*/ 0 h 724"/>
                <a:gd name="T24" fmla="*/ 299 w 448"/>
                <a:gd name="T25" fmla="*/ 3 h 724"/>
                <a:gd name="T26" fmla="*/ 348 w 448"/>
                <a:gd name="T27" fmla="*/ 21 h 724"/>
                <a:gd name="T28" fmla="*/ 392 w 448"/>
                <a:gd name="T29" fmla="*/ 55 h 724"/>
                <a:gd name="T30" fmla="*/ 424 w 448"/>
                <a:gd name="T31" fmla="*/ 108 h 724"/>
                <a:gd name="T32" fmla="*/ 444 w 448"/>
                <a:gd name="T33" fmla="*/ 177 h 724"/>
                <a:gd name="T34" fmla="*/ 448 w 448"/>
                <a:gd name="T35" fmla="*/ 235 h 724"/>
                <a:gd name="T36" fmla="*/ 439 w 448"/>
                <a:gd name="T37" fmla="*/ 326 h 724"/>
                <a:gd name="T38" fmla="*/ 413 w 448"/>
                <a:gd name="T39" fmla="*/ 394 h 724"/>
                <a:gd name="T40" fmla="*/ 374 w 448"/>
                <a:gd name="T41" fmla="*/ 442 h 724"/>
                <a:gd name="T42" fmla="*/ 328 w 448"/>
                <a:gd name="T43" fmla="*/ 472 h 724"/>
                <a:gd name="T44" fmla="*/ 278 w 448"/>
                <a:gd name="T45" fmla="*/ 485 h 724"/>
                <a:gd name="T46" fmla="*/ 239 w 448"/>
                <a:gd name="T47" fmla="*/ 485 h 724"/>
                <a:gd name="T48" fmla="*/ 186 w 448"/>
                <a:gd name="T49" fmla="*/ 468 h 724"/>
                <a:gd name="T50" fmla="*/ 146 w 448"/>
                <a:gd name="T51" fmla="*/ 432 h 724"/>
                <a:gd name="T52" fmla="*/ 135 w 448"/>
                <a:gd name="T53" fmla="*/ 416 h 724"/>
                <a:gd name="T54" fmla="*/ 137 w 448"/>
                <a:gd name="T55" fmla="*/ 669 h 724"/>
                <a:gd name="T56" fmla="*/ 142 w 448"/>
                <a:gd name="T57" fmla="*/ 724 h 724"/>
                <a:gd name="T58" fmla="*/ 70 w 448"/>
                <a:gd name="T59" fmla="*/ 719 h 724"/>
                <a:gd name="T60" fmla="*/ 13 w 448"/>
                <a:gd name="T61" fmla="*/ 723 h 724"/>
                <a:gd name="T62" fmla="*/ 2 w 448"/>
                <a:gd name="T63" fmla="*/ 645 h 724"/>
                <a:gd name="T64" fmla="*/ 7 w 448"/>
                <a:gd name="T65" fmla="*/ 394 h 724"/>
                <a:gd name="T66" fmla="*/ 222 w 448"/>
                <a:gd name="T67" fmla="*/ 59 h 724"/>
                <a:gd name="T68" fmla="*/ 196 w 448"/>
                <a:gd name="T69" fmla="*/ 64 h 724"/>
                <a:gd name="T70" fmla="*/ 172 w 448"/>
                <a:gd name="T71" fmla="*/ 83 h 724"/>
                <a:gd name="T72" fmla="*/ 152 w 448"/>
                <a:gd name="T73" fmla="*/ 115 h 724"/>
                <a:gd name="T74" fmla="*/ 137 w 448"/>
                <a:gd name="T75" fmla="*/ 162 h 724"/>
                <a:gd name="T76" fmla="*/ 130 w 448"/>
                <a:gd name="T77" fmla="*/ 228 h 724"/>
                <a:gd name="T78" fmla="*/ 130 w 448"/>
                <a:gd name="T79" fmla="*/ 274 h 724"/>
                <a:gd name="T80" fmla="*/ 136 w 448"/>
                <a:gd name="T81" fmla="*/ 328 h 724"/>
                <a:gd name="T82" fmla="*/ 147 w 448"/>
                <a:gd name="T83" fmla="*/ 370 h 724"/>
                <a:gd name="T84" fmla="*/ 166 w 448"/>
                <a:gd name="T85" fmla="*/ 400 h 724"/>
                <a:gd name="T86" fmla="*/ 190 w 448"/>
                <a:gd name="T87" fmla="*/ 418 h 724"/>
                <a:gd name="T88" fmla="*/ 218 w 448"/>
                <a:gd name="T89" fmla="*/ 423 h 724"/>
                <a:gd name="T90" fmla="*/ 237 w 448"/>
                <a:gd name="T91" fmla="*/ 420 h 724"/>
                <a:gd name="T92" fmla="*/ 263 w 448"/>
                <a:gd name="T93" fmla="*/ 405 h 724"/>
                <a:gd name="T94" fmla="*/ 283 w 448"/>
                <a:gd name="T95" fmla="*/ 378 h 724"/>
                <a:gd name="T96" fmla="*/ 296 w 448"/>
                <a:gd name="T97" fmla="*/ 336 h 724"/>
                <a:gd name="T98" fmla="*/ 305 w 448"/>
                <a:gd name="T99" fmla="*/ 282 h 724"/>
                <a:gd name="T100" fmla="*/ 306 w 448"/>
                <a:gd name="T101" fmla="*/ 238 h 724"/>
                <a:gd name="T102" fmla="*/ 302 w 448"/>
                <a:gd name="T103" fmla="*/ 175 h 724"/>
                <a:gd name="T104" fmla="*/ 292 w 448"/>
                <a:gd name="T105" fmla="*/ 126 h 724"/>
                <a:gd name="T106" fmla="*/ 278 w 448"/>
                <a:gd name="T107" fmla="*/ 91 h 724"/>
                <a:gd name="T108" fmla="*/ 257 w 448"/>
                <a:gd name="T109" fmla="*/ 69 h 724"/>
                <a:gd name="T110" fmla="*/ 230 w 448"/>
                <a:gd name="T111" fmla="*/ 59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8" h="724">
                  <a:moveTo>
                    <a:pt x="7" y="342"/>
                  </a:moveTo>
                  <a:lnTo>
                    <a:pt x="7" y="342"/>
                  </a:lnTo>
                  <a:lnTo>
                    <a:pt x="6" y="253"/>
                  </a:lnTo>
                  <a:lnTo>
                    <a:pt x="5" y="171"/>
                  </a:lnTo>
                  <a:lnTo>
                    <a:pt x="2" y="91"/>
                  </a:lnTo>
                  <a:lnTo>
                    <a:pt x="0" y="12"/>
                  </a:lnTo>
                  <a:lnTo>
                    <a:pt x="0" y="12"/>
                  </a:lnTo>
                  <a:lnTo>
                    <a:pt x="33" y="15"/>
                  </a:lnTo>
                  <a:lnTo>
                    <a:pt x="49" y="16"/>
                  </a:lnTo>
                  <a:lnTo>
                    <a:pt x="66" y="17"/>
                  </a:lnTo>
                  <a:lnTo>
                    <a:pt x="66" y="17"/>
                  </a:lnTo>
                  <a:lnTo>
                    <a:pt x="83" y="16"/>
                  </a:lnTo>
                  <a:lnTo>
                    <a:pt x="99" y="15"/>
                  </a:lnTo>
                  <a:lnTo>
                    <a:pt x="132" y="12"/>
                  </a:lnTo>
                  <a:lnTo>
                    <a:pt x="132" y="12"/>
                  </a:lnTo>
                  <a:lnTo>
                    <a:pt x="128" y="50"/>
                  </a:lnTo>
                  <a:lnTo>
                    <a:pt x="126" y="73"/>
                  </a:lnTo>
                  <a:lnTo>
                    <a:pt x="125" y="94"/>
                  </a:lnTo>
                  <a:lnTo>
                    <a:pt x="128" y="94"/>
                  </a:lnTo>
                  <a:lnTo>
                    <a:pt x="128" y="94"/>
                  </a:lnTo>
                  <a:lnTo>
                    <a:pt x="131" y="84"/>
                  </a:lnTo>
                  <a:lnTo>
                    <a:pt x="135" y="74"/>
                  </a:lnTo>
                  <a:lnTo>
                    <a:pt x="140" y="65"/>
                  </a:lnTo>
                  <a:lnTo>
                    <a:pt x="146" y="57"/>
                  </a:lnTo>
                  <a:lnTo>
                    <a:pt x="152" y="48"/>
                  </a:lnTo>
                  <a:lnTo>
                    <a:pt x="160" y="41"/>
                  </a:lnTo>
                  <a:lnTo>
                    <a:pt x="167" y="33"/>
                  </a:lnTo>
                  <a:lnTo>
                    <a:pt x="176" y="27"/>
                  </a:lnTo>
                  <a:lnTo>
                    <a:pt x="185" y="21"/>
                  </a:lnTo>
                  <a:lnTo>
                    <a:pt x="195" y="16"/>
                  </a:lnTo>
                  <a:lnTo>
                    <a:pt x="204" y="11"/>
                  </a:lnTo>
                  <a:lnTo>
                    <a:pt x="216" y="7"/>
                  </a:lnTo>
                  <a:lnTo>
                    <a:pt x="227" y="3"/>
                  </a:lnTo>
                  <a:lnTo>
                    <a:pt x="238" y="1"/>
                  </a:lnTo>
                  <a:lnTo>
                    <a:pt x="250" y="0"/>
                  </a:lnTo>
                  <a:lnTo>
                    <a:pt x="263" y="0"/>
                  </a:lnTo>
                  <a:lnTo>
                    <a:pt x="263" y="0"/>
                  </a:lnTo>
                  <a:lnTo>
                    <a:pt x="280" y="1"/>
                  </a:lnTo>
                  <a:lnTo>
                    <a:pt x="299" y="3"/>
                  </a:lnTo>
                  <a:lnTo>
                    <a:pt x="315" y="7"/>
                  </a:lnTo>
                  <a:lnTo>
                    <a:pt x="332" y="13"/>
                  </a:lnTo>
                  <a:lnTo>
                    <a:pt x="348" y="21"/>
                  </a:lnTo>
                  <a:lnTo>
                    <a:pt x="363" y="31"/>
                  </a:lnTo>
                  <a:lnTo>
                    <a:pt x="378" y="42"/>
                  </a:lnTo>
                  <a:lnTo>
                    <a:pt x="392" y="55"/>
                  </a:lnTo>
                  <a:lnTo>
                    <a:pt x="403" y="70"/>
                  </a:lnTo>
                  <a:lnTo>
                    <a:pt x="414" y="88"/>
                  </a:lnTo>
                  <a:lnTo>
                    <a:pt x="424" y="108"/>
                  </a:lnTo>
                  <a:lnTo>
                    <a:pt x="433" y="129"/>
                  </a:lnTo>
                  <a:lnTo>
                    <a:pt x="439" y="152"/>
                  </a:lnTo>
                  <a:lnTo>
                    <a:pt x="444" y="177"/>
                  </a:lnTo>
                  <a:lnTo>
                    <a:pt x="446" y="206"/>
                  </a:lnTo>
                  <a:lnTo>
                    <a:pt x="448" y="235"/>
                  </a:lnTo>
                  <a:lnTo>
                    <a:pt x="448" y="235"/>
                  </a:lnTo>
                  <a:lnTo>
                    <a:pt x="446" y="268"/>
                  </a:lnTo>
                  <a:lnTo>
                    <a:pt x="444" y="297"/>
                  </a:lnTo>
                  <a:lnTo>
                    <a:pt x="439" y="326"/>
                  </a:lnTo>
                  <a:lnTo>
                    <a:pt x="431" y="351"/>
                  </a:lnTo>
                  <a:lnTo>
                    <a:pt x="423" y="373"/>
                  </a:lnTo>
                  <a:lnTo>
                    <a:pt x="413" y="394"/>
                  </a:lnTo>
                  <a:lnTo>
                    <a:pt x="402" y="413"/>
                  </a:lnTo>
                  <a:lnTo>
                    <a:pt x="389" y="429"/>
                  </a:lnTo>
                  <a:lnTo>
                    <a:pt x="374" y="442"/>
                  </a:lnTo>
                  <a:lnTo>
                    <a:pt x="361" y="455"/>
                  </a:lnTo>
                  <a:lnTo>
                    <a:pt x="345" y="465"/>
                  </a:lnTo>
                  <a:lnTo>
                    <a:pt x="328" y="472"/>
                  </a:lnTo>
                  <a:lnTo>
                    <a:pt x="312" y="478"/>
                  </a:lnTo>
                  <a:lnTo>
                    <a:pt x="295" y="482"/>
                  </a:lnTo>
                  <a:lnTo>
                    <a:pt x="278" y="485"/>
                  </a:lnTo>
                  <a:lnTo>
                    <a:pt x="260" y="486"/>
                  </a:lnTo>
                  <a:lnTo>
                    <a:pt x="260" y="486"/>
                  </a:lnTo>
                  <a:lnTo>
                    <a:pt x="239" y="485"/>
                  </a:lnTo>
                  <a:lnTo>
                    <a:pt x="219" y="481"/>
                  </a:lnTo>
                  <a:lnTo>
                    <a:pt x="202" y="476"/>
                  </a:lnTo>
                  <a:lnTo>
                    <a:pt x="186" y="468"/>
                  </a:lnTo>
                  <a:lnTo>
                    <a:pt x="171" y="459"/>
                  </a:lnTo>
                  <a:lnTo>
                    <a:pt x="157" y="446"/>
                  </a:lnTo>
                  <a:lnTo>
                    <a:pt x="146" y="432"/>
                  </a:lnTo>
                  <a:lnTo>
                    <a:pt x="136" y="416"/>
                  </a:lnTo>
                  <a:lnTo>
                    <a:pt x="135" y="416"/>
                  </a:lnTo>
                  <a:lnTo>
                    <a:pt x="135" y="416"/>
                  </a:lnTo>
                  <a:lnTo>
                    <a:pt x="135" y="497"/>
                  </a:lnTo>
                  <a:lnTo>
                    <a:pt x="136" y="588"/>
                  </a:lnTo>
                  <a:lnTo>
                    <a:pt x="137" y="669"/>
                  </a:lnTo>
                  <a:lnTo>
                    <a:pt x="140" y="702"/>
                  </a:lnTo>
                  <a:lnTo>
                    <a:pt x="142" y="724"/>
                  </a:lnTo>
                  <a:lnTo>
                    <a:pt x="142" y="724"/>
                  </a:lnTo>
                  <a:lnTo>
                    <a:pt x="129" y="723"/>
                  </a:lnTo>
                  <a:lnTo>
                    <a:pt x="111" y="720"/>
                  </a:lnTo>
                  <a:lnTo>
                    <a:pt x="70" y="719"/>
                  </a:lnTo>
                  <a:lnTo>
                    <a:pt x="70" y="719"/>
                  </a:lnTo>
                  <a:lnTo>
                    <a:pt x="31" y="720"/>
                  </a:lnTo>
                  <a:lnTo>
                    <a:pt x="13" y="723"/>
                  </a:lnTo>
                  <a:lnTo>
                    <a:pt x="0" y="724"/>
                  </a:lnTo>
                  <a:lnTo>
                    <a:pt x="0" y="724"/>
                  </a:lnTo>
                  <a:lnTo>
                    <a:pt x="2" y="645"/>
                  </a:lnTo>
                  <a:lnTo>
                    <a:pt x="5" y="565"/>
                  </a:lnTo>
                  <a:lnTo>
                    <a:pt x="6" y="483"/>
                  </a:lnTo>
                  <a:lnTo>
                    <a:pt x="7" y="394"/>
                  </a:lnTo>
                  <a:lnTo>
                    <a:pt x="7" y="342"/>
                  </a:lnTo>
                  <a:close/>
                  <a:moveTo>
                    <a:pt x="222" y="59"/>
                  </a:moveTo>
                  <a:lnTo>
                    <a:pt x="222" y="59"/>
                  </a:lnTo>
                  <a:lnTo>
                    <a:pt x="213" y="59"/>
                  </a:lnTo>
                  <a:lnTo>
                    <a:pt x="204" y="62"/>
                  </a:lnTo>
                  <a:lnTo>
                    <a:pt x="196" y="64"/>
                  </a:lnTo>
                  <a:lnTo>
                    <a:pt x="187" y="69"/>
                  </a:lnTo>
                  <a:lnTo>
                    <a:pt x="180" y="75"/>
                  </a:lnTo>
                  <a:lnTo>
                    <a:pt x="172" y="83"/>
                  </a:lnTo>
                  <a:lnTo>
                    <a:pt x="165" y="91"/>
                  </a:lnTo>
                  <a:lnTo>
                    <a:pt x="157" y="103"/>
                  </a:lnTo>
                  <a:lnTo>
                    <a:pt x="152" y="115"/>
                  </a:lnTo>
                  <a:lnTo>
                    <a:pt x="146" y="129"/>
                  </a:lnTo>
                  <a:lnTo>
                    <a:pt x="141" y="145"/>
                  </a:lnTo>
                  <a:lnTo>
                    <a:pt x="137" y="162"/>
                  </a:lnTo>
                  <a:lnTo>
                    <a:pt x="134" y="182"/>
                  </a:lnTo>
                  <a:lnTo>
                    <a:pt x="132" y="204"/>
                  </a:lnTo>
                  <a:lnTo>
                    <a:pt x="130" y="228"/>
                  </a:lnTo>
                  <a:lnTo>
                    <a:pt x="130" y="253"/>
                  </a:lnTo>
                  <a:lnTo>
                    <a:pt x="130" y="253"/>
                  </a:lnTo>
                  <a:lnTo>
                    <a:pt x="130" y="274"/>
                  </a:lnTo>
                  <a:lnTo>
                    <a:pt x="131" y="294"/>
                  </a:lnTo>
                  <a:lnTo>
                    <a:pt x="134" y="312"/>
                  </a:lnTo>
                  <a:lnTo>
                    <a:pt x="136" y="328"/>
                  </a:lnTo>
                  <a:lnTo>
                    <a:pt x="139" y="343"/>
                  </a:lnTo>
                  <a:lnTo>
                    <a:pt x="144" y="358"/>
                  </a:lnTo>
                  <a:lnTo>
                    <a:pt x="147" y="370"/>
                  </a:lnTo>
                  <a:lnTo>
                    <a:pt x="154" y="382"/>
                  </a:lnTo>
                  <a:lnTo>
                    <a:pt x="159" y="392"/>
                  </a:lnTo>
                  <a:lnTo>
                    <a:pt x="166" y="400"/>
                  </a:lnTo>
                  <a:lnTo>
                    <a:pt x="172" y="406"/>
                  </a:lnTo>
                  <a:lnTo>
                    <a:pt x="181" y="413"/>
                  </a:lnTo>
                  <a:lnTo>
                    <a:pt x="190" y="418"/>
                  </a:lnTo>
                  <a:lnTo>
                    <a:pt x="198" y="420"/>
                  </a:lnTo>
                  <a:lnTo>
                    <a:pt x="208" y="423"/>
                  </a:lnTo>
                  <a:lnTo>
                    <a:pt x="218" y="423"/>
                  </a:lnTo>
                  <a:lnTo>
                    <a:pt x="218" y="423"/>
                  </a:lnTo>
                  <a:lnTo>
                    <a:pt x="228" y="423"/>
                  </a:lnTo>
                  <a:lnTo>
                    <a:pt x="237" y="420"/>
                  </a:lnTo>
                  <a:lnTo>
                    <a:pt x="247" y="416"/>
                  </a:lnTo>
                  <a:lnTo>
                    <a:pt x="254" y="411"/>
                  </a:lnTo>
                  <a:lnTo>
                    <a:pt x="263" y="405"/>
                  </a:lnTo>
                  <a:lnTo>
                    <a:pt x="270" y="398"/>
                  </a:lnTo>
                  <a:lnTo>
                    <a:pt x="276" y="388"/>
                  </a:lnTo>
                  <a:lnTo>
                    <a:pt x="283" y="378"/>
                  </a:lnTo>
                  <a:lnTo>
                    <a:pt x="288" y="366"/>
                  </a:lnTo>
                  <a:lnTo>
                    <a:pt x="292" y="352"/>
                  </a:lnTo>
                  <a:lnTo>
                    <a:pt x="296" y="336"/>
                  </a:lnTo>
                  <a:lnTo>
                    <a:pt x="300" y="320"/>
                  </a:lnTo>
                  <a:lnTo>
                    <a:pt x="302" y="301"/>
                  </a:lnTo>
                  <a:lnTo>
                    <a:pt x="305" y="282"/>
                  </a:lnTo>
                  <a:lnTo>
                    <a:pt x="306" y="260"/>
                  </a:lnTo>
                  <a:lnTo>
                    <a:pt x="306" y="238"/>
                  </a:lnTo>
                  <a:lnTo>
                    <a:pt x="306" y="238"/>
                  </a:lnTo>
                  <a:lnTo>
                    <a:pt x="306" y="215"/>
                  </a:lnTo>
                  <a:lnTo>
                    <a:pt x="305" y="194"/>
                  </a:lnTo>
                  <a:lnTo>
                    <a:pt x="302" y="175"/>
                  </a:lnTo>
                  <a:lnTo>
                    <a:pt x="300" y="157"/>
                  </a:lnTo>
                  <a:lnTo>
                    <a:pt x="297" y="141"/>
                  </a:lnTo>
                  <a:lnTo>
                    <a:pt x="292" y="126"/>
                  </a:lnTo>
                  <a:lnTo>
                    <a:pt x="289" y="112"/>
                  </a:lnTo>
                  <a:lnTo>
                    <a:pt x="283" y="101"/>
                  </a:lnTo>
                  <a:lnTo>
                    <a:pt x="278" y="91"/>
                  </a:lnTo>
                  <a:lnTo>
                    <a:pt x="270" y="83"/>
                  </a:lnTo>
                  <a:lnTo>
                    <a:pt x="264" y="75"/>
                  </a:lnTo>
                  <a:lnTo>
                    <a:pt x="257" y="69"/>
                  </a:lnTo>
                  <a:lnTo>
                    <a:pt x="248" y="64"/>
                  </a:lnTo>
                  <a:lnTo>
                    <a:pt x="239" y="62"/>
                  </a:lnTo>
                  <a:lnTo>
                    <a:pt x="230" y="59"/>
                  </a:lnTo>
                  <a:lnTo>
                    <a:pt x="222" y="59"/>
                  </a:lnTo>
                  <a:lnTo>
                    <a:pt x="22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52"/>
            <p:cNvSpPr>
              <a:spLocks noEditPoints="1"/>
            </p:cNvSpPr>
            <p:nvPr/>
          </p:nvSpPr>
          <p:spPr bwMode="auto">
            <a:xfrm>
              <a:off x="3819526" y="4127500"/>
              <a:ext cx="330200"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3 w 416"/>
                <a:gd name="T13" fmla="*/ 410 h 486"/>
                <a:gd name="T14" fmla="*/ 239 w 416"/>
                <a:gd name="T15" fmla="*/ 420 h 486"/>
                <a:gd name="T16" fmla="*/ 270 w 416"/>
                <a:gd name="T17" fmla="*/ 424 h 486"/>
                <a:gd name="T18" fmla="*/ 286 w 416"/>
                <a:gd name="T19" fmla="*/ 424 h 486"/>
                <a:gd name="T20" fmla="*/ 317 w 416"/>
                <a:gd name="T21" fmla="*/ 418 h 486"/>
                <a:gd name="T22" fmla="*/ 345 w 416"/>
                <a:gd name="T23" fmla="*/ 408 h 486"/>
                <a:gd name="T24" fmla="*/ 374 w 416"/>
                <a:gd name="T25" fmla="*/ 392 h 486"/>
                <a:gd name="T26" fmla="*/ 397 w 416"/>
                <a:gd name="T27" fmla="*/ 389 h 486"/>
                <a:gd name="T28" fmla="*/ 378 w 416"/>
                <a:gd name="T29" fmla="*/ 444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8 h 486"/>
                <a:gd name="T42" fmla="*/ 123 w 416"/>
                <a:gd name="T43" fmla="*/ 463 h 486"/>
                <a:gd name="T44" fmla="*/ 86 w 416"/>
                <a:gd name="T45" fmla="*/ 441 h 486"/>
                <a:gd name="T46" fmla="*/ 54 w 416"/>
                <a:gd name="T47" fmla="*/ 413 h 486"/>
                <a:gd name="T48" fmla="*/ 29 w 416"/>
                <a:gd name="T49" fmla="*/ 374 h 486"/>
                <a:gd name="T50" fmla="*/ 10 w 416"/>
                <a:gd name="T51" fmla="*/ 328 h 486"/>
                <a:gd name="T52" fmla="*/ 2 w 416"/>
                <a:gd name="T53" fmla="*/ 275 h 486"/>
                <a:gd name="T54" fmla="*/ 0 w 416"/>
                <a:gd name="T55" fmla="*/ 245 h 486"/>
                <a:gd name="T56" fmla="*/ 4 w 416"/>
                <a:gd name="T57" fmla="*/ 187 h 486"/>
                <a:gd name="T58" fmla="*/ 17 w 416"/>
                <a:gd name="T59" fmla="*/ 137 h 486"/>
                <a:gd name="T60" fmla="*/ 36 w 416"/>
                <a:gd name="T61" fmla="*/ 95 h 486"/>
                <a:gd name="T62" fmla="*/ 62 w 416"/>
                <a:gd name="T63" fmla="*/ 60 h 486"/>
                <a:gd name="T64" fmla="*/ 95 w 416"/>
                <a:gd name="T65" fmla="*/ 33 h 486"/>
                <a:gd name="T66" fmla="*/ 133 w 416"/>
                <a:gd name="T67" fmla="*/ 15 h 486"/>
                <a:gd name="T68" fmla="*/ 175 w 416"/>
                <a:gd name="T69" fmla="*/ 3 h 486"/>
                <a:gd name="T70" fmla="*/ 221 w 416"/>
                <a:gd name="T71" fmla="*/ 0 h 486"/>
                <a:gd name="T72" fmla="*/ 244 w 416"/>
                <a:gd name="T73" fmla="*/ 1 h 486"/>
                <a:gd name="T74" fmla="*/ 286 w 416"/>
                <a:gd name="T75" fmla="*/ 8 h 486"/>
                <a:gd name="T76" fmla="*/ 322 w 416"/>
                <a:gd name="T77" fmla="*/ 22 h 486"/>
                <a:gd name="T78" fmla="*/ 351 w 416"/>
                <a:gd name="T79" fmla="*/ 43 h 486"/>
                <a:gd name="T80" fmla="*/ 378 w 416"/>
                <a:gd name="T81" fmla="*/ 70 h 486"/>
                <a:gd name="T82" fmla="*/ 396 w 416"/>
                <a:gd name="T83" fmla="*/ 104 h 486"/>
                <a:gd name="T84" fmla="*/ 409 w 416"/>
                <a:gd name="T85" fmla="*/ 142 h 486"/>
                <a:gd name="T86" fmla="*/ 415 w 416"/>
                <a:gd name="T87" fmla="*/ 187 h 486"/>
                <a:gd name="T88" fmla="*/ 416 w 416"/>
                <a:gd name="T89" fmla="*/ 212 h 486"/>
                <a:gd name="T90" fmla="*/ 415 w 416"/>
                <a:gd name="T91" fmla="*/ 243 h 486"/>
                <a:gd name="T92" fmla="*/ 288 w 416"/>
                <a:gd name="T93" fmla="*/ 199 h 486"/>
                <a:gd name="T94" fmla="*/ 287 w 416"/>
                <a:gd name="T95" fmla="*/ 166 h 486"/>
                <a:gd name="T96" fmla="*/ 278 w 416"/>
                <a:gd name="T97" fmla="*/ 109 h 486"/>
                <a:gd name="T98" fmla="*/ 271 w 416"/>
                <a:gd name="T99" fmla="*/ 85 h 486"/>
                <a:gd name="T100" fmla="*/ 261 w 416"/>
                <a:gd name="T101" fmla="*/ 67 h 486"/>
                <a:gd name="T102" fmla="*/ 250 w 416"/>
                <a:gd name="T103" fmla="*/ 54 h 486"/>
                <a:gd name="T104" fmla="*/ 235 w 416"/>
                <a:gd name="T105" fmla="*/ 46 h 486"/>
                <a:gd name="T106" fmla="*/ 218 w 416"/>
                <a:gd name="T107" fmla="*/ 43 h 486"/>
                <a:gd name="T108" fmla="*/ 208 w 416"/>
                <a:gd name="T109" fmla="*/ 43 h 486"/>
                <a:gd name="T110" fmla="*/ 190 w 416"/>
                <a:gd name="T111" fmla="*/ 50 h 486"/>
                <a:gd name="T112" fmla="*/ 175 w 416"/>
                <a:gd name="T113" fmla="*/ 64 h 486"/>
                <a:gd name="T114" fmla="*/ 164 w 416"/>
                <a:gd name="T115" fmla="*/ 83 h 486"/>
                <a:gd name="T116" fmla="*/ 156 w 416"/>
                <a:gd name="T117" fmla="*/ 105 h 486"/>
                <a:gd name="T118" fmla="*/ 146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31"/>
                  </a:lnTo>
                  <a:lnTo>
                    <a:pt x="159" y="346"/>
                  </a:lnTo>
                  <a:lnTo>
                    <a:pt x="165" y="359"/>
                  </a:lnTo>
                  <a:lnTo>
                    <a:pt x="173" y="372"/>
                  </a:lnTo>
                  <a:lnTo>
                    <a:pt x="180" y="384"/>
                  </a:lnTo>
                  <a:lnTo>
                    <a:pt x="190" y="394"/>
                  </a:lnTo>
                  <a:lnTo>
                    <a:pt x="200" y="403"/>
                  </a:lnTo>
                  <a:lnTo>
                    <a:pt x="213" y="410"/>
                  </a:lnTo>
                  <a:lnTo>
                    <a:pt x="225" y="416"/>
                  </a:lnTo>
                  <a:lnTo>
                    <a:pt x="239" y="420"/>
                  </a:lnTo>
                  <a:lnTo>
                    <a:pt x="253" y="423"/>
                  </a:lnTo>
                  <a:lnTo>
                    <a:pt x="270" y="424"/>
                  </a:lnTo>
                  <a:lnTo>
                    <a:pt x="270" y="424"/>
                  </a:lnTo>
                  <a:lnTo>
                    <a:pt x="286" y="424"/>
                  </a:lnTo>
                  <a:lnTo>
                    <a:pt x="301" y="421"/>
                  </a:lnTo>
                  <a:lnTo>
                    <a:pt x="317" y="418"/>
                  </a:lnTo>
                  <a:lnTo>
                    <a:pt x="332" y="413"/>
                  </a:lnTo>
                  <a:lnTo>
                    <a:pt x="345" y="408"/>
                  </a:lnTo>
                  <a:lnTo>
                    <a:pt x="360" y="400"/>
                  </a:lnTo>
                  <a:lnTo>
                    <a:pt x="374" y="392"/>
                  </a:lnTo>
                  <a:lnTo>
                    <a:pt x="386" y="380"/>
                  </a:lnTo>
                  <a:lnTo>
                    <a:pt x="397" y="389"/>
                  </a:lnTo>
                  <a:lnTo>
                    <a:pt x="378" y="444"/>
                  </a:lnTo>
                  <a:lnTo>
                    <a:pt x="378" y="444"/>
                  </a:lnTo>
                  <a:lnTo>
                    <a:pt x="365" y="452"/>
                  </a:lnTo>
                  <a:lnTo>
                    <a:pt x="351" y="460"/>
                  </a:lnTo>
                  <a:lnTo>
                    <a:pt x="337" y="467"/>
                  </a:lnTo>
                  <a:lnTo>
                    <a:pt x="319" y="473"/>
                  </a:lnTo>
                  <a:lnTo>
                    <a:pt x="301" y="478"/>
                  </a:lnTo>
                  <a:lnTo>
                    <a:pt x="281" y="482"/>
                  </a:lnTo>
                  <a:lnTo>
                    <a:pt x="257" y="485"/>
                  </a:lnTo>
                  <a:lnTo>
                    <a:pt x="232" y="486"/>
                  </a:lnTo>
                  <a:lnTo>
                    <a:pt x="232" y="486"/>
                  </a:lnTo>
                  <a:lnTo>
                    <a:pt x="209" y="485"/>
                  </a:lnTo>
                  <a:lnTo>
                    <a:pt x="187" y="482"/>
                  </a:lnTo>
                  <a:lnTo>
                    <a:pt x="164" y="478"/>
                  </a:lnTo>
                  <a:lnTo>
                    <a:pt x="143" y="472"/>
                  </a:lnTo>
                  <a:lnTo>
                    <a:pt x="123" y="463"/>
                  </a:lnTo>
                  <a:lnTo>
                    <a:pt x="105" y="454"/>
                  </a:lnTo>
                  <a:lnTo>
                    <a:pt x="86" y="441"/>
                  </a:lnTo>
                  <a:lnTo>
                    <a:pt x="70" y="428"/>
                  </a:lnTo>
                  <a:lnTo>
                    <a:pt x="54" y="413"/>
                  </a:lnTo>
                  <a:lnTo>
                    <a:pt x="41" y="394"/>
                  </a:lnTo>
                  <a:lnTo>
                    <a:pt x="29" y="374"/>
                  </a:lnTo>
                  <a:lnTo>
                    <a:pt x="19" y="353"/>
                  </a:lnTo>
                  <a:lnTo>
                    <a:pt x="10" y="328"/>
                  </a:lnTo>
                  <a:lnTo>
                    <a:pt x="5" y="303"/>
                  </a:lnTo>
                  <a:lnTo>
                    <a:pt x="2" y="275"/>
                  </a:lnTo>
                  <a:lnTo>
                    <a:pt x="0" y="245"/>
                  </a:lnTo>
                  <a:lnTo>
                    <a:pt x="0" y="245"/>
                  </a:lnTo>
                  <a:lnTo>
                    <a:pt x="2" y="214"/>
                  </a:lnTo>
                  <a:lnTo>
                    <a:pt x="4" y="187"/>
                  </a:lnTo>
                  <a:lnTo>
                    <a:pt x="9" y="161"/>
                  </a:lnTo>
                  <a:lnTo>
                    <a:pt x="17" y="137"/>
                  </a:lnTo>
                  <a:lnTo>
                    <a:pt x="25" y="115"/>
                  </a:lnTo>
                  <a:lnTo>
                    <a:pt x="36" y="95"/>
                  </a:lnTo>
                  <a:lnTo>
                    <a:pt x="49" y="77"/>
                  </a:lnTo>
                  <a:lnTo>
                    <a:pt x="62" y="60"/>
                  </a:lnTo>
                  <a:lnTo>
                    <a:pt x="79" y="46"/>
                  </a:lnTo>
                  <a:lnTo>
                    <a:pt x="95" y="33"/>
                  </a:lnTo>
                  <a:lnTo>
                    <a:pt x="113" y="23"/>
                  </a:lnTo>
                  <a:lnTo>
                    <a:pt x="133" y="15"/>
                  </a:lnTo>
                  <a:lnTo>
                    <a:pt x="154" y="8"/>
                  </a:lnTo>
                  <a:lnTo>
                    <a:pt x="175" y="3"/>
                  </a:lnTo>
                  <a:lnTo>
                    <a:pt x="198" y="1"/>
                  </a:lnTo>
                  <a:lnTo>
                    <a:pt x="221" y="0"/>
                  </a:lnTo>
                  <a:lnTo>
                    <a:pt x="221" y="0"/>
                  </a:lnTo>
                  <a:lnTo>
                    <a:pt x="244" y="1"/>
                  </a:lnTo>
                  <a:lnTo>
                    <a:pt x="266" y="3"/>
                  </a:lnTo>
                  <a:lnTo>
                    <a:pt x="286" y="8"/>
                  </a:lnTo>
                  <a:lnTo>
                    <a:pt x="304" y="15"/>
                  </a:lnTo>
                  <a:lnTo>
                    <a:pt x="322" y="22"/>
                  </a:lnTo>
                  <a:lnTo>
                    <a:pt x="338" y="32"/>
                  </a:lnTo>
                  <a:lnTo>
                    <a:pt x="351" y="43"/>
                  </a:lnTo>
                  <a:lnTo>
                    <a:pt x="365" y="55"/>
                  </a:lnTo>
                  <a:lnTo>
                    <a:pt x="378" y="70"/>
                  </a:lnTo>
                  <a:lnTo>
                    <a:pt x="387" y="86"/>
                  </a:lnTo>
                  <a:lnTo>
                    <a:pt x="396" y="104"/>
                  </a:lnTo>
                  <a:lnTo>
                    <a:pt x="404" y="122"/>
                  </a:lnTo>
                  <a:lnTo>
                    <a:pt x="409" y="142"/>
                  </a:lnTo>
                  <a:lnTo>
                    <a:pt x="412" y="165"/>
                  </a:lnTo>
                  <a:lnTo>
                    <a:pt x="415" y="187"/>
                  </a:lnTo>
                  <a:lnTo>
                    <a:pt x="416" y="212"/>
                  </a:lnTo>
                  <a:lnTo>
                    <a:pt x="416" y="212"/>
                  </a:lnTo>
                  <a:lnTo>
                    <a:pt x="416" y="230"/>
                  </a:lnTo>
                  <a:lnTo>
                    <a:pt x="415" y="243"/>
                  </a:lnTo>
                  <a:lnTo>
                    <a:pt x="142" y="243"/>
                  </a:lnTo>
                  <a:close/>
                  <a:moveTo>
                    <a:pt x="288" y="199"/>
                  </a:moveTo>
                  <a:lnTo>
                    <a:pt x="288" y="199"/>
                  </a:lnTo>
                  <a:lnTo>
                    <a:pt x="287" y="166"/>
                  </a:lnTo>
                  <a:lnTo>
                    <a:pt x="283" y="135"/>
                  </a:lnTo>
                  <a:lnTo>
                    <a:pt x="278" y="109"/>
                  </a:lnTo>
                  <a:lnTo>
                    <a:pt x="275" y="96"/>
                  </a:lnTo>
                  <a:lnTo>
                    <a:pt x="271" y="85"/>
                  </a:lnTo>
                  <a:lnTo>
                    <a:pt x="266" y="75"/>
                  </a:lnTo>
                  <a:lnTo>
                    <a:pt x="261" y="67"/>
                  </a:lnTo>
                  <a:lnTo>
                    <a:pt x="256" y="60"/>
                  </a:lnTo>
                  <a:lnTo>
                    <a:pt x="250" y="54"/>
                  </a:lnTo>
                  <a:lnTo>
                    <a:pt x="242" y="49"/>
                  </a:lnTo>
                  <a:lnTo>
                    <a:pt x="235" y="46"/>
                  </a:lnTo>
                  <a:lnTo>
                    <a:pt x="226" y="43"/>
                  </a:lnTo>
                  <a:lnTo>
                    <a:pt x="218" y="43"/>
                  </a:lnTo>
                  <a:lnTo>
                    <a:pt x="218" y="43"/>
                  </a:lnTo>
                  <a:lnTo>
                    <a:pt x="208" y="43"/>
                  </a:lnTo>
                  <a:lnTo>
                    <a:pt x="198" y="47"/>
                  </a:lnTo>
                  <a:lnTo>
                    <a:pt x="190" y="50"/>
                  </a:lnTo>
                  <a:lnTo>
                    <a:pt x="183" y="57"/>
                  </a:lnTo>
                  <a:lnTo>
                    <a:pt x="175" y="64"/>
                  </a:lnTo>
                  <a:lnTo>
                    <a:pt x="169" y="73"/>
                  </a:lnTo>
                  <a:lnTo>
                    <a:pt x="164" y="83"/>
                  </a:lnTo>
                  <a:lnTo>
                    <a:pt x="159" y="94"/>
                  </a:lnTo>
                  <a:lnTo>
                    <a:pt x="156" y="105"/>
                  </a:lnTo>
                  <a:lnTo>
                    <a:pt x="152" y="117"/>
                  </a:lnTo>
                  <a:lnTo>
                    <a:pt x="146" y="143"/>
                  </a:lnTo>
                  <a:lnTo>
                    <a:pt x="143" y="172"/>
                  </a:lnTo>
                  <a:lnTo>
                    <a:pt x="142" y="199"/>
                  </a:lnTo>
                  <a:lnTo>
                    <a:pt x="288" y="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53"/>
            <p:cNvSpPr>
              <a:spLocks/>
            </p:cNvSpPr>
            <p:nvPr/>
          </p:nvSpPr>
          <p:spPr bwMode="auto">
            <a:xfrm>
              <a:off x="4210051" y="4130675"/>
              <a:ext cx="231775" cy="373063"/>
            </a:xfrm>
            <a:custGeom>
              <a:avLst/>
              <a:gdLst>
                <a:gd name="T0" fmla="*/ 131 w 290"/>
                <a:gd name="T1" fmla="*/ 128 h 471"/>
                <a:gd name="T2" fmla="*/ 144 w 290"/>
                <a:gd name="T3" fmla="*/ 98 h 471"/>
                <a:gd name="T4" fmla="*/ 159 w 290"/>
                <a:gd name="T5" fmla="*/ 71 h 471"/>
                <a:gd name="T6" fmla="*/ 175 w 290"/>
                <a:gd name="T7" fmla="*/ 50 h 471"/>
                <a:gd name="T8" fmla="*/ 192 w 290"/>
                <a:gd name="T9" fmla="*/ 31 h 471"/>
                <a:gd name="T10" fmla="*/ 211 w 290"/>
                <a:gd name="T11" fmla="*/ 17 h 471"/>
                <a:gd name="T12" fmla="*/ 231 w 290"/>
                <a:gd name="T13" fmla="*/ 8 h 471"/>
                <a:gd name="T14" fmla="*/ 252 w 290"/>
                <a:gd name="T15" fmla="*/ 3 h 471"/>
                <a:gd name="T16" fmla="*/ 275 w 290"/>
                <a:gd name="T17" fmla="*/ 0 h 471"/>
                <a:gd name="T18" fmla="*/ 290 w 290"/>
                <a:gd name="T19" fmla="*/ 1 h 471"/>
                <a:gd name="T20" fmla="*/ 288 w 290"/>
                <a:gd name="T21" fmla="*/ 16 h 471"/>
                <a:gd name="T22" fmla="*/ 285 w 290"/>
                <a:gd name="T23" fmla="*/ 50 h 471"/>
                <a:gd name="T24" fmla="*/ 285 w 290"/>
                <a:gd name="T25" fmla="*/ 70 h 471"/>
                <a:gd name="T26" fmla="*/ 285 w 290"/>
                <a:gd name="T27" fmla="*/ 133 h 471"/>
                <a:gd name="T28" fmla="*/ 276 w 290"/>
                <a:gd name="T29" fmla="*/ 140 h 471"/>
                <a:gd name="T30" fmla="*/ 255 w 290"/>
                <a:gd name="T31" fmla="*/ 132 h 471"/>
                <a:gd name="T32" fmla="*/ 228 w 290"/>
                <a:gd name="T33" fmla="*/ 127 h 471"/>
                <a:gd name="T34" fmla="*/ 218 w 290"/>
                <a:gd name="T35" fmla="*/ 128 h 471"/>
                <a:gd name="T36" fmla="*/ 198 w 290"/>
                <a:gd name="T37" fmla="*/ 132 h 471"/>
                <a:gd name="T38" fmla="*/ 181 w 290"/>
                <a:gd name="T39" fmla="*/ 139 h 471"/>
                <a:gd name="T40" fmla="*/ 167 w 290"/>
                <a:gd name="T41" fmla="*/ 149 h 471"/>
                <a:gd name="T42" fmla="*/ 155 w 290"/>
                <a:gd name="T43" fmla="*/ 163 h 471"/>
                <a:gd name="T44" fmla="*/ 146 w 290"/>
                <a:gd name="T45" fmla="*/ 177 h 471"/>
                <a:gd name="T46" fmla="*/ 140 w 290"/>
                <a:gd name="T47" fmla="*/ 194 h 471"/>
                <a:gd name="T48" fmla="*/ 136 w 290"/>
                <a:gd name="T49" fmla="*/ 212 h 471"/>
                <a:gd name="T50" fmla="*/ 136 w 290"/>
                <a:gd name="T51" fmla="*/ 259 h 471"/>
                <a:gd name="T52" fmla="*/ 136 w 290"/>
                <a:gd name="T53" fmla="*/ 316 h 471"/>
                <a:gd name="T54" fmla="*/ 140 w 290"/>
                <a:gd name="T55" fmla="*/ 421 h 471"/>
                <a:gd name="T56" fmla="*/ 144 w 290"/>
                <a:gd name="T57" fmla="*/ 471 h 471"/>
                <a:gd name="T58" fmla="*/ 93 w 290"/>
                <a:gd name="T59" fmla="*/ 468 h 471"/>
                <a:gd name="T60" fmla="*/ 72 w 290"/>
                <a:gd name="T61" fmla="*/ 466 h 471"/>
                <a:gd name="T62" fmla="*/ 32 w 290"/>
                <a:gd name="T63" fmla="*/ 469 h 471"/>
                <a:gd name="T64" fmla="*/ 0 w 290"/>
                <a:gd name="T65" fmla="*/ 471 h 471"/>
                <a:gd name="T66" fmla="*/ 6 w 290"/>
                <a:gd name="T67" fmla="*/ 370 h 471"/>
                <a:gd name="T68" fmla="*/ 9 w 290"/>
                <a:gd name="T69" fmla="*/ 259 h 471"/>
                <a:gd name="T70" fmla="*/ 9 w 290"/>
                <a:gd name="T71" fmla="*/ 222 h 471"/>
                <a:gd name="T72" fmla="*/ 6 w 290"/>
                <a:gd name="T73" fmla="*/ 112 h 471"/>
                <a:gd name="T74" fmla="*/ 0 w 290"/>
                <a:gd name="T75" fmla="*/ 10 h 471"/>
                <a:gd name="T76" fmla="*/ 33 w 290"/>
                <a:gd name="T77" fmla="*/ 13 h 471"/>
                <a:gd name="T78" fmla="*/ 66 w 290"/>
                <a:gd name="T79" fmla="*/ 15 h 471"/>
                <a:gd name="T80" fmla="*/ 83 w 290"/>
                <a:gd name="T81" fmla="*/ 14 h 471"/>
                <a:gd name="T82" fmla="*/ 133 w 290"/>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471">
                  <a:moveTo>
                    <a:pt x="129" y="127"/>
                  </a:moveTo>
                  <a:lnTo>
                    <a:pt x="131" y="128"/>
                  </a:lnTo>
                  <a:lnTo>
                    <a:pt x="131" y="128"/>
                  </a:lnTo>
                  <a:lnTo>
                    <a:pt x="144" y="98"/>
                  </a:lnTo>
                  <a:lnTo>
                    <a:pt x="151" y="84"/>
                  </a:lnTo>
                  <a:lnTo>
                    <a:pt x="159" y="71"/>
                  </a:lnTo>
                  <a:lnTo>
                    <a:pt x="166" y="60"/>
                  </a:lnTo>
                  <a:lnTo>
                    <a:pt x="175" y="50"/>
                  </a:lnTo>
                  <a:lnTo>
                    <a:pt x="183" y="40"/>
                  </a:lnTo>
                  <a:lnTo>
                    <a:pt x="192" y="31"/>
                  </a:lnTo>
                  <a:lnTo>
                    <a:pt x="201" y="24"/>
                  </a:lnTo>
                  <a:lnTo>
                    <a:pt x="211" y="17"/>
                  </a:lnTo>
                  <a:lnTo>
                    <a:pt x="221" y="13"/>
                  </a:lnTo>
                  <a:lnTo>
                    <a:pt x="231" y="8"/>
                  </a:lnTo>
                  <a:lnTo>
                    <a:pt x="240" y="5"/>
                  </a:lnTo>
                  <a:lnTo>
                    <a:pt x="252" y="3"/>
                  </a:lnTo>
                  <a:lnTo>
                    <a:pt x="263" y="1"/>
                  </a:lnTo>
                  <a:lnTo>
                    <a:pt x="275" y="0"/>
                  </a:lnTo>
                  <a:lnTo>
                    <a:pt x="275" y="0"/>
                  </a:lnTo>
                  <a:lnTo>
                    <a:pt x="290" y="1"/>
                  </a:lnTo>
                  <a:lnTo>
                    <a:pt x="290" y="1"/>
                  </a:lnTo>
                  <a:lnTo>
                    <a:pt x="288" y="16"/>
                  </a:lnTo>
                  <a:lnTo>
                    <a:pt x="286" y="32"/>
                  </a:lnTo>
                  <a:lnTo>
                    <a:pt x="285" y="50"/>
                  </a:lnTo>
                  <a:lnTo>
                    <a:pt x="285" y="70"/>
                  </a:lnTo>
                  <a:lnTo>
                    <a:pt x="285" y="70"/>
                  </a:lnTo>
                  <a:lnTo>
                    <a:pt x="285" y="101"/>
                  </a:lnTo>
                  <a:lnTo>
                    <a:pt x="285" y="133"/>
                  </a:lnTo>
                  <a:lnTo>
                    <a:pt x="276" y="140"/>
                  </a:lnTo>
                  <a:lnTo>
                    <a:pt x="276" y="140"/>
                  </a:lnTo>
                  <a:lnTo>
                    <a:pt x="266" y="135"/>
                  </a:lnTo>
                  <a:lnTo>
                    <a:pt x="255" y="132"/>
                  </a:lnTo>
                  <a:lnTo>
                    <a:pt x="243" y="128"/>
                  </a:lnTo>
                  <a:lnTo>
                    <a:pt x="228" y="127"/>
                  </a:lnTo>
                  <a:lnTo>
                    <a:pt x="228" y="127"/>
                  </a:lnTo>
                  <a:lnTo>
                    <a:pt x="218" y="128"/>
                  </a:lnTo>
                  <a:lnTo>
                    <a:pt x="208" y="129"/>
                  </a:lnTo>
                  <a:lnTo>
                    <a:pt x="198" y="132"/>
                  </a:lnTo>
                  <a:lnTo>
                    <a:pt x="190" y="135"/>
                  </a:lnTo>
                  <a:lnTo>
                    <a:pt x="181" y="139"/>
                  </a:lnTo>
                  <a:lnTo>
                    <a:pt x="173" y="144"/>
                  </a:lnTo>
                  <a:lnTo>
                    <a:pt x="167" y="149"/>
                  </a:lnTo>
                  <a:lnTo>
                    <a:pt x="161" y="155"/>
                  </a:lnTo>
                  <a:lnTo>
                    <a:pt x="155" y="163"/>
                  </a:lnTo>
                  <a:lnTo>
                    <a:pt x="150" y="170"/>
                  </a:lnTo>
                  <a:lnTo>
                    <a:pt x="146" y="177"/>
                  </a:lnTo>
                  <a:lnTo>
                    <a:pt x="142" y="186"/>
                  </a:lnTo>
                  <a:lnTo>
                    <a:pt x="140" y="194"/>
                  </a:lnTo>
                  <a:lnTo>
                    <a:pt x="138" y="204"/>
                  </a:lnTo>
                  <a:lnTo>
                    <a:pt x="136" y="212"/>
                  </a:lnTo>
                  <a:lnTo>
                    <a:pt x="136" y="222"/>
                  </a:lnTo>
                  <a:lnTo>
                    <a:pt x="136" y="259"/>
                  </a:lnTo>
                  <a:lnTo>
                    <a:pt x="136" y="259"/>
                  </a:lnTo>
                  <a:lnTo>
                    <a:pt x="136" y="316"/>
                  </a:lnTo>
                  <a:lnTo>
                    <a:pt x="138" y="370"/>
                  </a:lnTo>
                  <a:lnTo>
                    <a:pt x="140" y="421"/>
                  </a:lnTo>
                  <a:lnTo>
                    <a:pt x="144" y="471"/>
                  </a:lnTo>
                  <a:lnTo>
                    <a:pt x="144" y="471"/>
                  </a:lnTo>
                  <a:lnTo>
                    <a:pt x="113" y="469"/>
                  </a:lnTo>
                  <a:lnTo>
                    <a:pt x="93" y="468"/>
                  </a:lnTo>
                  <a:lnTo>
                    <a:pt x="72" y="466"/>
                  </a:lnTo>
                  <a:lnTo>
                    <a:pt x="72" y="466"/>
                  </a:lnTo>
                  <a:lnTo>
                    <a:pt x="51" y="468"/>
                  </a:lnTo>
                  <a:lnTo>
                    <a:pt x="32" y="469"/>
                  </a:lnTo>
                  <a:lnTo>
                    <a:pt x="0" y="471"/>
                  </a:lnTo>
                  <a:lnTo>
                    <a:pt x="0" y="471"/>
                  </a:lnTo>
                  <a:lnTo>
                    <a:pt x="4" y="421"/>
                  </a:lnTo>
                  <a:lnTo>
                    <a:pt x="6" y="370"/>
                  </a:lnTo>
                  <a:lnTo>
                    <a:pt x="7" y="316"/>
                  </a:lnTo>
                  <a:lnTo>
                    <a:pt x="9" y="259"/>
                  </a:lnTo>
                  <a:lnTo>
                    <a:pt x="9" y="222"/>
                  </a:lnTo>
                  <a:lnTo>
                    <a:pt x="9" y="222"/>
                  </a:lnTo>
                  <a:lnTo>
                    <a:pt x="7" y="165"/>
                  </a:lnTo>
                  <a:lnTo>
                    <a:pt x="6" y="112"/>
                  </a:lnTo>
                  <a:lnTo>
                    <a:pt x="4" y="61"/>
                  </a:lnTo>
                  <a:lnTo>
                    <a:pt x="0" y="10"/>
                  </a:lnTo>
                  <a:lnTo>
                    <a:pt x="0" y="10"/>
                  </a:lnTo>
                  <a:lnTo>
                    <a:pt x="33" y="13"/>
                  </a:lnTo>
                  <a:lnTo>
                    <a:pt x="49" y="14"/>
                  </a:lnTo>
                  <a:lnTo>
                    <a:pt x="66" y="15"/>
                  </a:lnTo>
                  <a:lnTo>
                    <a:pt x="66" y="15"/>
                  </a:lnTo>
                  <a:lnTo>
                    <a:pt x="83" y="14"/>
                  </a:lnTo>
                  <a:lnTo>
                    <a:pt x="99" y="13"/>
                  </a:lnTo>
                  <a:lnTo>
                    <a:pt x="133" y="10"/>
                  </a:lnTo>
                  <a:lnTo>
                    <a:pt x="129"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54"/>
            <p:cNvSpPr>
              <a:spLocks/>
            </p:cNvSpPr>
            <p:nvPr/>
          </p:nvSpPr>
          <p:spPr bwMode="auto">
            <a:xfrm>
              <a:off x="4511676" y="3971925"/>
              <a:ext cx="320675" cy="541338"/>
            </a:xfrm>
            <a:custGeom>
              <a:avLst/>
              <a:gdLst>
                <a:gd name="T0" fmla="*/ 323 w 406"/>
                <a:gd name="T1" fmla="*/ 121 h 682"/>
                <a:gd name="T2" fmla="*/ 294 w 406"/>
                <a:gd name="T3" fmla="*/ 84 h 682"/>
                <a:gd name="T4" fmla="*/ 272 w 406"/>
                <a:gd name="T5" fmla="*/ 70 h 682"/>
                <a:gd name="T6" fmla="*/ 236 w 406"/>
                <a:gd name="T7" fmla="*/ 59 h 682"/>
                <a:gd name="T8" fmla="*/ 205 w 406"/>
                <a:gd name="T9" fmla="*/ 59 h 682"/>
                <a:gd name="T10" fmla="*/ 175 w 406"/>
                <a:gd name="T11" fmla="*/ 65 h 682"/>
                <a:gd name="T12" fmla="*/ 151 w 406"/>
                <a:gd name="T13" fmla="*/ 78 h 682"/>
                <a:gd name="T14" fmla="*/ 133 w 406"/>
                <a:gd name="T15" fmla="*/ 96 h 682"/>
                <a:gd name="T16" fmla="*/ 120 w 406"/>
                <a:gd name="T17" fmla="*/ 119 h 682"/>
                <a:gd name="T18" fmla="*/ 117 w 406"/>
                <a:gd name="T19" fmla="*/ 144 h 682"/>
                <a:gd name="T20" fmla="*/ 119 w 406"/>
                <a:gd name="T21" fmla="*/ 168 h 682"/>
                <a:gd name="T22" fmla="*/ 135 w 406"/>
                <a:gd name="T23" fmla="*/ 199 h 682"/>
                <a:gd name="T24" fmla="*/ 161 w 406"/>
                <a:gd name="T25" fmla="*/ 223 h 682"/>
                <a:gd name="T26" fmla="*/ 262 w 406"/>
                <a:gd name="T27" fmla="*/ 277 h 682"/>
                <a:gd name="T28" fmla="*/ 328 w 406"/>
                <a:gd name="T29" fmla="*/ 315 h 682"/>
                <a:gd name="T30" fmla="*/ 361 w 406"/>
                <a:gd name="T31" fmla="*/ 344 h 682"/>
                <a:gd name="T32" fmla="*/ 387 w 406"/>
                <a:gd name="T33" fmla="*/ 382 h 682"/>
                <a:gd name="T34" fmla="*/ 403 w 406"/>
                <a:gd name="T35" fmla="*/ 429 h 682"/>
                <a:gd name="T36" fmla="*/ 406 w 406"/>
                <a:gd name="T37" fmla="*/ 466 h 682"/>
                <a:gd name="T38" fmla="*/ 396 w 406"/>
                <a:gd name="T39" fmla="*/ 534 h 682"/>
                <a:gd name="T40" fmla="*/ 366 w 406"/>
                <a:gd name="T41" fmla="*/ 591 h 682"/>
                <a:gd name="T42" fmla="*/ 319 w 406"/>
                <a:gd name="T43" fmla="*/ 636 h 682"/>
                <a:gd name="T44" fmla="*/ 257 w 406"/>
                <a:gd name="T45" fmla="*/ 666 h 682"/>
                <a:gd name="T46" fmla="*/ 181 w 406"/>
                <a:gd name="T47" fmla="*/ 681 h 682"/>
                <a:gd name="T48" fmla="*/ 128 w 406"/>
                <a:gd name="T49" fmla="*/ 681 h 682"/>
                <a:gd name="T50" fmla="*/ 61 w 406"/>
                <a:gd name="T51" fmla="*/ 669 h 682"/>
                <a:gd name="T52" fmla="*/ 11 w 406"/>
                <a:gd name="T53" fmla="*/ 648 h 682"/>
                <a:gd name="T54" fmla="*/ 9 w 406"/>
                <a:gd name="T55" fmla="*/ 610 h 682"/>
                <a:gd name="T56" fmla="*/ 27 w 406"/>
                <a:gd name="T57" fmla="*/ 519 h 682"/>
                <a:gd name="T58" fmla="*/ 48 w 406"/>
                <a:gd name="T59" fmla="*/ 531 h 682"/>
                <a:gd name="T60" fmla="*/ 60 w 406"/>
                <a:gd name="T61" fmla="*/ 559 h 682"/>
                <a:gd name="T62" fmla="*/ 78 w 406"/>
                <a:gd name="T63" fmla="*/ 585 h 682"/>
                <a:gd name="T64" fmla="*/ 104 w 406"/>
                <a:gd name="T65" fmla="*/ 605 h 682"/>
                <a:gd name="T66" fmla="*/ 138 w 406"/>
                <a:gd name="T67" fmla="*/ 619 h 682"/>
                <a:gd name="T68" fmla="*/ 177 w 406"/>
                <a:gd name="T69" fmla="*/ 622 h 682"/>
                <a:gd name="T70" fmla="*/ 204 w 406"/>
                <a:gd name="T71" fmla="*/ 621 h 682"/>
                <a:gd name="T72" fmla="*/ 236 w 406"/>
                <a:gd name="T73" fmla="*/ 611 h 682"/>
                <a:gd name="T74" fmla="*/ 261 w 406"/>
                <a:gd name="T75" fmla="*/ 594 h 682"/>
                <a:gd name="T76" fmla="*/ 278 w 406"/>
                <a:gd name="T77" fmla="*/ 571 h 682"/>
                <a:gd name="T78" fmla="*/ 287 w 406"/>
                <a:gd name="T79" fmla="*/ 545 h 682"/>
                <a:gd name="T80" fmla="*/ 289 w 406"/>
                <a:gd name="T81" fmla="*/ 526 h 682"/>
                <a:gd name="T82" fmla="*/ 282 w 406"/>
                <a:gd name="T83" fmla="*/ 490 h 682"/>
                <a:gd name="T84" fmla="*/ 263 w 406"/>
                <a:gd name="T85" fmla="*/ 461 h 682"/>
                <a:gd name="T86" fmla="*/ 223 w 406"/>
                <a:gd name="T87" fmla="*/ 430 h 682"/>
                <a:gd name="T88" fmla="*/ 120 w 406"/>
                <a:gd name="T89" fmla="*/ 378 h 682"/>
                <a:gd name="T90" fmla="*/ 71 w 406"/>
                <a:gd name="T91" fmla="*/ 344 h 682"/>
                <a:gd name="T92" fmla="*/ 40 w 406"/>
                <a:gd name="T93" fmla="*/ 313 h 682"/>
                <a:gd name="T94" fmla="*/ 17 w 406"/>
                <a:gd name="T95" fmla="*/ 274 h 682"/>
                <a:gd name="T96" fmla="*/ 5 w 406"/>
                <a:gd name="T97" fmla="*/ 223 h 682"/>
                <a:gd name="T98" fmla="*/ 6 w 406"/>
                <a:gd name="T99" fmla="*/ 179 h 682"/>
                <a:gd name="T100" fmla="*/ 22 w 406"/>
                <a:gd name="T101" fmla="*/ 116 h 682"/>
                <a:gd name="T102" fmla="*/ 56 w 406"/>
                <a:gd name="T103" fmla="*/ 65 h 682"/>
                <a:gd name="T104" fmla="*/ 102 w 406"/>
                <a:gd name="T105" fmla="*/ 29 h 682"/>
                <a:gd name="T106" fmla="*/ 158 w 406"/>
                <a:gd name="T107" fmla="*/ 7 h 682"/>
                <a:gd name="T108" fmla="*/ 220 w 406"/>
                <a:gd name="T109" fmla="*/ 0 h 682"/>
                <a:gd name="T110" fmla="*/ 268 w 406"/>
                <a:gd name="T111" fmla="*/ 2 h 682"/>
                <a:gd name="T112" fmla="*/ 329 w 406"/>
                <a:gd name="T113" fmla="*/ 18 h 682"/>
                <a:gd name="T114" fmla="*/ 376 w 406"/>
                <a:gd name="T115" fmla="*/ 46 h 682"/>
                <a:gd name="T116" fmla="*/ 361 w 406"/>
                <a:gd name="T117" fmla="*/ 8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 h="682">
                  <a:moveTo>
                    <a:pt x="331" y="140"/>
                  </a:moveTo>
                  <a:lnTo>
                    <a:pt x="331" y="140"/>
                  </a:lnTo>
                  <a:lnTo>
                    <a:pt x="323" y="121"/>
                  </a:lnTo>
                  <a:lnTo>
                    <a:pt x="313" y="105"/>
                  </a:lnTo>
                  <a:lnTo>
                    <a:pt x="301" y="90"/>
                  </a:lnTo>
                  <a:lnTo>
                    <a:pt x="294" y="84"/>
                  </a:lnTo>
                  <a:lnTo>
                    <a:pt x="288" y="79"/>
                  </a:lnTo>
                  <a:lnTo>
                    <a:pt x="280" y="74"/>
                  </a:lnTo>
                  <a:lnTo>
                    <a:pt x="272" y="70"/>
                  </a:lnTo>
                  <a:lnTo>
                    <a:pt x="264" y="67"/>
                  </a:lnTo>
                  <a:lnTo>
                    <a:pt x="256" y="63"/>
                  </a:lnTo>
                  <a:lnTo>
                    <a:pt x="236" y="59"/>
                  </a:lnTo>
                  <a:lnTo>
                    <a:pt x="216" y="58"/>
                  </a:lnTo>
                  <a:lnTo>
                    <a:pt x="216" y="58"/>
                  </a:lnTo>
                  <a:lnTo>
                    <a:pt x="205" y="59"/>
                  </a:lnTo>
                  <a:lnTo>
                    <a:pt x="195" y="60"/>
                  </a:lnTo>
                  <a:lnTo>
                    <a:pt x="185" y="62"/>
                  </a:lnTo>
                  <a:lnTo>
                    <a:pt x="175" y="65"/>
                  </a:lnTo>
                  <a:lnTo>
                    <a:pt x="166" y="69"/>
                  </a:lnTo>
                  <a:lnTo>
                    <a:pt x="159" y="73"/>
                  </a:lnTo>
                  <a:lnTo>
                    <a:pt x="151" y="78"/>
                  </a:lnTo>
                  <a:lnTo>
                    <a:pt x="144" y="84"/>
                  </a:lnTo>
                  <a:lnTo>
                    <a:pt x="138" y="90"/>
                  </a:lnTo>
                  <a:lnTo>
                    <a:pt x="133" y="96"/>
                  </a:lnTo>
                  <a:lnTo>
                    <a:pt x="128" y="104"/>
                  </a:lnTo>
                  <a:lnTo>
                    <a:pt x="124" y="111"/>
                  </a:lnTo>
                  <a:lnTo>
                    <a:pt x="120" y="119"/>
                  </a:lnTo>
                  <a:lnTo>
                    <a:pt x="118" y="127"/>
                  </a:lnTo>
                  <a:lnTo>
                    <a:pt x="117" y="136"/>
                  </a:lnTo>
                  <a:lnTo>
                    <a:pt x="117" y="144"/>
                  </a:lnTo>
                  <a:lnTo>
                    <a:pt x="117" y="144"/>
                  </a:lnTo>
                  <a:lnTo>
                    <a:pt x="117" y="157"/>
                  </a:lnTo>
                  <a:lnTo>
                    <a:pt x="119" y="168"/>
                  </a:lnTo>
                  <a:lnTo>
                    <a:pt x="123" y="179"/>
                  </a:lnTo>
                  <a:lnTo>
                    <a:pt x="129" y="189"/>
                  </a:lnTo>
                  <a:lnTo>
                    <a:pt x="135" y="199"/>
                  </a:lnTo>
                  <a:lnTo>
                    <a:pt x="143" y="208"/>
                  </a:lnTo>
                  <a:lnTo>
                    <a:pt x="151" y="215"/>
                  </a:lnTo>
                  <a:lnTo>
                    <a:pt x="161" y="223"/>
                  </a:lnTo>
                  <a:lnTo>
                    <a:pt x="184" y="238"/>
                  </a:lnTo>
                  <a:lnTo>
                    <a:pt x="208" y="251"/>
                  </a:lnTo>
                  <a:lnTo>
                    <a:pt x="262" y="277"/>
                  </a:lnTo>
                  <a:lnTo>
                    <a:pt x="288" y="291"/>
                  </a:lnTo>
                  <a:lnTo>
                    <a:pt x="314" y="306"/>
                  </a:lnTo>
                  <a:lnTo>
                    <a:pt x="328" y="315"/>
                  </a:lnTo>
                  <a:lnTo>
                    <a:pt x="339" y="325"/>
                  </a:lnTo>
                  <a:lnTo>
                    <a:pt x="350" y="335"/>
                  </a:lnTo>
                  <a:lnTo>
                    <a:pt x="361" y="344"/>
                  </a:lnTo>
                  <a:lnTo>
                    <a:pt x="371" y="356"/>
                  </a:lnTo>
                  <a:lnTo>
                    <a:pt x="380" y="368"/>
                  </a:lnTo>
                  <a:lnTo>
                    <a:pt x="387" y="382"/>
                  </a:lnTo>
                  <a:lnTo>
                    <a:pt x="393" y="397"/>
                  </a:lnTo>
                  <a:lnTo>
                    <a:pt x="399" y="411"/>
                  </a:lnTo>
                  <a:lnTo>
                    <a:pt x="403" y="429"/>
                  </a:lnTo>
                  <a:lnTo>
                    <a:pt x="406" y="447"/>
                  </a:lnTo>
                  <a:lnTo>
                    <a:pt x="406" y="466"/>
                  </a:lnTo>
                  <a:lnTo>
                    <a:pt x="406" y="466"/>
                  </a:lnTo>
                  <a:lnTo>
                    <a:pt x="404" y="490"/>
                  </a:lnTo>
                  <a:lnTo>
                    <a:pt x="402" y="512"/>
                  </a:lnTo>
                  <a:lnTo>
                    <a:pt x="396" y="534"/>
                  </a:lnTo>
                  <a:lnTo>
                    <a:pt x="388" y="554"/>
                  </a:lnTo>
                  <a:lnTo>
                    <a:pt x="378" y="573"/>
                  </a:lnTo>
                  <a:lnTo>
                    <a:pt x="366" y="591"/>
                  </a:lnTo>
                  <a:lnTo>
                    <a:pt x="352" y="607"/>
                  </a:lnTo>
                  <a:lnTo>
                    <a:pt x="336" y="622"/>
                  </a:lnTo>
                  <a:lnTo>
                    <a:pt x="319" y="636"/>
                  </a:lnTo>
                  <a:lnTo>
                    <a:pt x="300" y="647"/>
                  </a:lnTo>
                  <a:lnTo>
                    <a:pt x="279" y="657"/>
                  </a:lnTo>
                  <a:lnTo>
                    <a:pt x="257" y="666"/>
                  </a:lnTo>
                  <a:lnTo>
                    <a:pt x="233" y="673"/>
                  </a:lnTo>
                  <a:lnTo>
                    <a:pt x="208" y="678"/>
                  </a:lnTo>
                  <a:lnTo>
                    <a:pt x="181" y="681"/>
                  </a:lnTo>
                  <a:lnTo>
                    <a:pt x="154" y="682"/>
                  </a:lnTo>
                  <a:lnTo>
                    <a:pt x="154" y="682"/>
                  </a:lnTo>
                  <a:lnTo>
                    <a:pt x="128" y="681"/>
                  </a:lnTo>
                  <a:lnTo>
                    <a:pt x="104" y="678"/>
                  </a:lnTo>
                  <a:lnTo>
                    <a:pt x="82" y="674"/>
                  </a:lnTo>
                  <a:lnTo>
                    <a:pt x="61" y="669"/>
                  </a:lnTo>
                  <a:lnTo>
                    <a:pt x="42" y="663"/>
                  </a:lnTo>
                  <a:lnTo>
                    <a:pt x="26" y="656"/>
                  </a:lnTo>
                  <a:lnTo>
                    <a:pt x="11" y="648"/>
                  </a:lnTo>
                  <a:lnTo>
                    <a:pt x="0" y="641"/>
                  </a:lnTo>
                  <a:lnTo>
                    <a:pt x="0" y="641"/>
                  </a:lnTo>
                  <a:lnTo>
                    <a:pt x="9" y="610"/>
                  </a:lnTo>
                  <a:lnTo>
                    <a:pt x="16" y="580"/>
                  </a:lnTo>
                  <a:lnTo>
                    <a:pt x="22" y="550"/>
                  </a:lnTo>
                  <a:lnTo>
                    <a:pt x="27" y="519"/>
                  </a:lnTo>
                  <a:lnTo>
                    <a:pt x="46" y="519"/>
                  </a:lnTo>
                  <a:lnTo>
                    <a:pt x="46" y="519"/>
                  </a:lnTo>
                  <a:lnTo>
                    <a:pt x="48" y="531"/>
                  </a:lnTo>
                  <a:lnTo>
                    <a:pt x="51" y="540"/>
                  </a:lnTo>
                  <a:lnTo>
                    <a:pt x="55" y="550"/>
                  </a:lnTo>
                  <a:lnTo>
                    <a:pt x="60" y="559"/>
                  </a:lnTo>
                  <a:lnTo>
                    <a:pt x="66" y="568"/>
                  </a:lnTo>
                  <a:lnTo>
                    <a:pt x="72" y="576"/>
                  </a:lnTo>
                  <a:lnTo>
                    <a:pt x="78" y="585"/>
                  </a:lnTo>
                  <a:lnTo>
                    <a:pt x="87" y="593"/>
                  </a:lnTo>
                  <a:lnTo>
                    <a:pt x="96" y="599"/>
                  </a:lnTo>
                  <a:lnTo>
                    <a:pt x="104" y="605"/>
                  </a:lnTo>
                  <a:lnTo>
                    <a:pt x="114" y="610"/>
                  </a:lnTo>
                  <a:lnTo>
                    <a:pt x="125" y="615"/>
                  </a:lnTo>
                  <a:lnTo>
                    <a:pt x="138" y="619"/>
                  </a:lnTo>
                  <a:lnTo>
                    <a:pt x="150" y="621"/>
                  </a:lnTo>
                  <a:lnTo>
                    <a:pt x="164" y="622"/>
                  </a:lnTo>
                  <a:lnTo>
                    <a:pt x="177" y="622"/>
                  </a:lnTo>
                  <a:lnTo>
                    <a:pt x="177" y="622"/>
                  </a:lnTo>
                  <a:lnTo>
                    <a:pt x="191" y="622"/>
                  </a:lnTo>
                  <a:lnTo>
                    <a:pt x="204" y="621"/>
                  </a:lnTo>
                  <a:lnTo>
                    <a:pt x="215" y="619"/>
                  </a:lnTo>
                  <a:lnTo>
                    <a:pt x="226" y="615"/>
                  </a:lnTo>
                  <a:lnTo>
                    <a:pt x="236" y="611"/>
                  </a:lnTo>
                  <a:lnTo>
                    <a:pt x="246" y="606"/>
                  </a:lnTo>
                  <a:lnTo>
                    <a:pt x="253" y="600"/>
                  </a:lnTo>
                  <a:lnTo>
                    <a:pt x="261" y="594"/>
                  </a:lnTo>
                  <a:lnTo>
                    <a:pt x="268" y="588"/>
                  </a:lnTo>
                  <a:lnTo>
                    <a:pt x="273" y="580"/>
                  </a:lnTo>
                  <a:lnTo>
                    <a:pt x="278" y="571"/>
                  </a:lnTo>
                  <a:lnTo>
                    <a:pt x="282" y="563"/>
                  </a:lnTo>
                  <a:lnTo>
                    <a:pt x="285" y="554"/>
                  </a:lnTo>
                  <a:lnTo>
                    <a:pt x="287" y="545"/>
                  </a:lnTo>
                  <a:lnTo>
                    <a:pt x="289" y="535"/>
                  </a:lnTo>
                  <a:lnTo>
                    <a:pt x="289" y="526"/>
                  </a:lnTo>
                  <a:lnTo>
                    <a:pt x="289" y="526"/>
                  </a:lnTo>
                  <a:lnTo>
                    <a:pt x="288" y="513"/>
                  </a:lnTo>
                  <a:lnTo>
                    <a:pt x="285" y="501"/>
                  </a:lnTo>
                  <a:lnTo>
                    <a:pt x="282" y="490"/>
                  </a:lnTo>
                  <a:lnTo>
                    <a:pt x="277" y="480"/>
                  </a:lnTo>
                  <a:lnTo>
                    <a:pt x="270" y="470"/>
                  </a:lnTo>
                  <a:lnTo>
                    <a:pt x="263" y="461"/>
                  </a:lnTo>
                  <a:lnTo>
                    <a:pt x="254" y="452"/>
                  </a:lnTo>
                  <a:lnTo>
                    <a:pt x="244" y="445"/>
                  </a:lnTo>
                  <a:lnTo>
                    <a:pt x="223" y="430"/>
                  </a:lnTo>
                  <a:lnTo>
                    <a:pt x="199" y="418"/>
                  </a:lnTo>
                  <a:lnTo>
                    <a:pt x="146" y="392"/>
                  </a:lnTo>
                  <a:lnTo>
                    <a:pt x="120" y="378"/>
                  </a:lnTo>
                  <a:lnTo>
                    <a:pt x="94" y="362"/>
                  </a:lnTo>
                  <a:lnTo>
                    <a:pt x="82" y="354"/>
                  </a:lnTo>
                  <a:lnTo>
                    <a:pt x="71" y="344"/>
                  </a:lnTo>
                  <a:lnTo>
                    <a:pt x="60" y="336"/>
                  </a:lnTo>
                  <a:lnTo>
                    <a:pt x="50" y="325"/>
                  </a:lnTo>
                  <a:lnTo>
                    <a:pt x="40" y="313"/>
                  </a:lnTo>
                  <a:lnTo>
                    <a:pt x="31" y="301"/>
                  </a:lnTo>
                  <a:lnTo>
                    <a:pt x="24" y="287"/>
                  </a:lnTo>
                  <a:lnTo>
                    <a:pt x="17" y="274"/>
                  </a:lnTo>
                  <a:lnTo>
                    <a:pt x="11" y="258"/>
                  </a:lnTo>
                  <a:lnTo>
                    <a:pt x="8" y="242"/>
                  </a:lnTo>
                  <a:lnTo>
                    <a:pt x="5" y="223"/>
                  </a:lnTo>
                  <a:lnTo>
                    <a:pt x="5" y="203"/>
                  </a:lnTo>
                  <a:lnTo>
                    <a:pt x="5" y="203"/>
                  </a:lnTo>
                  <a:lnTo>
                    <a:pt x="6" y="179"/>
                  </a:lnTo>
                  <a:lnTo>
                    <a:pt x="9" y="157"/>
                  </a:lnTo>
                  <a:lnTo>
                    <a:pt x="15" y="136"/>
                  </a:lnTo>
                  <a:lnTo>
                    <a:pt x="22" y="116"/>
                  </a:lnTo>
                  <a:lnTo>
                    <a:pt x="31" y="98"/>
                  </a:lnTo>
                  <a:lnTo>
                    <a:pt x="42" y="80"/>
                  </a:lnTo>
                  <a:lnTo>
                    <a:pt x="56" y="65"/>
                  </a:lnTo>
                  <a:lnTo>
                    <a:pt x="70" y="52"/>
                  </a:lnTo>
                  <a:lnTo>
                    <a:pt x="84" y="39"/>
                  </a:lnTo>
                  <a:lnTo>
                    <a:pt x="102" y="29"/>
                  </a:lnTo>
                  <a:lnTo>
                    <a:pt x="119" y="19"/>
                  </a:lnTo>
                  <a:lnTo>
                    <a:pt x="138" y="12"/>
                  </a:lnTo>
                  <a:lnTo>
                    <a:pt x="158" y="7"/>
                  </a:lnTo>
                  <a:lnTo>
                    <a:pt x="177" y="2"/>
                  </a:lnTo>
                  <a:lnTo>
                    <a:pt x="199" y="0"/>
                  </a:lnTo>
                  <a:lnTo>
                    <a:pt x="220" y="0"/>
                  </a:lnTo>
                  <a:lnTo>
                    <a:pt x="220" y="0"/>
                  </a:lnTo>
                  <a:lnTo>
                    <a:pt x="244" y="0"/>
                  </a:lnTo>
                  <a:lnTo>
                    <a:pt x="268" y="2"/>
                  </a:lnTo>
                  <a:lnTo>
                    <a:pt x="289" y="6"/>
                  </a:lnTo>
                  <a:lnTo>
                    <a:pt x="310" y="12"/>
                  </a:lnTo>
                  <a:lnTo>
                    <a:pt x="329" y="18"/>
                  </a:lnTo>
                  <a:lnTo>
                    <a:pt x="346" y="27"/>
                  </a:lnTo>
                  <a:lnTo>
                    <a:pt x="361" y="36"/>
                  </a:lnTo>
                  <a:lnTo>
                    <a:pt x="376" y="46"/>
                  </a:lnTo>
                  <a:lnTo>
                    <a:pt x="376" y="46"/>
                  </a:lnTo>
                  <a:lnTo>
                    <a:pt x="367" y="67"/>
                  </a:lnTo>
                  <a:lnTo>
                    <a:pt x="361" y="89"/>
                  </a:lnTo>
                  <a:lnTo>
                    <a:pt x="345" y="140"/>
                  </a:lnTo>
                  <a:lnTo>
                    <a:pt x="331"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55"/>
            <p:cNvSpPr>
              <a:spLocks/>
            </p:cNvSpPr>
            <p:nvPr/>
          </p:nvSpPr>
          <p:spPr bwMode="auto">
            <a:xfrm>
              <a:off x="4864101" y="4003675"/>
              <a:ext cx="225425" cy="509588"/>
            </a:xfrm>
            <a:custGeom>
              <a:avLst/>
              <a:gdLst>
                <a:gd name="T0" fmla="*/ 279 w 285"/>
                <a:gd name="T1" fmla="*/ 174 h 643"/>
                <a:gd name="T2" fmla="*/ 275 w 285"/>
                <a:gd name="T3" fmla="*/ 200 h 643"/>
                <a:gd name="T4" fmla="*/ 277 w 285"/>
                <a:gd name="T5" fmla="*/ 211 h 643"/>
                <a:gd name="T6" fmla="*/ 195 w 285"/>
                <a:gd name="T7" fmla="*/ 221 h 643"/>
                <a:gd name="T8" fmla="*/ 192 w 285"/>
                <a:gd name="T9" fmla="*/ 272 h 643"/>
                <a:gd name="T10" fmla="*/ 189 w 285"/>
                <a:gd name="T11" fmla="*/ 434 h 643"/>
                <a:gd name="T12" fmla="*/ 189 w 285"/>
                <a:gd name="T13" fmla="*/ 479 h 643"/>
                <a:gd name="T14" fmla="*/ 194 w 285"/>
                <a:gd name="T15" fmla="*/ 541 h 643"/>
                <a:gd name="T16" fmla="*/ 199 w 285"/>
                <a:gd name="T17" fmla="*/ 561 h 643"/>
                <a:gd name="T18" fmla="*/ 206 w 285"/>
                <a:gd name="T19" fmla="*/ 575 h 643"/>
                <a:gd name="T20" fmla="*/ 215 w 285"/>
                <a:gd name="T21" fmla="*/ 583 h 643"/>
                <a:gd name="T22" fmla="*/ 227 w 285"/>
                <a:gd name="T23" fmla="*/ 587 h 643"/>
                <a:gd name="T24" fmla="*/ 242 w 285"/>
                <a:gd name="T25" fmla="*/ 588 h 643"/>
                <a:gd name="T26" fmla="*/ 257 w 285"/>
                <a:gd name="T27" fmla="*/ 588 h 643"/>
                <a:gd name="T28" fmla="*/ 277 w 285"/>
                <a:gd name="T29" fmla="*/ 583 h 643"/>
                <a:gd name="T30" fmla="*/ 285 w 285"/>
                <a:gd name="T31" fmla="*/ 618 h 643"/>
                <a:gd name="T32" fmla="*/ 275 w 285"/>
                <a:gd name="T33" fmla="*/ 623 h 643"/>
                <a:gd name="T34" fmla="*/ 251 w 285"/>
                <a:gd name="T35" fmla="*/ 633 h 643"/>
                <a:gd name="T36" fmla="*/ 223 w 285"/>
                <a:gd name="T37" fmla="*/ 639 h 643"/>
                <a:gd name="T38" fmla="*/ 195 w 285"/>
                <a:gd name="T39" fmla="*/ 643 h 643"/>
                <a:gd name="T40" fmla="*/ 181 w 285"/>
                <a:gd name="T41" fmla="*/ 643 h 643"/>
                <a:gd name="T42" fmla="*/ 154 w 285"/>
                <a:gd name="T43" fmla="*/ 640 h 643"/>
                <a:gd name="T44" fmla="*/ 129 w 285"/>
                <a:gd name="T45" fmla="*/ 633 h 643"/>
                <a:gd name="T46" fmla="*/ 108 w 285"/>
                <a:gd name="T47" fmla="*/ 622 h 643"/>
                <a:gd name="T48" fmla="*/ 92 w 285"/>
                <a:gd name="T49" fmla="*/ 606 h 643"/>
                <a:gd name="T50" fmla="*/ 78 w 285"/>
                <a:gd name="T51" fmla="*/ 585 h 643"/>
                <a:gd name="T52" fmla="*/ 68 w 285"/>
                <a:gd name="T53" fmla="*/ 558 h 643"/>
                <a:gd name="T54" fmla="*/ 62 w 285"/>
                <a:gd name="T55" fmla="*/ 529 h 643"/>
                <a:gd name="T56" fmla="*/ 61 w 285"/>
                <a:gd name="T57" fmla="*/ 495 h 643"/>
                <a:gd name="T58" fmla="*/ 61 w 285"/>
                <a:gd name="T59" fmla="*/ 433 h 643"/>
                <a:gd name="T60" fmla="*/ 66 w 285"/>
                <a:gd name="T61" fmla="*/ 288 h 643"/>
                <a:gd name="T62" fmla="*/ 0 w 285"/>
                <a:gd name="T63" fmla="*/ 224 h 643"/>
                <a:gd name="T64" fmla="*/ 3 w 285"/>
                <a:gd name="T65" fmla="*/ 211 h 643"/>
                <a:gd name="T66" fmla="*/ 4 w 285"/>
                <a:gd name="T67" fmla="*/ 200 h 643"/>
                <a:gd name="T68" fmla="*/ 0 w 285"/>
                <a:gd name="T69" fmla="*/ 174 h 643"/>
                <a:gd name="T70" fmla="*/ 67 w 285"/>
                <a:gd name="T71" fmla="*/ 176 h 643"/>
                <a:gd name="T72" fmla="*/ 63 w 285"/>
                <a:gd name="T73" fmla="*/ 59 h 643"/>
                <a:gd name="T74" fmla="*/ 129 w 285"/>
                <a:gd name="T75" fmla="*/ 31 h 643"/>
                <a:gd name="T76" fmla="*/ 203 w 285"/>
                <a:gd name="T77" fmla="*/ 7 h 643"/>
                <a:gd name="T78" fmla="*/ 200 w 285"/>
                <a:gd name="T79" fmla="*/ 43 h 643"/>
                <a:gd name="T80" fmla="*/ 196 w 285"/>
                <a:gd name="T81" fmla="*/ 131 h 643"/>
                <a:gd name="T82" fmla="*/ 279 w 285"/>
                <a:gd name="T83" fmla="*/ 174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643">
                  <a:moveTo>
                    <a:pt x="279" y="174"/>
                  </a:moveTo>
                  <a:lnTo>
                    <a:pt x="279" y="174"/>
                  </a:lnTo>
                  <a:lnTo>
                    <a:pt x="277" y="186"/>
                  </a:lnTo>
                  <a:lnTo>
                    <a:pt x="275" y="200"/>
                  </a:lnTo>
                  <a:lnTo>
                    <a:pt x="275" y="200"/>
                  </a:lnTo>
                  <a:lnTo>
                    <a:pt x="277" y="211"/>
                  </a:lnTo>
                  <a:lnTo>
                    <a:pt x="279" y="224"/>
                  </a:lnTo>
                  <a:lnTo>
                    <a:pt x="195" y="221"/>
                  </a:lnTo>
                  <a:lnTo>
                    <a:pt x="195" y="221"/>
                  </a:lnTo>
                  <a:lnTo>
                    <a:pt x="192" y="272"/>
                  </a:lnTo>
                  <a:lnTo>
                    <a:pt x="190" y="330"/>
                  </a:lnTo>
                  <a:lnTo>
                    <a:pt x="189" y="434"/>
                  </a:lnTo>
                  <a:lnTo>
                    <a:pt x="189" y="434"/>
                  </a:lnTo>
                  <a:lnTo>
                    <a:pt x="189" y="479"/>
                  </a:lnTo>
                  <a:lnTo>
                    <a:pt x="190" y="514"/>
                  </a:lnTo>
                  <a:lnTo>
                    <a:pt x="194" y="541"/>
                  </a:lnTo>
                  <a:lnTo>
                    <a:pt x="196" y="552"/>
                  </a:lnTo>
                  <a:lnTo>
                    <a:pt x="199" y="561"/>
                  </a:lnTo>
                  <a:lnTo>
                    <a:pt x="202" y="568"/>
                  </a:lnTo>
                  <a:lnTo>
                    <a:pt x="206" y="575"/>
                  </a:lnTo>
                  <a:lnTo>
                    <a:pt x="210" y="580"/>
                  </a:lnTo>
                  <a:lnTo>
                    <a:pt x="215" y="583"/>
                  </a:lnTo>
                  <a:lnTo>
                    <a:pt x="221" y="586"/>
                  </a:lnTo>
                  <a:lnTo>
                    <a:pt x="227" y="587"/>
                  </a:lnTo>
                  <a:lnTo>
                    <a:pt x="233" y="588"/>
                  </a:lnTo>
                  <a:lnTo>
                    <a:pt x="242" y="588"/>
                  </a:lnTo>
                  <a:lnTo>
                    <a:pt x="242" y="588"/>
                  </a:lnTo>
                  <a:lnTo>
                    <a:pt x="257" y="588"/>
                  </a:lnTo>
                  <a:lnTo>
                    <a:pt x="268" y="586"/>
                  </a:lnTo>
                  <a:lnTo>
                    <a:pt x="277" y="583"/>
                  </a:lnTo>
                  <a:lnTo>
                    <a:pt x="285" y="580"/>
                  </a:lnTo>
                  <a:lnTo>
                    <a:pt x="285" y="618"/>
                  </a:lnTo>
                  <a:lnTo>
                    <a:pt x="285" y="618"/>
                  </a:lnTo>
                  <a:lnTo>
                    <a:pt x="275" y="623"/>
                  </a:lnTo>
                  <a:lnTo>
                    <a:pt x="264" y="628"/>
                  </a:lnTo>
                  <a:lnTo>
                    <a:pt x="251" y="633"/>
                  </a:lnTo>
                  <a:lnTo>
                    <a:pt x="238" y="637"/>
                  </a:lnTo>
                  <a:lnTo>
                    <a:pt x="223" y="639"/>
                  </a:lnTo>
                  <a:lnTo>
                    <a:pt x="210" y="642"/>
                  </a:lnTo>
                  <a:lnTo>
                    <a:pt x="195" y="643"/>
                  </a:lnTo>
                  <a:lnTo>
                    <a:pt x="181" y="643"/>
                  </a:lnTo>
                  <a:lnTo>
                    <a:pt x="181" y="643"/>
                  </a:lnTo>
                  <a:lnTo>
                    <a:pt x="168" y="643"/>
                  </a:lnTo>
                  <a:lnTo>
                    <a:pt x="154" y="640"/>
                  </a:lnTo>
                  <a:lnTo>
                    <a:pt x="141" y="638"/>
                  </a:lnTo>
                  <a:lnTo>
                    <a:pt x="129" y="633"/>
                  </a:lnTo>
                  <a:lnTo>
                    <a:pt x="118" y="628"/>
                  </a:lnTo>
                  <a:lnTo>
                    <a:pt x="108" y="622"/>
                  </a:lnTo>
                  <a:lnTo>
                    <a:pt x="99" y="614"/>
                  </a:lnTo>
                  <a:lnTo>
                    <a:pt x="92" y="606"/>
                  </a:lnTo>
                  <a:lnTo>
                    <a:pt x="84" y="596"/>
                  </a:lnTo>
                  <a:lnTo>
                    <a:pt x="78" y="585"/>
                  </a:lnTo>
                  <a:lnTo>
                    <a:pt x="72" y="572"/>
                  </a:lnTo>
                  <a:lnTo>
                    <a:pt x="68" y="558"/>
                  </a:lnTo>
                  <a:lnTo>
                    <a:pt x="65" y="545"/>
                  </a:lnTo>
                  <a:lnTo>
                    <a:pt x="62" y="529"/>
                  </a:lnTo>
                  <a:lnTo>
                    <a:pt x="61" y="513"/>
                  </a:lnTo>
                  <a:lnTo>
                    <a:pt x="61" y="495"/>
                  </a:lnTo>
                  <a:lnTo>
                    <a:pt x="61" y="495"/>
                  </a:lnTo>
                  <a:lnTo>
                    <a:pt x="61" y="433"/>
                  </a:lnTo>
                  <a:lnTo>
                    <a:pt x="63" y="361"/>
                  </a:lnTo>
                  <a:lnTo>
                    <a:pt x="66" y="288"/>
                  </a:lnTo>
                  <a:lnTo>
                    <a:pt x="67" y="222"/>
                  </a:lnTo>
                  <a:lnTo>
                    <a:pt x="0" y="224"/>
                  </a:lnTo>
                  <a:lnTo>
                    <a:pt x="0" y="224"/>
                  </a:lnTo>
                  <a:lnTo>
                    <a:pt x="3" y="211"/>
                  </a:lnTo>
                  <a:lnTo>
                    <a:pt x="4" y="200"/>
                  </a:lnTo>
                  <a:lnTo>
                    <a:pt x="4" y="200"/>
                  </a:lnTo>
                  <a:lnTo>
                    <a:pt x="3" y="186"/>
                  </a:lnTo>
                  <a:lnTo>
                    <a:pt x="0" y="174"/>
                  </a:lnTo>
                  <a:lnTo>
                    <a:pt x="67" y="176"/>
                  </a:lnTo>
                  <a:lnTo>
                    <a:pt x="67" y="176"/>
                  </a:lnTo>
                  <a:lnTo>
                    <a:pt x="66" y="121"/>
                  </a:lnTo>
                  <a:lnTo>
                    <a:pt x="63" y="59"/>
                  </a:lnTo>
                  <a:lnTo>
                    <a:pt x="63" y="59"/>
                  </a:lnTo>
                  <a:lnTo>
                    <a:pt x="129" y="31"/>
                  </a:lnTo>
                  <a:lnTo>
                    <a:pt x="194" y="0"/>
                  </a:lnTo>
                  <a:lnTo>
                    <a:pt x="203" y="7"/>
                  </a:lnTo>
                  <a:lnTo>
                    <a:pt x="203" y="7"/>
                  </a:lnTo>
                  <a:lnTo>
                    <a:pt x="200" y="43"/>
                  </a:lnTo>
                  <a:lnTo>
                    <a:pt x="197" y="85"/>
                  </a:lnTo>
                  <a:lnTo>
                    <a:pt x="196" y="131"/>
                  </a:lnTo>
                  <a:lnTo>
                    <a:pt x="195" y="175"/>
                  </a:lnTo>
                  <a:lnTo>
                    <a:pt x="279" y="1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56"/>
            <p:cNvSpPr>
              <a:spLocks/>
            </p:cNvSpPr>
            <p:nvPr/>
          </p:nvSpPr>
          <p:spPr bwMode="auto">
            <a:xfrm>
              <a:off x="5156201" y="4130675"/>
              <a:ext cx="228600" cy="373063"/>
            </a:xfrm>
            <a:custGeom>
              <a:avLst/>
              <a:gdLst>
                <a:gd name="T0" fmla="*/ 131 w 289"/>
                <a:gd name="T1" fmla="*/ 128 h 471"/>
                <a:gd name="T2" fmla="*/ 144 w 289"/>
                <a:gd name="T3" fmla="*/ 98 h 471"/>
                <a:gd name="T4" fmla="*/ 158 w 289"/>
                <a:gd name="T5" fmla="*/ 71 h 471"/>
                <a:gd name="T6" fmla="*/ 174 w 289"/>
                <a:gd name="T7" fmla="*/ 50 h 471"/>
                <a:gd name="T8" fmla="*/ 191 w 289"/>
                <a:gd name="T9" fmla="*/ 31 h 471"/>
                <a:gd name="T10" fmla="*/ 210 w 289"/>
                <a:gd name="T11" fmla="*/ 17 h 471"/>
                <a:gd name="T12" fmla="*/ 230 w 289"/>
                <a:gd name="T13" fmla="*/ 8 h 471"/>
                <a:gd name="T14" fmla="*/ 251 w 289"/>
                <a:gd name="T15" fmla="*/ 3 h 471"/>
                <a:gd name="T16" fmla="*/ 275 w 289"/>
                <a:gd name="T17" fmla="*/ 0 h 471"/>
                <a:gd name="T18" fmla="*/ 289 w 289"/>
                <a:gd name="T19" fmla="*/ 1 h 471"/>
                <a:gd name="T20" fmla="*/ 287 w 289"/>
                <a:gd name="T21" fmla="*/ 16 h 471"/>
                <a:gd name="T22" fmla="*/ 284 w 289"/>
                <a:gd name="T23" fmla="*/ 50 h 471"/>
                <a:gd name="T24" fmla="*/ 284 w 289"/>
                <a:gd name="T25" fmla="*/ 70 h 471"/>
                <a:gd name="T26" fmla="*/ 286 w 289"/>
                <a:gd name="T27" fmla="*/ 133 h 471"/>
                <a:gd name="T28" fmla="*/ 277 w 289"/>
                <a:gd name="T29" fmla="*/ 140 h 471"/>
                <a:gd name="T30" fmla="*/ 255 w 289"/>
                <a:gd name="T31" fmla="*/ 132 h 471"/>
                <a:gd name="T32" fmla="*/ 227 w 289"/>
                <a:gd name="T33" fmla="*/ 127 h 471"/>
                <a:gd name="T34" fmla="*/ 217 w 289"/>
                <a:gd name="T35" fmla="*/ 128 h 471"/>
                <a:gd name="T36" fmla="*/ 198 w 289"/>
                <a:gd name="T37" fmla="*/ 132 h 471"/>
                <a:gd name="T38" fmla="*/ 182 w 289"/>
                <a:gd name="T39" fmla="*/ 139 h 471"/>
                <a:gd name="T40" fmla="*/ 167 w 289"/>
                <a:gd name="T41" fmla="*/ 149 h 471"/>
                <a:gd name="T42" fmla="*/ 154 w 289"/>
                <a:gd name="T43" fmla="*/ 163 h 471"/>
                <a:gd name="T44" fmla="*/ 146 w 289"/>
                <a:gd name="T45" fmla="*/ 177 h 471"/>
                <a:gd name="T46" fmla="*/ 139 w 289"/>
                <a:gd name="T47" fmla="*/ 194 h 471"/>
                <a:gd name="T48" fmla="*/ 136 w 289"/>
                <a:gd name="T49" fmla="*/ 212 h 471"/>
                <a:gd name="T50" fmla="*/ 136 w 289"/>
                <a:gd name="T51" fmla="*/ 259 h 471"/>
                <a:gd name="T52" fmla="*/ 136 w 289"/>
                <a:gd name="T53" fmla="*/ 316 h 471"/>
                <a:gd name="T54" fmla="*/ 139 w 289"/>
                <a:gd name="T55" fmla="*/ 421 h 471"/>
                <a:gd name="T56" fmla="*/ 143 w 289"/>
                <a:gd name="T57" fmla="*/ 471 h 471"/>
                <a:gd name="T58" fmla="*/ 93 w 289"/>
                <a:gd name="T59" fmla="*/ 468 h 471"/>
                <a:gd name="T60" fmla="*/ 71 w 289"/>
                <a:gd name="T61" fmla="*/ 466 h 471"/>
                <a:gd name="T62" fmla="*/ 31 w 289"/>
                <a:gd name="T63" fmla="*/ 469 h 471"/>
                <a:gd name="T64" fmla="*/ 0 w 289"/>
                <a:gd name="T65" fmla="*/ 471 h 471"/>
                <a:gd name="T66" fmla="*/ 7 w 289"/>
                <a:gd name="T67" fmla="*/ 370 h 471"/>
                <a:gd name="T68" fmla="*/ 8 w 289"/>
                <a:gd name="T69" fmla="*/ 259 h 471"/>
                <a:gd name="T70" fmla="*/ 8 w 289"/>
                <a:gd name="T71" fmla="*/ 222 h 471"/>
                <a:gd name="T72" fmla="*/ 7 w 289"/>
                <a:gd name="T73" fmla="*/ 112 h 471"/>
                <a:gd name="T74" fmla="*/ 0 w 289"/>
                <a:gd name="T75" fmla="*/ 10 h 471"/>
                <a:gd name="T76" fmla="*/ 33 w 289"/>
                <a:gd name="T77" fmla="*/ 13 h 471"/>
                <a:gd name="T78" fmla="*/ 66 w 289"/>
                <a:gd name="T79" fmla="*/ 15 h 471"/>
                <a:gd name="T80" fmla="*/ 82 w 289"/>
                <a:gd name="T81" fmla="*/ 14 h 471"/>
                <a:gd name="T82" fmla="*/ 132 w 289"/>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471">
                  <a:moveTo>
                    <a:pt x="128" y="127"/>
                  </a:moveTo>
                  <a:lnTo>
                    <a:pt x="131" y="128"/>
                  </a:lnTo>
                  <a:lnTo>
                    <a:pt x="131" y="128"/>
                  </a:lnTo>
                  <a:lnTo>
                    <a:pt x="144" y="98"/>
                  </a:lnTo>
                  <a:lnTo>
                    <a:pt x="151" y="84"/>
                  </a:lnTo>
                  <a:lnTo>
                    <a:pt x="158" y="71"/>
                  </a:lnTo>
                  <a:lnTo>
                    <a:pt x="165" y="60"/>
                  </a:lnTo>
                  <a:lnTo>
                    <a:pt x="174" y="50"/>
                  </a:lnTo>
                  <a:lnTo>
                    <a:pt x="183" y="40"/>
                  </a:lnTo>
                  <a:lnTo>
                    <a:pt x="191" y="31"/>
                  </a:lnTo>
                  <a:lnTo>
                    <a:pt x="200" y="24"/>
                  </a:lnTo>
                  <a:lnTo>
                    <a:pt x="210" y="17"/>
                  </a:lnTo>
                  <a:lnTo>
                    <a:pt x="220" y="13"/>
                  </a:lnTo>
                  <a:lnTo>
                    <a:pt x="230" y="8"/>
                  </a:lnTo>
                  <a:lnTo>
                    <a:pt x="241" y="5"/>
                  </a:lnTo>
                  <a:lnTo>
                    <a:pt x="251" y="3"/>
                  </a:lnTo>
                  <a:lnTo>
                    <a:pt x="263" y="1"/>
                  </a:lnTo>
                  <a:lnTo>
                    <a:pt x="275" y="0"/>
                  </a:lnTo>
                  <a:lnTo>
                    <a:pt x="275" y="0"/>
                  </a:lnTo>
                  <a:lnTo>
                    <a:pt x="289" y="1"/>
                  </a:lnTo>
                  <a:lnTo>
                    <a:pt x="289" y="1"/>
                  </a:lnTo>
                  <a:lnTo>
                    <a:pt x="287" y="16"/>
                  </a:lnTo>
                  <a:lnTo>
                    <a:pt x="286" y="32"/>
                  </a:lnTo>
                  <a:lnTo>
                    <a:pt x="284" y="50"/>
                  </a:lnTo>
                  <a:lnTo>
                    <a:pt x="284" y="70"/>
                  </a:lnTo>
                  <a:lnTo>
                    <a:pt x="284" y="70"/>
                  </a:lnTo>
                  <a:lnTo>
                    <a:pt x="284" y="101"/>
                  </a:lnTo>
                  <a:lnTo>
                    <a:pt x="286" y="133"/>
                  </a:lnTo>
                  <a:lnTo>
                    <a:pt x="277" y="140"/>
                  </a:lnTo>
                  <a:lnTo>
                    <a:pt x="277" y="140"/>
                  </a:lnTo>
                  <a:lnTo>
                    <a:pt x="267" y="135"/>
                  </a:lnTo>
                  <a:lnTo>
                    <a:pt x="255" y="132"/>
                  </a:lnTo>
                  <a:lnTo>
                    <a:pt x="242" y="128"/>
                  </a:lnTo>
                  <a:lnTo>
                    <a:pt x="227" y="127"/>
                  </a:lnTo>
                  <a:lnTo>
                    <a:pt x="227" y="127"/>
                  </a:lnTo>
                  <a:lnTo>
                    <a:pt x="217" y="128"/>
                  </a:lnTo>
                  <a:lnTo>
                    <a:pt x="208" y="129"/>
                  </a:lnTo>
                  <a:lnTo>
                    <a:pt x="198" y="132"/>
                  </a:lnTo>
                  <a:lnTo>
                    <a:pt x="189" y="135"/>
                  </a:lnTo>
                  <a:lnTo>
                    <a:pt x="182" y="139"/>
                  </a:lnTo>
                  <a:lnTo>
                    <a:pt x="174" y="144"/>
                  </a:lnTo>
                  <a:lnTo>
                    <a:pt x="167" y="149"/>
                  </a:lnTo>
                  <a:lnTo>
                    <a:pt x="160" y="155"/>
                  </a:lnTo>
                  <a:lnTo>
                    <a:pt x="154" y="163"/>
                  </a:lnTo>
                  <a:lnTo>
                    <a:pt x="149" y="170"/>
                  </a:lnTo>
                  <a:lnTo>
                    <a:pt x="146" y="177"/>
                  </a:lnTo>
                  <a:lnTo>
                    <a:pt x="142" y="186"/>
                  </a:lnTo>
                  <a:lnTo>
                    <a:pt x="139" y="194"/>
                  </a:lnTo>
                  <a:lnTo>
                    <a:pt x="137" y="204"/>
                  </a:lnTo>
                  <a:lnTo>
                    <a:pt x="136" y="212"/>
                  </a:lnTo>
                  <a:lnTo>
                    <a:pt x="136" y="222"/>
                  </a:lnTo>
                  <a:lnTo>
                    <a:pt x="136" y="259"/>
                  </a:lnTo>
                  <a:lnTo>
                    <a:pt x="136" y="259"/>
                  </a:lnTo>
                  <a:lnTo>
                    <a:pt x="136" y="316"/>
                  </a:lnTo>
                  <a:lnTo>
                    <a:pt x="137" y="370"/>
                  </a:lnTo>
                  <a:lnTo>
                    <a:pt x="139" y="421"/>
                  </a:lnTo>
                  <a:lnTo>
                    <a:pt x="143" y="471"/>
                  </a:lnTo>
                  <a:lnTo>
                    <a:pt x="143" y="471"/>
                  </a:lnTo>
                  <a:lnTo>
                    <a:pt x="112" y="469"/>
                  </a:lnTo>
                  <a:lnTo>
                    <a:pt x="93" y="468"/>
                  </a:lnTo>
                  <a:lnTo>
                    <a:pt x="71" y="466"/>
                  </a:lnTo>
                  <a:lnTo>
                    <a:pt x="71" y="466"/>
                  </a:lnTo>
                  <a:lnTo>
                    <a:pt x="50" y="468"/>
                  </a:lnTo>
                  <a:lnTo>
                    <a:pt x="31" y="469"/>
                  </a:lnTo>
                  <a:lnTo>
                    <a:pt x="0" y="471"/>
                  </a:lnTo>
                  <a:lnTo>
                    <a:pt x="0" y="471"/>
                  </a:lnTo>
                  <a:lnTo>
                    <a:pt x="4" y="421"/>
                  </a:lnTo>
                  <a:lnTo>
                    <a:pt x="7" y="370"/>
                  </a:lnTo>
                  <a:lnTo>
                    <a:pt x="8" y="316"/>
                  </a:lnTo>
                  <a:lnTo>
                    <a:pt x="8" y="259"/>
                  </a:lnTo>
                  <a:lnTo>
                    <a:pt x="8" y="222"/>
                  </a:lnTo>
                  <a:lnTo>
                    <a:pt x="8" y="222"/>
                  </a:lnTo>
                  <a:lnTo>
                    <a:pt x="8" y="165"/>
                  </a:lnTo>
                  <a:lnTo>
                    <a:pt x="7" y="112"/>
                  </a:lnTo>
                  <a:lnTo>
                    <a:pt x="4" y="61"/>
                  </a:lnTo>
                  <a:lnTo>
                    <a:pt x="0" y="10"/>
                  </a:lnTo>
                  <a:lnTo>
                    <a:pt x="0" y="10"/>
                  </a:lnTo>
                  <a:lnTo>
                    <a:pt x="33" y="13"/>
                  </a:lnTo>
                  <a:lnTo>
                    <a:pt x="49" y="14"/>
                  </a:lnTo>
                  <a:lnTo>
                    <a:pt x="66" y="15"/>
                  </a:lnTo>
                  <a:lnTo>
                    <a:pt x="66" y="15"/>
                  </a:lnTo>
                  <a:lnTo>
                    <a:pt x="82" y="14"/>
                  </a:lnTo>
                  <a:lnTo>
                    <a:pt x="98" y="13"/>
                  </a:lnTo>
                  <a:lnTo>
                    <a:pt x="132" y="10"/>
                  </a:lnTo>
                  <a:lnTo>
                    <a:pt x="128"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57"/>
            <p:cNvSpPr>
              <a:spLocks noEditPoints="1"/>
            </p:cNvSpPr>
            <p:nvPr/>
          </p:nvSpPr>
          <p:spPr bwMode="auto">
            <a:xfrm>
              <a:off x="5410201" y="4127500"/>
              <a:ext cx="328613"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2 w 416"/>
                <a:gd name="T13" fmla="*/ 410 h 486"/>
                <a:gd name="T14" fmla="*/ 239 w 416"/>
                <a:gd name="T15" fmla="*/ 420 h 486"/>
                <a:gd name="T16" fmla="*/ 270 w 416"/>
                <a:gd name="T17" fmla="*/ 424 h 486"/>
                <a:gd name="T18" fmla="*/ 286 w 416"/>
                <a:gd name="T19" fmla="*/ 424 h 486"/>
                <a:gd name="T20" fmla="*/ 317 w 416"/>
                <a:gd name="T21" fmla="*/ 418 h 486"/>
                <a:gd name="T22" fmla="*/ 345 w 416"/>
                <a:gd name="T23" fmla="*/ 408 h 486"/>
                <a:gd name="T24" fmla="*/ 374 w 416"/>
                <a:gd name="T25" fmla="*/ 392 h 486"/>
                <a:gd name="T26" fmla="*/ 397 w 416"/>
                <a:gd name="T27" fmla="*/ 389 h 486"/>
                <a:gd name="T28" fmla="*/ 376 w 416"/>
                <a:gd name="T29" fmla="*/ 444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8 h 486"/>
                <a:gd name="T42" fmla="*/ 123 w 416"/>
                <a:gd name="T43" fmla="*/ 463 h 486"/>
                <a:gd name="T44" fmla="*/ 86 w 416"/>
                <a:gd name="T45" fmla="*/ 441 h 486"/>
                <a:gd name="T46" fmla="*/ 54 w 416"/>
                <a:gd name="T47" fmla="*/ 413 h 486"/>
                <a:gd name="T48" fmla="*/ 29 w 416"/>
                <a:gd name="T49" fmla="*/ 374 h 486"/>
                <a:gd name="T50" fmla="*/ 10 w 416"/>
                <a:gd name="T51" fmla="*/ 328 h 486"/>
                <a:gd name="T52" fmla="*/ 2 w 416"/>
                <a:gd name="T53" fmla="*/ 275 h 486"/>
                <a:gd name="T54" fmla="*/ 0 w 416"/>
                <a:gd name="T55" fmla="*/ 245 h 486"/>
                <a:gd name="T56" fmla="*/ 4 w 416"/>
                <a:gd name="T57" fmla="*/ 187 h 486"/>
                <a:gd name="T58" fmla="*/ 17 w 416"/>
                <a:gd name="T59" fmla="*/ 137 h 486"/>
                <a:gd name="T60" fmla="*/ 36 w 416"/>
                <a:gd name="T61" fmla="*/ 95 h 486"/>
                <a:gd name="T62" fmla="*/ 62 w 416"/>
                <a:gd name="T63" fmla="*/ 60 h 486"/>
                <a:gd name="T64" fmla="*/ 95 w 416"/>
                <a:gd name="T65" fmla="*/ 33 h 486"/>
                <a:gd name="T66" fmla="*/ 133 w 416"/>
                <a:gd name="T67" fmla="*/ 15 h 486"/>
                <a:gd name="T68" fmla="*/ 175 w 416"/>
                <a:gd name="T69" fmla="*/ 3 h 486"/>
                <a:gd name="T70" fmla="*/ 221 w 416"/>
                <a:gd name="T71" fmla="*/ 0 h 486"/>
                <a:gd name="T72" fmla="*/ 243 w 416"/>
                <a:gd name="T73" fmla="*/ 1 h 486"/>
                <a:gd name="T74" fmla="*/ 286 w 416"/>
                <a:gd name="T75" fmla="*/ 8 h 486"/>
                <a:gd name="T76" fmla="*/ 322 w 416"/>
                <a:gd name="T77" fmla="*/ 22 h 486"/>
                <a:gd name="T78" fmla="*/ 351 w 416"/>
                <a:gd name="T79" fmla="*/ 43 h 486"/>
                <a:gd name="T80" fmla="*/ 376 w 416"/>
                <a:gd name="T81" fmla="*/ 70 h 486"/>
                <a:gd name="T82" fmla="*/ 396 w 416"/>
                <a:gd name="T83" fmla="*/ 104 h 486"/>
                <a:gd name="T84" fmla="*/ 408 w 416"/>
                <a:gd name="T85" fmla="*/ 142 h 486"/>
                <a:gd name="T86" fmla="*/ 415 w 416"/>
                <a:gd name="T87" fmla="*/ 187 h 486"/>
                <a:gd name="T88" fmla="*/ 416 w 416"/>
                <a:gd name="T89" fmla="*/ 212 h 486"/>
                <a:gd name="T90" fmla="*/ 415 w 416"/>
                <a:gd name="T91" fmla="*/ 243 h 486"/>
                <a:gd name="T92" fmla="*/ 288 w 416"/>
                <a:gd name="T93" fmla="*/ 199 h 486"/>
                <a:gd name="T94" fmla="*/ 287 w 416"/>
                <a:gd name="T95" fmla="*/ 166 h 486"/>
                <a:gd name="T96" fmla="*/ 278 w 416"/>
                <a:gd name="T97" fmla="*/ 109 h 486"/>
                <a:gd name="T98" fmla="*/ 271 w 416"/>
                <a:gd name="T99" fmla="*/ 85 h 486"/>
                <a:gd name="T100" fmla="*/ 261 w 416"/>
                <a:gd name="T101" fmla="*/ 67 h 486"/>
                <a:gd name="T102" fmla="*/ 250 w 416"/>
                <a:gd name="T103" fmla="*/ 54 h 486"/>
                <a:gd name="T104" fmla="*/ 235 w 416"/>
                <a:gd name="T105" fmla="*/ 46 h 486"/>
                <a:gd name="T106" fmla="*/ 217 w 416"/>
                <a:gd name="T107" fmla="*/ 43 h 486"/>
                <a:gd name="T108" fmla="*/ 208 w 416"/>
                <a:gd name="T109" fmla="*/ 43 h 486"/>
                <a:gd name="T110" fmla="*/ 190 w 416"/>
                <a:gd name="T111" fmla="*/ 50 h 486"/>
                <a:gd name="T112" fmla="*/ 175 w 416"/>
                <a:gd name="T113" fmla="*/ 64 h 486"/>
                <a:gd name="T114" fmla="*/ 164 w 416"/>
                <a:gd name="T115" fmla="*/ 83 h 486"/>
                <a:gd name="T116" fmla="*/ 155 w 416"/>
                <a:gd name="T117" fmla="*/ 105 h 486"/>
                <a:gd name="T118" fmla="*/ 146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31"/>
                  </a:lnTo>
                  <a:lnTo>
                    <a:pt x="159" y="346"/>
                  </a:lnTo>
                  <a:lnTo>
                    <a:pt x="165" y="359"/>
                  </a:lnTo>
                  <a:lnTo>
                    <a:pt x="173" y="372"/>
                  </a:lnTo>
                  <a:lnTo>
                    <a:pt x="180" y="384"/>
                  </a:lnTo>
                  <a:lnTo>
                    <a:pt x="190" y="394"/>
                  </a:lnTo>
                  <a:lnTo>
                    <a:pt x="200" y="403"/>
                  </a:lnTo>
                  <a:lnTo>
                    <a:pt x="212" y="410"/>
                  </a:lnTo>
                  <a:lnTo>
                    <a:pt x="225" y="416"/>
                  </a:lnTo>
                  <a:lnTo>
                    <a:pt x="239" y="420"/>
                  </a:lnTo>
                  <a:lnTo>
                    <a:pt x="253" y="423"/>
                  </a:lnTo>
                  <a:lnTo>
                    <a:pt x="270" y="424"/>
                  </a:lnTo>
                  <a:lnTo>
                    <a:pt x="270" y="424"/>
                  </a:lnTo>
                  <a:lnTo>
                    <a:pt x="286" y="424"/>
                  </a:lnTo>
                  <a:lnTo>
                    <a:pt x="301" y="421"/>
                  </a:lnTo>
                  <a:lnTo>
                    <a:pt x="317" y="418"/>
                  </a:lnTo>
                  <a:lnTo>
                    <a:pt x="332" y="413"/>
                  </a:lnTo>
                  <a:lnTo>
                    <a:pt x="345" y="408"/>
                  </a:lnTo>
                  <a:lnTo>
                    <a:pt x="360" y="400"/>
                  </a:lnTo>
                  <a:lnTo>
                    <a:pt x="374" y="392"/>
                  </a:lnTo>
                  <a:lnTo>
                    <a:pt x="386" y="380"/>
                  </a:lnTo>
                  <a:lnTo>
                    <a:pt x="397" y="389"/>
                  </a:lnTo>
                  <a:lnTo>
                    <a:pt x="376" y="444"/>
                  </a:lnTo>
                  <a:lnTo>
                    <a:pt x="376" y="444"/>
                  </a:lnTo>
                  <a:lnTo>
                    <a:pt x="364" y="452"/>
                  </a:lnTo>
                  <a:lnTo>
                    <a:pt x="351" y="460"/>
                  </a:lnTo>
                  <a:lnTo>
                    <a:pt x="337" y="467"/>
                  </a:lnTo>
                  <a:lnTo>
                    <a:pt x="319" y="473"/>
                  </a:lnTo>
                  <a:lnTo>
                    <a:pt x="301" y="478"/>
                  </a:lnTo>
                  <a:lnTo>
                    <a:pt x="281" y="482"/>
                  </a:lnTo>
                  <a:lnTo>
                    <a:pt x="257" y="485"/>
                  </a:lnTo>
                  <a:lnTo>
                    <a:pt x="232" y="486"/>
                  </a:lnTo>
                  <a:lnTo>
                    <a:pt x="232" y="486"/>
                  </a:lnTo>
                  <a:lnTo>
                    <a:pt x="209" y="485"/>
                  </a:lnTo>
                  <a:lnTo>
                    <a:pt x="186" y="482"/>
                  </a:lnTo>
                  <a:lnTo>
                    <a:pt x="164" y="478"/>
                  </a:lnTo>
                  <a:lnTo>
                    <a:pt x="143" y="472"/>
                  </a:lnTo>
                  <a:lnTo>
                    <a:pt x="123" y="463"/>
                  </a:lnTo>
                  <a:lnTo>
                    <a:pt x="105" y="454"/>
                  </a:lnTo>
                  <a:lnTo>
                    <a:pt x="86" y="441"/>
                  </a:lnTo>
                  <a:lnTo>
                    <a:pt x="70" y="428"/>
                  </a:lnTo>
                  <a:lnTo>
                    <a:pt x="54" y="413"/>
                  </a:lnTo>
                  <a:lnTo>
                    <a:pt x="40" y="394"/>
                  </a:lnTo>
                  <a:lnTo>
                    <a:pt x="29" y="374"/>
                  </a:lnTo>
                  <a:lnTo>
                    <a:pt x="19" y="353"/>
                  </a:lnTo>
                  <a:lnTo>
                    <a:pt x="10" y="328"/>
                  </a:lnTo>
                  <a:lnTo>
                    <a:pt x="5" y="303"/>
                  </a:lnTo>
                  <a:lnTo>
                    <a:pt x="2" y="275"/>
                  </a:lnTo>
                  <a:lnTo>
                    <a:pt x="0" y="245"/>
                  </a:lnTo>
                  <a:lnTo>
                    <a:pt x="0" y="245"/>
                  </a:lnTo>
                  <a:lnTo>
                    <a:pt x="2" y="214"/>
                  </a:lnTo>
                  <a:lnTo>
                    <a:pt x="4" y="187"/>
                  </a:lnTo>
                  <a:lnTo>
                    <a:pt x="9" y="161"/>
                  </a:lnTo>
                  <a:lnTo>
                    <a:pt x="17" y="137"/>
                  </a:lnTo>
                  <a:lnTo>
                    <a:pt x="25" y="115"/>
                  </a:lnTo>
                  <a:lnTo>
                    <a:pt x="36" y="95"/>
                  </a:lnTo>
                  <a:lnTo>
                    <a:pt x="49" y="77"/>
                  </a:lnTo>
                  <a:lnTo>
                    <a:pt x="62" y="60"/>
                  </a:lnTo>
                  <a:lnTo>
                    <a:pt x="79" y="46"/>
                  </a:lnTo>
                  <a:lnTo>
                    <a:pt x="95" y="33"/>
                  </a:lnTo>
                  <a:lnTo>
                    <a:pt x="113" y="23"/>
                  </a:lnTo>
                  <a:lnTo>
                    <a:pt x="133" y="15"/>
                  </a:lnTo>
                  <a:lnTo>
                    <a:pt x="153" y="8"/>
                  </a:lnTo>
                  <a:lnTo>
                    <a:pt x="175" y="3"/>
                  </a:lnTo>
                  <a:lnTo>
                    <a:pt x="198" y="1"/>
                  </a:lnTo>
                  <a:lnTo>
                    <a:pt x="221" y="0"/>
                  </a:lnTo>
                  <a:lnTo>
                    <a:pt x="221" y="0"/>
                  </a:lnTo>
                  <a:lnTo>
                    <a:pt x="243" y="1"/>
                  </a:lnTo>
                  <a:lnTo>
                    <a:pt x="266" y="3"/>
                  </a:lnTo>
                  <a:lnTo>
                    <a:pt x="286" y="8"/>
                  </a:lnTo>
                  <a:lnTo>
                    <a:pt x="304" y="15"/>
                  </a:lnTo>
                  <a:lnTo>
                    <a:pt x="322" y="22"/>
                  </a:lnTo>
                  <a:lnTo>
                    <a:pt x="338" y="32"/>
                  </a:lnTo>
                  <a:lnTo>
                    <a:pt x="351" y="43"/>
                  </a:lnTo>
                  <a:lnTo>
                    <a:pt x="365" y="55"/>
                  </a:lnTo>
                  <a:lnTo>
                    <a:pt x="376" y="70"/>
                  </a:lnTo>
                  <a:lnTo>
                    <a:pt x="387" y="86"/>
                  </a:lnTo>
                  <a:lnTo>
                    <a:pt x="396" y="104"/>
                  </a:lnTo>
                  <a:lnTo>
                    <a:pt x="402" y="122"/>
                  </a:lnTo>
                  <a:lnTo>
                    <a:pt x="408" y="142"/>
                  </a:lnTo>
                  <a:lnTo>
                    <a:pt x="412" y="165"/>
                  </a:lnTo>
                  <a:lnTo>
                    <a:pt x="415" y="187"/>
                  </a:lnTo>
                  <a:lnTo>
                    <a:pt x="416" y="212"/>
                  </a:lnTo>
                  <a:lnTo>
                    <a:pt x="416" y="212"/>
                  </a:lnTo>
                  <a:lnTo>
                    <a:pt x="416" y="230"/>
                  </a:lnTo>
                  <a:lnTo>
                    <a:pt x="415" y="243"/>
                  </a:lnTo>
                  <a:lnTo>
                    <a:pt x="142" y="243"/>
                  </a:lnTo>
                  <a:close/>
                  <a:moveTo>
                    <a:pt x="288" y="199"/>
                  </a:moveTo>
                  <a:lnTo>
                    <a:pt x="288" y="199"/>
                  </a:lnTo>
                  <a:lnTo>
                    <a:pt x="287" y="166"/>
                  </a:lnTo>
                  <a:lnTo>
                    <a:pt x="283" y="135"/>
                  </a:lnTo>
                  <a:lnTo>
                    <a:pt x="278" y="109"/>
                  </a:lnTo>
                  <a:lnTo>
                    <a:pt x="275" y="96"/>
                  </a:lnTo>
                  <a:lnTo>
                    <a:pt x="271" y="85"/>
                  </a:lnTo>
                  <a:lnTo>
                    <a:pt x="266" y="75"/>
                  </a:lnTo>
                  <a:lnTo>
                    <a:pt x="261" y="67"/>
                  </a:lnTo>
                  <a:lnTo>
                    <a:pt x="256" y="60"/>
                  </a:lnTo>
                  <a:lnTo>
                    <a:pt x="250" y="54"/>
                  </a:lnTo>
                  <a:lnTo>
                    <a:pt x="242" y="49"/>
                  </a:lnTo>
                  <a:lnTo>
                    <a:pt x="235" y="46"/>
                  </a:lnTo>
                  <a:lnTo>
                    <a:pt x="226" y="43"/>
                  </a:lnTo>
                  <a:lnTo>
                    <a:pt x="217" y="43"/>
                  </a:lnTo>
                  <a:lnTo>
                    <a:pt x="217" y="43"/>
                  </a:lnTo>
                  <a:lnTo>
                    <a:pt x="208" y="43"/>
                  </a:lnTo>
                  <a:lnTo>
                    <a:pt x="198" y="47"/>
                  </a:lnTo>
                  <a:lnTo>
                    <a:pt x="190" y="50"/>
                  </a:lnTo>
                  <a:lnTo>
                    <a:pt x="181" y="57"/>
                  </a:lnTo>
                  <a:lnTo>
                    <a:pt x="175" y="64"/>
                  </a:lnTo>
                  <a:lnTo>
                    <a:pt x="169" y="73"/>
                  </a:lnTo>
                  <a:lnTo>
                    <a:pt x="164" y="83"/>
                  </a:lnTo>
                  <a:lnTo>
                    <a:pt x="159" y="94"/>
                  </a:lnTo>
                  <a:lnTo>
                    <a:pt x="155" y="105"/>
                  </a:lnTo>
                  <a:lnTo>
                    <a:pt x="152" y="117"/>
                  </a:lnTo>
                  <a:lnTo>
                    <a:pt x="146" y="143"/>
                  </a:lnTo>
                  <a:lnTo>
                    <a:pt x="143" y="172"/>
                  </a:lnTo>
                  <a:lnTo>
                    <a:pt x="142" y="199"/>
                  </a:lnTo>
                  <a:lnTo>
                    <a:pt x="288" y="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58"/>
            <p:cNvSpPr>
              <a:spLocks noEditPoints="1"/>
            </p:cNvSpPr>
            <p:nvPr/>
          </p:nvSpPr>
          <p:spPr bwMode="auto">
            <a:xfrm>
              <a:off x="5775326" y="4127500"/>
              <a:ext cx="347663" cy="385763"/>
            </a:xfrm>
            <a:custGeom>
              <a:avLst/>
              <a:gdLst>
                <a:gd name="T0" fmla="*/ 52 w 439"/>
                <a:gd name="T1" fmla="*/ 52 h 486"/>
                <a:gd name="T2" fmla="*/ 117 w 439"/>
                <a:gd name="T3" fmla="*/ 17 h 486"/>
                <a:gd name="T4" fmla="*/ 187 w 439"/>
                <a:gd name="T5" fmla="*/ 1 h 486"/>
                <a:gd name="T6" fmla="*/ 229 w 439"/>
                <a:gd name="T7" fmla="*/ 0 h 486"/>
                <a:gd name="T8" fmla="*/ 280 w 439"/>
                <a:gd name="T9" fmla="*/ 8 h 486"/>
                <a:gd name="T10" fmla="*/ 323 w 439"/>
                <a:gd name="T11" fmla="*/ 27 h 486"/>
                <a:gd name="T12" fmla="*/ 355 w 439"/>
                <a:gd name="T13" fmla="*/ 57 h 486"/>
                <a:gd name="T14" fmla="*/ 377 w 439"/>
                <a:gd name="T15" fmla="*/ 99 h 486"/>
                <a:gd name="T16" fmla="*/ 384 w 439"/>
                <a:gd name="T17" fmla="*/ 155 h 486"/>
                <a:gd name="T18" fmla="*/ 382 w 439"/>
                <a:gd name="T19" fmla="*/ 372 h 486"/>
                <a:gd name="T20" fmla="*/ 385 w 439"/>
                <a:gd name="T21" fmla="*/ 406 h 486"/>
                <a:gd name="T22" fmla="*/ 395 w 439"/>
                <a:gd name="T23" fmla="*/ 426 h 486"/>
                <a:gd name="T24" fmla="*/ 413 w 439"/>
                <a:gd name="T25" fmla="*/ 435 h 486"/>
                <a:gd name="T26" fmla="*/ 439 w 439"/>
                <a:gd name="T27" fmla="*/ 460 h 486"/>
                <a:gd name="T28" fmla="*/ 391 w 439"/>
                <a:gd name="T29" fmla="*/ 480 h 486"/>
                <a:gd name="T30" fmla="*/ 351 w 439"/>
                <a:gd name="T31" fmla="*/ 486 h 486"/>
                <a:gd name="T32" fmla="*/ 318 w 439"/>
                <a:gd name="T33" fmla="*/ 481 h 486"/>
                <a:gd name="T34" fmla="*/ 282 w 439"/>
                <a:gd name="T35" fmla="*/ 457 h 486"/>
                <a:gd name="T36" fmla="*/ 260 w 439"/>
                <a:gd name="T37" fmla="*/ 416 h 486"/>
                <a:gd name="T38" fmla="*/ 236 w 439"/>
                <a:gd name="T39" fmla="*/ 444 h 486"/>
                <a:gd name="T40" fmla="*/ 193 w 439"/>
                <a:gd name="T41" fmla="*/ 475 h 486"/>
                <a:gd name="T42" fmla="*/ 136 w 439"/>
                <a:gd name="T43" fmla="*/ 486 h 486"/>
                <a:gd name="T44" fmla="*/ 102 w 439"/>
                <a:gd name="T45" fmla="*/ 483 h 486"/>
                <a:gd name="T46" fmla="*/ 62 w 439"/>
                <a:gd name="T47" fmla="*/ 470 h 486"/>
                <a:gd name="T48" fmla="*/ 32 w 439"/>
                <a:gd name="T49" fmla="*/ 446 h 486"/>
                <a:gd name="T50" fmla="*/ 12 w 439"/>
                <a:gd name="T51" fmla="*/ 416 h 486"/>
                <a:gd name="T52" fmla="*/ 1 w 439"/>
                <a:gd name="T53" fmla="*/ 384 h 486"/>
                <a:gd name="T54" fmla="*/ 0 w 439"/>
                <a:gd name="T55" fmla="*/ 361 h 486"/>
                <a:gd name="T56" fmla="*/ 4 w 439"/>
                <a:gd name="T57" fmla="*/ 320 h 486"/>
                <a:gd name="T58" fmla="*/ 22 w 439"/>
                <a:gd name="T59" fmla="*/ 286 h 486"/>
                <a:gd name="T60" fmla="*/ 48 w 439"/>
                <a:gd name="T61" fmla="*/ 260 h 486"/>
                <a:gd name="T62" fmla="*/ 83 w 439"/>
                <a:gd name="T63" fmla="*/ 240 h 486"/>
                <a:gd name="T64" fmla="*/ 141 w 439"/>
                <a:gd name="T65" fmla="*/ 222 h 486"/>
                <a:gd name="T66" fmla="*/ 204 w 439"/>
                <a:gd name="T67" fmla="*/ 206 h 486"/>
                <a:gd name="T68" fmla="*/ 244 w 439"/>
                <a:gd name="T69" fmla="*/ 187 h 486"/>
                <a:gd name="T70" fmla="*/ 254 w 439"/>
                <a:gd name="T71" fmla="*/ 176 h 486"/>
                <a:gd name="T72" fmla="*/ 257 w 439"/>
                <a:gd name="T73" fmla="*/ 153 h 486"/>
                <a:gd name="T74" fmla="*/ 254 w 439"/>
                <a:gd name="T75" fmla="*/ 130 h 486"/>
                <a:gd name="T76" fmla="*/ 243 w 439"/>
                <a:gd name="T77" fmla="*/ 108 h 486"/>
                <a:gd name="T78" fmla="*/ 226 w 439"/>
                <a:gd name="T79" fmla="*/ 90 h 486"/>
                <a:gd name="T80" fmla="*/ 204 w 439"/>
                <a:gd name="T81" fmla="*/ 78 h 486"/>
                <a:gd name="T82" fmla="*/ 176 w 439"/>
                <a:gd name="T83" fmla="*/ 72 h 486"/>
                <a:gd name="T84" fmla="*/ 148 w 439"/>
                <a:gd name="T85" fmla="*/ 72 h 486"/>
                <a:gd name="T86" fmla="*/ 99 w 439"/>
                <a:gd name="T87" fmla="*/ 88 h 486"/>
                <a:gd name="T88" fmla="*/ 59 w 439"/>
                <a:gd name="T89" fmla="*/ 114 h 486"/>
                <a:gd name="T90" fmla="*/ 32 w 439"/>
                <a:gd name="T91" fmla="*/ 67 h 486"/>
                <a:gd name="T92" fmla="*/ 249 w 439"/>
                <a:gd name="T93" fmla="*/ 230 h 486"/>
                <a:gd name="T94" fmla="*/ 195 w 439"/>
                <a:gd name="T95" fmla="*/ 253 h 486"/>
                <a:gd name="T96" fmla="*/ 167 w 439"/>
                <a:gd name="T97" fmla="*/ 268 h 486"/>
                <a:gd name="T98" fmla="*/ 145 w 439"/>
                <a:gd name="T99" fmla="*/ 292 h 486"/>
                <a:gd name="T100" fmla="*/ 133 w 439"/>
                <a:gd name="T101" fmla="*/ 331 h 486"/>
                <a:gd name="T102" fmla="*/ 133 w 439"/>
                <a:gd name="T103" fmla="*/ 364 h 486"/>
                <a:gd name="T104" fmla="*/ 147 w 439"/>
                <a:gd name="T105" fmla="*/ 401 h 486"/>
                <a:gd name="T106" fmla="*/ 176 w 439"/>
                <a:gd name="T107" fmla="*/ 419 h 486"/>
                <a:gd name="T108" fmla="*/ 195 w 439"/>
                <a:gd name="T109" fmla="*/ 420 h 486"/>
                <a:gd name="T110" fmla="*/ 217 w 439"/>
                <a:gd name="T111" fmla="*/ 414 h 486"/>
                <a:gd name="T112" fmla="*/ 234 w 439"/>
                <a:gd name="T113" fmla="*/ 401 h 486"/>
                <a:gd name="T114" fmla="*/ 246 w 439"/>
                <a:gd name="T115" fmla="*/ 383 h 486"/>
                <a:gd name="T116" fmla="*/ 256 w 439"/>
                <a:gd name="T117" fmla="*/ 348 h 486"/>
                <a:gd name="T118" fmla="*/ 259 w 439"/>
                <a:gd name="T119" fmla="*/ 263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9" h="486">
                  <a:moveTo>
                    <a:pt x="32" y="67"/>
                  </a:moveTo>
                  <a:lnTo>
                    <a:pt x="32" y="67"/>
                  </a:lnTo>
                  <a:lnTo>
                    <a:pt x="52" y="52"/>
                  </a:lnTo>
                  <a:lnTo>
                    <a:pt x="73" y="38"/>
                  </a:lnTo>
                  <a:lnTo>
                    <a:pt x="95" y="27"/>
                  </a:lnTo>
                  <a:lnTo>
                    <a:pt x="117" y="17"/>
                  </a:lnTo>
                  <a:lnTo>
                    <a:pt x="141" y="10"/>
                  </a:lnTo>
                  <a:lnTo>
                    <a:pt x="164" y="3"/>
                  </a:lnTo>
                  <a:lnTo>
                    <a:pt x="187" y="1"/>
                  </a:lnTo>
                  <a:lnTo>
                    <a:pt x="210" y="0"/>
                  </a:lnTo>
                  <a:lnTo>
                    <a:pt x="210" y="0"/>
                  </a:lnTo>
                  <a:lnTo>
                    <a:pt x="229" y="0"/>
                  </a:lnTo>
                  <a:lnTo>
                    <a:pt x="246" y="2"/>
                  </a:lnTo>
                  <a:lnTo>
                    <a:pt x="264" y="5"/>
                  </a:lnTo>
                  <a:lnTo>
                    <a:pt x="280" y="8"/>
                  </a:lnTo>
                  <a:lnTo>
                    <a:pt x="296" y="13"/>
                  </a:lnTo>
                  <a:lnTo>
                    <a:pt x="310" y="19"/>
                  </a:lnTo>
                  <a:lnTo>
                    <a:pt x="323" y="27"/>
                  </a:lnTo>
                  <a:lnTo>
                    <a:pt x="336" y="36"/>
                  </a:lnTo>
                  <a:lnTo>
                    <a:pt x="347" y="46"/>
                  </a:lnTo>
                  <a:lnTo>
                    <a:pt x="355" y="57"/>
                  </a:lnTo>
                  <a:lnTo>
                    <a:pt x="364" y="69"/>
                  </a:lnTo>
                  <a:lnTo>
                    <a:pt x="372" y="83"/>
                  </a:lnTo>
                  <a:lnTo>
                    <a:pt x="377" y="99"/>
                  </a:lnTo>
                  <a:lnTo>
                    <a:pt x="382" y="116"/>
                  </a:lnTo>
                  <a:lnTo>
                    <a:pt x="384" y="135"/>
                  </a:lnTo>
                  <a:lnTo>
                    <a:pt x="384" y="155"/>
                  </a:lnTo>
                  <a:lnTo>
                    <a:pt x="384" y="155"/>
                  </a:lnTo>
                  <a:lnTo>
                    <a:pt x="383" y="268"/>
                  </a:lnTo>
                  <a:lnTo>
                    <a:pt x="382" y="372"/>
                  </a:lnTo>
                  <a:lnTo>
                    <a:pt x="382" y="372"/>
                  </a:lnTo>
                  <a:lnTo>
                    <a:pt x="383" y="392"/>
                  </a:lnTo>
                  <a:lnTo>
                    <a:pt x="385" y="406"/>
                  </a:lnTo>
                  <a:lnTo>
                    <a:pt x="389" y="419"/>
                  </a:lnTo>
                  <a:lnTo>
                    <a:pt x="391" y="423"/>
                  </a:lnTo>
                  <a:lnTo>
                    <a:pt x="395" y="426"/>
                  </a:lnTo>
                  <a:lnTo>
                    <a:pt x="399" y="430"/>
                  </a:lnTo>
                  <a:lnTo>
                    <a:pt x="403" y="432"/>
                  </a:lnTo>
                  <a:lnTo>
                    <a:pt x="413" y="435"/>
                  </a:lnTo>
                  <a:lnTo>
                    <a:pt x="425" y="436"/>
                  </a:lnTo>
                  <a:lnTo>
                    <a:pt x="439" y="437"/>
                  </a:lnTo>
                  <a:lnTo>
                    <a:pt x="439" y="460"/>
                  </a:lnTo>
                  <a:lnTo>
                    <a:pt x="439" y="460"/>
                  </a:lnTo>
                  <a:lnTo>
                    <a:pt x="414" y="472"/>
                  </a:lnTo>
                  <a:lnTo>
                    <a:pt x="391" y="480"/>
                  </a:lnTo>
                  <a:lnTo>
                    <a:pt x="382" y="483"/>
                  </a:lnTo>
                  <a:lnTo>
                    <a:pt x="372" y="485"/>
                  </a:lnTo>
                  <a:lnTo>
                    <a:pt x="351" y="486"/>
                  </a:lnTo>
                  <a:lnTo>
                    <a:pt x="351" y="486"/>
                  </a:lnTo>
                  <a:lnTo>
                    <a:pt x="333" y="485"/>
                  </a:lnTo>
                  <a:lnTo>
                    <a:pt x="318" y="481"/>
                  </a:lnTo>
                  <a:lnTo>
                    <a:pt x="305" y="475"/>
                  </a:lnTo>
                  <a:lnTo>
                    <a:pt x="293" y="467"/>
                  </a:lnTo>
                  <a:lnTo>
                    <a:pt x="282" y="457"/>
                  </a:lnTo>
                  <a:lnTo>
                    <a:pt x="274" y="445"/>
                  </a:lnTo>
                  <a:lnTo>
                    <a:pt x="266" y="431"/>
                  </a:lnTo>
                  <a:lnTo>
                    <a:pt x="260" y="416"/>
                  </a:lnTo>
                  <a:lnTo>
                    <a:pt x="260" y="416"/>
                  </a:lnTo>
                  <a:lnTo>
                    <a:pt x="249" y="431"/>
                  </a:lnTo>
                  <a:lnTo>
                    <a:pt x="236" y="444"/>
                  </a:lnTo>
                  <a:lnTo>
                    <a:pt x="223" y="456"/>
                  </a:lnTo>
                  <a:lnTo>
                    <a:pt x="208" y="466"/>
                  </a:lnTo>
                  <a:lnTo>
                    <a:pt x="193" y="475"/>
                  </a:lnTo>
                  <a:lnTo>
                    <a:pt x="176" y="481"/>
                  </a:lnTo>
                  <a:lnTo>
                    <a:pt x="157" y="485"/>
                  </a:lnTo>
                  <a:lnTo>
                    <a:pt x="136" y="486"/>
                  </a:lnTo>
                  <a:lnTo>
                    <a:pt x="136" y="486"/>
                  </a:lnTo>
                  <a:lnTo>
                    <a:pt x="119" y="485"/>
                  </a:lnTo>
                  <a:lnTo>
                    <a:pt x="102" y="483"/>
                  </a:lnTo>
                  <a:lnTo>
                    <a:pt x="88" y="480"/>
                  </a:lnTo>
                  <a:lnTo>
                    <a:pt x="74" y="475"/>
                  </a:lnTo>
                  <a:lnTo>
                    <a:pt x="62" y="470"/>
                  </a:lnTo>
                  <a:lnTo>
                    <a:pt x="50" y="462"/>
                  </a:lnTo>
                  <a:lnTo>
                    <a:pt x="40" y="455"/>
                  </a:lnTo>
                  <a:lnTo>
                    <a:pt x="32" y="446"/>
                  </a:lnTo>
                  <a:lnTo>
                    <a:pt x="24" y="437"/>
                  </a:lnTo>
                  <a:lnTo>
                    <a:pt x="17" y="428"/>
                  </a:lnTo>
                  <a:lnTo>
                    <a:pt x="12" y="416"/>
                  </a:lnTo>
                  <a:lnTo>
                    <a:pt x="7" y="406"/>
                  </a:lnTo>
                  <a:lnTo>
                    <a:pt x="3" y="395"/>
                  </a:lnTo>
                  <a:lnTo>
                    <a:pt x="1" y="384"/>
                  </a:lnTo>
                  <a:lnTo>
                    <a:pt x="0" y="373"/>
                  </a:lnTo>
                  <a:lnTo>
                    <a:pt x="0" y="361"/>
                  </a:lnTo>
                  <a:lnTo>
                    <a:pt x="0" y="361"/>
                  </a:lnTo>
                  <a:lnTo>
                    <a:pt x="0" y="346"/>
                  </a:lnTo>
                  <a:lnTo>
                    <a:pt x="2" y="332"/>
                  </a:lnTo>
                  <a:lnTo>
                    <a:pt x="4" y="320"/>
                  </a:lnTo>
                  <a:lnTo>
                    <a:pt x="9" y="307"/>
                  </a:lnTo>
                  <a:lnTo>
                    <a:pt x="14" y="296"/>
                  </a:lnTo>
                  <a:lnTo>
                    <a:pt x="22" y="286"/>
                  </a:lnTo>
                  <a:lnTo>
                    <a:pt x="29" y="276"/>
                  </a:lnTo>
                  <a:lnTo>
                    <a:pt x="38" y="268"/>
                  </a:lnTo>
                  <a:lnTo>
                    <a:pt x="48" y="260"/>
                  </a:lnTo>
                  <a:lnTo>
                    <a:pt x="58" y="253"/>
                  </a:lnTo>
                  <a:lnTo>
                    <a:pt x="70" y="246"/>
                  </a:lnTo>
                  <a:lnTo>
                    <a:pt x="83" y="240"/>
                  </a:lnTo>
                  <a:lnTo>
                    <a:pt x="95" y="235"/>
                  </a:lnTo>
                  <a:lnTo>
                    <a:pt x="110" y="230"/>
                  </a:lnTo>
                  <a:lnTo>
                    <a:pt x="141" y="222"/>
                  </a:lnTo>
                  <a:lnTo>
                    <a:pt x="141" y="222"/>
                  </a:lnTo>
                  <a:lnTo>
                    <a:pt x="176" y="213"/>
                  </a:lnTo>
                  <a:lnTo>
                    <a:pt x="204" y="206"/>
                  </a:lnTo>
                  <a:lnTo>
                    <a:pt x="224" y="198"/>
                  </a:lnTo>
                  <a:lnTo>
                    <a:pt x="239" y="191"/>
                  </a:lnTo>
                  <a:lnTo>
                    <a:pt x="244" y="187"/>
                  </a:lnTo>
                  <a:lnTo>
                    <a:pt x="249" y="183"/>
                  </a:lnTo>
                  <a:lnTo>
                    <a:pt x="251" y="179"/>
                  </a:lnTo>
                  <a:lnTo>
                    <a:pt x="254" y="176"/>
                  </a:lnTo>
                  <a:lnTo>
                    <a:pt x="256" y="166"/>
                  </a:lnTo>
                  <a:lnTo>
                    <a:pt x="257" y="153"/>
                  </a:lnTo>
                  <a:lnTo>
                    <a:pt x="257" y="153"/>
                  </a:lnTo>
                  <a:lnTo>
                    <a:pt x="256" y="146"/>
                  </a:lnTo>
                  <a:lnTo>
                    <a:pt x="255" y="137"/>
                  </a:lnTo>
                  <a:lnTo>
                    <a:pt x="254" y="130"/>
                  </a:lnTo>
                  <a:lnTo>
                    <a:pt x="250" y="121"/>
                  </a:lnTo>
                  <a:lnTo>
                    <a:pt x="248" y="115"/>
                  </a:lnTo>
                  <a:lnTo>
                    <a:pt x="243" y="108"/>
                  </a:lnTo>
                  <a:lnTo>
                    <a:pt x="238" y="101"/>
                  </a:lnTo>
                  <a:lnTo>
                    <a:pt x="233" y="95"/>
                  </a:lnTo>
                  <a:lnTo>
                    <a:pt x="226" y="90"/>
                  </a:lnTo>
                  <a:lnTo>
                    <a:pt x="219" y="85"/>
                  </a:lnTo>
                  <a:lnTo>
                    <a:pt x="212" y="81"/>
                  </a:lnTo>
                  <a:lnTo>
                    <a:pt x="204" y="78"/>
                  </a:lnTo>
                  <a:lnTo>
                    <a:pt x="195" y="75"/>
                  </a:lnTo>
                  <a:lnTo>
                    <a:pt x="186" y="73"/>
                  </a:lnTo>
                  <a:lnTo>
                    <a:pt x="176" y="72"/>
                  </a:lnTo>
                  <a:lnTo>
                    <a:pt x="166" y="72"/>
                  </a:lnTo>
                  <a:lnTo>
                    <a:pt x="166" y="72"/>
                  </a:lnTo>
                  <a:lnTo>
                    <a:pt x="148" y="72"/>
                  </a:lnTo>
                  <a:lnTo>
                    <a:pt x="131" y="75"/>
                  </a:lnTo>
                  <a:lnTo>
                    <a:pt x="115" y="80"/>
                  </a:lnTo>
                  <a:lnTo>
                    <a:pt x="99" y="88"/>
                  </a:lnTo>
                  <a:lnTo>
                    <a:pt x="84" y="95"/>
                  </a:lnTo>
                  <a:lnTo>
                    <a:pt x="70" y="104"/>
                  </a:lnTo>
                  <a:lnTo>
                    <a:pt x="59" y="114"/>
                  </a:lnTo>
                  <a:lnTo>
                    <a:pt x="50" y="124"/>
                  </a:lnTo>
                  <a:lnTo>
                    <a:pt x="44" y="124"/>
                  </a:lnTo>
                  <a:lnTo>
                    <a:pt x="32" y="67"/>
                  </a:lnTo>
                  <a:close/>
                  <a:moveTo>
                    <a:pt x="259" y="225"/>
                  </a:moveTo>
                  <a:lnTo>
                    <a:pt x="259" y="225"/>
                  </a:lnTo>
                  <a:lnTo>
                    <a:pt x="249" y="230"/>
                  </a:lnTo>
                  <a:lnTo>
                    <a:pt x="238" y="235"/>
                  </a:lnTo>
                  <a:lnTo>
                    <a:pt x="217" y="244"/>
                  </a:lnTo>
                  <a:lnTo>
                    <a:pt x="195" y="253"/>
                  </a:lnTo>
                  <a:lnTo>
                    <a:pt x="186" y="256"/>
                  </a:lnTo>
                  <a:lnTo>
                    <a:pt x="176" y="261"/>
                  </a:lnTo>
                  <a:lnTo>
                    <a:pt x="167" y="268"/>
                  </a:lnTo>
                  <a:lnTo>
                    <a:pt x="158" y="275"/>
                  </a:lnTo>
                  <a:lnTo>
                    <a:pt x="151" y="282"/>
                  </a:lnTo>
                  <a:lnTo>
                    <a:pt x="145" y="292"/>
                  </a:lnTo>
                  <a:lnTo>
                    <a:pt x="140" y="303"/>
                  </a:lnTo>
                  <a:lnTo>
                    <a:pt x="136" y="316"/>
                  </a:lnTo>
                  <a:lnTo>
                    <a:pt x="133" y="331"/>
                  </a:lnTo>
                  <a:lnTo>
                    <a:pt x="132" y="348"/>
                  </a:lnTo>
                  <a:lnTo>
                    <a:pt x="132" y="348"/>
                  </a:lnTo>
                  <a:lnTo>
                    <a:pt x="133" y="364"/>
                  </a:lnTo>
                  <a:lnTo>
                    <a:pt x="137" y="379"/>
                  </a:lnTo>
                  <a:lnTo>
                    <a:pt x="141" y="392"/>
                  </a:lnTo>
                  <a:lnTo>
                    <a:pt x="147" y="401"/>
                  </a:lnTo>
                  <a:lnTo>
                    <a:pt x="156" y="409"/>
                  </a:lnTo>
                  <a:lnTo>
                    <a:pt x="164" y="415"/>
                  </a:lnTo>
                  <a:lnTo>
                    <a:pt x="176" y="419"/>
                  </a:lnTo>
                  <a:lnTo>
                    <a:pt x="187" y="420"/>
                  </a:lnTo>
                  <a:lnTo>
                    <a:pt x="187" y="420"/>
                  </a:lnTo>
                  <a:lnTo>
                    <a:pt x="195" y="420"/>
                  </a:lnTo>
                  <a:lnTo>
                    <a:pt x="203" y="419"/>
                  </a:lnTo>
                  <a:lnTo>
                    <a:pt x="209" y="416"/>
                  </a:lnTo>
                  <a:lnTo>
                    <a:pt x="217" y="414"/>
                  </a:lnTo>
                  <a:lnTo>
                    <a:pt x="223" y="410"/>
                  </a:lnTo>
                  <a:lnTo>
                    <a:pt x="228" y="406"/>
                  </a:lnTo>
                  <a:lnTo>
                    <a:pt x="234" y="401"/>
                  </a:lnTo>
                  <a:lnTo>
                    <a:pt x="238" y="397"/>
                  </a:lnTo>
                  <a:lnTo>
                    <a:pt x="243" y="390"/>
                  </a:lnTo>
                  <a:lnTo>
                    <a:pt x="246" y="383"/>
                  </a:lnTo>
                  <a:lnTo>
                    <a:pt x="250" y="375"/>
                  </a:lnTo>
                  <a:lnTo>
                    <a:pt x="253" y="367"/>
                  </a:lnTo>
                  <a:lnTo>
                    <a:pt x="256" y="348"/>
                  </a:lnTo>
                  <a:lnTo>
                    <a:pt x="257" y="326"/>
                  </a:lnTo>
                  <a:lnTo>
                    <a:pt x="257" y="326"/>
                  </a:lnTo>
                  <a:lnTo>
                    <a:pt x="259" y="263"/>
                  </a:lnTo>
                  <a:lnTo>
                    <a:pt x="259" y="225"/>
                  </a:lnTo>
                  <a:lnTo>
                    <a:pt x="259" y="2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59"/>
            <p:cNvSpPr>
              <a:spLocks/>
            </p:cNvSpPr>
            <p:nvPr/>
          </p:nvSpPr>
          <p:spPr bwMode="auto">
            <a:xfrm>
              <a:off x="6170613" y="4127500"/>
              <a:ext cx="555625" cy="376238"/>
            </a:xfrm>
            <a:custGeom>
              <a:avLst/>
              <a:gdLst>
                <a:gd name="T0" fmla="*/ 135 w 700"/>
                <a:gd name="T1" fmla="*/ 84 h 473"/>
                <a:gd name="T2" fmla="*/ 181 w 700"/>
                <a:gd name="T3" fmla="*/ 34 h 473"/>
                <a:gd name="T4" fmla="*/ 237 w 700"/>
                <a:gd name="T5" fmla="*/ 6 h 473"/>
                <a:gd name="T6" fmla="*/ 268 w 700"/>
                <a:gd name="T7" fmla="*/ 0 h 473"/>
                <a:gd name="T8" fmla="*/ 290 w 700"/>
                <a:gd name="T9" fmla="*/ 0 h 473"/>
                <a:gd name="T10" fmla="*/ 320 w 700"/>
                <a:gd name="T11" fmla="*/ 6 h 473"/>
                <a:gd name="T12" fmla="*/ 345 w 700"/>
                <a:gd name="T13" fmla="*/ 17 h 473"/>
                <a:gd name="T14" fmla="*/ 368 w 700"/>
                <a:gd name="T15" fmla="*/ 36 h 473"/>
                <a:gd name="T16" fmla="*/ 402 w 700"/>
                <a:gd name="T17" fmla="*/ 90 h 473"/>
                <a:gd name="T18" fmla="*/ 433 w 700"/>
                <a:gd name="T19" fmla="*/ 52 h 473"/>
                <a:gd name="T20" fmla="*/ 487 w 700"/>
                <a:gd name="T21" fmla="*/ 13 h 473"/>
                <a:gd name="T22" fmla="*/ 538 w 700"/>
                <a:gd name="T23" fmla="*/ 0 h 473"/>
                <a:gd name="T24" fmla="*/ 567 w 700"/>
                <a:gd name="T25" fmla="*/ 0 h 473"/>
                <a:gd name="T26" fmla="*/ 613 w 700"/>
                <a:gd name="T27" fmla="*/ 10 h 473"/>
                <a:gd name="T28" fmla="*/ 650 w 700"/>
                <a:gd name="T29" fmla="*/ 32 h 473"/>
                <a:gd name="T30" fmla="*/ 676 w 700"/>
                <a:gd name="T31" fmla="*/ 65 h 473"/>
                <a:gd name="T32" fmla="*/ 692 w 700"/>
                <a:gd name="T33" fmla="*/ 114 h 473"/>
                <a:gd name="T34" fmla="*/ 698 w 700"/>
                <a:gd name="T35" fmla="*/ 175 h 473"/>
                <a:gd name="T36" fmla="*/ 696 w 700"/>
                <a:gd name="T37" fmla="*/ 261 h 473"/>
                <a:gd name="T38" fmla="*/ 695 w 700"/>
                <a:gd name="T39" fmla="*/ 336 h 473"/>
                <a:gd name="T40" fmla="*/ 700 w 700"/>
                <a:gd name="T41" fmla="*/ 473 h 473"/>
                <a:gd name="T42" fmla="*/ 628 w 700"/>
                <a:gd name="T43" fmla="*/ 468 h 473"/>
                <a:gd name="T44" fmla="*/ 571 w 700"/>
                <a:gd name="T45" fmla="*/ 472 h 473"/>
                <a:gd name="T46" fmla="*/ 559 w 700"/>
                <a:gd name="T47" fmla="*/ 446 h 473"/>
                <a:gd name="T48" fmla="*/ 566 w 700"/>
                <a:gd name="T49" fmla="*/ 281 h 473"/>
                <a:gd name="T50" fmla="*/ 566 w 700"/>
                <a:gd name="T51" fmla="*/ 172 h 473"/>
                <a:gd name="T52" fmla="*/ 558 w 700"/>
                <a:gd name="T53" fmla="*/ 137 h 473"/>
                <a:gd name="T54" fmla="*/ 546 w 700"/>
                <a:gd name="T55" fmla="*/ 112 h 473"/>
                <a:gd name="T56" fmla="*/ 528 w 700"/>
                <a:gd name="T57" fmla="*/ 95 h 473"/>
                <a:gd name="T58" fmla="*/ 506 w 700"/>
                <a:gd name="T59" fmla="*/ 85 h 473"/>
                <a:gd name="T60" fmla="*/ 489 w 700"/>
                <a:gd name="T61" fmla="*/ 84 h 473"/>
                <a:gd name="T62" fmla="*/ 458 w 700"/>
                <a:gd name="T63" fmla="*/ 90 h 473"/>
                <a:gd name="T64" fmla="*/ 437 w 700"/>
                <a:gd name="T65" fmla="*/ 106 h 473"/>
                <a:gd name="T66" fmla="*/ 423 w 700"/>
                <a:gd name="T67" fmla="*/ 130 h 473"/>
                <a:gd name="T68" fmla="*/ 413 w 700"/>
                <a:gd name="T69" fmla="*/ 176 h 473"/>
                <a:gd name="T70" fmla="*/ 413 w 700"/>
                <a:gd name="T71" fmla="*/ 261 h 473"/>
                <a:gd name="T72" fmla="*/ 417 w 700"/>
                <a:gd name="T73" fmla="*/ 423 h 473"/>
                <a:gd name="T74" fmla="*/ 390 w 700"/>
                <a:gd name="T75" fmla="*/ 471 h 473"/>
                <a:gd name="T76" fmla="*/ 349 w 700"/>
                <a:gd name="T77" fmla="*/ 468 h 473"/>
                <a:gd name="T78" fmla="*/ 278 w 700"/>
                <a:gd name="T79" fmla="*/ 473 h 473"/>
                <a:gd name="T80" fmla="*/ 284 w 700"/>
                <a:gd name="T81" fmla="*/ 372 h 473"/>
                <a:gd name="T82" fmla="*/ 285 w 700"/>
                <a:gd name="T83" fmla="*/ 203 h 473"/>
                <a:gd name="T84" fmla="*/ 282 w 700"/>
                <a:gd name="T85" fmla="*/ 152 h 473"/>
                <a:gd name="T86" fmla="*/ 270 w 700"/>
                <a:gd name="T87" fmla="*/ 115 h 473"/>
                <a:gd name="T88" fmla="*/ 257 w 700"/>
                <a:gd name="T89" fmla="*/ 96 h 473"/>
                <a:gd name="T90" fmla="*/ 236 w 700"/>
                <a:gd name="T91" fmla="*/ 85 h 473"/>
                <a:gd name="T92" fmla="*/ 218 w 700"/>
                <a:gd name="T93" fmla="*/ 84 h 473"/>
                <a:gd name="T94" fmla="*/ 190 w 700"/>
                <a:gd name="T95" fmla="*/ 89 h 473"/>
                <a:gd name="T96" fmla="*/ 168 w 700"/>
                <a:gd name="T97" fmla="*/ 105 h 473"/>
                <a:gd name="T98" fmla="*/ 150 w 700"/>
                <a:gd name="T99" fmla="*/ 130 h 473"/>
                <a:gd name="T100" fmla="*/ 140 w 700"/>
                <a:gd name="T101" fmla="*/ 165 h 473"/>
                <a:gd name="T102" fmla="*/ 135 w 700"/>
                <a:gd name="T103" fmla="*/ 224 h 473"/>
                <a:gd name="T104" fmla="*/ 135 w 700"/>
                <a:gd name="T105" fmla="*/ 318 h 473"/>
                <a:gd name="T106" fmla="*/ 143 w 700"/>
                <a:gd name="T107" fmla="*/ 473 h 473"/>
                <a:gd name="T108" fmla="*/ 93 w 700"/>
                <a:gd name="T109" fmla="*/ 470 h 473"/>
                <a:gd name="T110" fmla="*/ 51 w 700"/>
                <a:gd name="T111" fmla="*/ 470 h 473"/>
                <a:gd name="T112" fmla="*/ 0 w 700"/>
                <a:gd name="T113" fmla="*/ 473 h 473"/>
                <a:gd name="T114" fmla="*/ 8 w 700"/>
                <a:gd name="T115" fmla="*/ 318 h 473"/>
                <a:gd name="T116" fmla="*/ 8 w 700"/>
                <a:gd name="T117" fmla="*/ 224 h 473"/>
                <a:gd name="T118" fmla="*/ 4 w 700"/>
                <a:gd name="T119" fmla="*/ 63 h 473"/>
                <a:gd name="T120" fmla="*/ 34 w 700"/>
                <a:gd name="T121" fmla="*/ 15 h 473"/>
                <a:gd name="T122" fmla="*/ 68 w 700"/>
                <a:gd name="T123" fmla="*/ 17 h 473"/>
                <a:gd name="T124" fmla="*/ 138 w 700"/>
                <a:gd name="T125" fmla="*/ 12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0" h="473">
                  <a:moveTo>
                    <a:pt x="134" y="84"/>
                  </a:moveTo>
                  <a:lnTo>
                    <a:pt x="135" y="84"/>
                  </a:lnTo>
                  <a:lnTo>
                    <a:pt x="135" y="84"/>
                  </a:lnTo>
                  <a:lnTo>
                    <a:pt x="149" y="65"/>
                  </a:lnTo>
                  <a:lnTo>
                    <a:pt x="164" y="49"/>
                  </a:lnTo>
                  <a:lnTo>
                    <a:pt x="181" y="34"/>
                  </a:lnTo>
                  <a:lnTo>
                    <a:pt x="199" y="22"/>
                  </a:lnTo>
                  <a:lnTo>
                    <a:pt x="217" y="12"/>
                  </a:lnTo>
                  <a:lnTo>
                    <a:pt x="237" y="6"/>
                  </a:lnTo>
                  <a:lnTo>
                    <a:pt x="247" y="3"/>
                  </a:lnTo>
                  <a:lnTo>
                    <a:pt x="258" y="1"/>
                  </a:lnTo>
                  <a:lnTo>
                    <a:pt x="268" y="0"/>
                  </a:lnTo>
                  <a:lnTo>
                    <a:pt x="279" y="0"/>
                  </a:lnTo>
                  <a:lnTo>
                    <a:pt x="279" y="0"/>
                  </a:lnTo>
                  <a:lnTo>
                    <a:pt x="290" y="0"/>
                  </a:lnTo>
                  <a:lnTo>
                    <a:pt x="300" y="1"/>
                  </a:lnTo>
                  <a:lnTo>
                    <a:pt x="310" y="3"/>
                  </a:lnTo>
                  <a:lnTo>
                    <a:pt x="320" y="6"/>
                  </a:lnTo>
                  <a:lnTo>
                    <a:pt x="329" y="8"/>
                  </a:lnTo>
                  <a:lnTo>
                    <a:pt x="337" y="13"/>
                  </a:lnTo>
                  <a:lnTo>
                    <a:pt x="345" y="17"/>
                  </a:lnTo>
                  <a:lnTo>
                    <a:pt x="354" y="23"/>
                  </a:lnTo>
                  <a:lnTo>
                    <a:pt x="361" y="29"/>
                  </a:lnTo>
                  <a:lnTo>
                    <a:pt x="368" y="36"/>
                  </a:lnTo>
                  <a:lnTo>
                    <a:pt x="381" y="52"/>
                  </a:lnTo>
                  <a:lnTo>
                    <a:pt x="392" y="69"/>
                  </a:lnTo>
                  <a:lnTo>
                    <a:pt x="402" y="90"/>
                  </a:lnTo>
                  <a:lnTo>
                    <a:pt x="402" y="90"/>
                  </a:lnTo>
                  <a:lnTo>
                    <a:pt x="417" y="69"/>
                  </a:lnTo>
                  <a:lnTo>
                    <a:pt x="433" y="52"/>
                  </a:lnTo>
                  <a:lnTo>
                    <a:pt x="450" y="36"/>
                  </a:lnTo>
                  <a:lnTo>
                    <a:pt x="469" y="23"/>
                  </a:lnTo>
                  <a:lnTo>
                    <a:pt x="487" y="13"/>
                  </a:lnTo>
                  <a:lnTo>
                    <a:pt x="507" y="6"/>
                  </a:lnTo>
                  <a:lnTo>
                    <a:pt x="528" y="1"/>
                  </a:lnTo>
                  <a:lnTo>
                    <a:pt x="538" y="0"/>
                  </a:lnTo>
                  <a:lnTo>
                    <a:pt x="550" y="0"/>
                  </a:lnTo>
                  <a:lnTo>
                    <a:pt x="550" y="0"/>
                  </a:lnTo>
                  <a:lnTo>
                    <a:pt x="567" y="0"/>
                  </a:lnTo>
                  <a:lnTo>
                    <a:pt x="583" y="2"/>
                  </a:lnTo>
                  <a:lnTo>
                    <a:pt x="598" y="6"/>
                  </a:lnTo>
                  <a:lnTo>
                    <a:pt x="613" y="10"/>
                  </a:lnTo>
                  <a:lnTo>
                    <a:pt x="626" y="16"/>
                  </a:lnTo>
                  <a:lnTo>
                    <a:pt x="639" y="23"/>
                  </a:lnTo>
                  <a:lnTo>
                    <a:pt x="650" y="32"/>
                  </a:lnTo>
                  <a:lnTo>
                    <a:pt x="660" y="42"/>
                  </a:lnTo>
                  <a:lnTo>
                    <a:pt x="669" y="53"/>
                  </a:lnTo>
                  <a:lnTo>
                    <a:pt x="676" y="65"/>
                  </a:lnTo>
                  <a:lnTo>
                    <a:pt x="682" y="80"/>
                  </a:lnTo>
                  <a:lnTo>
                    <a:pt x="688" y="96"/>
                  </a:lnTo>
                  <a:lnTo>
                    <a:pt x="692" y="114"/>
                  </a:lnTo>
                  <a:lnTo>
                    <a:pt x="696" y="132"/>
                  </a:lnTo>
                  <a:lnTo>
                    <a:pt x="697" y="153"/>
                  </a:lnTo>
                  <a:lnTo>
                    <a:pt x="698" y="175"/>
                  </a:lnTo>
                  <a:lnTo>
                    <a:pt x="698" y="175"/>
                  </a:lnTo>
                  <a:lnTo>
                    <a:pt x="697" y="220"/>
                  </a:lnTo>
                  <a:lnTo>
                    <a:pt x="696" y="261"/>
                  </a:lnTo>
                  <a:lnTo>
                    <a:pt x="695" y="299"/>
                  </a:lnTo>
                  <a:lnTo>
                    <a:pt x="695" y="336"/>
                  </a:lnTo>
                  <a:lnTo>
                    <a:pt x="695" y="336"/>
                  </a:lnTo>
                  <a:lnTo>
                    <a:pt x="695" y="367"/>
                  </a:lnTo>
                  <a:lnTo>
                    <a:pt x="696" y="401"/>
                  </a:lnTo>
                  <a:lnTo>
                    <a:pt x="700" y="473"/>
                  </a:lnTo>
                  <a:lnTo>
                    <a:pt x="700" y="473"/>
                  </a:lnTo>
                  <a:lnTo>
                    <a:pt x="667" y="470"/>
                  </a:lnTo>
                  <a:lnTo>
                    <a:pt x="628" y="468"/>
                  </a:lnTo>
                  <a:lnTo>
                    <a:pt x="628" y="468"/>
                  </a:lnTo>
                  <a:lnTo>
                    <a:pt x="588" y="470"/>
                  </a:lnTo>
                  <a:lnTo>
                    <a:pt x="571" y="472"/>
                  </a:lnTo>
                  <a:lnTo>
                    <a:pt x="556" y="473"/>
                  </a:lnTo>
                  <a:lnTo>
                    <a:pt x="556" y="473"/>
                  </a:lnTo>
                  <a:lnTo>
                    <a:pt x="559" y="446"/>
                  </a:lnTo>
                  <a:lnTo>
                    <a:pt x="561" y="418"/>
                  </a:lnTo>
                  <a:lnTo>
                    <a:pt x="564" y="353"/>
                  </a:lnTo>
                  <a:lnTo>
                    <a:pt x="566" y="281"/>
                  </a:lnTo>
                  <a:lnTo>
                    <a:pt x="567" y="199"/>
                  </a:lnTo>
                  <a:lnTo>
                    <a:pt x="567" y="199"/>
                  </a:lnTo>
                  <a:lnTo>
                    <a:pt x="566" y="172"/>
                  </a:lnTo>
                  <a:lnTo>
                    <a:pt x="563" y="160"/>
                  </a:lnTo>
                  <a:lnTo>
                    <a:pt x="561" y="148"/>
                  </a:lnTo>
                  <a:lnTo>
                    <a:pt x="558" y="137"/>
                  </a:lnTo>
                  <a:lnTo>
                    <a:pt x="554" y="129"/>
                  </a:lnTo>
                  <a:lnTo>
                    <a:pt x="551" y="120"/>
                  </a:lnTo>
                  <a:lnTo>
                    <a:pt x="546" y="112"/>
                  </a:lnTo>
                  <a:lnTo>
                    <a:pt x="541" y="105"/>
                  </a:lnTo>
                  <a:lnTo>
                    <a:pt x="535" y="99"/>
                  </a:lnTo>
                  <a:lnTo>
                    <a:pt x="528" y="95"/>
                  </a:lnTo>
                  <a:lnTo>
                    <a:pt x="521" y="90"/>
                  </a:lnTo>
                  <a:lnTo>
                    <a:pt x="514" y="88"/>
                  </a:lnTo>
                  <a:lnTo>
                    <a:pt x="506" y="85"/>
                  </a:lnTo>
                  <a:lnTo>
                    <a:pt x="497" y="84"/>
                  </a:lnTo>
                  <a:lnTo>
                    <a:pt x="489" y="84"/>
                  </a:lnTo>
                  <a:lnTo>
                    <a:pt x="489" y="84"/>
                  </a:lnTo>
                  <a:lnTo>
                    <a:pt x="478" y="84"/>
                  </a:lnTo>
                  <a:lnTo>
                    <a:pt x="468" y="86"/>
                  </a:lnTo>
                  <a:lnTo>
                    <a:pt x="458" y="90"/>
                  </a:lnTo>
                  <a:lnTo>
                    <a:pt x="450" y="94"/>
                  </a:lnTo>
                  <a:lnTo>
                    <a:pt x="443" y="100"/>
                  </a:lnTo>
                  <a:lnTo>
                    <a:pt x="437" y="106"/>
                  </a:lnTo>
                  <a:lnTo>
                    <a:pt x="432" y="114"/>
                  </a:lnTo>
                  <a:lnTo>
                    <a:pt x="427" y="121"/>
                  </a:lnTo>
                  <a:lnTo>
                    <a:pt x="423" y="130"/>
                  </a:lnTo>
                  <a:lnTo>
                    <a:pt x="421" y="139"/>
                  </a:lnTo>
                  <a:lnTo>
                    <a:pt x="416" y="157"/>
                  </a:lnTo>
                  <a:lnTo>
                    <a:pt x="413" y="176"/>
                  </a:lnTo>
                  <a:lnTo>
                    <a:pt x="413" y="193"/>
                  </a:lnTo>
                  <a:lnTo>
                    <a:pt x="413" y="261"/>
                  </a:lnTo>
                  <a:lnTo>
                    <a:pt x="413" y="261"/>
                  </a:lnTo>
                  <a:lnTo>
                    <a:pt x="413" y="318"/>
                  </a:lnTo>
                  <a:lnTo>
                    <a:pt x="414" y="372"/>
                  </a:lnTo>
                  <a:lnTo>
                    <a:pt x="417" y="423"/>
                  </a:lnTo>
                  <a:lnTo>
                    <a:pt x="421" y="473"/>
                  </a:lnTo>
                  <a:lnTo>
                    <a:pt x="421" y="473"/>
                  </a:lnTo>
                  <a:lnTo>
                    <a:pt x="390" y="471"/>
                  </a:lnTo>
                  <a:lnTo>
                    <a:pt x="371" y="470"/>
                  </a:lnTo>
                  <a:lnTo>
                    <a:pt x="349" y="468"/>
                  </a:lnTo>
                  <a:lnTo>
                    <a:pt x="349" y="468"/>
                  </a:lnTo>
                  <a:lnTo>
                    <a:pt x="328" y="470"/>
                  </a:lnTo>
                  <a:lnTo>
                    <a:pt x="309" y="471"/>
                  </a:lnTo>
                  <a:lnTo>
                    <a:pt x="278" y="473"/>
                  </a:lnTo>
                  <a:lnTo>
                    <a:pt x="278" y="473"/>
                  </a:lnTo>
                  <a:lnTo>
                    <a:pt x="282" y="423"/>
                  </a:lnTo>
                  <a:lnTo>
                    <a:pt x="284" y="372"/>
                  </a:lnTo>
                  <a:lnTo>
                    <a:pt x="285" y="318"/>
                  </a:lnTo>
                  <a:lnTo>
                    <a:pt x="285" y="261"/>
                  </a:lnTo>
                  <a:lnTo>
                    <a:pt x="285" y="203"/>
                  </a:lnTo>
                  <a:lnTo>
                    <a:pt x="285" y="203"/>
                  </a:lnTo>
                  <a:lnTo>
                    <a:pt x="284" y="177"/>
                  </a:lnTo>
                  <a:lnTo>
                    <a:pt x="282" y="152"/>
                  </a:lnTo>
                  <a:lnTo>
                    <a:pt x="278" y="132"/>
                  </a:lnTo>
                  <a:lnTo>
                    <a:pt x="274" y="122"/>
                  </a:lnTo>
                  <a:lnTo>
                    <a:pt x="270" y="115"/>
                  </a:lnTo>
                  <a:lnTo>
                    <a:pt x="267" y="108"/>
                  </a:lnTo>
                  <a:lnTo>
                    <a:pt x="262" y="101"/>
                  </a:lnTo>
                  <a:lnTo>
                    <a:pt x="257" y="96"/>
                  </a:lnTo>
                  <a:lnTo>
                    <a:pt x="251" y="91"/>
                  </a:lnTo>
                  <a:lnTo>
                    <a:pt x="243" y="88"/>
                  </a:lnTo>
                  <a:lnTo>
                    <a:pt x="236" y="85"/>
                  </a:lnTo>
                  <a:lnTo>
                    <a:pt x="227" y="84"/>
                  </a:lnTo>
                  <a:lnTo>
                    <a:pt x="218" y="84"/>
                  </a:lnTo>
                  <a:lnTo>
                    <a:pt x="218" y="84"/>
                  </a:lnTo>
                  <a:lnTo>
                    <a:pt x="208" y="84"/>
                  </a:lnTo>
                  <a:lnTo>
                    <a:pt x="199" y="86"/>
                  </a:lnTo>
                  <a:lnTo>
                    <a:pt x="190" y="89"/>
                  </a:lnTo>
                  <a:lnTo>
                    <a:pt x="181" y="93"/>
                  </a:lnTo>
                  <a:lnTo>
                    <a:pt x="174" y="99"/>
                  </a:lnTo>
                  <a:lnTo>
                    <a:pt x="168" y="105"/>
                  </a:lnTo>
                  <a:lnTo>
                    <a:pt x="161" y="112"/>
                  </a:lnTo>
                  <a:lnTo>
                    <a:pt x="155" y="121"/>
                  </a:lnTo>
                  <a:lnTo>
                    <a:pt x="150" y="130"/>
                  </a:lnTo>
                  <a:lnTo>
                    <a:pt x="146" y="141"/>
                  </a:lnTo>
                  <a:lnTo>
                    <a:pt x="143" y="152"/>
                  </a:lnTo>
                  <a:lnTo>
                    <a:pt x="140" y="165"/>
                  </a:lnTo>
                  <a:lnTo>
                    <a:pt x="138" y="178"/>
                  </a:lnTo>
                  <a:lnTo>
                    <a:pt x="137" y="192"/>
                  </a:lnTo>
                  <a:lnTo>
                    <a:pt x="135" y="224"/>
                  </a:lnTo>
                  <a:lnTo>
                    <a:pt x="135" y="261"/>
                  </a:lnTo>
                  <a:lnTo>
                    <a:pt x="135" y="261"/>
                  </a:lnTo>
                  <a:lnTo>
                    <a:pt x="135" y="318"/>
                  </a:lnTo>
                  <a:lnTo>
                    <a:pt x="137" y="372"/>
                  </a:lnTo>
                  <a:lnTo>
                    <a:pt x="139" y="423"/>
                  </a:lnTo>
                  <a:lnTo>
                    <a:pt x="143" y="473"/>
                  </a:lnTo>
                  <a:lnTo>
                    <a:pt x="143" y="473"/>
                  </a:lnTo>
                  <a:lnTo>
                    <a:pt x="112" y="471"/>
                  </a:lnTo>
                  <a:lnTo>
                    <a:pt x="93" y="470"/>
                  </a:lnTo>
                  <a:lnTo>
                    <a:pt x="72" y="468"/>
                  </a:lnTo>
                  <a:lnTo>
                    <a:pt x="72" y="468"/>
                  </a:lnTo>
                  <a:lnTo>
                    <a:pt x="51" y="470"/>
                  </a:lnTo>
                  <a:lnTo>
                    <a:pt x="31" y="471"/>
                  </a:lnTo>
                  <a:lnTo>
                    <a:pt x="0" y="473"/>
                  </a:lnTo>
                  <a:lnTo>
                    <a:pt x="0" y="473"/>
                  </a:lnTo>
                  <a:lnTo>
                    <a:pt x="4" y="423"/>
                  </a:lnTo>
                  <a:lnTo>
                    <a:pt x="6" y="372"/>
                  </a:lnTo>
                  <a:lnTo>
                    <a:pt x="8" y="318"/>
                  </a:lnTo>
                  <a:lnTo>
                    <a:pt x="8" y="261"/>
                  </a:lnTo>
                  <a:lnTo>
                    <a:pt x="8" y="224"/>
                  </a:lnTo>
                  <a:lnTo>
                    <a:pt x="8" y="224"/>
                  </a:lnTo>
                  <a:lnTo>
                    <a:pt x="8" y="167"/>
                  </a:lnTo>
                  <a:lnTo>
                    <a:pt x="6" y="114"/>
                  </a:lnTo>
                  <a:lnTo>
                    <a:pt x="4" y="63"/>
                  </a:lnTo>
                  <a:lnTo>
                    <a:pt x="0" y="12"/>
                  </a:lnTo>
                  <a:lnTo>
                    <a:pt x="0" y="12"/>
                  </a:lnTo>
                  <a:lnTo>
                    <a:pt x="34" y="15"/>
                  </a:lnTo>
                  <a:lnTo>
                    <a:pt x="51" y="16"/>
                  </a:lnTo>
                  <a:lnTo>
                    <a:pt x="68" y="17"/>
                  </a:lnTo>
                  <a:lnTo>
                    <a:pt x="68" y="17"/>
                  </a:lnTo>
                  <a:lnTo>
                    <a:pt x="84" y="16"/>
                  </a:lnTo>
                  <a:lnTo>
                    <a:pt x="102" y="15"/>
                  </a:lnTo>
                  <a:lnTo>
                    <a:pt x="138" y="12"/>
                  </a:lnTo>
                  <a:lnTo>
                    <a:pt x="134"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60"/>
            <p:cNvSpPr>
              <a:spLocks/>
            </p:cNvSpPr>
            <p:nvPr/>
          </p:nvSpPr>
          <p:spPr bwMode="auto">
            <a:xfrm>
              <a:off x="3519488" y="4560888"/>
              <a:ext cx="3214688" cy="420688"/>
            </a:xfrm>
            <a:custGeom>
              <a:avLst/>
              <a:gdLst>
                <a:gd name="T0" fmla="*/ 3976 w 4051"/>
                <a:gd name="T1" fmla="*/ 25 h 530"/>
                <a:gd name="T2" fmla="*/ 3891 w 4051"/>
                <a:gd name="T3" fmla="*/ 75 h 530"/>
                <a:gd name="T4" fmla="*/ 3689 w 4051"/>
                <a:gd name="T5" fmla="*/ 154 h 530"/>
                <a:gd name="T6" fmla="*/ 3475 w 4051"/>
                <a:gd name="T7" fmla="*/ 203 h 530"/>
                <a:gd name="T8" fmla="*/ 3257 w 4051"/>
                <a:gd name="T9" fmla="*/ 230 h 530"/>
                <a:gd name="T10" fmla="*/ 2962 w 4051"/>
                <a:gd name="T11" fmla="*/ 237 h 530"/>
                <a:gd name="T12" fmla="*/ 2740 w 4051"/>
                <a:gd name="T13" fmla="*/ 226 h 530"/>
                <a:gd name="T14" fmla="*/ 2445 w 4051"/>
                <a:gd name="T15" fmla="*/ 194 h 530"/>
                <a:gd name="T16" fmla="*/ 2223 w 4051"/>
                <a:gd name="T17" fmla="*/ 158 h 530"/>
                <a:gd name="T18" fmla="*/ 1712 w 4051"/>
                <a:gd name="T19" fmla="*/ 51 h 530"/>
                <a:gd name="T20" fmla="*/ 1837 w 4051"/>
                <a:gd name="T21" fmla="*/ 155 h 530"/>
                <a:gd name="T22" fmla="*/ 2130 w 4051"/>
                <a:gd name="T23" fmla="*/ 241 h 530"/>
                <a:gd name="T24" fmla="*/ 2353 w 4051"/>
                <a:gd name="T25" fmla="*/ 292 h 530"/>
                <a:gd name="T26" fmla="*/ 2654 w 4051"/>
                <a:gd name="T27" fmla="*/ 338 h 530"/>
                <a:gd name="T28" fmla="*/ 2884 w 4051"/>
                <a:gd name="T29" fmla="*/ 356 h 530"/>
                <a:gd name="T30" fmla="*/ 3140 w 4051"/>
                <a:gd name="T31" fmla="*/ 355 h 530"/>
                <a:gd name="T32" fmla="*/ 3396 w 4051"/>
                <a:gd name="T33" fmla="*/ 328 h 530"/>
                <a:gd name="T34" fmla="*/ 3272 w 4051"/>
                <a:gd name="T35" fmla="*/ 371 h 530"/>
                <a:gd name="T36" fmla="*/ 3113 w 4051"/>
                <a:gd name="T37" fmla="*/ 405 h 530"/>
                <a:gd name="T38" fmla="*/ 2882 w 4051"/>
                <a:gd name="T39" fmla="*/ 423 h 530"/>
                <a:gd name="T40" fmla="*/ 2713 w 4051"/>
                <a:gd name="T41" fmla="*/ 418 h 530"/>
                <a:gd name="T42" fmla="*/ 2487 w 4051"/>
                <a:gd name="T43" fmla="*/ 395 h 530"/>
                <a:gd name="T44" fmla="*/ 2305 w 4051"/>
                <a:gd name="T45" fmla="*/ 364 h 530"/>
                <a:gd name="T46" fmla="*/ 2094 w 4051"/>
                <a:gd name="T47" fmla="*/ 317 h 530"/>
                <a:gd name="T48" fmla="*/ 1792 w 4051"/>
                <a:gd name="T49" fmla="*/ 231 h 530"/>
                <a:gd name="T50" fmla="*/ 1453 w 4051"/>
                <a:gd name="T51" fmla="*/ 117 h 530"/>
                <a:gd name="T52" fmla="*/ 1275 w 4051"/>
                <a:gd name="T53" fmla="*/ 72 h 530"/>
                <a:gd name="T54" fmla="*/ 1032 w 4051"/>
                <a:gd name="T55" fmla="*/ 40 h 530"/>
                <a:gd name="T56" fmla="*/ 849 w 4051"/>
                <a:gd name="T57" fmla="*/ 41 h 530"/>
                <a:gd name="T58" fmla="*/ 605 w 4051"/>
                <a:gd name="T59" fmla="*/ 74 h 530"/>
                <a:gd name="T60" fmla="*/ 429 w 4051"/>
                <a:gd name="T61" fmla="*/ 124 h 530"/>
                <a:gd name="T62" fmla="*/ 204 w 4051"/>
                <a:gd name="T63" fmla="*/ 221 h 530"/>
                <a:gd name="T64" fmla="*/ 73 w 4051"/>
                <a:gd name="T65" fmla="*/ 302 h 530"/>
                <a:gd name="T66" fmla="*/ 35 w 4051"/>
                <a:gd name="T67" fmla="*/ 401 h 530"/>
                <a:gd name="T68" fmla="*/ 166 w 4051"/>
                <a:gd name="T69" fmla="*/ 323 h 530"/>
                <a:gd name="T70" fmla="*/ 300 w 4051"/>
                <a:gd name="T71" fmla="*/ 258 h 530"/>
                <a:gd name="T72" fmla="*/ 454 w 4051"/>
                <a:gd name="T73" fmla="*/ 205 h 530"/>
                <a:gd name="T74" fmla="*/ 620 w 4051"/>
                <a:gd name="T75" fmla="*/ 169 h 530"/>
                <a:gd name="T76" fmla="*/ 845 w 4051"/>
                <a:gd name="T77" fmla="*/ 143 h 530"/>
                <a:gd name="T78" fmla="*/ 1018 w 4051"/>
                <a:gd name="T79" fmla="*/ 147 h 530"/>
                <a:gd name="T80" fmla="*/ 1250 w 4051"/>
                <a:gd name="T81" fmla="*/ 181 h 530"/>
                <a:gd name="T82" fmla="*/ 1421 w 4051"/>
                <a:gd name="T83" fmla="*/ 229 h 530"/>
                <a:gd name="T84" fmla="*/ 1758 w 4051"/>
                <a:gd name="T85" fmla="*/ 345 h 530"/>
                <a:gd name="T86" fmla="*/ 1945 w 4051"/>
                <a:gd name="T87" fmla="*/ 401 h 530"/>
                <a:gd name="T88" fmla="*/ 2195 w 4051"/>
                <a:gd name="T89" fmla="*/ 463 h 530"/>
                <a:gd name="T90" fmla="*/ 2432 w 4051"/>
                <a:gd name="T91" fmla="*/ 504 h 530"/>
                <a:gd name="T92" fmla="*/ 2657 w 4051"/>
                <a:gd name="T93" fmla="*/ 526 h 530"/>
                <a:gd name="T94" fmla="*/ 2825 w 4051"/>
                <a:gd name="T95" fmla="*/ 530 h 530"/>
                <a:gd name="T96" fmla="*/ 3070 w 4051"/>
                <a:gd name="T97" fmla="*/ 510 h 530"/>
                <a:gd name="T98" fmla="*/ 3250 w 4051"/>
                <a:gd name="T99" fmla="*/ 469 h 530"/>
                <a:gd name="T100" fmla="*/ 3369 w 4051"/>
                <a:gd name="T101" fmla="*/ 426 h 530"/>
                <a:gd name="T102" fmla="*/ 3477 w 4051"/>
                <a:gd name="T103" fmla="*/ 371 h 530"/>
                <a:gd name="T104" fmla="*/ 3571 w 4051"/>
                <a:gd name="T105" fmla="*/ 305 h 530"/>
                <a:gd name="T106" fmla="*/ 3684 w 4051"/>
                <a:gd name="T107" fmla="*/ 256 h 530"/>
                <a:gd name="T108" fmla="*/ 3851 w 4051"/>
                <a:gd name="T109" fmla="*/ 184 h 530"/>
                <a:gd name="T110" fmla="*/ 3965 w 4051"/>
                <a:gd name="T111" fmla="*/ 114 h 530"/>
                <a:gd name="T112" fmla="*/ 4011 w 4051"/>
                <a:gd name="T113"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1" h="530">
                  <a:moveTo>
                    <a:pt x="4011" y="0"/>
                  </a:moveTo>
                  <a:lnTo>
                    <a:pt x="4011" y="0"/>
                  </a:lnTo>
                  <a:lnTo>
                    <a:pt x="4002" y="7"/>
                  </a:lnTo>
                  <a:lnTo>
                    <a:pt x="3976" y="25"/>
                  </a:lnTo>
                  <a:lnTo>
                    <a:pt x="3938" y="49"/>
                  </a:lnTo>
                  <a:lnTo>
                    <a:pt x="3916" y="61"/>
                  </a:lnTo>
                  <a:lnTo>
                    <a:pt x="3891" y="75"/>
                  </a:lnTo>
                  <a:lnTo>
                    <a:pt x="3891" y="75"/>
                  </a:lnTo>
                  <a:lnTo>
                    <a:pt x="3842" y="98"/>
                  </a:lnTo>
                  <a:lnTo>
                    <a:pt x="3792" y="118"/>
                  </a:lnTo>
                  <a:lnTo>
                    <a:pt x="3741" y="138"/>
                  </a:lnTo>
                  <a:lnTo>
                    <a:pt x="3689" y="154"/>
                  </a:lnTo>
                  <a:lnTo>
                    <a:pt x="3635" y="169"/>
                  </a:lnTo>
                  <a:lnTo>
                    <a:pt x="3582" y="181"/>
                  </a:lnTo>
                  <a:lnTo>
                    <a:pt x="3529" y="193"/>
                  </a:lnTo>
                  <a:lnTo>
                    <a:pt x="3475" y="203"/>
                  </a:lnTo>
                  <a:lnTo>
                    <a:pt x="3475" y="203"/>
                  </a:lnTo>
                  <a:lnTo>
                    <a:pt x="3403" y="214"/>
                  </a:lnTo>
                  <a:lnTo>
                    <a:pt x="3330" y="224"/>
                  </a:lnTo>
                  <a:lnTo>
                    <a:pt x="3257" y="230"/>
                  </a:lnTo>
                  <a:lnTo>
                    <a:pt x="3183" y="235"/>
                  </a:lnTo>
                  <a:lnTo>
                    <a:pt x="3109" y="237"/>
                  </a:lnTo>
                  <a:lnTo>
                    <a:pt x="3036" y="238"/>
                  </a:lnTo>
                  <a:lnTo>
                    <a:pt x="2962" y="237"/>
                  </a:lnTo>
                  <a:lnTo>
                    <a:pt x="2889" y="235"/>
                  </a:lnTo>
                  <a:lnTo>
                    <a:pt x="2889" y="235"/>
                  </a:lnTo>
                  <a:lnTo>
                    <a:pt x="2814" y="231"/>
                  </a:lnTo>
                  <a:lnTo>
                    <a:pt x="2740" y="226"/>
                  </a:lnTo>
                  <a:lnTo>
                    <a:pt x="2667" y="220"/>
                  </a:lnTo>
                  <a:lnTo>
                    <a:pt x="2592" y="212"/>
                  </a:lnTo>
                  <a:lnTo>
                    <a:pt x="2519" y="204"/>
                  </a:lnTo>
                  <a:lnTo>
                    <a:pt x="2445" y="194"/>
                  </a:lnTo>
                  <a:lnTo>
                    <a:pt x="2371" y="183"/>
                  </a:lnTo>
                  <a:lnTo>
                    <a:pt x="2298" y="172"/>
                  </a:lnTo>
                  <a:lnTo>
                    <a:pt x="2298" y="172"/>
                  </a:lnTo>
                  <a:lnTo>
                    <a:pt x="2223" y="158"/>
                  </a:lnTo>
                  <a:lnTo>
                    <a:pt x="2147" y="144"/>
                  </a:lnTo>
                  <a:lnTo>
                    <a:pt x="1998" y="114"/>
                  </a:lnTo>
                  <a:lnTo>
                    <a:pt x="1853" y="83"/>
                  </a:lnTo>
                  <a:lnTo>
                    <a:pt x="1712" y="51"/>
                  </a:lnTo>
                  <a:lnTo>
                    <a:pt x="1696" y="106"/>
                  </a:lnTo>
                  <a:lnTo>
                    <a:pt x="1696" y="106"/>
                  </a:lnTo>
                  <a:lnTo>
                    <a:pt x="1766" y="131"/>
                  </a:lnTo>
                  <a:lnTo>
                    <a:pt x="1837" y="155"/>
                  </a:lnTo>
                  <a:lnTo>
                    <a:pt x="1910" y="179"/>
                  </a:lnTo>
                  <a:lnTo>
                    <a:pt x="1982" y="200"/>
                  </a:lnTo>
                  <a:lnTo>
                    <a:pt x="2055" y="221"/>
                  </a:lnTo>
                  <a:lnTo>
                    <a:pt x="2130" y="241"/>
                  </a:lnTo>
                  <a:lnTo>
                    <a:pt x="2203" y="258"/>
                  </a:lnTo>
                  <a:lnTo>
                    <a:pt x="2277" y="276"/>
                  </a:lnTo>
                  <a:lnTo>
                    <a:pt x="2277" y="276"/>
                  </a:lnTo>
                  <a:lnTo>
                    <a:pt x="2353" y="292"/>
                  </a:lnTo>
                  <a:lnTo>
                    <a:pt x="2427" y="305"/>
                  </a:lnTo>
                  <a:lnTo>
                    <a:pt x="2503" y="318"/>
                  </a:lnTo>
                  <a:lnTo>
                    <a:pt x="2579" y="329"/>
                  </a:lnTo>
                  <a:lnTo>
                    <a:pt x="2654" y="338"/>
                  </a:lnTo>
                  <a:lnTo>
                    <a:pt x="2731" y="345"/>
                  </a:lnTo>
                  <a:lnTo>
                    <a:pt x="2807" y="351"/>
                  </a:lnTo>
                  <a:lnTo>
                    <a:pt x="2884" y="356"/>
                  </a:lnTo>
                  <a:lnTo>
                    <a:pt x="2884" y="356"/>
                  </a:lnTo>
                  <a:lnTo>
                    <a:pt x="2948" y="359"/>
                  </a:lnTo>
                  <a:lnTo>
                    <a:pt x="3011" y="359"/>
                  </a:lnTo>
                  <a:lnTo>
                    <a:pt x="3076" y="358"/>
                  </a:lnTo>
                  <a:lnTo>
                    <a:pt x="3140" y="355"/>
                  </a:lnTo>
                  <a:lnTo>
                    <a:pt x="3205" y="351"/>
                  </a:lnTo>
                  <a:lnTo>
                    <a:pt x="3268" y="345"/>
                  </a:lnTo>
                  <a:lnTo>
                    <a:pt x="3333" y="336"/>
                  </a:lnTo>
                  <a:lnTo>
                    <a:pt x="3396" y="328"/>
                  </a:lnTo>
                  <a:lnTo>
                    <a:pt x="3396" y="328"/>
                  </a:lnTo>
                  <a:lnTo>
                    <a:pt x="3356" y="343"/>
                  </a:lnTo>
                  <a:lnTo>
                    <a:pt x="3315" y="358"/>
                  </a:lnTo>
                  <a:lnTo>
                    <a:pt x="3272" y="371"/>
                  </a:lnTo>
                  <a:lnTo>
                    <a:pt x="3226" y="382"/>
                  </a:lnTo>
                  <a:lnTo>
                    <a:pt x="3226" y="382"/>
                  </a:lnTo>
                  <a:lnTo>
                    <a:pt x="3170" y="395"/>
                  </a:lnTo>
                  <a:lnTo>
                    <a:pt x="3113" y="405"/>
                  </a:lnTo>
                  <a:lnTo>
                    <a:pt x="3056" y="412"/>
                  </a:lnTo>
                  <a:lnTo>
                    <a:pt x="2998" y="418"/>
                  </a:lnTo>
                  <a:lnTo>
                    <a:pt x="2941" y="421"/>
                  </a:lnTo>
                  <a:lnTo>
                    <a:pt x="2882" y="423"/>
                  </a:lnTo>
                  <a:lnTo>
                    <a:pt x="2825" y="423"/>
                  </a:lnTo>
                  <a:lnTo>
                    <a:pt x="2767" y="421"/>
                  </a:lnTo>
                  <a:lnTo>
                    <a:pt x="2767" y="421"/>
                  </a:lnTo>
                  <a:lnTo>
                    <a:pt x="2713" y="418"/>
                  </a:lnTo>
                  <a:lnTo>
                    <a:pt x="2658" y="415"/>
                  </a:lnTo>
                  <a:lnTo>
                    <a:pt x="2602" y="410"/>
                  </a:lnTo>
                  <a:lnTo>
                    <a:pt x="2545" y="402"/>
                  </a:lnTo>
                  <a:lnTo>
                    <a:pt x="2487" y="395"/>
                  </a:lnTo>
                  <a:lnTo>
                    <a:pt x="2427" y="386"/>
                  </a:lnTo>
                  <a:lnTo>
                    <a:pt x="2367" y="375"/>
                  </a:lnTo>
                  <a:lnTo>
                    <a:pt x="2305" y="364"/>
                  </a:lnTo>
                  <a:lnTo>
                    <a:pt x="2305" y="364"/>
                  </a:lnTo>
                  <a:lnTo>
                    <a:pt x="2254" y="354"/>
                  </a:lnTo>
                  <a:lnTo>
                    <a:pt x="2203" y="343"/>
                  </a:lnTo>
                  <a:lnTo>
                    <a:pt x="2148" y="330"/>
                  </a:lnTo>
                  <a:lnTo>
                    <a:pt x="2094" y="317"/>
                  </a:lnTo>
                  <a:lnTo>
                    <a:pt x="1977" y="286"/>
                  </a:lnTo>
                  <a:lnTo>
                    <a:pt x="1849" y="248"/>
                  </a:lnTo>
                  <a:lnTo>
                    <a:pt x="1849" y="248"/>
                  </a:lnTo>
                  <a:lnTo>
                    <a:pt x="1792" y="231"/>
                  </a:lnTo>
                  <a:lnTo>
                    <a:pt x="1735" y="212"/>
                  </a:lnTo>
                  <a:lnTo>
                    <a:pt x="1622" y="173"/>
                  </a:lnTo>
                  <a:lnTo>
                    <a:pt x="1510" y="134"/>
                  </a:lnTo>
                  <a:lnTo>
                    <a:pt x="1453" y="117"/>
                  </a:lnTo>
                  <a:lnTo>
                    <a:pt x="1395" y="101"/>
                  </a:lnTo>
                  <a:lnTo>
                    <a:pt x="1395" y="101"/>
                  </a:lnTo>
                  <a:lnTo>
                    <a:pt x="1336" y="85"/>
                  </a:lnTo>
                  <a:lnTo>
                    <a:pt x="1275" y="72"/>
                  </a:lnTo>
                  <a:lnTo>
                    <a:pt x="1216" y="61"/>
                  </a:lnTo>
                  <a:lnTo>
                    <a:pt x="1155" y="51"/>
                  </a:lnTo>
                  <a:lnTo>
                    <a:pt x="1094" y="45"/>
                  </a:lnTo>
                  <a:lnTo>
                    <a:pt x="1032" y="40"/>
                  </a:lnTo>
                  <a:lnTo>
                    <a:pt x="971" y="39"/>
                  </a:lnTo>
                  <a:lnTo>
                    <a:pt x="909" y="39"/>
                  </a:lnTo>
                  <a:lnTo>
                    <a:pt x="909" y="39"/>
                  </a:lnTo>
                  <a:lnTo>
                    <a:pt x="849" y="41"/>
                  </a:lnTo>
                  <a:lnTo>
                    <a:pt x="788" y="45"/>
                  </a:lnTo>
                  <a:lnTo>
                    <a:pt x="727" y="52"/>
                  </a:lnTo>
                  <a:lnTo>
                    <a:pt x="666" y="62"/>
                  </a:lnTo>
                  <a:lnTo>
                    <a:pt x="605" y="74"/>
                  </a:lnTo>
                  <a:lnTo>
                    <a:pt x="546" y="88"/>
                  </a:lnTo>
                  <a:lnTo>
                    <a:pt x="486" y="105"/>
                  </a:lnTo>
                  <a:lnTo>
                    <a:pt x="429" y="124"/>
                  </a:lnTo>
                  <a:lnTo>
                    <a:pt x="429" y="124"/>
                  </a:lnTo>
                  <a:lnTo>
                    <a:pt x="371" y="145"/>
                  </a:lnTo>
                  <a:lnTo>
                    <a:pt x="315" y="169"/>
                  </a:lnTo>
                  <a:lnTo>
                    <a:pt x="259" y="194"/>
                  </a:lnTo>
                  <a:lnTo>
                    <a:pt x="204" y="221"/>
                  </a:lnTo>
                  <a:lnTo>
                    <a:pt x="150" y="252"/>
                  </a:lnTo>
                  <a:lnTo>
                    <a:pt x="124" y="267"/>
                  </a:lnTo>
                  <a:lnTo>
                    <a:pt x="98" y="284"/>
                  </a:lnTo>
                  <a:lnTo>
                    <a:pt x="73" y="302"/>
                  </a:lnTo>
                  <a:lnTo>
                    <a:pt x="49" y="319"/>
                  </a:lnTo>
                  <a:lnTo>
                    <a:pt x="24" y="338"/>
                  </a:lnTo>
                  <a:lnTo>
                    <a:pt x="0" y="356"/>
                  </a:lnTo>
                  <a:lnTo>
                    <a:pt x="35" y="401"/>
                  </a:lnTo>
                  <a:lnTo>
                    <a:pt x="35" y="401"/>
                  </a:lnTo>
                  <a:lnTo>
                    <a:pt x="71" y="379"/>
                  </a:lnTo>
                  <a:lnTo>
                    <a:pt x="112" y="354"/>
                  </a:lnTo>
                  <a:lnTo>
                    <a:pt x="166" y="323"/>
                  </a:lnTo>
                  <a:lnTo>
                    <a:pt x="196" y="307"/>
                  </a:lnTo>
                  <a:lnTo>
                    <a:pt x="230" y="291"/>
                  </a:lnTo>
                  <a:lnTo>
                    <a:pt x="264" y="274"/>
                  </a:lnTo>
                  <a:lnTo>
                    <a:pt x="300" y="258"/>
                  </a:lnTo>
                  <a:lnTo>
                    <a:pt x="338" y="243"/>
                  </a:lnTo>
                  <a:lnTo>
                    <a:pt x="376" y="229"/>
                  </a:lnTo>
                  <a:lnTo>
                    <a:pt x="414" y="216"/>
                  </a:lnTo>
                  <a:lnTo>
                    <a:pt x="454" y="205"/>
                  </a:lnTo>
                  <a:lnTo>
                    <a:pt x="454" y="205"/>
                  </a:lnTo>
                  <a:lnTo>
                    <a:pt x="510" y="193"/>
                  </a:lnTo>
                  <a:lnTo>
                    <a:pt x="565" y="180"/>
                  </a:lnTo>
                  <a:lnTo>
                    <a:pt x="620" y="169"/>
                  </a:lnTo>
                  <a:lnTo>
                    <a:pt x="676" y="160"/>
                  </a:lnTo>
                  <a:lnTo>
                    <a:pt x="732" y="152"/>
                  </a:lnTo>
                  <a:lnTo>
                    <a:pt x="789" y="147"/>
                  </a:lnTo>
                  <a:lnTo>
                    <a:pt x="845" y="143"/>
                  </a:lnTo>
                  <a:lnTo>
                    <a:pt x="902" y="142"/>
                  </a:lnTo>
                  <a:lnTo>
                    <a:pt x="902" y="142"/>
                  </a:lnTo>
                  <a:lnTo>
                    <a:pt x="960" y="143"/>
                  </a:lnTo>
                  <a:lnTo>
                    <a:pt x="1018" y="147"/>
                  </a:lnTo>
                  <a:lnTo>
                    <a:pt x="1078" y="152"/>
                  </a:lnTo>
                  <a:lnTo>
                    <a:pt x="1135" y="159"/>
                  </a:lnTo>
                  <a:lnTo>
                    <a:pt x="1193" y="169"/>
                  </a:lnTo>
                  <a:lnTo>
                    <a:pt x="1250" y="181"/>
                  </a:lnTo>
                  <a:lnTo>
                    <a:pt x="1307" y="195"/>
                  </a:lnTo>
                  <a:lnTo>
                    <a:pt x="1364" y="211"/>
                  </a:lnTo>
                  <a:lnTo>
                    <a:pt x="1364" y="211"/>
                  </a:lnTo>
                  <a:lnTo>
                    <a:pt x="1421" y="229"/>
                  </a:lnTo>
                  <a:lnTo>
                    <a:pt x="1477" y="247"/>
                  </a:lnTo>
                  <a:lnTo>
                    <a:pt x="1589" y="287"/>
                  </a:lnTo>
                  <a:lnTo>
                    <a:pt x="1702" y="327"/>
                  </a:lnTo>
                  <a:lnTo>
                    <a:pt x="1758" y="345"/>
                  </a:lnTo>
                  <a:lnTo>
                    <a:pt x="1815" y="364"/>
                  </a:lnTo>
                  <a:lnTo>
                    <a:pt x="1815" y="364"/>
                  </a:lnTo>
                  <a:lnTo>
                    <a:pt x="1880" y="384"/>
                  </a:lnTo>
                  <a:lnTo>
                    <a:pt x="1945" y="401"/>
                  </a:lnTo>
                  <a:lnTo>
                    <a:pt x="2009" y="418"/>
                  </a:lnTo>
                  <a:lnTo>
                    <a:pt x="2073" y="434"/>
                  </a:lnTo>
                  <a:lnTo>
                    <a:pt x="2135" y="449"/>
                  </a:lnTo>
                  <a:lnTo>
                    <a:pt x="2195" y="463"/>
                  </a:lnTo>
                  <a:lnTo>
                    <a:pt x="2256" y="475"/>
                  </a:lnTo>
                  <a:lnTo>
                    <a:pt x="2316" y="485"/>
                  </a:lnTo>
                  <a:lnTo>
                    <a:pt x="2374" y="495"/>
                  </a:lnTo>
                  <a:lnTo>
                    <a:pt x="2432" y="504"/>
                  </a:lnTo>
                  <a:lnTo>
                    <a:pt x="2489" y="511"/>
                  </a:lnTo>
                  <a:lnTo>
                    <a:pt x="2545" y="518"/>
                  </a:lnTo>
                  <a:lnTo>
                    <a:pt x="2601" y="523"/>
                  </a:lnTo>
                  <a:lnTo>
                    <a:pt x="2657" y="526"/>
                  </a:lnTo>
                  <a:lnTo>
                    <a:pt x="2711" y="529"/>
                  </a:lnTo>
                  <a:lnTo>
                    <a:pt x="2765" y="530"/>
                  </a:lnTo>
                  <a:lnTo>
                    <a:pt x="2765" y="530"/>
                  </a:lnTo>
                  <a:lnTo>
                    <a:pt x="2825" y="530"/>
                  </a:lnTo>
                  <a:lnTo>
                    <a:pt x="2887" y="527"/>
                  </a:lnTo>
                  <a:lnTo>
                    <a:pt x="2948" y="524"/>
                  </a:lnTo>
                  <a:lnTo>
                    <a:pt x="3009" y="518"/>
                  </a:lnTo>
                  <a:lnTo>
                    <a:pt x="3070" y="510"/>
                  </a:lnTo>
                  <a:lnTo>
                    <a:pt x="3131" y="499"/>
                  </a:lnTo>
                  <a:lnTo>
                    <a:pt x="3190" y="485"/>
                  </a:lnTo>
                  <a:lnTo>
                    <a:pt x="3250" y="469"/>
                  </a:lnTo>
                  <a:lnTo>
                    <a:pt x="3250" y="469"/>
                  </a:lnTo>
                  <a:lnTo>
                    <a:pt x="3279" y="459"/>
                  </a:lnTo>
                  <a:lnTo>
                    <a:pt x="3310" y="449"/>
                  </a:lnTo>
                  <a:lnTo>
                    <a:pt x="3340" y="438"/>
                  </a:lnTo>
                  <a:lnTo>
                    <a:pt x="3369" y="426"/>
                  </a:lnTo>
                  <a:lnTo>
                    <a:pt x="3397" y="413"/>
                  </a:lnTo>
                  <a:lnTo>
                    <a:pt x="3424" y="400"/>
                  </a:lnTo>
                  <a:lnTo>
                    <a:pt x="3450" y="386"/>
                  </a:lnTo>
                  <a:lnTo>
                    <a:pt x="3477" y="371"/>
                  </a:lnTo>
                  <a:lnTo>
                    <a:pt x="3477" y="371"/>
                  </a:lnTo>
                  <a:lnTo>
                    <a:pt x="3511" y="350"/>
                  </a:lnTo>
                  <a:lnTo>
                    <a:pt x="3542" y="328"/>
                  </a:lnTo>
                  <a:lnTo>
                    <a:pt x="3571" y="305"/>
                  </a:lnTo>
                  <a:lnTo>
                    <a:pt x="3597" y="283"/>
                  </a:lnTo>
                  <a:lnTo>
                    <a:pt x="3597" y="283"/>
                  </a:lnTo>
                  <a:lnTo>
                    <a:pt x="3640" y="270"/>
                  </a:lnTo>
                  <a:lnTo>
                    <a:pt x="3684" y="256"/>
                  </a:lnTo>
                  <a:lnTo>
                    <a:pt x="3727" y="240"/>
                  </a:lnTo>
                  <a:lnTo>
                    <a:pt x="3769" y="222"/>
                  </a:lnTo>
                  <a:lnTo>
                    <a:pt x="3810" y="204"/>
                  </a:lnTo>
                  <a:lnTo>
                    <a:pt x="3851" y="184"/>
                  </a:lnTo>
                  <a:lnTo>
                    <a:pt x="3890" y="163"/>
                  </a:lnTo>
                  <a:lnTo>
                    <a:pt x="3929" y="139"/>
                  </a:lnTo>
                  <a:lnTo>
                    <a:pt x="3929" y="139"/>
                  </a:lnTo>
                  <a:lnTo>
                    <a:pt x="3965" y="114"/>
                  </a:lnTo>
                  <a:lnTo>
                    <a:pt x="3997" y="90"/>
                  </a:lnTo>
                  <a:lnTo>
                    <a:pt x="4026" y="66"/>
                  </a:lnTo>
                  <a:lnTo>
                    <a:pt x="4051" y="41"/>
                  </a:lnTo>
                  <a:lnTo>
                    <a:pt x="40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 name="フッター プレースホルダー 3"/>
          <p:cNvSpPr>
            <a:spLocks noGrp="1"/>
          </p:cNvSpPr>
          <p:nvPr>
            <p:ph type="ftr" sz="quarter" idx="11"/>
          </p:nvPr>
        </p:nvSpPr>
        <p:spPr/>
        <p:txBody>
          <a:bodyPr/>
          <a:lstStyle/>
          <a:p>
            <a:r>
              <a:rPr lang="en-US" altLang="ja-JP">
                <a:solidFill>
                  <a:schemeClr val="bg1"/>
                </a:solidFill>
              </a:rPr>
              <a:t>©SuperStream Inc. All rights reserved.</a:t>
            </a:r>
            <a:endParaRPr lang="ja-JP" altLang="en-US" dirty="0"/>
          </a:p>
        </p:txBody>
      </p:sp>
      <p:sp>
        <p:nvSpPr>
          <p:cNvPr id="10" name="テキスト プレースホルダー 13"/>
          <p:cNvSpPr>
            <a:spLocks noGrp="1"/>
          </p:cNvSpPr>
          <p:nvPr>
            <p:ph type="body" sz="quarter" idx="14"/>
          </p:nvPr>
        </p:nvSpPr>
        <p:spPr>
          <a:xfrm>
            <a:off x="4932040" y="627534"/>
            <a:ext cx="3780160" cy="4032448"/>
          </a:xfrm>
          <a:prstGeom prst="rect">
            <a:avLst/>
          </a:prstGeom>
        </p:spPr>
        <p:txBody>
          <a:bodyPr lIns="0" tIns="0" rIns="0" bIns="0" anchor="ctr" anchorCtr="0"/>
          <a:lstStyle>
            <a:lvl1pPr marL="0" indent="0">
              <a:lnSpc>
                <a:spcPts val="1700"/>
              </a:lnSpc>
              <a:spcBef>
                <a:spcPts val="0"/>
              </a:spcBef>
              <a:spcAft>
                <a:spcPts val="0"/>
              </a:spcAft>
              <a:buFontTx/>
              <a:buNone/>
              <a:tabLst/>
              <a:defRPr sz="1400" b="1">
                <a:solidFill>
                  <a:schemeClr val="bg1"/>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9" name="Picture 4" descr="\\psf\Host\Volumes\IOHD\G5-temp01_n\SuperStream\SS_PPT_2015\AI\PPT_4-3_Type_Agend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3528" y="2355726"/>
            <a:ext cx="1440000" cy="255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7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8046" b="7323"/>
          <a:stretch/>
        </p:blipFill>
        <p:spPr>
          <a:xfrm>
            <a:off x="0" y="0"/>
            <a:ext cx="9144000" cy="5143500"/>
          </a:xfrm>
          <a:prstGeom prst="rect">
            <a:avLst/>
          </a:prstGeom>
        </p:spPr>
      </p:pic>
      <p:grpSp>
        <p:nvGrpSpPr>
          <p:cNvPr id="9" name="グループ化 8"/>
          <p:cNvGrpSpPr>
            <a:grpSpLocks noChangeAspect="1"/>
          </p:cNvGrpSpPr>
          <p:nvPr userDrawn="1"/>
        </p:nvGrpSpPr>
        <p:grpSpPr>
          <a:xfrm>
            <a:off x="7272300" y="231490"/>
            <a:ext cx="1458000" cy="321051"/>
            <a:chOff x="1154113" y="3752850"/>
            <a:chExt cx="5580063" cy="1228726"/>
          </a:xfrm>
        </p:grpSpPr>
        <p:sp>
          <p:nvSpPr>
            <p:cNvPr id="10" name="Freeform 46"/>
            <p:cNvSpPr>
              <a:spLocks/>
            </p:cNvSpPr>
            <p:nvPr/>
          </p:nvSpPr>
          <p:spPr bwMode="auto">
            <a:xfrm>
              <a:off x="1704976" y="3752850"/>
              <a:ext cx="171450" cy="173038"/>
            </a:xfrm>
            <a:custGeom>
              <a:avLst/>
              <a:gdLst>
                <a:gd name="T0" fmla="*/ 108 w 217"/>
                <a:gd name="T1" fmla="*/ 217 h 217"/>
                <a:gd name="T2" fmla="*/ 130 w 217"/>
                <a:gd name="T3" fmla="*/ 215 h 217"/>
                <a:gd name="T4" fmla="*/ 150 w 217"/>
                <a:gd name="T5" fmla="*/ 208 h 217"/>
                <a:gd name="T6" fmla="*/ 169 w 217"/>
                <a:gd name="T7" fmla="*/ 199 h 217"/>
                <a:gd name="T8" fmla="*/ 185 w 217"/>
                <a:gd name="T9" fmla="*/ 185 h 217"/>
                <a:gd name="T10" fmla="*/ 199 w 217"/>
                <a:gd name="T11" fmla="*/ 169 h 217"/>
                <a:gd name="T12" fmla="*/ 209 w 217"/>
                <a:gd name="T13" fmla="*/ 151 h 217"/>
                <a:gd name="T14" fmla="*/ 215 w 217"/>
                <a:gd name="T15" fmla="*/ 130 h 217"/>
                <a:gd name="T16" fmla="*/ 217 w 217"/>
                <a:gd name="T17" fmla="*/ 108 h 217"/>
                <a:gd name="T18" fmla="*/ 216 w 217"/>
                <a:gd name="T19" fmla="*/ 98 h 217"/>
                <a:gd name="T20" fmla="*/ 212 w 217"/>
                <a:gd name="T21" fmla="*/ 76 h 217"/>
                <a:gd name="T22" fmla="*/ 204 w 217"/>
                <a:gd name="T23" fmla="*/ 57 h 217"/>
                <a:gd name="T24" fmla="*/ 193 w 217"/>
                <a:gd name="T25" fmla="*/ 40 h 217"/>
                <a:gd name="T26" fmla="*/ 178 w 217"/>
                <a:gd name="T27" fmla="*/ 25 h 217"/>
                <a:gd name="T28" fmla="*/ 160 w 217"/>
                <a:gd name="T29" fmla="*/ 14 h 217"/>
                <a:gd name="T30" fmla="*/ 140 w 217"/>
                <a:gd name="T31" fmla="*/ 5 h 217"/>
                <a:gd name="T32" fmla="*/ 119 w 217"/>
                <a:gd name="T33" fmla="*/ 0 h 217"/>
                <a:gd name="T34" fmla="*/ 108 w 217"/>
                <a:gd name="T35" fmla="*/ 0 h 217"/>
                <a:gd name="T36" fmla="*/ 86 w 217"/>
                <a:gd name="T37" fmla="*/ 3 h 217"/>
                <a:gd name="T38" fmla="*/ 66 w 217"/>
                <a:gd name="T39" fmla="*/ 9 h 217"/>
                <a:gd name="T40" fmla="*/ 47 w 217"/>
                <a:gd name="T41" fmla="*/ 19 h 217"/>
                <a:gd name="T42" fmla="*/ 31 w 217"/>
                <a:gd name="T43" fmla="*/ 32 h 217"/>
                <a:gd name="T44" fmla="*/ 19 w 217"/>
                <a:gd name="T45" fmla="*/ 48 h 217"/>
                <a:gd name="T46" fmla="*/ 8 w 217"/>
                <a:gd name="T47" fmla="*/ 66 h 217"/>
                <a:gd name="T48" fmla="*/ 2 w 217"/>
                <a:gd name="T49" fmla="*/ 87 h 217"/>
                <a:gd name="T50" fmla="*/ 0 w 217"/>
                <a:gd name="T51" fmla="*/ 108 h 217"/>
                <a:gd name="T52" fmla="*/ 0 w 217"/>
                <a:gd name="T53" fmla="*/ 119 h 217"/>
                <a:gd name="T54" fmla="*/ 5 w 217"/>
                <a:gd name="T55" fmla="*/ 140 h 217"/>
                <a:gd name="T56" fmla="*/ 13 w 217"/>
                <a:gd name="T57" fmla="*/ 160 h 217"/>
                <a:gd name="T58" fmla="*/ 25 w 217"/>
                <a:gd name="T59" fmla="*/ 177 h 217"/>
                <a:gd name="T60" fmla="*/ 39 w 217"/>
                <a:gd name="T61" fmla="*/ 192 h 217"/>
                <a:gd name="T62" fmla="*/ 56 w 217"/>
                <a:gd name="T63" fmla="*/ 203 h 217"/>
                <a:gd name="T64" fmla="*/ 76 w 217"/>
                <a:gd name="T65" fmla="*/ 212 h 217"/>
                <a:gd name="T66" fmla="*/ 97 w 217"/>
                <a:gd name="T67" fmla="*/ 217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7"/>
                  </a:lnTo>
                  <a:lnTo>
                    <a:pt x="130" y="215"/>
                  </a:lnTo>
                  <a:lnTo>
                    <a:pt x="140" y="212"/>
                  </a:lnTo>
                  <a:lnTo>
                    <a:pt x="150" y="208"/>
                  </a:lnTo>
                  <a:lnTo>
                    <a:pt x="160" y="203"/>
                  </a:lnTo>
                  <a:lnTo>
                    <a:pt x="169" y="199"/>
                  </a:lnTo>
                  <a:lnTo>
                    <a:pt x="178" y="192"/>
                  </a:lnTo>
                  <a:lnTo>
                    <a:pt x="185" y="185"/>
                  </a:lnTo>
                  <a:lnTo>
                    <a:pt x="193" y="177"/>
                  </a:lnTo>
                  <a:lnTo>
                    <a:pt x="199" y="169"/>
                  </a:lnTo>
                  <a:lnTo>
                    <a:pt x="204" y="160"/>
                  </a:lnTo>
                  <a:lnTo>
                    <a:pt x="209" y="151"/>
                  </a:lnTo>
                  <a:lnTo>
                    <a:pt x="212" y="140"/>
                  </a:lnTo>
                  <a:lnTo>
                    <a:pt x="215" y="130"/>
                  </a:lnTo>
                  <a:lnTo>
                    <a:pt x="216" y="119"/>
                  </a:lnTo>
                  <a:lnTo>
                    <a:pt x="217" y="108"/>
                  </a:lnTo>
                  <a:lnTo>
                    <a:pt x="217" y="108"/>
                  </a:lnTo>
                  <a:lnTo>
                    <a:pt x="216" y="98"/>
                  </a:lnTo>
                  <a:lnTo>
                    <a:pt x="215" y="87"/>
                  </a:lnTo>
                  <a:lnTo>
                    <a:pt x="212" y="76"/>
                  </a:lnTo>
                  <a:lnTo>
                    <a:pt x="209" y="66"/>
                  </a:lnTo>
                  <a:lnTo>
                    <a:pt x="204" y="57"/>
                  </a:lnTo>
                  <a:lnTo>
                    <a:pt x="199" y="48"/>
                  </a:lnTo>
                  <a:lnTo>
                    <a:pt x="193" y="40"/>
                  </a:lnTo>
                  <a:lnTo>
                    <a:pt x="185" y="32"/>
                  </a:lnTo>
                  <a:lnTo>
                    <a:pt x="178" y="25"/>
                  </a:lnTo>
                  <a:lnTo>
                    <a:pt x="169" y="19"/>
                  </a:lnTo>
                  <a:lnTo>
                    <a:pt x="160" y="14"/>
                  </a:lnTo>
                  <a:lnTo>
                    <a:pt x="150" y="9"/>
                  </a:lnTo>
                  <a:lnTo>
                    <a:pt x="140" y="5"/>
                  </a:lnTo>
                  <a:lnTo>
                    <a:pt x="130" y="3"/>
                  </a:lnTo>
                  <a:lnTo>
                    <a:pt x="119" y="0"/>
                  </a:lnTo>
                  <a:lnTo>
                    <a:pt x="108" y="0"/>
                  </a:lnTo>
                  <a:lnTo>
                    <a:pt x="108" y="0"/>
                  </a:lnTo>
                  <a:lnTo>
                    <a:pt x="97" y="0"/>
                  </a:lnTo>
                  <a:lnTo>
                    <a:pt x="86" y="3"/>
                  </a:lnTo>
                  <a:lnTo>
                    <a:pt x="76" y="5"/>
                  </a:lnTo>
                  <a:lnTo>
                    <a:pt x="66" y="9"/>
                  </a:lnTo>
                  <a:lnTo>
                    <a:pt x="56" y="14"/>
                  </a:lnTo>
                  <a:lnTo>
                    <a:pt x="47" y="19"/>
                  </a:lnTo>
                  <a:lnTo>
                    <a:pt x="39" y="25"/>
                  </a:lnTo>
                  <a:lnTo>
                    <a:pt x="31" y="32"/>
                  </a:lnTo>
                  <a:lnTo>
                    <a:pt x="25" y="40"/>
                  </a:lnTo>
                  <a:lnTo>
                    <a:pt x="19" y="48"/>
                  </a:lnTo>
                  <a:lnTo>
                    <a:pt x="13" y="57"/>
                  </a:lnTo>
                  <a:lnTo>
                    <a:pt x="8" y="66"/>
                  </a:lnTo>
                  <a:lnTo>
                    <a:pt x="5" y="76"/>
                  </a:lnTo>
                  <a:lnTo>
                    <a:pt x="2" y="87"/>
                  </a:lnTo>
                  <a:lnTo>
                    <a:pt x="0" y="98"/>
                  </a:lnTo>
                  <a:lnTo>
                    <a:pt x="0" y="108"/>
                  </a:lnTo>
                  <a:lnTo>
                    <a:pt x="0" y="108"/>
                  </a:lnTo>
                  <a:lnTo>
                    <a:pt x="0" y="119"/>
                  </a:lnTo>
                  <a:lnTo>
                    <a:pt x="2" y="130"/>
                  </a:lnTo>
                  <a:lnTo>
                    <a:pt x="5" y="140"/>
                  </a:lnTo>
                  <a:lnTo>
                    <a:pt x="8" y="151"/>
                  </a:lnTo>
                  <a:lnTo>
                    <a:pt x="13" y="160"/>
                  </a:lnTo>
                  <a:lnTo>
                    <a:pt x="19" y="169"/>
                  </a:lnTo>
                  <a:lnTo>
                    <a:pt x="25" y="177"/>
                  </a:lnTo>
                  <a:lnTo>
                    <a:pt x="31" y="185"/>
                  </a:lnTo>
                  <a:lnTo>
                    <a:pt x="39" y="192"/>
                  </a:lnTo>
                  <a:lnTo>
                    <a:pt x="47" y="199"/>
                  </a:lnTo>
                  <a:lnTo>
                    <a:pt x="56" y="203"/>
                  </a:lnTo>
                  <a:lnTo>
                    <a:pt x="66" y="208"/>
                  </a:lnTo>
                  <a:lnTo>
                    <a:pt x="76" y="212"/>
                  </a:lnTo>
                  <a:lnTo>
                    <a:pt x="86" y="215"/>
                  </a:lnTo>
                  <a:lnTo>
                    <a:pt x="97" y="217"/>
                  </a:lnTo>
                  <a:lnTo>
                    <a:pt x="108" y="217"/>
                  </a:lnTo>
                  <a:lnTo>
                    <a:pt x="108"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47"/>
            <p:cNvSpPr>
              <a:spLocks/>
            </p:cNvSpPr>
            <p:nvPr/>
          </p:nvSpPr>
          <p:spPr bwMode="auto">
            <a:xfrm>
              <a:off x="2024063" y="3856038"/>
              <a:ext cx="171450" cy="173038"/>
            </a:xfrm>
            <a:custGeom>
              <a:avLst/>
              <a:gdLst>
                <a:gd name="T0" fmla="*/ 108 w 217"/>
                <a:gd name="T1" fmla="*/ 217 h 217"/>
                <a:gd name="T2" fmla="*/ 130 w 217"/>
                <a:gd name="T3" fmla="*/ 215 h 217"/>
                <a:gd name="T4" fmla="*/ 150 w 217"/>
                <a:gd name="T5" fmla="*/ 209 h 217"/>
                <a:gd name="T6" fmla="*/ 169 w 217"/>
                <a:gd name="T7" fmla="*/ 199 h 217"/>
                <a:gd name="T8" fmla="*/ 185 w 217"/>
                <a:gd name="T9" fmla="*/ 185 h 217"/>
                <a:gd name="T10" fmla="*/ 199 w 217"/>
                <a:gd name="T11" fmla="*/ 169 h 217"/>
                <a:gd name="T12" fmla="*/ 208 w 217"/>
                <a:gd name="T13" fmla="*/ 150 h 217"/>
                <a:gd name="T14" fmla="*/ 215 w 217"/>
                <a:gd name="T15" fmla="*/ 131 h 217"/>
                <a:gd name="T16" fmla="*/ 217 w 217"/>
                <a:gd name="T17" fmla="*/ 108 h 217"/>
                <a:gd name="T18" fmla="*/ 216 w 217"/>
                <a:gd name="T19" fmla="*/ 97 h 217"/>
                <a:gd name="T20" fmla="*/ 212 w 217"/>
                <a:gd name="T21" fmla="*/ 76 h 217"/>
                <a:gd name="T22" fmla="*/ 203 w 217"/>
                <a:gd name="T23" fmla="*/ 57 h 217"/>
                <a:gd name="T24" fmla="*/ 192 w 217"/>
                <a:gd name="T25" fmla="*/ 40 h 217"/>
                <a:gd name="T26" fmla="*/ 177 w 217"/>
                <a:gd name="T27" fmla="*/ 25 h 217"/>
                <a:gd name="T28" fmla="*/ 160 w 217"/>
                <a:gd name="T29" fmla="*/ 13 h 217"/>
                <a:gd name="T30" fmla="*/ 140 w 217"/>
                <a:gd name="T31" fmla="*/ 5 h 217"/>
                <a:gd name="T32" fmla="*/ 119 w 217"/>
                <a:gd name="T33" fmla="*/ 0 h 217"/>
                <a:gd name="T34" fmla="*/ 108 w 217"/>
                <a:gd name="T35" fmla="*/ 0 h 217"/>
                <a:gd name="T36" fmla="*/ 86 w 217"/>
                <a:gd name="T37" fmla="*/ 3 h 217"/>
                <a:gd name="T38" fmla="*/ 66 w 217"/>
                <a:gd name="T39" fmla="*/ 9 h 217"/>
                <a:gd name="T40" fmla="*/ 47 w 217"/>
                <a:gd name="T41" fmla="*/ 19 h 217"/>
                <a:gd name="T42" fmla="*/ 31 w 217"/>
                <a:gd name="T43" fmla="*/ 31 h 217"/>
                <a:gd name="T44" fmla="*/ 17 w 217"/>
                <a:gd name="T45" fmla="*/ 47 h 217"/>
                <a:gd name="T46" fmla="*/ 8 w 217"/>
                <a:gd name="T47" fmla="*/ 66 h 217"/>
                <a:gd name="T48" fmla="*/ 1 w 217"/>
                <a:gd name="T49" fmla="*/ 87 h 217"/>
                <a:gd name="T50" fmla="*/ 0 w 217"/>
                <a:gd name="T51" fmla="*/ 108 h 217"/>
                <a:gd name="T52" fmla="*/ 0 w 217"/>
                <a:gd name="T53" fmla="*/ 119 h 217"/>
                <a:gd name="T54" fmla="*/ 4 w 217"/>
                <a:gd name="T55" fmla="*/ 140 h 217"/>
                <a:gd name="T56" fmla="*/ 13 w 217"/>
                <a:gd name="T57" fmla="*/ 160 h 217"/>
                <a:gd name="T58" fmla="*/ 25 w 217"/>
                <a:gd name="T59" fmla="*/ 178 h 217"/>
                <a:gd name="T60" fmla="*/ 39 w 217"/>
                <a:gd name="T61" fmla="*/ 193 h 217"/>
                <a:gd name="T62" fmla="*/ 56 w 217"/>
                <a:gd name="T63" fmla="*/ 204 h 217"/>
                <a:gd name="T64" fmla="*/ 76 w 217"/>
                <a:gd name="T65" fmla="*/ 212 h 217"/>
                <a:gd name="T66" fmla="*/ 97 w 217"/>
                <a:gd name="T67" fmla="*/ 216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6"/>
                  </a:lnTo>
                  <a:lnTo>
                    <a:pt x="130" y="215"/>
                  </a:lnTo>
                  <a:lnTo>
                    <a:pt x="140" y="212"/>
                  </a:lnTo>
                  <a:lnTo>
                    <a:pt x="150" y="209"/>
                  </a:lnTo>
                  <a:lnTo>
                    <a:pt x="160" y="204"/>
                  </a:lnTo>
                  <a:lnTo>
                    <a:pt x="169" y="199"/>
                  </a:lnTo>
                  <a:lnTo>
                    <a:pt x="177" y="193"/>
                  </a:lnTo>
                  <a:lnTo>
                    <a:pt x="185" y="185"/>
                  </a:lnTo>
                  <a:lnTo>
                    <a:pt x="192" y="178"/>
                  </a:lnTo>
                  <a:lnTo>
                    <a:pt x="199" y="169"/>
                  </a:lnTo>
                  <a:lnTo>
                    <a:pt x="203" y="160"/>
                  </a:lnTo>
                  <a:lnTo>
                    <a:pt x="208" y="150"/>
                  </a:lnTo>
                  <a:lnTo>
                    <a:pt x="212" y="140"/>
                  </a:lnTo>
                  <a:lnTo>
                    <a:pt x="215" y="131"/>
                  </a:lnTo>
                  <a:lnTo>
                    <a:pt x="216" y="119"/>
                  </a:lnTo>
                  <a:lnTo>
                    <a:pt x="217" y="108"/>
                  </a:lnTo>
                  <a:lnTo>
                    <a:pt x="217" y="108"/>
                  </a:lnTo>
                  <a:lnTo>
                    <a:pt x="216" y="97"/>
                  </a:lnTo>
                  <a:lnTo>
                    <a:pt x="215" y="87"/>
                  </a:lnTo>
                  <a:lnTo>
                    <a:pt x="212" y="76"/>
                  </a:lnTo>
                  <a:lnTo>
                    <a:pt x="208" y="66"/>
                  </a:lnTo>
                  <a:lnTo>
                    <a:pt x="203" y="57"/>
                  </a:lnTo>
                  <a:lnTo>
                    <a:pt x="199" y="47"/>
                  </a:lnTo>
                  <a:lnTo>
                    <a:pt x="192" y="40"/>
                  </a:lnTo>
                  <a:lnTo>
                    <a:pt x="185" y="31"/>
                  </a:lnTo>
                  <a:lnTo>
                    <a:pt x="177" y="25"/>
                  </a:lnTo>
                  <a:lnTo>
                    <a:pt x="169" y="19"/>
                  </a:lnTo>
                  <a:lnTo>
                    <a:pt x="160" y="13"/>
                  </a:lnTo>
                  <a:lnTo>
                    <a:pt x="150" y="9"/>
                  </a:lnTo>
                  <a:lnTo>
                    <a:pt x="140" y="5"/>
                  </a:lnTo>
                  <a:lnTo>
                    <a:pt x="130" y="3"/>
                  </a:lnTo>
                  <a:lnTo>
                    <a:pt x="119" y="0"/>
                  </a:lnTo>
                  <a:lnTo>
                    <a:pt x="108" y="0"/>
                  </a:lnTo>
                  <a:lnTo>
                    <a:pt x="108" y="0"/>
                  </a:lnTo>
                  <a:lnTo>
                    <a:pt x="97" y="0"/>
                  </a:lnTo>
                  <a:lnTo>
                    <a:pt x="86" y="3"/>
                  </a:lnTo>
                  <a:lnTo>
                    <a:pt x="76" y="5"/>
                  </a:lnTo>
                  <a:lnTo>
                    <a:pt x="66" y="9"/>
                  </a:lnTo>
                  <a:lnTo>
                    <a:pt x="56" y="13"/>
                  </a:lnTo>
                  <a:lnTo>
                    <a:pt x="47" y="19"/>
                  </a:lnTo>
                  <a:lnTo>
                    <a:pt x="39" y="25"/>
                  </a:lnTo>
                  <a:lnTo>
                    <a:pt x="31" y="31"/>
                  </a:lnTo>
                  <a:lnTo>
                    <a:pt x="25" y="40"/>
                  </a:lnTo>
                  <a:lnTo>
                    <a:pt x="17" y="47"/>
                  </a:lnTo>
                  <a:lnTo>
                    <a:pt x="13" y="57"/>
                  </a:lnTo>
                  <a:lnTo>
                    <a:pt x="8" y="66"/>
                  </a:lnTo>
                  <a:lnTo>
                    <a:pt x="4" y="76"/>
                  </a:lnTo>
                  <a:lnTo>
                    <a:pt x="1" y="87"/>
                  </a:lnTo>
                  <a:lnTo>
                    <a:pt x="0" y="97"/>
                  </a:lnTo>
                  <a:lnTo>
                    <a:pt x="0" y="108"/>
                  </a:lnTo>
                  <a:lnTo>
                    <a:pt x="0" y="108"/>
                  </a:lnTo>
                  <a:lnTo>
                    <a:pt x="0" y="119"/>
                  </a:lnTo>
                  <a:lnTo>
                    <a:pt x="1" y="131"/>
                  </a:lnTo>
                  <a:lnTo>
                    <a:pt x="4" y="140"/>
                  </a:lnTo>
                  <a:lnTo>
                    <a:pt x="8" y="150"/>
                  </a:lnTo>
                  <a:lnTo>
                    <a:pt x="13" y="160"/>
                  </a:lnTo>
                  <a:lnTo>
                    <a:pt x="17" y="169"/>
                  </a:lnTo>
                  <a:lnTo>
                    <a:pt x="25" y="178"/>
                  </a:lnTo>
                  <a:lnTo>
                    <a:pt x="31" y="185"/>
                  </a:lnTo>
                  <a:lnTo>
                    <a:pt x="39" y="193"/>
                  </a:lnTo>
                  <a:lnTo>
                    <a:pt x="47" y="199"/>
                  </a:lnTo>
                  <a:lnTo>
                    <a:pt x="56" y="204"/>
                  </a:lnTo>
                  <a:lnTo>
                    <a:pt x="66" y="209"/>
                  </a:lnTo>
                  <a:lnTo>
                    <a:pt x="76" y="212"/>
                  </a:lnTo>
                  <a:lnTo>
                    <a:pt x="86" y="215"/>
                  </a:lnTo>
                  <a:lnTo>
                    <a:pt x="97" y="216"/>
                  </a:lnTo>
                  <a:lnTo>
                    <a:pt x="108" y="217"/>
                  </a:lnTo>
                  <a:lnTo>
                    <a:pt x="108"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48"/>
            <p:cNvSpPr>
              <a:spLocks noEditPoints="1"/>
            </p:cNvSpPr>
            <p:nvPr/>
          </p:nvSpPr>
          <p:spPr bwMode="auto">
            <a:xfrm>
              <a:off x="1154113" y="3951288"/>
              <a:ext cx="1168400" cy="971550"/>
            </a:xfrm>
            <a:custGeom>
              <a:avLst/>
              <a:gdLst>
                <a:gd name="T0" fmla="*/ 1069 w 1472"/>
                <a:gd name="T1" fmla="*/ 229 h 1223"/>
                <a:gd name="T2" fmla="*/ 967 w 1472"/>
                <a:gd name="T3" fmla="*/ 132 h 1223"/>
                <a:gd name="T4" fmla="*/ 800 w 1472"/>
                <a:gd name="T5" fmla="*/ 77 h 1223"/>
                <a:gd name="T6" fmla="*/ 599 w 1472"/>
                <a:gd name="T7" fmla="*/ 160 h 1223"/>
                <a:gd name="T8" fmla="*/ 516 w 1472"/>
                <a:gd name="T9" fmla="*/ 359 h 1223"/>
                <a:gd name="T10" fmla="*/ 448 w 1472"/>
                <a:gd name="T11" fmla="*/ 524 h 1223"/>
                <a:gd name="T12" fmla="*/ 283 w 1472"/>
                <a:gd name="T13" fmla="*/ 592 h 1223"/>
                <a:gd name="T14" fmla="*/ 200 w 1472"/>
                <a:gd name="T15" fmla="*/ 554 h 1223"/>
                <a:gd name="T16" fmla="*/ 176 w 1472"/>
                <a:gd name="T17" fmla="*/ 468 h 1223"/>
                <a:gd name="T18" fmla="*/ 216 w 1472"/>
                <a:gd name="T19" fmla="*/ 327 h 1223"/>
                <a:gd name="T20" fmla="*/ 310 w 1472"/>
                <a:gd name="T21" fmla="*/ 218 h 1223"/>
                <a:gd name="T22" fmla="*/ 442 w 1472"/>
                <a:gd name="T23" fmla="*/ 158 h 1223"/>
                <a:gd name="T24" fmla="*/ 272 w 1472"/>
                <a:gd name="T25" fmla="*/ 36 h 1223"/>
                <a:gd name="T26" fmla="*/ 74 w 1472"/>
                <a:gd name="T27" fmla="*/ 222 h 1223"/>
                <a:gd name="T28" fmla="*/ 1 w 1472"/>
                <a:gd name="T29" fmla="*/ 446 h 1223"/>
                <a:gd name="T30" fmla="*/ 33 w 1472"/>
                <a:gd name="T31" fmla="*/ 704 h 1223"/>
                <a:gd name="T32" fmla="*/ 191 w 1472"/>
                <a:gd name="T33" fmla="*/ 981 h 1223"/>
                <a:gd name="T34" fmla="*/ 450 w 1472"/>
                <a:gd name="T35" fmla="*/ 1164 h 1223"/>
                <a:gd name="T36" fmla="*/ 737 w 1472"/>
                <a:gd name="T37" fmla="*/ 1223 h 1223"/>
                <a:gd name="T38" fmla="*/ 951 w 1472"/>
                <a:gd name="T39" fmla="*/ 1190 h 1223"/>
                <a:gd name="T40" fmla="*/ 1179 w 1472"/>
                <a:gd name="T41" fmla="*/ 1072 h 1223"/>
                <a:gd name="T42" fmla="*/ 1394 w 1472"/>
                <a:gd name="T43" fmla="*/ 814 h 1223"/>
                <a:gd name="T44" fmla="*/ 1468 w 1472"/>
                <a:gd name="T45" fmla="*/ 566 h 1223"/>
                <a:gd name="T46" fmla="*/ 1424 w 1472"/>
                <a:gd name="T47" fmla="*/ 327 h 1223"/>
                <a:gd name="T48" fmla="*/ 1219 w 1472"/>
                <a:gd name="T49" fmla="*/ 204 h 1223"/>
                <a:gd name="T50" fmla="*/ 1041 w 1472"/>
                <a:gd name="T51" fmla="*/ 245 h 1223"/>
                <a:gd name="T52" fmla="*/ 1022 w 1472"/>
                <a:gd name="T53" fmla="*/ 258 h 1223"/>
                <a:gd name="T54" fmla="*/ 1008 w 1472"/>
                <a:gd name="T55" fmla="*/ 269 h 1223"/>
                <a:gd name="T56" fmla="*/ 992 w 1472"/>
                <a:gd name="T57" fmla="*/ 284 h 1223"/>
                <a:gd name="T58" fmla="*/ 737 w 1472"/>
                <a:gd name="T59" fmla="*/ 1046 h 1223"/>
                <a:gd name="T60" fmla="*/ 453 w 1472"/>
                <a:gd name="T61" fmla="*/ 970 h 1223"/>
                <a:gd name="T62" fmla="*/ 252 w 1472"/>
                <a:gd name="T63" fmla="*/ 767 h 1223"/>
                <a:gd name="T64" fmla="*/ 402 w 1472"/>
                <a:gd name="T65" fmla="*/ 751 h 1223"/>
                <a:gd name="T66" fmla="*/ 557 w 1472"/>
                <a:gd name="T67" fmla="*/ 663 h 1223"/>
                <a:gd name="T68" fmla="*/ 654 w 1472"/>
                <a:gd name="T69" fmla="*/ 534 h 1223"/>
                <a:gd name="T70" fmla="*/ 692 w 1472"/>
                <a:gd name="T71" fmla="*/ 359 h 1223"/>
                <a:gd name="T72" fmla="*/ 723 w 1472"/>
                <a:gd name="T73" fmla="*/ 284 h 1223"/>
                <a:gd name="T74" fmla="*/ 800 w 1472"/>
                <a:gd name="T75" fmla="*/ 251 h 1223"/>
                <a:gd name="T76" fmla="*/ 882 w 1472"/>
                <a:gd name="T77" fmla="*/ 291 h 1223"/>
                <a:gd name="T78" fmla="*/ 907 w 1472"/>
                <a:gd name="T79" fmla="*/ 486 h 1223"/>
                <a:gd name="T80" fmla="*/ 879 w 1472"/>
                <a:gd name="T81" fmla="*/ 596 h 1223"/>
                <a:gd name="T82" fmla="*/ 742 w 1472"/>
                <a:gd name="T83" fmla="*/ 709 h 1223"/>
                <a:gd name="T84" fmla="*/ 897 w 1472"/>
                <a:gd name="T85" fmla="*/ 829 h 1223"/>
                <a:gd name="T86" fmla="*/ 1014 w 1472"/>
                <a:gd name="T87" fmla="*/ 713 h 1223"/>
                <a:gd name="T88" fmla="*/ 1078 w 1472"/>
                <a:gd name="T89" fmla="*/ 547 h 1223"/>
                <a:gd name="T90" fmla="*/ 1095 w 1472"/>
                <a:gd name="T91" fmla="*/ 435 h 1223"/>
                <a:gd name="T92" fmla="*/ 1168 w 1472"/>
                <a:gd name="T93" fmla="*/ 380 h 1223"/>
                <a:gd name="T94" fmla="*/ 1250 w 1472"/>
                <a:gd name="T95" fmla="*/ 397 h 1223"/>
                <a:gd name="T96" fmla="*/ 1296 w 1472"/>
                <a:gd name="T97" fmla="*/ 475 h 1223"/>
                <a:gd name="T98" fmla="*/ 1250 w 1472"/>
                <a:gd name="T99" fmla="*/ 709 h 1223"/>
                <a:gd name="T100" fmla="*/ 1065 w 1472"/>
                <a:gd name="T101" fmla="*/ 940 h 1223"/>
                <a:gd name="T102" fmla="*/ 737 w 1472"/>
                <a:gd name="T103" fmla="*/ 1046 h 1223"/>
                <a:gd name="T104" fmla="*/ 970 w 1472"/>
                <a:gd name="T105" fmla="*/ 307 h 1223"/>
                <a:gd name="T106" fmla="*/ 962 w 1472"/>
                <a:gd name="T107" fmla="*/ 318 h 1223"/>
                <a:gd name="T108" fmla="*/ 948 w 1472"/>
                <a:gd name="T109" fmla="*/ 339 h 1223"/>
                <a:gd name="T110" fmla="*/ 940 w 1472"/>
                <a:gd name="T111" fmla="*/ 353 h 1223"/>
                <a:gd name="T112" fmla="*/ 928 w 1472"/>
                <a:gd name="T113" fmla="*/ 378 h 1223"/>
                <a:gd name="T114" fmla="*/ 924 w 1472"/>
                <a:gd name="T115" fmla="*/ 389 h 1223"/>
                <a:gd name="T116" fmla="*/ 915 w 1472"/>
                <a:gd name="T117" fmla="*/ 416 h 1223"/>
                <a:gd name="T118" fmla="*/ 912 w 1472"/>
                <a:gd name="T119" fmla="*/ 430 h 1223"/>
                <a:gd name="T120" fmla="*/ 908 w 1472"/>
                <a:gd name="T121" fmla="*/ 459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2" h="1223">
                  <a:moveTo>
                    <a:pt x="1189" y="203"/>
                  </a:moveTo>
                  <a:lnTo>
                    <a:pt x="1189" y="203"/>
                  </a:lnTo>
                  <a:lnTo>
                    <a:pt x="1172" y="203"/>
                  </a:lnTo>
                  <a:lnTo>
                    <a:pt x="1153" y="204"/>
                  </a:lnTo>
                  <a:lnTo>
                    <a:pt x="1136" y="208"/>
                  </a:lnTo>
                  <a:lnTo>
                    <a:pt x="1119" y="212"/>
                  </a:lnTo>
                  <a:lnTo>
                    <a:pt x="1101" y="217"/>
                  </a:lnTo>
                  <a:lnTo>
                    <a:pt x="1085" y="223"/>
                  </a:lnTo>
                  <a:lnTo>
                    <a:pt x="1069" y="229"/>
                  </a:lnTo>
                  <a:lnTo>
                    <a:pt x="1054" y="238"/>
                  </a:lnTo>
                  <a:lnTo>
                    <a:pt x="1054" y="238"/>
                  </a:lnTo>
                  <a:lnTo>
                    <a:pt x="1045" y="219"/>
                  </a:lnTo>
                  <a:lnTo>
                    <a:pt x="1034" y="203"/>
                  </a:lnTo>
                  <a:lnTo>
                    <a:pt x="1023" y="187"/>
                  </a:lnTo>
                  <a:lnTo>
                    <a:pt x="1011" y="172"/>
                  </a:lnTo>
                  <a:lnTo>
                    <a:pt x="997" y="157"/>
                  </a:lnTo>
                  <a:lnTo>
                    <a:pt x="983" y="145"/>
                  </a:lnTo>
                  <a:lnTo>
                    <a:pt x="967" y="132"/>
                  </a:lnTo>
                  <a:lnTo>
                    <a:pt x="951" y="121"/>
                  </a:lnTo>
                  <a:lnTo>
                    <a:pt x="935" y="111"/>
                  </a:lnTo>
                  <a:lnTo>
                    <a:pt x="918" y="103"/>
                  </a:lnTo>
                  <a:lnTo>
                    <a:pt x="899" y="94"/>
                  </a:lnTo>
                  <a:lnTo>
                    <a:pt x="881" y="88"/>
                  </a:lnTo>
                  <a:lnTo>
                    <a:pt x="861" y="83"/>
                  </a:lnTo>
                  <a:lnTo>
                    <a:pt x="841" y="79"/>
                  </a:lnTo>
                  <a:lnTo>
                    <a:pt x="820" y="77"/>
                  </a:lnTo>
                  <a:lnTo>
                    <a:pt x="800" y="77"/>
                  </a:lnTo>
                  <a:lnTo>
                    <a:pt x="800" y="77"/>
                  </a:lnTo>
                  <a:lnTo>
                    <a:pt x="770" y="78"/>
                  </a:lnTo>
                  <a:lnTo>
                    <a:pt x="743" y="81"/>
                  </a:lnTo>
                  <a:lnTo>
                    <a:pt x="716" y="89"/>
                  </a:lnTo>
                  <a:lnTo>
                    <a:pt x="690" y="99"/>
                  </a:lnTo>
                  <a:lnTo>
                    <a:pt x="665" y="110"/>
                  </a:lnTo>
                  <a:lnTo>
                    <a:pt x="641" y="125"/>
                  </a:lnTo>
                  <a:lnTo>
                    <a:pt x="619" y="141"/>
                  </a:lnTo>
                  <a:lnTo>
                    <a:pt x="599" y="160"/>
                  </a:lnTo>
                  <a:lnTo>
                    <a:pt x="582" y="179"/>
                  </a:lnTo>
                  <a:lnTo>
                    <a:pt x="564" y="202"/>
                  </a:lnTo>
                  <a:lnTo>
                    <a:pt x="551" y="224"/>
                  </a:lnTo>
                  <a:lnTo>
                    <a:pt x="538" y="249"/>
                  </a:lnTo>
                  <a:lnTo>
                    <a:pt x="530" y="275"/>
                  </a:lnTo>
                  <a:lnTo>
                    <a:pt x="522" y="302"/>
                  </a:lnTo>
                  <a:lnTo>
                    <a:pt x="518" y="331"/>
                  </a:lnTo>
                  <a:lnTo>
                    <a:pt x="516" y="359"/>
                  </a:lnTo>
                  <a:lnTo>
                    <a:pt x="516" y="359"/>
                  </a:lnTo>
                  <a:lnTo>
                    <a:pt x="515" y="383"/>
                  </a:lnTo>
                  <a:lnTo>
                    <a:pt x="512" y="405"/>
                  </a:lnTo>
                  <a:lnTo>
                    <a:pt x="506" y="428"/>
                  </a:lnTo>
                  <a:lnTo>
                    <a:pt x="499" y="449"/>
                  </a:lnTo>
                  <a:lnTo>
                    <a:pt x="489" y="470"/>
                  </a:lnTo>
                  <a:lnTo>
                    <a:pt x="477" y="488"/>
                  </a:lnTo>
                  <a:lnTo>
                    <a:pt x="464" y="507"/>
                  </a:lnTo>
                  <a:lnTo>
                    <a:pt x="448" y="524"/>
                  </a:lnTo>
                  <a:lnTo>
                    <a:pt x="448" y="524"/>
                  </a:lnTo>
                  <a:lnTo>
                    <a:pt x="430" y="540"/>
                  </a:lnTo>
                  <a:lnTo>
                    <a:pt x="412" y="554"/>
                  </a:lnTo>
                  <a:lnTo>
                    <a:pt x="393" y="565"/>
                  </a:lnTo>
                  <a:lnTo>
                    <a:pt x="372" y="575"/>
                  </a:lnTo>
                  <a:lnTo>
                    <a:pt x="351" y="583"/>
                  </a:lnTo>
                  <a:lnTo>
                    <a:pt x="329" y="589"/>
                  </a:lnTo>
                  <a:lnTo>
                    <a:pt x="306" y="592"/>
                  </a:lnTo>
                  <a:lnTo>
                    <a:pt x="283" y="592"/>
                  </a:lnTo>
                  <a:lnTo>
                    <a:pt x="283" y="592"/>
                  </a:lnTo>
                  <a:lnTo>
                    <a:pt x="272" y="592"/>
                  </a:lnTo>
                  <a:lnTo>
                    <a:pt x="262" y="591"/>
                  </a:lnTo>
                  <a:lnTo>
                    <a:pt x="251" y="589"/>
                  </a:lnTo>
                  <a:lnTo>
                    <a:pt x="241" y="585"/>
                  </a:lnTo>
                  <a:lnTo>
                    <a:pt x="232" y="580"/>
                  </a:lnTo>
                  <a:lnTo>
                    <a:pt x="223" y="575"/>
                  </a:lnTo>
                  <a:lnTo>
                    <a:pt x="215" y="569"/>
                  </a:lnTo>
                  <a:lnTo>
                    <a:pt x="207" y="561"/>
                  </a:lnTo>
                  <a:lnTo>
                    <a:pt x="200" y="554"/>
                  </a:lnTo>
                  <a:lnTo>
                    <a:pt x="193" y="545"/>
                  </a:lnTo>
                  <a:lnTo>
                    <a:pt x="189" y="537"/>
                  </a:lnTo>
                  <a:lnTo>
                    <a:pt x="184" y="527"/>
                  </a:lnTo>
                  <a:lnTo>
                    <a:pt x="180" y="518"/>
                  </a:lnTo>
                  <a:lnTo>
                    <a:pt x="177" y="507"/>
                  </a:lnTo>
                  <a:lnTo>
                    <a:pt x="176" y="497"/>
                  </a:lnTo>
                  <a:lnTo>
                    <a:pt x="175" y="486"/>
                  </a:lnTo>
                  <a:lnTo>
                    <a:pt x="175" y="486"/>
                  </a:lnTo>
                  <a:lnTo>
                    <a:pt x="176" y="468"/>
                  </a:lnTo>
                  <a:lnTo>
                    <a:pt x="177" y="451"/>
                  </a:lnTo>
                  <a:lnTo>
                    <a:pt x="180" y="435"/>
                  </a:lnTo>
                  <a:lnTo>
                    <a:pt x="182" y="419"/>
                  </a:lnTo>
                  <a:lnTo>
                    <a:pt x="186" y="403"/>
                  </a:lnTo>
                  <a:lnTo>
                    <a:pt x="191" y="387"/>
                  </a:lnTo>
                  <a:lnTo>
                    <a:pt x="196" y="370"/>
                  </a:lnTo>
                  <a:lnTo>
                    <a:pt x="202" y="356"/>
                  </a:lnTo>
                  <a:lnTo>
                    <a:pt x="208" y="341"/>
                  </a:lnTo>
                  <a:lnTo>
                    <a:pt x="216" y="327"/>
                  </a:lnTo>
                  <a:lnTo>
                    <a:pt x="223" y="312"/>
                  </a:lnTo>
                  <a:lnTo>
                    <a:pt x="232" y="299"/>
                  </a:lnTo>
                  <a:lnTo>
                    <a:pt x="242" y="286"/>
                  </a:lnTo>
                  <a:lnTo>
                    <a:pt x="252" y="274"/>
                  </a:lnTo>
                  <a:lnTo>
                    <a:pt x="262" y="261"/>
                  </a:lnTo>
                  <a:lnTo>
                    <a:pt x="273" y="250"/>
                  </a:lnTo>
                  <a:lnTo>
                    <a:pt x="285" y="239"/>
                  </a:lnTo>
                  <a:lnTo>
                    <a:pt x="296" y="228"/>
                  </a:lnTo>
                  <a:lnTo>
                    <a:pt x="310" y="218"/>
                  </a:lnTo>
                  <a:lnTo>
                    <a:pt x="322" y="209"/>
                  </a:lnTo>
                  <a:lnTo>
                    <a:pt x="336" y="201"/>
                  </a:lnTo>
                  <a:lnTo>
                    <a:pt x="350" y="192"/>
                  </a:lnTo>
                  <a:lnTo>
                    <a:pt x="365" y="184"/>
                  </a:lnTo>
                  <a:lnTo>
                    <a:pt x="380" y="178"/>
                  </a:lnTo>
                  <a:lnTo>
                    <a:pt x="394" y="172"/>
                  </a:lnTo>
                  <a:lnTo>
                    <a:pt x="411" y="167"/>
                  </a:lnTo>
                  <a:lnTo>
                    <a:pt x="425" y="162"/>
                  </a:lnTo>
                  <a:lnTo>
                    <a:pt x="442" y="158"/>
                  </a:lnTo>
                  <a:lnTo>
                    <a:pt x="459" y="156"/>
                  </a:lnTo>
                  <a:lnTo>
                    <a:pt x="475" y="153"/>
                  </a:lnTo>
                  <a:lnTo>
                    <a:pt x="492" y="152"/>
                  </a:lnTo>
                  <a:lnTo>
                    <a:pt x="510" y="152"/>
                  </a:lnTo>
                  <a:lnTo>
                    <a:pt x="357" y="0"/>
                  </a:lnTo>
                  <a:lnTo>
                    <a:pt x="357" y="0"/>
                  </a:lnTo>
                  <a:lnTo>
                    <a:pt x="327" y="10"/>
                  </a:lnTo>
                  <a:lnTo>
                    <a:pt x="299" y="22"/>
                  </a:lnTo>
                  <a:lnTo>
                    <a:pt x="272" y="36"/>
                  </a:lnTo>
                  <a:lnTo>
                    <a:pt x="244" y="50"/>
                  </a:lnTo>
                  <a:lnTo>
                    <a:pt x="220" y="67"/>
                  </a:lnTo>
                  <a:lnTo>
                    <a:pt x="195" y="85"/>
                  </a:lnTo>
                  <a:lnTo>
                    <a:pt x="171" y="105"/>
                  </a:lnTo>
                  <a:lnTo>
                    <a:pt x="149" y="126"/>
                  </a:lnTo>
                  <a:lnTo>
                    <a:pt x="128" y="147"/>
                  </a:lnTo>
                  <a:lnTo>
                    <a:pt x="109" y="171"/>
                  </a:lnTo>
                  <a:lnTo>
                    <a:pt x="91" y="196"/>
                  </a:lnTo>
                  <a:lnTo>
                    <a:pt x="74" y="222"/>
                  </a:lnTo>
                  <a:lnTo>
                    <a:pt x="58" y="248"/>
                  </a:lnTo>
                  <a:lnTo>
                    <a:pt x="46" y="276"/>
                  </a:lnTo>
                  <a:lnTo>
                    <a:pt x="33" y="305"/>
                  </a:lnTo>
                  <a:lnTo>
                    <a:pt x="24" y="333"/>
                  </a:lnTo>
                  <a:lnTo>
                    <a:pt x="24" y="333"/>
                  </a:lnTo>
                  <a:lnTo>
                    <a:pt x="14" y="370"/>
                  </a:lnTo>
                  <a:lnTo>
                    <a:pt x="6" y="408"/>
                  </a:lnTo>
                  <a:lnTo>
                    <a:pt x="4" y="426"/>
                  </a:lnTo>
                  <a:lnTo>
                    <a:pt x="1" y="446"/>
                  </a:lnTo>
                  <a:lnTo>
                    <a:pt x="0" y="466"/>
                  </a:lnTo>
                  <a:lnTo>
                    <a:pt x="0" y="486"/>
                  </a:lnTo>
                  <a:lnTo>
                    <a:pt x="0" y="486"/>
                  </a:lnTo>
                  <a:lnTo>
                    <a:pt x="1" y="523"/>
                  </a:lnTo>
                  <a:lnTo>
                    <a:pt x="4" y="560"/>
                  </a:lnTo>
                  <a:lnTo>
                    <a:pt x="9" y="597"/>
                  </a:lnTo>
                  <a:lnTo>
                    <a:pt x="15" y="633"/>
                  </a:lnTo>
                  <a:lnTo>
                    <a:pt x="22" y="669"/>
                  </a:lnTo>
                  <a:lnTo>
                    <a:pt x="33" y="704"/>
                  </a:lnTo>
                  <a:lnTo>
                    <a:pt x="45" y="739"/>
                  </a:lnTo>
                  <a:lnTo>
                    <a:pt x="58" y="772"/>
                  </a:lnTo>
                  <a:lnTo>
                    <a:pt x="72" y="805"/>
                  </a:lnTo>
                  <a:lnTo>
                    <a:pt x="89" y="837"/>
                  </a:lnTo>
                  <a:lnTo>
                    <a:pt x="107" y="868"/>
                  </a:lnTo>
                  <a:lnTo>
                    <a:pt x="125" y="898"/>
                  </a:lnTo>
                  <a:lnTo>
                    <a:pt x="146" y="926"/>
                  </a:lnTo>
                  <a:lnTo>
                    <a:pt x="169" y="953"/>
                  </a:lnTo>
                  <a:lnTo>
                    <a:pt x="191" y="981"/>
                  </a:lnTo>
                  <a:lnTo>
                    <a:pt x="216" y="1007"/>
                  </a:lnTo>
                  <a:lnTo>
                    <a:pt x="242" y="1030"/>
                  </a:lnTo>
                  <a:lnTo>
                    <a:pt x="268" y="1054"/>
                  </a:lnTo>
                  <a:lnTo>
                    <a:pt x="296" y="1076"/>
                  </a:lnTo>
                  <a:lnTo>
                    <a:pt x="325" y="1096"/>
                  </a:lnTo>
                  <a:lnTo>
                    <a:pt x="355" y="1116"/>
                  </a:lnTo>
                  <a:lnTo>
                    <a:pt x="386" y="1133"/>
                  </a:lnTo>
                  <a:lnTo>
                    <a:pt x="417" y="1149"/>
                  </a:lnTo>
                  <a:lnTo>
                    <a:pt x="450" y="1164"/>
                  </a:lnTo>
                  <a:lnTo>
                    <a:pt x="484" y="1178"/>
                  </a:lnTo>
                  <a:lnTo>
                    <a:pt x="517" y="1189"/>
                  </a:lnTo>
                  <a:lnTo>
                    <a:pt x="552" y="1199"/>
                  </a:lnTo>
                  <a:lnTo>
                    <a:pt x="588" y="1208"/>
                  </a:lnTo>
                  <a:lnTo>
                    <a:pt x="624" y="1214"/>
                  </a:lnTo>
                  <a:lnTo>
                    <a:pt x="661" y="1219"/>
                  </a:lnTo>
                  <a:lnTo>
                    <a:pt x="698" y="1221"/>
                  </a:lnTo>
                  <a:lnTo>
                    <a:pt x="737" y="1223"/>
                  </a:lnTo>
                  <a:lnTo>
                    <a:pt x="737" y="1223"/>
                  </a:lnTo>
                  <a:lnTo>
                    <a:pt x="761" y="1221"/>
                  </a:lnTo>
                  <a:lnTo>
                    <a:pt x="786" y="1220"/>
                  </a:lnTo>
                  <a:lnTo>
                    <a:pt x="810" y="1219"/>
                  </a:lnTo>
                  <a:lnTo>
                    <a:pt x="835" y="1215"/>
                  </a:lnTo>
                  <a:lnTo>
                    <a:pt x="858" y="1211"/>
                  </a:lnTo>
                  <a:lnTo>
                    <a:pt x="882" y="1208"/>
                  </a:lnTo>
                  <a:lnTo>
                    <a:pt x="905" y="1203"/>
                  </a:lnTo>
                  <a:lnTo>
                    <a:pt x="929" y="1197"/>
                  </a:lnTo>
                  <a:lnTo>
                    <a:pt x="951" y="1190"/>
                  </a:lnTo>
                  <a:lnTo>
                    <a:pt x="975" y="1183"/>
                  </a:lnTo>
                  <a:lnTo>
                    <a:pt x="996" y="1174"/>
                  </a:lnTo>
                  <a:lnTo>
                    <a:pt x="1018" y="1165"/>
                  </a:lnTo>
                  <a:lnTo>
                    <a:pt x="1041" y="1157"/>
                  </a:lnTo>
                  <a:lnTo>
                    <a:pt x="1062" y="1147"/>
                  </a:lnTo>
                  <a:lnTo>
                    <a:pt x="1081" y="1136"/>
                  </a:lnTo>
                  <a:lnTo>
                    <a:pt x="1103" y="1125"/>
                  </a:lnTo>
                  <a:lnTo>
                    <a:pt x="1142" y="1100"/>
                  </a:lnTo>
                  <a:lnTo>
                    <a:pt x="1179" y="1072"/>
                  </a:lnTo>
                  <a:lnTo>
                    <a:pt x="1215" y="1044"/>
                  </a:lnTo>
                  <a:lnTo>
                    <a:pt x="1250" y="1012"/>
                  </a:lnTo>
                  <a:lnTo>
                    <a:pt x="1282" y="979"/>
                  </a:lnTo>
                  <a:lnTo>
                    <a:pt x="1312" y="943"/>
                  </a:lnTo>
                  <a:lnTo>
                    <a:pt x="1341" y="906"/>
                  </a:lnTo>
                  <a:lnTo>
                    <a:pt x="1365" y="867"/>
                  </a:lnTo>
                  <a:lnTo>
                    <a:pt x="1365" y="867"/>
                  </a:lnTo>
                  <a:lnTo>
                    <a:pt x="1380" y="842"/>
                  </a:lnTo>
                  <a:lnTo>
                    <a:pt x="1394" y="814"/>
                  </a:lnTo>
                  <a:lnTo>
                    <a:pt x="1408" y="787"/>
                  </a:lnTo>
                  <a:lnTo>
                    <a:pt x="1419" y="760"/>
                  </a:lnTo>
                  <a:lnTo>
                    <a:pt x="1430" y="731"/>
                  </a:lnTo>
                  <a:lnTo>
                    <a:pt x="1440" y="703"/>
                  </a:lnTo>
                  <a:lnTo>
                    <a:pt x="1449" y="674"/>
                  </a:lnTo>
                  <a:lnTo>
                    <a:pt x="1455" y="645"/>
                  </a:lnTo>
                  <a:lnTo>
                    <a:pt x="1455" y="645"/>
                  </a:lnTo>
                  <a:lnTo>
                    <a:pt x="1462" y="605"/>
                  </a:lnTo>
                  <a:lnTo>
                    <a:pt x="1468" y="566"/>
                  </a:lnTo>
                  <a:lnTo>
                    <a:pt x="1472" y="525"/>
                  </a:lnTo>
                  <a:lnTo>
                    <a:pt x="1472" y="486"/>
                  </a:lnTo>
                  <a:lnTo>
                    <a:pt x="1472" y="486"/>
                  </a:lnTo>
                  <a:lnTo>
                    <a:pt x="1471" y="457"/>
                  </a:lnTo>
                  <a:lnTo>
                    <a:pt x="1467" y="429"/>
                  </a:lnTo>
                  <a:lnTo>
                    <a:pt x="1460" y="401"/>
                  </a:lnTo>
                  <a:lnTo>
                    <a:pt x="1450" y="375"/>
                  </a:lnTo>
                  <a:lnTo>
                    <a:pt x="1439" y="351"/>
                  </a:lnTo>
                  <a:lnTo>
                    <a:pt x="1424" y="327"/>
                  </a:lnTo>
                  <a:lnTo>
                    <a:pt x="1408" y="306"/>
                  </a:lnTo>
                  <a:lnTo>
                    <a:pt x="1390" y="286"/>
                  </a:lnTo>
                  <a:lnTo>
                    <a:pt x="1369" y="268"/>
                  </a:lnTo>
                  <a:lnTo>
                    <a:pt x="1348" y="251"/>
                  </a:lnTo>
                  <a:lnTo>
                    <a:pt x="1325" y="237"/>
                  </a:lnTo>
                  <a:lnTo>
                    <a:pt x="1300" y="225"/>
                  </a:lnTo>
                  <a:lnTo>
                    <a:pt x="1274" y="215"/>
                  </a:lnTo>
                  <a:lnTo>
                    <a:pt x="1246" y="208"/>
                  </a:lnTo>
                  <a:lnTo>
                    <a:pt x="1219" y="204"/>
                  </a:lnTo>
                  <a:lnTo>
                    <a:pt x="1189" y="203"/>
                  </a:lnTo>
                  <a:lnTo>
                    <a:pt x="1189" y="203"/>
                  </a:lnTo>
                  <a:close/>
                  <a:moveTo>
                    <a:pt x="1050" y="239"/>
                  </a:moveTo>
                  <a:lnTo>
                    <a:pt x="1050" y="239"/>
                  </a:lnTo>
                  <a:lnTo>
                    <a:pt x="1045" y="243"/>
                  </a:lnTo>
                  <a:lnTo>
                    <a:pt x="1045" y="243"/>
                  </a:lnTo>
                  <a:lnTo>
                    <a:pt x="1050" y="239"/>
                  </a:lnTo>
                  <a:lnTo>
                    <a:pt x="1050" y="239"/>
                  </a:lnTo>
                  <a:close/>
                  <a:moveTo>
                    <a:pt x="1041" y="245"/>
                  </a:moveTo>
                  <a:lnTo>
                    <a:pt x="1041" y="245"/>
                  </a:lnTo>
                  <a:lnTo>
                    <a:pt x="1036" y="249"/>
                  </a:lnTo>
                  <a:lnTo>
                    <a:pt x="1036" y="249"/>
                  </a:lnTo>
                  <a:lnTo>
                    <a:pt x="1041" y="245"/>
                  </a:lnTo>
                  <a:lnTo>
                    <a:pt x="1041" y="245"/>
                  </a:lnTo>
                  <a:close/>
                  <a:moveTo>
                    <a:pt x="1031" y="251"/>
                  </a:moveTo>
                  <a:lnTo>
                    <a:pt x="1031" y="251"/>
                  </a:lnTo>
                  <a:lnTo>
                    <a:pt x="1022" y="258"/>
                  </a:lnTo>
                  <a:lnTo>
                    <a:pt x="1022" y="258"/>
                  </a:lnTo>
                  <a:lnTo>
                    <a:pt x="1031" y="251"/>
                  </a:lnTo>
                  <a:lnTo>
                    <a:pt x="1031" y="251"/>
                  </a:lnTo>
                  <a:close/>
                  <a:moveTo>
                    <a:pt x="1018" y="261"/>
                  </a:moveTo>
                  <a:lnTo>
                    <a:pt x="1018" y="261"/>
                  </a:lnTo>
                  <a:lnTo>
                    <a:pt x="1012" y="265"/>
                  </a:lnTo>
                  <a:lnTo>
                    <a:pt x="1012" y="265"/>
                  </a:lnTo>
                  <a:lnTo>
                    <a:pt x="1018" y="261"/>
                  </a:lnTo>
                  <a:lnTo>
                    <a:pt x="1018" y="261"/>
                  </a:lnTo>
                  <a:close/>
                  <a:moveTo>
                    <a:pt x="1008" y="269"/>
                  </a:moveTo>
                  <a:lnTo>
                    <a:pt x="1008" y="269"/>
                  </a:lnTo>
                  <a:lnTo>
                    <a:pt x="1001" y="275"/>
                  </a:lnTo>
                  <a:lnTo>
                    <a:pt x="1001" y="275"/>
                  </a:lnTo>
                  <a:lnTo>
                    <a:pt x="1008" y="269"/>
                  </a:lnTo>
                  <a:lnTo>
                    <a:pt x="1008" y="269"/>
                  </a:lnTo>
                  <a:close/>
                  <a:moveTo>
                    <a:pt x="997" y="279"/>
                  </a:moveTo>
                  <a:lnTo>
                    <a:pt x="997" y="279"/>
                  </a:lnTo>
                  <a:lnTo>
                    <a:pt x="992" y="284"/>
                  </a:lnTo>
                  <a:lnTo>
                    <a:pt x="992" y="284"/>
                  </a:lnTo>
                  <a:lnTo>
                    <a:pt x="997" y="279"/>
                  </a:lnTo>
                  <a:lnTo>
                    <a:pt x="997" y="279"/>
                  </a:lnTo>
                  <a:close/>
                  <a:moveTo>
                    <a:pt x="988" y="287"/>
                  </a:moveTo>
                  <a:lnTo>
                    <a:pt x="988" y="287"/>
                  </a:lnTo>
                  <a:lnTo>
                    <a:pt x="981" y="295"/>
                  </a:lnTo>
                  <a:lnTo>
                    <a:pt x="981" y="295"/>
                  </a:lnTo>
                  <a:lnTo>
                    <a:pt x="988" y="287"/>
                  </a:lnTo>
                  <a:lnTo>
                    <a:pt x="988" y="287"/>
                  </a:lnTo>
                  <a:close/>
                  <a:moveTo>
                    <a:pt x="737" y="1046"/>
                  </a:moveTo>
                  <a:lnTo>
                    <a:pt x="737" y="1046"/>
                  </a:lnTo>
                  <a:lnTo>
                    <a:pt x="698" y="1045"/>
                  </a:lnTo>
                  <a:lnTo>
                    <a:pt x="660" y="1041"/>
                  </a:lnTo>
                  <a:lnTo>
                    <a:pt x="623" y="1035"/>
                  </a:lnTo>
                  <a:lnTo>
                    <a:pt x="587" y="1027"/>
                  </a:lnTo>
                  <a:lnTo>
                    <a:pt x="552" y="1015"/>
                  </a:lnTo>
                  <a:lnTo>
                    <a:pt x="517" y="1002"/>
                  </a:lnTo>
                  <a:lnTo>
                    <a:pt x="485" y="987"/>
                  </a:lnTo>
                  <a:lnTo>
                    <a:pt x="453" y="970"/>
                  </a:lnTo>
                  <a:lnTo>
                    <a:pt x="422" y="950"/>
                  </a:lnTo>
                  <a:lnTo>
                    <a:pt x="393" y="929"/>
                  </a:lnTo>
                  <a:lnTo>
                    <a:pt x="365" y="906"/>
                  </a:lnTo>
                  <a:lnTo>
                    <a:pt x="339" y="881"/>
                  </a:lnTo>
                  <a:lnTo>
                    <a:pt x="314" y="854"/>
                  </a:lnTo>
                  <a:lnTo>
                    <a:pt x="291" y="827"/>
                  </a:lnTo>
                  <a:lnTo>
                    <a:pt x="270" y="797"/>
                  </a:lnTo>
                  <a:lnTo>
                    <a:pt x="252" y="767"/>
                  </a:lnTo>
                  <a:lnTo>
                    <a:pt x="252" y="767"/>
                  </a:lnTo>
                  <a:lnTo>
                    <a:pt x="267" y="769"/>
                  </a:lnTo>
                  <a:lnTo>
                    <a:pt x="283" y="769"/>
                  </a:lnTo>
                  <a:lnTo>
                    <a:pt x="283" y="769"/>
                  </a:lnTo>
                  <a:lnTo>
                    <a:pt x="303" y="769"/>
                  </a:lnTo>
                  <a:lnTo>
                    <a:pt x="324" y="766"/>
                  </a:lnTo>
                  <a:lnTo>
                    <a:pt x="344" y="764"/>
                  </a:lnTo>
                  <a:lnTo>
                    <a:pt x="363" y="761"/>
                  </a:lnTo>
                  <a:lnTo>
                    <a:pt x="383" y="756"/>
                  </a:lnTo>
                  <a:lnTo>
                    <a:pt x="402" y="751"/>
                  </a:lnTo>
                  <a:lnTo>
                    <a:pt x="420" y="745"/>
                  </a:lnTo>
                  <a:lnTo>
                    <a:pt x="439" y="738"/>
                  </a:lnTo>
                  <a:lnTo>
                    <a:pt x="458" y="730"/>
                  </a:lnTo>
                  <a:lnTo>
                    <a:pt x="475" y="720"/>
                  </a:lnTo>
                  <a:lnTo>
                    <a:pt x="492" y="710"/>
                  </a:lnTo>
                  <a:lnTo>
                    <a:pt x="510" y="700"/>
                  </a:lnTo>
                  <a:lnTo>
                    <a:pt x="526" y="688"/>
                  </a:lnTo>
                  <a:lnTo>
                    <a:pt x="542" y="676"/>
                  </a:lnTo>
                  <a:lnTo>
                    <a:pt x="557" y="663"/>
                  </a:lnTo>
                  <a:lnTo>
                    <a:pt x="572" y="648"/>
                  </a:lnTo>
                  <a:lnTo>
                    <a:pt x="572" y="648"/>
                  </a:lnTo>
                  <a:lnTo>
                    <a:pt x="587" y="633"/>
                  </a:lnTo>
                  <a:lnTo>
                    <a:pt x="599" y="619"/>
                  </a:lnTo>
                  <a:lnTo>
                    <a:pt x="611" y="602"/>
                  </a:lnTo>
                  <a:lnTo>
                    <a:pt x="624" y="586"/>
                  </a:lnTo>
                  <a:lnTo>
                    <a:pt x="634" y="569"/>
                  </a:lnTo>
                  <a:lnTo>
                    <a:pt x="644" y="552"/>
                  </a:lnTo>
                  <a:lnTo>
                    <a:pt x="654" y="534"/>
                  </a:lnTo>
                  <a:lnTo>
                    <a:pt x="661" y="516"/>
                  </a:lnTo>
                  <a:lnTo>
                    <a:pt x="668" y="497"/>
                  </a:lnTo>
                  <a:lnTo>
                    <a:pt x="675" y="478"/>
                  </a:lnTo>
                  <a:lnTo>
                    <a:pt x="680" y="460"/>
                  </a:lnTo>
                  <a:lnTo>
                    <a:pt x="685" y="440"/>
                  </a:lnTo>
                  <a:lnTo>
                    <a:pt x="687" y="420"/>
                  </a:lnTo>
                  <a:lnTo>
                    <a:pt x="690" y="400"/>
                  </a:lnTo>
                  <a:lnTo>
                    <a:pt x="692" y="380"/>
                  </a:lnTo>
                  <a:lnTo>
                    <a:pt x="692" y="359"/>
                  </a:lnTo>
                  <a:lnTo>
                    <a:pt x="692" y="359"/>
                  </a:lnTo>
                  <a:lnTo>
                    <a:pt x="692" y="348"/>
                  </a:lnTo>
                  <a:lnTo>
                    <a:pt x="695" y="338"/>
                  </a:lnTo>
                  <a:lnTo>
                    <a:pt x="697" y="327"/>
                  </a:lnTo>
                  <a:lnTo>
                    <a:pt x="701" y="317"/>
                  </a:lnTo>
                  <a:lnTo>
                    <a:pt x="704" y="308"/>
                  </a:lnTo>
                  <a:lnTo>
                    <a:pt x="711" y="300"/>
                  </a:lnTo>
                  <a:lnTo>
                    <a:pt x="717" y="291"/>
                  </a:lnTo>
                  <a:lnTo>
                    <a:pt x="723" y="284"/>
                  </a:lnTo>
                  <a:lnTo>
                    <a:pt x="732" y="276"/>
                  </a:lnTo>
                  <a:lnTo>
                    <a:pt x="739" y="270"/>
                  </a:lnTo>
                  <a:lnTo>
                    <a:pt x="748" y="265"/>
                  </a:lnTo>
                  <a:lnTo>
                    <a:pt x="758" y="260"/>
                  </a:lnTo>
                  <a:lnTo>
                    <a:pt x="768" y="256"/>
                  </a:lnTo>
                  <a:lnTo>
                    <a:pt x="778" y="254"/>
                  </a:lnTo>
                  <a:lnTo>
                    <a:pt x="789" y="253"/>
                  </a:lnTo>
                  <a:lnTo>
                    <a:pt x="800" y="251"/>
                  </a:lnTo>
                  <a:lnTo>
                    <a:pt x="800" y="251"/>
                  </a:lnTo>
                  <a:lnTo>
                    <a:pt x="810" y="253"/>
                  </a:lnTo>
                  <a:lnTo>
                    <a:pt x="821" y="254"/>
                  </a:lnTo>
                  <a:lnTo>
                    <a:pt x="831" y="256"/>
                  </a:lnTo>
                  <a:lnTo>
                    <a:pt x="841" y="260"/>
                  </a:lnTo>
                  <a:lnTo>
                    <a:pt x="851" y="265"/>
                  </a:lnTo>
                  <a:lnTo>
                    <a:pt x="859" y="270"/>
                  </a:lnTo>
                  <a:lnTo>
                    <a:pt x="868" y="276"/>
                  </a:lnTo>
                  <a:lnTo>
                    <a:pt x="876" y="284"/>
                  </a:lnTo>
                  <a:lnTo>
                    <a:pt x="882" y="291"/>
                  </a:lnTo>
                  <a:lnTo>
                    <a:pt x="888" y="300"/>
                  </a:lnTo>
                  <a:lnTo>
                    <a:pt x="894" y="308"/>
                  </a:lnTo>
                  <a:lnTo>
                    <a:pt x="898" y="317"/>
                  </a:lnTo>
                  <a:lnTo>
                    <a:pt x="902" y="327"/>
                  </a:lnTo>
                  <a:lnTo>
                    <a:pt x="904" y="338"/>
                  </a:lnTo>
                  <a:lnTo>
                    <a:pt x="907" y="348"/>
                  </a:lnTo>
                  <a:lnTo>
                    <a:pt x="907" y="359"/>
                  </a:lnTo>
                  <a:lnTo>
                    <a:pt x="907" y="486"/>
                  </a:lnTo>
                  <a:lnTo>
                    <a:pt x="907" y="486"/>
                  </a:lnTo>
                  <a:lnTo>
                    <a:pt x="907" y="472"/>
                  </a:lnTo>
                  <a:lnTo>
                    <a:pt x="907" y="472"/>
                  </a:lnTo>
                  <a:lnTo>
                    <a:pt x="907" y="486"/>
                  </a:lnTo>
                  <a:lnTo>
                    <a:pt x="907" y="486"/>
                  </a:lnTo>
                  <a:lnTo>
                    <a:pt x="905" y="509"/>
                  </a:lnTo>
                  <a:lnTo>
                    <a:pt x="902" y="532"/>
                  </a:lnTo>
                  <a:lnTo>
                    <a:pt x="897" y="554"/>
                  </a:lnTo>
                  <a:lnTo>
                    <a:pt x="889" y="575"/>
                  </a:lnTo>
                  <a:lnTo>
                    <a:pt x="879" y="596"/>
                  </a:lnTo>
                  <a:lnTo>
                    <a:pt x="868" y="615"/>
                  </a:lnTo>
                  <a:lnTo>
                    <a:pt x="853" y="633"/>
                  </a:lnTo>
                  <a:lnTo>
                    <a:pt x="838" y="651"/>
                  </a:lnTo>
                  <a:lnTo>
                    <a:pt x="838" y="651"/>
                  </a:lnTo>
                  <a:lnTo>
                    <a:pt x="821" y="667"/>
                  </a:lnTo>
                  <a:lnTo>
                    <a:pt x="802" y="681"/>
                  </a:lnTo>
                  <a:lnTo>
                    <a:pt x="783" y="692"/>
                  </a:lnTo>
                  <a:lnTo>
                    <a:pt x="763" y="702"/>
                  </a:lnTo>
                  <a:lnTo>
                    <a:pt x="742" y="709"/>
                  </a:lnTo>
                  <a:lnTo>
                    <a:pt x="719" y="715"/>
                  </a:lnTo>
                  <a:lnTo>
                    <a:pt x="696" y="718"/>
                  </a:lnTo>
                  <a:lnTo>
                    <a:pt x="673" y="719"/>
                  </a:lnTo>
                  <a:lnTo>
                    <a:pt x="821" y="868"/>
                  </a:lnTo>
                  <a:lnTo>
                    <a:pt x="821" y="868"/>
                  </a:lnTo>
                  <a:lnTo>
                    <a:pt x="841" y="859"/>
                  </a:lnTo>
                  <a:lnTo>
                    <a:pt x="859" y="850"/>
                  </a:lnTo>
                  <a:lnTo>
                    <a:pt x="878" y="841"/>
                  </a:lnTo>
                  <a:lnTo>
                    <a:pt x="897" y="829"/>
                  </a:lnTo>
                  <a:lnTo>
                    <a:pt x="914" y="817"/>
                  </a:lnTo>
                  <a:lnTo>
                    <a:pt x="930" y="803"/>
                  </a:lnTo>
                  <a:lnTo>
                    <a:pt x="946" y="790"/>
                  </a:lnTo>
                  <a:lnTo>
                    <a:pt x="962" y="775"/>
                  </a:lnTo>
                  <a:lnTo>
                    <a:pt x="962" y="775"/>
                  </a:lnTo>
                  <a:lnTo>
                    <a:pt x="976" y="760"/>
                  </a:lnTo>
                  <a:lnTo>
                    <a:pt x="990" y="745"/>
                  </a:lnTo>
                  <a:lnTo>
                    <a:pt x="1002" y="729"/>
                  </a:lnTo>
                  <a:lnTo>
                    <a:pt x="1014" y="713"/>
                  </a:lnTo>
                  <a:lnTo>
                    <a:pt x="1024" y="695"/>
                  </a:lnTo>
                  <a:lnTo>
                    <a:pt x="1034" y="678"/>
                  </a:lnTo>
                  <a:lnTo>
                    <a:pt x="1043" y="661"/>
                  </a:lnTo>
                  <a:lnTo>
                    <a:pt x="1052" y="642"/>
                  </a:lnTo>
                  <a:lnTo>
                    <a:pt x="1059" y="623"/>
                  </a:lnTo>
                  <a:lnTo>
                    <a:pt x="1065" y="605"/>
                  </a:lnTo>
                  <a:lnTo>
                    <a:pt x="1070" y="585"/>
                  </a:lnTo>
                  <a:lnTo>
                    <a:pt x="1074" y="566"/>
                  </a:lnTo>
                  <a:lnTo>
                    <a:pt x="1078" y="547"/>
                  </a:lnTo>
                  <a:lnTo>
                    <a:pt x="1080" y="527"/>
                  </a:lnTo>
                  <a:lnTo>
                    <a:pt x="1081" y="506"/>
                  </a:lnTo>
                  <a:lnTo>
                    <a:pt x="1083" y="486"/>
                  </a:lnTo>
                  <a:lnTo>
                    <a:pt x="1083" y="486"/>
                  </a:lnTo>
                  <a:lnTo>
                    <a:pt x="1083" y="475"/>
                  </a:lnTo>
                  <a:lnTo>
                    <a:pt x="1085" y="463"/>
                  </a:lnTo>
                  <a:lnTo>
                    <a:pt x="1088" y="454"/>
                  </a:lnTo>
                  <a:lnTo>
                    <a:pt x="1091" y="444"/>
                  </a:lnTo>
                  <a:lnTo>
                    <a:pt x="1095" y="435"/>
                  </a:lnTo>
                  <a:lnTo>
                    <a:pt x="1101" y="425"/>
                  </a:lnTo>
                  <a:lnTo>
                    <a:pt x="1108" y="418"/>
                  </a:lnTo>
                  <a:lnTo>
                    <a:pt x="1114" y="410"/>
                  </a:lnTo>
                  <a:lnTo>
                    <a:pt x="1121" y="403"/>
                  </a:lnTo>
                  <a:lnTo>
                    <a:pt x="1130" y="397"/>
                  </a:lnTo>
                  <a:lnTo>
                    <a:pt x="1139" y="392"/>
                  </a:lnTo>
                  <a:lnTo>
                    <a:pt x="1148" y="387"/>
                  </a:lnTo>
                  <a:lnTo>
                    <a:pt x="1158" y="383"/>
                  </a:lnTo>
                  <a:lnTo>
                    <a:pt x="1168" y="380"/>
                  </a:lnTo>
                  <a:lnTo>
                    <a:pt x="1178" y="379"/>
                  </a:lnTo>
                  <a:lnTo>
                    <a:pt x="1189" y="378"/>
                  </a:lnTo>
                  <a:lnTo>
                    <a:pt x="1189" y="378"/>
                  </a:lnTo>
                  <a:lnTo>
                    <a:pt x="1201" y="379"/>
                  </a:lnTo>
                  <a:lnTo>
                    <a:pt x="1212" y="380"/>
                  </a:lnTo>
                  <a:lnTo>
                    <a:pt x="1222" y="383"/>
                  </a:lnTo>
                  <a:lnTo>
                    <a:pt x="1232" y="387"/>
                  </a:lnTo>
                  <a:lnTo>
                    <a:pt x="1241" y="392"/>
                  </a:lnTo>
                  <a:lnTo>
                    <a:pt x="1250" y="397"/>
                  </a:lnTo>
                  <a:lnTo>
                    <a:pt x="1258" y="403"/>
                  </a:lnTo>
                  <a:lnTo>
                    <a:pt x="1265" y="410"/>
                  </a:lnTo>
                  <a:lnTo>
                    <a:pt x="1272" y="418"/>
                  </a:lnTo>
                  <a:lnTo>
                    <a:pt x="1279" y="425"/>
                  </a:lnTo>
                  <a:lnTo>
                    <a:pt x="1284" y="435"/>
                  </a:lnTo>
                  <a:lnTo>
                    <a:pt x="1289" y="444"/>
                  </a:lnTo>
                  <a:lnTo>
                    <a:pt x="1292" y="454"/>
                  </a:lnTo>
                  <a:lnTo>
                    <a:pt x="1295" y="463"/>
                  </a:lnTo>
                  <a:lnTo>
                    <a:pt x="1296" y="475"/>
                  </a:lnTo>
                  <a:lnTo>
                    <a:pt x="1297" y="486"/>
                  </a:lnTo>
                  <a:lnTo>
                    <a:pt x="1297" y="486"/>
                  </a:lnTo>
                  <a:lnTo>
                    <a:pt x="1296" y="519"/>
                  </a:lnTo>
                  <a:lnTo>
                    <a:pt x="1294" y="553"/>
                  </a:lnTo>
                  <a:lnTo>
                    <a:pt x="1289" y="585"/>
                  </a:lnTo>
                  <a:lnTo>
                    <a:pt x="1281" y="617"/>
                  </a:lnTo>
                  <a:lnTo>
                    <a:pt x="1272" y="648"/>
                  </a:lnTo>
                  <a:lnTo>
                    <a:pt x="1263" y="679"/>
                  </a:lnTo>
                  <a:lnTo>
                    <a:pt x="1250" y="709"/>
                  </a:lnTo>
                  <a:lnTo>
                    <a:pt x="1236" y="738"/>
                  </a:lnTo>
                  <a:lnTo>
                    <a:pt x="1236" y="738"/>
                  </a:lnTo>
                  <a:lnTo>
                    <a:pt x="1218" y="771"/>
                  </a:lnTo>
                  <a:lnTo>
                    <a:pt x="1197" y="803"/>
                  </a:lnTo>
                  <a:lnTo>
                    <a:pt x="1174" y="834"/>
                  </a:lnTo>
                  <a:lnTo>
                    <a:pt x="1150" y="863"/>
                  </a:lnTo>
                  <a:lnTo>
                    <a:pt x="1124" y="890"/>
                  </a:lnTo>
                  <a:lnTo>
                    <a:pt x="1095" y="916"/>
                  </a:lnTo>
                  <a:lnTo>
                    <a:pt x="1065" y="940"/>
                  </a:lnTo>
                  <a:lnTo>
                    <a:pt x="1033" y="961"/>
                  </a:lnTo>
                  <a:lnTo>
                    <a:pt x="1001" y="979"/>
                  </a:lnTo>
                  <a:lnTo>
                    <a:pt x="966" y="997"/>
                  </a:lnTo>
                  <a:lnTo>
                    <a:pt x="930" y="1012"/>
                  </a:lnTo>
                  <a:lnTo>
                    <a:pt x="893" y="1024"/>
                  </a:lnTo>
                  <a:lnTo>
                    <a:pt x="856" y="1034"/>
                  </a:lnTo>
                  <a:lnTo>
                    <a:pt x="816" y="1040"/>
                  </a:lnTo>
                  <a:lnTo>
                    <a:pt x="776" y="1045"/>
                  </a:lnTo>
                  <a:lnTo>
                    <a:pt x="737" y="1046"/>
                  </a:lnTo>
                  <a:lnTo>
                    <a:pt x="737" y="1046"/>
                  </a:lnTo>
                  <a:close/>
                  <a:moveTo>
                    <a:pt x="979" y="297"/>
                  </a:moveTo>
                  <a:lnTo>
                    <a:pt x="979" y="297"/>
                  </a:lnTo>
                  <a:lnTo>
                    <a:pt x="974" y="303"/>
                  </a:lnTo>
                  <a:lnTo>
                    <a:pt x="974" y="303"/>
                  </a:lnTo>
                  <a:lnTo>
                    <a:pt x="979" y="297"/>
                  </a:lnTo>
                  <a:lnTo>
                    <a:pt x="979" y="297"/>
                  </a:lnTo>
                  <a:close/>
                  <a:moveTo>
                    <a:pt x="970" y="307"/>
                  </a:moveTo>
                  <a:lnTo>
                    <a:pt x="970" y="307"/>
                  </a:lnTo>
                  <a:lnTo>
                    <a:pt x="964" y="316"/>
                  </a:lnTo>
                  <a:lnTo>
                    <a:pt x="964" y="316"/>
                  </a:lnTo>
                  <a:lnTo>
                    <a:pt x="970" y="307"/>
                  </a:lnTo>
                  <a:lnTo>
                    <a:pt x="970" y="307"/>
                  </a:lnTo>
                  <a:close/>
                  <a:moveTo>
                    <a:pt x="962" y="318"/>
                  </a:moveTo>
                  <a:lnTo>
                    <a:pt x="962" y="318"/>
                  </a:lnTo>
                  <a:lnTo>
                    <a:pt x="956" y="326"/>
                  </a:lnTo>
                  <a:lnTo>
                    <a:pt x="956" y="326"/>
                  </a:lnTo>
                  <a:lnTo>
                    <a:pt x="962" y="318"/>
                  </a:lnTo>
                  <a:lnTo>
                    <a:pt x="962" y="318"/>
                  </a:lnTo>
                  <a:close/>
                  <a:moveTo>
                    <a:pt x="954" y="330"/>
                  </a:moveTo>
                  <a:lnTo>
                    <a:pt x="954" y="330"/>
                  </a:lnTo>
                  <a:lnTo>
                    <a:pt x="949" y="337"/>
                  </a:lnTo>
                  <a:lnTo>
                    <a:pt x="949" y="337"/>
                  </a:lnTo>
                  <a:lnTo>
                    <a:pt x="954" y="330"/>
                  </a:lnTo>
                  <a:lnTo>
                    <a:pt x="954" y="330"/>
                  </a:lnTo>
                  <a:close/>
                  <a:moveTo>
                    <a:pt x="948" y="339"/>
                  </a:moveTo>
                  <a:lnTo>
                    <a:pt x="948" y="339"/>
                  </a:lnTo>
                  <a:lnTo>
                    <a:pt x="941" y="349"/>
                  </a:lnTo>
                  <a:lnTo>
                    <a:pt x="941" y="349"/>
                  </a:lnTo>
                  <a:lnTo>
                    <a:pt x="948" y="339"/>
                  </a:lnTo>
                  <a:lnTo>
                    <a:pt x="948" y="339"/>
                  </a:lnTo>
                  <a:close/>
                  <a:moveTo>
                    <a:pt x="940" y="353"/>
                  </a:moveTo>
                  <a:lnTo>
                    <a:pt x="940" y="353"/>
                  </a:lnTo>
                  <a:lnTo>
                    <a:pt x="935" y="361"/>
                  </a:lnTo>
                  <a:lnTo>
                    <a:pt x="935" y="361"/>
                  </a:lnTo>
                  <a:lnTo>
                    <a:pt x="940" y="353"/>
                  </a:lnTo>
                  <a:lnTo>
                    <a:pt x="940" y="353"/>
                  </a:lnTo>
                  <a:close/>
                  <a:moveTo>
                    <a:pt x="934" y="363"/>
                  </a:moveTo>
                  <a:lnTo>
                    <a:pt x="934" y="363"/>
                  </a:lnTo>
                  <a:lnTo>
                    <a:pt x="930" y="374"/>
                  </a:lnTo>
                  <a:lnTo>
                    <a:pt x="930" y="374"/>
                  </a:lnTo>
                  <a:lnTo>
                    <a:pt x="934" y="363"/>
                  </a:lnTo>
                  <a:lnTo>
                    <a:pt x="934" y="363"/>
                  </a:lnTo>
                  <a:close/>
                  <a:moveTo>
                    <a:pt x="928" y="378"/>
                  </a:moveTo>
                  <a:lnTo>
                    <a:pt x="928" y="378"/>
                  </a:lnTo>
                  <a:lnTo>
                    <a:pt x="925" y="387"/>
                  </a:lnTo>
                  <a:lnTo>
                    <a:pt x="925" y="387"/>
                  </a:lnTo>
                  <a:lnTo>
                    <a:pt x="928" y="378"/>
                  </a:lnTo>
                  <a:lnTo>
                    <a:pt x="928" y="378"/>
                  </a:lnTo>
                  <a:close/>
                  <a:moveTo>
                    <a:pt x="924" y="389"/>
                  </a:moveTo>
                  <a:lnTo>
                    <a:pt x="924" y="389"/>
                  </a:lnTo>
                  <a:lnTo>
                    <a:pt x="920" y="400"/>
                  </a:lnTo>
                  <a:lnTo>
                    <a:pt x="920" y="400"/>
                  </a:lnTo>
                  <a:lnTo>
                    <a:pt x="924" y="389"/>
                  </a:lnTo>
                  <a:lnTo>
                    <a:pt x="924" y="389"/>
                  </a:lnTo>
                  <a:close/>
                  <a:moveTo>
                    <a:pt x="919" y="404"/>
                  </a:moveTo>
                  <a:lnTo>
                    <a:pt x="919" y="404"/>
                  </a:lnTo>
                  <a:lnTo>
                    <a:pt x="917" y="413"/>
                  </a:lnTo>
                  <a:lnTo>
                    <a:pt x="917" y="413"/>
                  </a:lnTo>
                  <a:lnTo>
                    <a:pt x="919" y="404"/>
                  </a:lnTo>
                  <a:lnTo>
                    <a:pt x="919" y="404"/>
                  </a:lnTo>
                  <a:close/>
                  <a:moveTo>
                    <a:pt x="915" y="416"/>
                  </a:moveTo>
                  <a:lnTo>
                    <a:pt x="915" y="416"/>
                  </a:lnTo>
                  <a:lnTo>
                    <a:pt x="913" y="428"/>
                  </a:lnTo>
                  <a:lnTo>
                    <a:pt x="913" y="428"/>
                  </a:lnTo>
                  <a:lnTo>
                    <a:pt x="915" y="416"/>
                  </a:lnTo>
                  <a:lnTo>
                    <a:pt x="915" y="416"/>
                  </a:lnTo>
                  <a:close/>
                  <a:moveTo>
                    <a:pt x="912" y="430"/>
                  </a:moveTo>
                  <a:lnTo>
                    <a:pt x="912" y="430"/>
                  </a:lnTo>
                  <a:lnTo>
                    <a:pt x="910" y="441"/>
                  </a:lnTo>
                  <a:lnTo>
                    <a:pt x="910" y="441"/>
                  </a:lnTo>
                  <a:lnTo>
                    <a:pt x="912" y="430"/>
                  </a:lnTo>
                  <a:lnTo>
                    <a:pt x="912" y="430"/>
                  </a:lnTo>
                  <a:close/>
                  <a:moveTo>
                    <a:pt x="910" y="444"/>
                  </a:moveTo>
                  <a:lnTo>
                    <a:pt x="910" y="444"/>
                  </a:lnTo>
                  <a:lnTo>
                    <a:pt x="908" y="456"/>
                  </a:lnTo>
                  <a:lnTo>
                    <a:pt x="908" y="456"/>
                  </a:lnTo>
                  <a:lnTo>
                    <a:pt x="910" y="444"/>
                  </a:lnTo>
                  <a:lnTo>
                    <a:pt x="910" y="444"/>
                  </a:lnTo>
                  <a:close/>
                  <a:moveTo>
                    <a:pt x="908" y="459"/>
                  </a:moveTo>
                  <a:lnTo>
                    <a:pt x="908" y="459"/>
                  </a:lnTo>
                  <a:lnTo>
                    <a:pt x="908" y="470"/>
                  </a:lnTo>
                  <a:lnTo>
                    <a:pt x="908" y="470"/>
                  </a:lnTo>
                  <a:lnTo>
                    <a:pt x="908" y="459"/>
                  </a:lnTo>
                  <a:lnTo>
                    <a:pt x="908" y="4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49"/>
            <p:cNvSpPr>
              <a:spLocks/>
            </p:cNvSpPr>
            <p:nvPr/>
          </p:nvSpPr>
          <p:spPr bwMode="auto">
            <a:xfrm>
              <a:off x="2593976" y="3971925"/>
              <a:ext cx="320675" cy="541338"/>
            </a:xfrm>
            <a:custGeom>
              <a:avLst/>
              <a:gdLst>
                <a:gd name="T0" fmla="*/ 323 w 406"/>
                <a:gd name="T1" fmla="*/ 121 h 682"/>
                <a:gd name="T2" fmla="*/ 294 w 406"/>
                <a:gd name="T3" fmla="*/ 84 h 682"/>
                <a:gd name="T4" fmla="*/ 272 w 406"/>
                <a:gd name="T5" fmla="*/ 70 h 682"/>
                <a:gd name="T6" fmla="*/ 236 w 406"/>
                <a:gd name="T7" fmla="*/ 59 h 682"/>
                <a:gd name="T8" fmla="*/ 205 w 406"/>
                <a:gd name="T9" fmla="*/ 59 h 682"/>
                <a:gd name="T10" fmla="*/ 175 w 406"/>
                <a:gd name="T11" fmla="*/ 65 h 682"/>
                <a:gd name="T12" fmla="*/ 150 w 406"/>
                <a:gd name="T13" fmla="*/ 78 h 682"/>
                <a:gd name="T14" fmla="*/ 132 w 406"/>
                <a:gd name="T15" fmla="*/ 96 h 682"/>
                <a:gd name="T16" fmla="*/ 120 w 406"/>
                <a:gd name="T17" fmla="*/ 119 h 682"/>
                <a:gd name="T18" fmla="*/ 116 w 406"/>
                <a:gd name="T19" fmla="*/ 144 h 682"/>
                <a:gd name="T20" fmla="*/ 119 w 406"/>
                <a:gd name="T21" fmla="*/ 168 h 682"/>
                <a:gd name="T22" fmla="*/ 135 w 406"/>
                <a:gd name="T23" fmla="*/ 199 h 682"/>
                <a:gd name="T24" fmla="*/ 161 w 406"/>
                <a:gd name="T25" fmla="*/ 223 h 682"/>
                <a:gd name="T26" fmla="*/ 261 w 406"/>
                <a:gd name="T27" fmla="*/ 277 h 682"/>
                <a:gd name="T28" fmla="*/ 326 w 406"/>
                <a:gd name="T29" fmla="*/ 315 h 682"/>
                <a:gd name="T30" fmla="*/ 361 w 406"/>
                <a:gd name="T31" fmla="*/ 344 h 682"/>
                <a:gd name="T32" fmla="*/ 387 w 406"/>
                <a:gd name="T33" fmla="*/ 382 h 682"/>
                <a:gd name="T34" fmla="*/ 402 w 406"/>
                <a:gd name="T35" fmla="*/ 429 h 682"/>
                <a:gd name="T36" fmla="*/ 406 w 406"/>
                <a:gd name="T37" fmla="*/ 466 h 682"/>
                <a:gd name="T38" fmla="*/ 396 w 406"/>
                <a:gd name="T39" fmla="*/ 534 h 682"/>
                <a:gd name="T40" fmla="*/ 366 w 406"/>
                <a:gd name="T41" fmla="*/ 591 h 682"/>
                <a:gd name="T42" fmla="*/ 319 w 406"/>
                <a:gd name="T43" fmla="*/ 636 h 682"/>
                <a:gd name="T44" fmla="*/ 257 w 406"/>
                <a:gd name="T45" fmla="*/ 666 h 682"/>
                <a:gd name="T46" fmla="*/ 181 w 406"/>
                <a:gd name="T47" fmla="*/ 681 h 682"/>
                <a:gd name="T48" fmla="*/ 128 w 406"/>
                <a:gd name="T49" fmla="*/ 681 h 682"/>
                <a:gd name="T50" fmla="*/ 61 w 406"/>
                <a:gd name="T51" fmla="*/ 669 h 682"/>
                <a:gd name="T52" fmla="*/ 11 w 406"/>
                <a:gd name="T53" fmla="*/ 648 h 682"/>
                <a:gd name="T54" fmla="*/ 8 w 406"/>
                <a:gd name="T55" fmla="*/ 610 h 682"/>
                <a:gd name="T56" fmla="*/ 27 w 406"/>
                <a:gd name="T57" fmla="*/ 519 h 682"/>
                <a:gd name="T58" fmla="*/ 47 w 406"/>
                <a:gd name="T59" fmla="*/ 531 h 682"/>
                <a:gd name="T60" fmla="*/ 60 w 406"/>
                <a:gd name="T61" fmla="*/ 559 h 682"/>
                <a:gd name="T62" fmla="*/ 78 w 406"/>
                <a:gd name="T63" fmla="*/ 585 h 682"/>
                <a:gd name="T64" fmla="*/ 104 w 406"/>
                <a:gd name="T65" fmla="*/ 605 h 682"/>
                <a:gd name="T66" fmla="*/ 137 w 406"/>
                <a:gd name="T67" fmla="*/ 619 h 682"/>
                <a:gd name="T68" fmla="*/ 178 w 406"/>
                <a:gd name="T69" fmla="*/ 622 h 682"/>
                <a:gd name="T70" fmla="*/ 204 w 406"/>
                <a:gd name="T71" fmla="*/ 621 h 682"/>
                <a:gd name="T72" fmla="*/ 236 w 406"/>
                <a:gd name="T73" fmla="*/ 611 h 682"/>
                <a:gd name="T74" fmla="*/ 261 w 406"/>
                <a:gd name="T75" fmla="*/ 594 h 682"/>
                <a:gd name="T76" fmla="*/ 278 w 406"/>
                <a:gd name="T77" fmla="*/ 571 h 682"/>
                <a:gd name="T78" fmla="*/ 287 w 406"/>
                <a:gd name="T79" fmla="*/ 545 h 682"/>
                <a:gd name="T80" fmla="*/ 288 w 406"/>
                <a:gd name="T81" fmla="*/ 526 h 682"/>
                <a:gd name="T82" fmla="*/ 282 w 406"/>
                <a:gd name="T83" fmla="*/ 490 h 682"/>
                <a:gd name="T84" fmla="*/ 262 w 406"/>
                <a:gd name="T85" fmla="*/ 461 h 682"/>
                <a:gd name="T86" fmla="*/ 222 w 406"/>
                <a:gd name="T87" fmla="*/ 430 h 682"/>
                <a:gd name="T88" fmla="*/ 120 w 406"/>
                <a:gd name="T89" fmla="*/ 378 h 682"/>
                <a:gd name="T90" fmla="*/ 71 w 406"/>
                <a:gd name="T91" fmla="*/ 344 h 682"/>
                <a:gd name="T92" fmla="*/ 40 w 406"/>
                <a:gd name="T93" fmla="*/ 313 h 682"/>
                <a:gd name="T94" fmla="*/ 16 w 406"/>
                <a:gd name="T95" fmla="*/ 274 h 682"/>
                <a:gd name="T96" fmla="*/ 5 w 406"/>
                <a:gd name="T97" fmla="*/ 223 h 682"/>
                <a:gd name="T98" fmla="*/ 5 w 406"/>
                <a:gd name="T99" fmla="*/ 179 h 682"/>
                <a:gd name="T100" fmla="*/ 23 w 406"/>
                <a:gd name="T101" fmla="*/ 116 h 682"/>
                <a:gd name="T102" fmla="*/ 55 w 406"/>
                <a:gd name="T103" fmla="*/ 65 h 682"/>
                <a:gd name="T104" fmla="*/ 101 w 406"/>
                <a:gd name="T105" fmla="*/ 29 h 682"/>
                <a:gd name="T106" fmla="*/ 156 w 406"/>
                <a:gd name="T107" fmla="*/ 7 h 682"/>
                <a:gd name="T108" fmla="*/ 218 w 406"/>
                <a:gd name="T109" fmla="*/ 0 h 682"/>
                <a:gd name="T110" fmla="*/ 267 w 406"/>
                <a:gd name="T111" fmla="*/ 2 h 682"/>
                <a:gd name="T112" fmla="*/ 328 w 406"/>
                <a:gd name="T113" fmla="*/ 18 h 682"/>
                <a:gd name="T114" fmla="*/ 375 w 406"/>
                <a:gd name="T115" fmla="*/ 46 h 682"/>
                <a:gd name="T116" fmla="*/ 360 w 406"/>
                <a:gd name="T117" fmla="*/ 8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 h="682">
                  <a:moveTo>
                    <a:pt x="330" y="140"/>
                  </a:moveTo>
                  <a:lnTo>
                    <a:pt x="330" y="140"/>
                  </a:lnTo>
                  <a:lnTo>
                    <a:pt x="323" y="121"/>
                  </a:lnTo>
                  <a:lnTo>
                    <a:pt x="313" y="105"/>
                  </a:lnTo>
                  <a:lnTo>
                    <a:pt x="300" y="90"/>
                  </a:lnTo>
                  <a:lnTo>
                    <a:pt x="294" y="84"/>
                  </a:lnTo>
                  <a:lnTo>
                    <a:pt x="287" y="79"/>
                  </a:lnTo>
                  <a:lnTo>
                    <a:pt x="279" y="74"/>
                  </a:lnTo>
                  <a:lnTo>
                    <a:pt x="272" y="70"/>
                  </a:lnTo>
                  <a:lnTo>
                    <a:pt x="263" y="67"/>
                  </a:lnTo>
                  <a:lnTo>
                    <a:pt x="254" y="63"/>
                  </a:lnTo>
                  <a:lnTo>
                    <a:pt x="236" y="59"/>
                  </a:lnTo>
                  <a:lnTo>
                    <a:pt x="215" y="58"/>
                  </a:lnTo>
                  <a:lnTo>
                    <a:pt x="215" y="58"/>
                  </a:lnTo>
                  <a:lnTo>
                    <a:pt x="205" y="59"/>
                  </a:lnTo>
                  <a:lnTo>
                    <a:pt x="194" y="60"/>
                  </a:lnTo>
                  <a:lnTo>
                    <a:pt x="185" y="62"/>
                  </a:lnTo>
                  <a:lnTo>
                    <a:pt x="175" y="65"/>
                  </a:lnTo>
                  <a:lnTo>
                    <a:pt x="166" y="69"/>
                  </a:lnTo>
                  <a:lnTo>
                    <a:pt x="158" y="73"/>
                  </a:lnTo>
                  <a:lnTo>
                    <a:pt x="150" y="78"/>
                  </a:lnTo>
                  <a:lnTo>
                    <a:pt x="144" y="84"/>
                  </a:lnTo>
                  <a:lnTo>
                    <a:pt x="138" y="90"/>
                  </a:lnTo>
                  <a:lnTo>
                    <a:pt x="132" y="96"/>
                  </a:lnTo>
                  <a:lnTo>
                    <a:pt x="127" y="104"/>
                  </a:lnTo>
                  <a:lnTo>
                    <a:pt x="123" y="111"/>
                  </a:lnTo>
                  <a:lnTo>
                    <a:pt x="120" y="119"/>
                  </a:lnTo>
                  <a:lnTo>
                    <a:pt x="118" y="127"/>
                  </a:lnTo>
                  <a:lnTo>
                    <a:pt x="117" y="136"/>
                  </a:lnTo>
                  <a:lnTo>
                    <a:pt x="116" y="144"/>
                  </a:lnTo>
                  <a:lnTo>
                    <a:pt x="116" y="144"/>
                  </a:lnTo>
                  <a:lnTo>
                    <a:pt x="117" y="157"/>
                  </a:lnTo>
                  <a:lnTo>
                    <a:pt x="119" y="168"/>
                  </a:lnTo>
                  <a:lnTo>
                    <a:pt x="123" y="179"/>
                  </a:lnTo>
                  <a:lnTo>
                    <a:pt x="128" y="189"/>
                  </a:lnTo>
                  <a:lnTo>
                    <a:pt x="135" y="199"/>
                  </a:lnTo>
                  <a:lnTo>
                    <a:pt x="143" y="208"/>
                  </a:lnTo>
                  <a:lnTo>
                    <a:pt x="151" y="215"/>
                  </a:lnTo>
                  <a:lnTo>
                    <a:pt x="161" y="223"/>
                  </a:lnTo>
                  <a:lnTo>
                    <a:pt x="184" y="238"/>
                  </a:lnTo>
                  <a:lnTo>
                    <a:pt x="207" y="251"/>
                  </a:lnTo>
                  <a:lnTo>
                    <a:pt x="261" y="277"/>
                  </a:lnTo>
                  <a:lnTo>
                    <a:pt x="288" y="291"/>
                  </a:lnTo>
                  <a:lnTo>
                    <a:pt x="314" y="306"/>
                  </a:lnTo>
                  <a:lnTo>
                    <a:pt x="326" y="315"/>
                  </a:lnTo>
                  <a:lnTo>
                    <a:pt x="339" y="325"/>
                  </a:lnTo>
                  <a:lnTo>
                    <a:pt x="350" y="335"/>
                  </a:lnTo>
                  <a:lnTo>
                    <a:pt x="361" y="344"/>
                  </a:lnTo>
                  <a:lnTo>
                    <a:pt x="370" y="356"/>
                  </a:lnTo>
                  <a:lnTo>
                    <a:pt x="380" y="368"/>
                  </a:lnTo>
                  <a:lnTo>
                    <a:pt x="387" y="382"/>
                  </a:lnTo>
                  <a:lnTo>
                    <a:pt x="393" y="397"/>
                  </a:lnTo>
                  <a:lnTo>
                    <a:pt x="398" y="411"/>
                  </a:lnTo>
                  <a:lnTo>
                    <a:pt x="402" y="429"/>
                  </a:lnTo>
                  <a:lnTo>
                    <a:pt x="404" y="447"/>
                  </a:lnTo>
                  <a:lnTo>
                    <a:pt x="406" y="466"/>
                  </a:lnTo>
                  <a:lnTo>
                    <a:pt x="406" y="466"/>
                  </a:lnTo>
                  <a:lnTo>
                    <a:pt x="404" y="490"/>
                  </a:lnTo>
                  <a:lnTo>
                    <a:pt x="401" y="512"/>
                  </a:lnTo>
                  <a:lnTo>
                    <a:pt x="396" y="534"/>
                  </a:lnTo>
                  <a:lnTo>
                    <a:pt x="387" y="554"/>
                  </a:lnTo>
                  <a:lnTo>
                    <a:pt x="377" y="573"/>
                  </a:lnTo>
                  <a:lnTo>
                    <a:pt x="366" y="591"/>
                  </a:lnTo>
                  <a:lnTo>
                    <a:pt x="352" y="607"/>
                  </a:lnTo>
                  <a:lnTo>
                    <a:pt x="336" y="622"/>
                  </a:lnTo>
                  <a:lnTo>
                    <a:pt x="319" y="636"/>
                  </a:lnTo>
                  <a:lnTo>
                    <a:pt x="299" y="647"/>
                  </a:lnTo>
                  <a:lnTo>
                    <a:pt x="279" y="657"/>
                  </a:lnTo>
                  <a:lnTo>
                    <a:pt x="257" y="666"/>
                  </a:lnTo>
                  <a:lnTo>
                    <a:pt x="232" y="673"/>
                  </a:lnTo>
                  <a:lnTo>
                    <a:pt x="207" y="678"/>
                  </a:lnTo>
                  <a:lnTo>
                    <a:pt x="181" y="681"/>
                  </a:lnTo>
                  <a:lnTo>
                    <a:pt x="153" y="682"/>
                  </a:lnTo>
                  <a:lnTo>
                    <a:pt x="153" y="682"/>
                  </a:lnTo>
                  <a:lnTo>
                    <a:pt x="128" y="681"/>
                  </a:lnTo>
                  <a:lnTo>
                    <a:pt x="104" y="678"/>
                  </a:lnTo>
                  <a:lnTo>
                    <a:pt x="82" y="674"/>
                  </a:lnTo>
                  <a:lnTo>
                    <a:pt x="61" y="669"/>
                  </a:lnTo>
                  <a:lnTo>
                    <a:pt x="42" y="663"/>
                  </a:lnTo>
                  <a:lnTo>
                    <a:pt x="26" y="656"/>
                  </a:lnTo>
                  <a:lnTo>
                    <a:pt x="11" y="648"/>
                  </a:lnTo>
                  <a:lnTo>
                    <a:pt x="0" y="641"/>
                  </a:lnTo>
                  <a:lnTo>
                    <a:pt x="0" y="641"/>
                  </a:lnTo>
                  <a:lnTo>
                    <a:pt x="8" y="610"/>
                  </a:lnTo>
                  <a:lnTo>
                    <a:pt x="15" y="580"/>
                  </a:lnTo>
                  <a:lnTo>
                    <a:pt x="21" y="550"/>
                  </a:lnTo>
                  <a:lnTo>
                    <a:pt x="27" y="519"/>
                  </a:lnTo>
                  <a:lnTo>
                    <a:pt x="45" y="519"/>
                  </a:lnTo>
                  <a:lnTo>
                    <a:pt x="45" y="519"/>
                  </a:lnTo>
                  <a:lnTo>
                    <a:pt x="47" y="531"/>
                  </a:lnTo>
                  <a:lnTo>
                    <a:pt x="51" y="540"/>
                  </a:lnTo>
                  <a:lnTo>
                    <a:pt x="55" y="550"/>
                  </a:lnTo>
                  <a:lnTo>
                    <a:pt x="60" y="559"/>
                  </a:lnTo>
                  <a:lnTo>
                    <a:pt x="65" y="568"/>
                  </a:lnTo>
                  <a:lnTo>
                    <a:pt x="71" y="576"/>
                  </a:lnTo>
                  <a:lnTo>
                    <a:pt x="78" y="585"/>
                  </a:lnTo>
                  <a:lnTo>
                    <a:pt x="86" y="593"/>
                  </a:lnTo>
                  <a:lnTo>
                    <a:pt x="94" y="599"/>
                  </a:lnTo>
                  <a:lnTo>
                    <a:pt x="104" y="605"/>
                  </a:lnTo>
                  <a:lnTo>
                    <a:pt x="114" y="610"/>
                  </a:lnTo>
                  <a:lnTo>
                    <a:pt x="125" y="615"/>
                  </a:lnTo>
                  <a:lnTo>
                    <a:pt x="137" y="619"/>
                  </a:lnTo>
                  <a:lnTo>
                    <a:pt x="149" y="621"/>
                  </a:lnTo>
                  <a:lnTo>
                    <a:pt x="163" y="622"/>
                  </a:lnTo>
                  <a:lnTo>
                    <a:pt x="178" y="622"/>
                  </a:lnTo>
                  <a:lnTo>
                    <a:pt x="178" y="622"/>
                  </a:lnTo>
                  <a:lnTo>
                    <a:pt x="190" y="622"/>
                  </a:lnTo>
                  <a:lnTo>
                    <a:pt x="204" y="621"/>
                  </a:lnTo>
                  <a:lnTo>
                    <a:pt x="215" y="619"/>
                  </a:lnTo>
                  <a:lnTo>
                    <a:pt x="226" y="615"/>
                  </a:lnTo>
                  <a:lnTo>
                    <a:pt x="236" y="611"/>
                  </a:lnTo>
                  <a:lnTo>
                    <a:pt x="245" y="606"/>
                  </a:lnTo>
                  <a:lnTo>
                    <a:pt x="253" y="600"/>
                  </a:lnTo>
                  <a:lnTo>
                    <a:pt x="261" y="594"/>
                  </a:lnTo>
                  <a:lnTo>
                    <a:pt x="267" y="588"/>
                  </a:lnTo>
                  <a:lnTo>
                    <a:pt x="273" y="580"/>
                  </a:lnTo>
                  <a:lnTo>
                    <a:pt x="278" y="571"/>
                  </a:lnTo>
                  <a:lnTo>
                    <a:pt x="282" y="563"/>
                  </a:lnTo>
                  <a:lnTo>
                    <a:pt x="284" y="554"/>
                  </a:lnTo>
                  <a:lnTo>
                    <a:pt x="287" y="545"/>
                  </a:lnTo>
                  <a:lnTo>
                    <a:pt x="288" y="535"/>
                  </a:lnTo>
                  <a:lnTo>
                    <a:pt x="288" y="526"/>
                  </a:lnTo>
                  <a:lnTo>
                    <a:pt x="288" y="526"/>
                  </a:lnTo>
                  <a:lnTo>
                    <a:pt x="288" y="513"/>
                  </a:lnTo>
                  <a:lnTo>
                    <a:pt x="285" y="501"/>
                  </a:lnTo>
                  <a:lnTo>
                    <a:pt x="282" y="490"/>
                  </a:lnTo>
                  <a:lnTo>
                    <a:pt x="277" y="480"/>
                  </a:lnTo>
                  <a:lnTo>
                    <a:pt x="269" y="470"/>
                  </a:lnTo>
                  <a:lnTo>
                    <a:pt x="262" y="461"/>
                  </a:lnTo>
                  <a:lnTo>
                    <a:pt x="253" y="452"/>
                  </a:lnTo>
                  <a:lnTo>
                    <a:pt x="245" y="445"/>
                  </a:lnTo>
                  <a:lnTo>
                    <a:pt x="222" y="430"/>
                  </a:lnTo>
                  <a:lnTo>
                    <a:pt x="199" y="418"/>
                  </a:lnTo>
                  <a:lnTo>
                    <a:pt x="147" y="392"/>
                  </a:lnTo>
                  <a:lnTo>
                    <a:pt x="120" y="378"/>
                  </a:lnTo>
                  <a:lnTo>
                    <a:pt x="94" y="362"/>
                  </a:lnTo>
                  <a:lnTo>
                    <a:pt x="82" y="354"/>
                  </a:lnTo>
                  <a:lnTo>
                    <a:pt x="71" y="344"/>
                  </a:lnTo>
                  <a:lnTo>
                    <a:pt x="60" y="336"/>
                  </a:lnTo>
                  <a:lnTo>
                    <a:pt x="49" y="325"/>
                  </a:lnTo>
                  <a:lnTo>
                    <a:pt x="40" y="313"/>
                  </a:lnTo>
                  <a:lnTo>
                    <a:pt x="31" y="301"/>
                  </a:lnTo>
                  <a:lnTo>
                    <a:pt x="23" y="287"/>
                  </a:lnTo>
                  <a:lnTo>
                    <a:pt x="16" y="274"/>
                  </a:lnTo>
                  <a:lnTo>
                    <a:pt x="11" y="258"/>
                  </a:lnTo>
                  <a:lnTo>
                    <a:pt x="8" y="242"/>
                  </a:lnTo>
                  <a:lnTo>
                    <a:pt x="5" y="223"/>
                  </a:lnTo>
                  <a:lnTo>
                    <a:pt x="4" y="203"/>
                  </a:lnTo>
                  <a:lnTo>
                    <a:pt x="4" y="203"/>
                  </a:lnTo>
                  <a:lnTo>
                    <a:pt x="5" y="179"/>
                  </a:lnTo>
                  <a:lnTo>
                    <a:pt x="9" y="157"/>
                  </a:lnTo>
                  <a:lnTo>
                    <a:pt x="15" y="136"/>
                  </a:lnTo>
                  <a:lnTo>
                    <a:pt x="23" y="116"/>
                  </a:lnTo>
                  <a:lnTo>
                    <a:pt x="31" y="98"/>
                  </a:lnTo>
                  <a:lnTo>
                    <a:pt x="42" y="80"/>
                  </a:lnTo>
                  <a:lnTo>
                    <a:pt x="55" y="65"/>
                  </a:lnTo>
                  <a:lnTo>
                    <a:pt x="70" y="52"/>
                  </a:lnTo>
                  <a:lnTo>
                    <a:pt x="85" y="39"/>
                  </a:lnTo>
                  <a:lnTo>
                    <a:pt x="101" y="29"/>
                  </a:lnTo>
                  <a:lnTo>
                    <a:pt x="119" y="19"/>
                  </a:lnTo>
                  <a:lnTo>
                    <a:pt x="138" y="12"/>
                  </a:lnTo>
                  <a:lnTo>
                    <a:pt x="156" y="7"/>
                  </a:lnTo>
                  <a:lnTo>
                    <a:pt x="178" y="2"/>
                  </a:lnTo>
                  <a:lnTo>
                    <a:pt x="197" y="0"/>
                  </a:lnTo>
                  <a:lnTo>
                    <a:pt x="218" y="0"/>
                  </a:lnTo>
                  <a:lnTo>
                    <a:pt x="218" y="0"/>
                  </a:lnTo>
                  <a:lnTo>
                    <a:pt x="243" y="0"/>
                  </a:lnTo>
                  <a:lnTo>
                    <a:pt x="267" y="2"/>
                  </a:lnTo>
                  <a:lnTo>
                    <a:pt x="289" y="6"/>
                  </a:lnTo>
                  <a:lnTo>
                    <a:pt x="309" y="12"/>
                  </a:lnTo>
                  <a:lnTo>
                    <a:pt x="328" y="18"/>
                  </a:lnTo>
                  <a:lnTo>
                    <a:pt x="345" y="27"/>
                  </a:lnTo>
                  <a:lnTo>
                    <a:pt x="361" y="36"/>
                  </a:lnTo>
                  <a:lnTo>
                    <a:pt x="375" y="46"/>
                  </a:lnTo>
                  <a:lnTo>
                    <a:pt x="375" y="46"/>
                  </a:lnTo>
                  <a:lnTo>
                    <a:pt x="367" y="67"/>
                  </a:lnTo>
                  <a:lnTo>
                    <a:pt x="360" y="89"/>
                  </a:lnTo>
                  <a:lnTo>
                    <a:pt x="345" y="140"/>
                  </a:lnTo>
                  <a:lnTo>
                    <a:pt x="330"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50"/>
            <p:cNvSpPr>
              <a:spLocks/>
            </p:cNvSpPr>
            <p:nvPr/>
          </p:nvSpPr>
          <p:spPr bwMode="auto">
            <a:xfrm>
              <a:off x="2987676" y="4138613"/>
              <a:ext cx="339725" cy="374650"/>
            </a:xfrm>
            <a:custGeom>
              <a:avLst/>
              <a:gdLst>
                <a:gd name="T0" fmla="*/ 294 w 429"/>
                <a:gd name="T1" fmla="*/ 389 h 474"/>
                <a:gd name="T2" fmla="*/ 281 w 429"/>
                <a:gd name="T3" fmla="*/ 408 h 474"/>
                <a:gd name="T4" fmla="*/ 248 w 429"/>
                <a:gd name="T5" fmla="*/ 439 h 474"/>
                <a:gd name="T6" fmla="*/ 212 w 429"/>
                <a:gd name="T7" fmla="*/ 461 h 474"/>
                <a:gd name="T8" fmla="*/ 183 w 429"/>
                <a:gd name="T9" fmla="*/ 470 h 474"/>
                <a:gd name="T10" fmla="*/ 161 w 429"/>
                <a:gd name="T11" fmla="*/ 474 h 474"/>
                <a:gd name="T12" fmla="*/ 150 w 429"/>
                <a:gd name="T13" fmla="*/ 474 h 474"/>
                <a:gd name="T14" fmla="*/ 117 w 429"/>
                <a:gd name="T15" fmla="*/ 471 h 474"/>
                <a:gd name="T16" fmla="*/ 87 w 429"/>
                <a:gd name="T17" fmla="*/ 464 h 474"/>
                <a:gd name="T18" fmla="*/ 61 w 429"/>
                <a:gd name="T19" fmla="*/ 450 h 474"/>
                <a:gd name="T20" fmla="*/ 40 w 429"/>
                <a:gd name="T21" fmla="*/ 432 h 474"/>
                <a:gd name="T22" fmla="*/ 24 w 429"/>
                <a:gd name="T23" fmla="*/ 408 h 474"/>
                <a:gd name="T24" fmla="*/ 11 w 429"/>
                <a:gd name="T25" fmla="*/ 377 h 474"/>
                <a:gd name="T26" fmla="*/ 4 w 429"/>
                <a:gd name="T27" fmla="*/ 341 h 474"/>
                <a:gd name="T28" fmla="*/ 2 w 429"/>
                <a:gd name="T29" fmla="*/ 299 h 474"/>
                <a:gd name="T30" fmla="*/ 2 w 429"/>
                <a:gd name="T31" fmla="*/ 253 h 474"/>
                <a:gd name="T32" fmla="*/ 5 w 429"/>
                <a:gd name="T33" fmla="*/ 175 h 474"/>
                <a:gd name="T34" fmla="*/ 5 w 429"/>
                <a:gd name="T35" fmla="*/ 138 h 474"/>
                <a:gd name="T36" fmla="*/ 4 w 429"/>
                <a:gd name="T37" fmla="*/ 72 h 474"/>
                <a:gd name="T38" fmla="*/ 0 w 429"/>
                <a:gd name="T39" fmla="*/ 0 h 474"/>
                <a:gd name="T40" fmla="*/ 31 w 429"/>
                <a:gd name="T41" fmla="*/ 4 h 474"/>
                <a:gd name="T42" fmla="*/ 72 w 429"/>
                <a:gd name="T43" fmla="*/ 5 h 474"/>
                <a:gd name="T44" fmla="*/ 129 w 429"/>
                <a:gd name="T45" fmla="*/ 3 h 474"/>
                <a:gd name="T46" fmla="*/ 143 w 429"/>
                <a:gd name="T47" fmla="*/ 0 h 474"/>
                <a:gd name="T48" fmla="*/ 138 w 429"/>
                <a:gd name="T49" fmla="*/ 56 h 474"/>
                <a:gd name="T50" fmla="*/ 133 w 429"/>
                <a:gd name="T51" fmla="*/ 192 h 474"/>
                <a:gd name="T52" fmla="*/ 133 w 429"/>
                <a:gd name="T53" fmla="*/ 274 h 474"/>
                <a:gd name="T54" fmla="*/ 135 w 429"/>
                <a:gd name="T55" fmla="*/ 314 h 474"/>
                <a:gd name="T56" fmla="*/ 142 w 429"/>
                <a:gd name="T57" fmla="*/ 336 h 474"/>
                <a:gd name="T58" fmla="*/ 149 w 429"/>
                <a:gd name="T59" fmla="*/ 354 h 474"/>
                <a:gd name="T60" fmla="*/ 159 w 429"/>
                <a:gd name="T61" fmla="*/ 368 h 474"/>
                <a:gd name="T62" fmla="*/ 171 w 429"/>
                <a:gd name="T63" fmla="*/ 380 h 474"/>
                <a:gd name="T64" fmla="*/ 185 w 429"/>
                <a:gd name="T65" fmla="*/ 386 h 474"/>
                <a:gd name="T66" fmla="*/ 202 w 429"/>
                <a:gd name="T67" fmla="*/ 389 h 474"/>
                <a:gd name="T68" fmla="*/ 211 w 429"/>
                <a:gd name="T69" fmla="*/ 389 h 474"/>
                <a:gd name="T70" fmla="*/ 231 w 429"/>
                <a:gd name="T71" fmla="*/ 388 h 474"/>
                <a:gd name="T72" fmla="*/ 248 w 429"/>
                <a:gd name="T73" fmla="*/ 381 h 474"/>
                <a:gd name="T74" fmla="*/ 262 w 429"/>
                <a:gd name="T75" fmla="*/ 368 h 474"/>
                <a:gd name="T76" fmla="*/ 274 w 429"/>
                <a:gd name="T77" fmla="*/ 352 h 474"/>
                <a:gd name="T78" fmla="*/ 283 w 429"/>
                <a:gd name="T79" fmla="*/ 332 h 474"/>
                <a:gd name="T80" fmla="*/ 289 w 429"/>
                <a:gd name="T81" fmla="*/ 309 h 474"/>
                <a:gd name="T82" fmla="*/ 293 w 429"/>
                <a:gd name="T83" fmla="*/ 282 h 474"/>
                <a:gd name="T84" fmla="*/ 294 w 429"/>
                <a:gd name="T85" fmla="*/ 212 h 474"/>
                <a:gd name="T86" fmla="*/ 294 w 429"/>
                <a:gd name="T87" fmla="*/ 155 h 474"/>
                <a:gd name="T88" fmla="*/ 290 w 429"/>
                <a:gd name="T89" fmla="*/ 51 h 474"/>
                <a:gd name="T90" fmla="*/ 287 w 429"/>
                <a:gd name="T91" fmla="*/ 0 h 474"/>
                <a:gd name="T92" fmla="*/ 336 w 429"/>
                <a:gd name="T93" fmla="*/ 4 h 474"/>
                <a:gd name="T94" fmla="*/ 357 w 429"/>
                <a:gd name="T95" fmla="*/ 5 h 474"/>
                <a:gd name="T96" fmla="*/ 398 w 429"/>
                <a:gd name="T97" fmla="*/ 3 h 474"/>
                <a:gd name="T98" fmla="*/ 429 w 429"/>
                <a:gd name="T99" fmla="*/ 0 h 474"/>
                <a:gd name="T100" fmla="*/ 423 w 429"/>
                <a:gd name="T101" fmla="*/ 102 h 474"/>
                <a:gd name="T102" fmla="*/ 422 w 429"/>
                <a:gd name="T103" fmla="*/ 212 h 474"/>
                <a:gd name="T104" fmla="*/ 422 w 429"/>
                <a:gd name="T105" fmla="*/ 249 h 474"/>
                <a:gd name="T106" fmla="*/ 423 w 429"/>
                <a:gd name="T107" fmla="*/ 360 h 474"/>
                <a:gd name="T108" fmla="*/ 429 w 429"/>
                <a:gd name="T109" fmla="*/ 461 h 474"/>
                <a:gd name="T110" fmla="*/ 396 w 429"/>
                <a:gd name="T111" fmla="*/ 459 h 474"/>
                <a:gd name="T112" fmla="*/ 362 w 429"/>
                <a:gd name="T113" fmla="*/ 456 h 474"/>
                <a:gd name="T114" fmla="*/ 345 w 429"/>
                <a:gd name="T115" fmla="*/ 458 h 474"/>
                <a:gd name="T116" fmla="*/ 292 w 429"/>
                <a:gd name="T117" fmla="*/ 4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9" h="474">
                  <a:moveTo>
                    <a:pt x="297" y="389"/>
                  </a:moveTo>
                  <a:lnTo>
                    <a:pt x="294" y="389"/>
                  </a:lnTo>
                  <a:lnTo>
                    <a:pt x="294" y="389"/>
                  </a:lnTo>
                  <a:lnTo>
                    <a:pt x="281" y="408"/>
                  </a:lnTo>
                  <a:lnTo>
                    <a:pt x="266" y="425"/>
                  </a:lnTo>
                  <a:lnTo>
                    <a:pt x="248" y="439"/>
                  </a:lnTo>
                  <a:lnTo>
                    <a:pt x="231" y="451"/>
                  </a:lnTo>
                  <a:lnTo>
                    <a:pt x="212" y="461"/>
                  </a:lnTo>
                  <a:lnTo>
                    <a:pt x="192" y="468"/>
                  </a:lnTo>
                  <a:lnTo>
                    <a:pt x="183" y="470"/>
                  </a:lnTo>
                  <a:lnTo>
                    <a:pt x="173" y="473"/>
                  </a:lnTo>
                  <a:lnTo>
                    <a:pt x="161" y="474"/>
                  </a:lnTo>
                  <a:lnTo>
                    <a:pt x="150" y="474"/>
                  </a:lnTo>
                  <a:lnTo>
                    <a:pt x="150" y="474"/>
                  </a:lnTo>
                  <a:lnTo>
                    <a:pt x="133" y="474"/>
                  </a:lnTo>
                  <a:lnTo>
                    <a:pt x="117" y="471"/>
                  </a:lnTo>
                  <a:lnTo>
                    <a:pt x="101" y="468"/>
                  </a:lnTo>
                  <a:lnTo>
                    <a:pt x="87" y="464"/>
                  </a:lnTo>
                  <a:lnTo>
                    <a:pt x="73" y="458"/>
                  </a:lnTo>
                  <a:lnTo>
                    <a:pt x="61" y="450"/>
                  </a:lnTo>
                  <a:lnTo>
                    <a:pt x="50" y="442"/>
                  </a:lnTo>
                  <a:lnTo>
                    <a:pt x="40" y="432"/>
                  </a:lnTo>
                  <a:lnTo>
                    <a:pt x="31" y="420"/>
                  </a:lnTo>
                  <a:lnTo>
                    <a:pt x="24" y="408"/>
                  </a:lnTo>
                  <a:lnTo>
                    <a:pt x="16" y="393"/>
                  </a:lnTo>
                  <a:lnTo>
                    <a:pt x="11" y="377"/>
                  </a:lnTo>
                  <a:lnTo>
                    <a:pt x="6" y="360"/>
                  </a:lnTo>
                  <a:lnTo>
                    <a:pt x="4" y="341"/>
                  </a:lnTo>
                  <a:lnTo>
                    <a:pt x="2" y="320"/>
                  </a:lnTo>
                  <a:lnTo>
                    <a:pt x="2" y="299"/>
                  </a:lnTo>
                  <a:lnTo>
                    <a:pt x="2" y="299"/>
                  </a:lnTo>
                  <a:lnTo>
                    <a:pt x="2" y="253"/>
                  </a:lnTo>
                  <a:lnTo>
                    <a:pt x="3" y="212"/>
                  </a:lnTo>
                  <a:lnTo>
                    <a:pt x="5" y="175"/>
                  </a:lnTo>
                  <a:lnTo>
                    <a:pt x="5" y="138"/>
                  </a:lnTo>
                  <a:lnTo>
                    <a:pt x="5" y="138"/>
                  </a:lnTo>
                  <a:lnTo>
                    <a:pt x="5" y="107"/>
                  </a:lnTo>
                  <a:lnTo>
                    <a:pt x="4" y="72"/>
                  </a:lnTo>
                  <a:lnTo>
                    <a:pt x="0" y="0"/>
                  </a:lnTo>
                  <a:lnTo>
                    <a:pt x="0" y="0"/>
                  </a:lnTo>
                  <a:lnTo>
                    <a:pt x="14" y="3"/>
                  </a:lnTo>
                  <a:lnTo>
                    <a:pt x="31" y="4"/>
                  </a:lnTo>
                  <a:lnTo>
                    <a:pt x="72" y="5"/>
                  </a:lnTo>
                  <a:lnTo>
                    <a:pt x="72" y="5"/>
                  </a:lnTo>
                  <a:lnTo>
                    <a:pt x="112" y="4"/>
                  </a:lnTo>
                  <a:lnTo>
                    <a:pt x="129" y="3"/>
                  </a:lnTo>
                  <a:lnTo>
                    <a:pt x="143" y="0"/>
                  </a:lnTo>
                  <a:lnTo>
                    <a:pt x="143" y="0"/>
                  </a:lnTo>
                  <a:lnTo>
                    <a:pt x="140" y="27"/>
                  </a:lnTo>
                  <a:lnTo>
                    <a:pt x="138" y="56"/>
                  </a:lnTo>
                  <a:lnTo>
                    <a:pt x="135" y="120"/>
                  </a:lnTo>
                  <a:lnTo>
                    <a:pt x="133" y="192"/>
                  </a:lnTo>
                  <a:lnTo>
                    <a:pt x="133" y="274"/>
                  </a:lnTo>
                  <a:lnTo>
                    <a:pt x="133" y="274"/>
                  </a:lnTo>
                  <a:lnTo>
                    <a:pt x="134" y="301"/>
                  </a:lnTo>
                  <a:lnTo>
                    <a:pt x="135" y="314"/>
                  </a:lnTo>
                  <a:lnTo>
                    <a:pt x="138" y="325"/>
                  </a:lnTo>
                  <a:lnTo>
                    <a:pt x="142" y="336"/>
                  </a:lnTo>
                  <a:lnTo>
                    <a:pt x="144" y="345"/>
                  </a:lnTo>
                  <a:lnTo>
                    <a:pt x="149" y="354"/>
                  </a:lnTo>
                  <a:lnTo>
                    <a:pt x="154" y="361"/>
                  </a:lnTo>
                  <a:lnTo>
                    <a:pt x="159" y="368"/>
                  </a:lnTo>
                  <a:lnTo>
                    <a:pt x="165" y="375"/>
                  </a:lnTo>
                  <a:lnTo>
                    <a:pt x="171" y="380"/>
                  </a:lnTo>
                  <a:lnTo>
                    <a:pt x="178" y="383"/>
                  </a:lnTo>
                  <a:lnTo>
                    <a:pt x="185" y="386"/>
                  </a:lnTo>
                  <a:lnTo>
                    <a:pt x="194" y="388"/>
                  </a:lnTo>
                  <a:lnTo>
                    <a:pt x="202" y="389"/>
                  </a:lnTo>
                  <a:lnTo>
                    <a:pt x="211" y="389"/>
                  </a:lnTo>
                  <a:lnTo>
                    <a:pt x="211" y="389"/>
                  </a:lnTo>
                  <a:lnTo>
                    <a:pt x="221" y="389"/>
                  </a:lnTo>
                  <a:lnTo>
                    <a:pt x="231" y="388"/>
                  </a:lnTo>
                  <a:lnTo>
                    <a:pt x="240" y="385"/>
                  </a:lnTo>
                  <a:lnTo>
                    <a:pt x="248" y="381"/>
                  </a:lnTo>
                  <a:lnTo>
                    <a:pt x="256" y="375"/>
                  </a:lnTo>
                  <a:lnTo>
                    <a:pt x="262" y="368"/>
                  </a:lnTo>
                  <a:lnTo>
                    <a:pt x="268" y="361"/>
                  </a:lnTo>
                  <a:lnTo>
                    <a:pt x="274" y="352"/>
                  </a:lnTo>
                  <a:lnTo>
                    <a:pt x="279" y="344"/>
                  </a:lnTo>
                  <a:lnTo>
                    <a:pt x="283" y="332"/>
                  </a:lnTo>
                  <a:lnTo>
                    <a:pt x="287" y="321"/>
                  </a:lnTo>
                  <a:lnTo>
                    <a:pt x="289" y="309"/>
                  </a:lnTo>
                  <a:lnTo>
                    <a:pt x="292" y="295"/>
                  </a:lnTo>
                  <a:lnTo>
                    <a:pt x="293" y="282"/>
                  </a:lnTo>
                  <a:lnTo>
                    <a:pt x="294" y="249"/>
                  </a:lnTo>
                  <a:lnTo>
                    <a:pt x="294" y="212"/>
                  </a:lnTo>
                  <a:lnTo>
                    <a:pt x="294" y="212"/>
                  </a:lnTo>
                  <a:lnTo>
                    <a:pt x="294" y="155"/>
                  </a:lnTo>
                  <a:lnTo>
                    <a:pt x="293" y="102"/>
                  </a:lnTo>
                  <a:lnTo>
                    <a:pt x="290" y="51"/>
                  </a:lnTo>
                  <a:lnTo>
                    <a:pt x="287" y="0"/>
                  </a:lnTo>
                  <a:lnTo>
                    <a:pt x="287" y="0"/>
                  </a:lnTo>
                  <a:lnTo>
                    <a:pt x="318" y="3"/>
                  </a:lnTo>
                  <a:lnTo>
                    <a:pt x="336" y="4"/>
                  </a:lnTo>
                  <a:lnTo>
                    <a:pt x="357" y="5"/>
                  </a:lnTo>
                  <a:lnTo>
                    <a:pt x="357" y="5"/>
                  </a:lnTo>
                  <a:lnTo>
                    <a:pt x="380" y="4"/>
                  </a:lnTo>
                  <a:lnTo>
                    <a:pt x="398" y="3"/>
                  </a:lnTo>
                  <a:lnTo>
                    <a:pt x="429" y="0"/>
                  </a:lnTo>
                  <a:lnTo>
                    <a:pt x="429" y="0"/>
                  </a:lnTo>
                  <a:lnTo>
                    <a:pt x="426" y="51"/>
                  </a:lnTo>
                  <a:lnTo>
                    <a:pt x="423" y="102"/>
                  </a:lnTo>
                  <a:lnTo>
                    <a:pt x="422" y="155"/>
                  </a:lnTo>
                  <a:lnTo>
                    <a:pt x="422" y="212"/>
                  </a:lnTo>
                  <a:lnTo>
                    <a:pt x="422" y="249"/>
                  </a:lnTo>
                  <a:lnTo>
                    <a:pt x="422" y="249"/>
                  </a:lnTo>
                  <a:lnTo>
                    <a:pt x="422" y="306"/>
                  </a:lnTo>
                  <a:lnTo>
                    <a:pt x="423" y="360"/>
                  </a:lnTo>
                  <a:lnTo>
                    <a:pt x="426" y="411"/>
                  </a:lnTo>
                  <a:lnTo>
                    <a:pt x="429" y="461"/>
                  </a:lnTo>
                  <a:lnTo>
                    <a:pt x="429" y="461"/>
                  </a:lnTo>
                  <a:lnTo>
                    <a:pt x="396" y="459"/>
                  </a:lnTo>
                  <a:lnTo>
                    <a:pt x="379" y="458"/>
                  </a:lnTo>
                  <a:lnTo>
                    <a:pt x="362" y="456"/>
                  </a:lnTo>
                  <a:lnTo>
                    <a:pt x="362" y="456"/>
                  </a:lnTo>
                  <a:lnTo>
                    <a:pt x="345" y="458"/>
                  </a:lnTo>
                  <a:lnTo>
                    <a:pt x="328" y="459"/>
                  </a:lnTo>
                  <a:lnTo>
                    <a:pt x="292" y="461"/>
                  </a:lnTo>
                  <a:lnTo>
                    <a:pt x="297" y="3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51"/>
            <p:cNvSpPr>
              <a:spLocks noEditPoints="1"/>
            </p:cNvSpPr>
            <p:nvPr/>
          </p:nvSpPr>
          <p:spPr bwMode="auto">
            <a:xfrm>
              <a:off x="3411538" y="4127500"/>
              <a:ext cx="355600" cy="574675"/>
            </a:xfrm>
            <a:custGeom>
              <a:avLst/>
              <a:gdLst>
                <a:gd name="T0" fmla="*/ 6 w 448"/>
                <a:gd name="T1" fmla="*/ 253 h 724"/>
                <a:gd name="T2" fmla="*/ 0 w 448"/>
                <a:gd name="T3" fmla="*/ 12 h 724"/>
                <a:gd name="T4" fmla="*/ 49 w 448"/>
                <a:gd name="T5" fmla="*/ 16 h 724"/>
                <a:gd name="T6" fmla="*/ 83 w 448"/>
                <a:gd name="T7" fmla="*/ 16 h 724"/>
                <a:gd name="T8" fmla="*/ 132 w 448"/>
                <a:gd name="T9" fmla="*/ 12 h 724"/>
                <a:gd name="T10" fmla="*/ 125 w 448"/>
                <a:gd name="T11" fmla="*/ 94 h 724"/>
                <a:gd name="T12" fmla="*/ 131 w 448"/>
                <a:gd name="T13" fmla="*/ 84 h 724"/>
                <a:gd name="T14" fmla="*/ 146 w 448"/>
                <a:gd name="T15" fmla="*/ 57 h 724"/>
                <a:gd name="T16" fmla="*/ 167 w 448"/>
                <a:gd name="T17" fmla="*/ 33 h 724"/>
                <a:gd name="T18" fmla="*/ 195 w 448"/>
                <a:gd name="T19" fmla="*/ 16 h 724"/>
                <a:gd name="T20" fmla="*/ 227 w 448"/>
                <a:gd name="T21" fmla="*/ 3 h 724"/>
                <a:gd name="T22" fmla="*/ 263 w 448"/>
                <a:gd name="T23" fmla="*/ 0 h 724"/>
                <a:gd name="T24" fmla="*/ 299 w 448"/>
                <a:gd name="T25" fmla="*/ 3 h 724"/>
                <a:gd name="T26" fmla="*/ 348 w 448"/>
                <a:gd name="T27" fmla="*/ 21 h 724"/>
                <a:gd name="T28" fmla="*/ 392 w 448"/>
                <a:gd name="T29" fmla="*/ 55 h 724"/>
                <a:gd name="T30" fmla="*/ 424 w 448"/>
                <a:gd name="T31" fmla="*/ 108 h 724"/>
                <a:gd name="T32" fmla="*/ 444 w 448"/>
                <a:gd name="T33" fmla="*/ 177 h 724"/>
                <a:gd name="T34" fmla="*/ 448 w 448"/>
                <a:gd name="T35" fmla="*/ 235 h 724"/>
                <a:gd name="T36" fmla="*/ 439 w 448"/>
                <a:gd name="T37" fmla="*/ 326 h 724"/>
                <a:gd name="T38" fmla="*/ 413 w 448"/>
                <a:gd name="T39" fmla="*/ 394 h 724"/>
                <a:gd name="T40" fmla="*/ 374 w 448"/>
                <a:gd name="T41" fmla="*/ 442 h 724"/>
                <a:gd name="T42" fmla="*/ 328 w 448"/>
                <a:gd name="T43" fmla="*/ 472 h 724"/>
                <a:gd name="T44" fmla="*/ 278 w 448"/>
                <a:gd name="T45" fmla="*/ 485 h 724"/>
                <a:gd name="T46" fmla="*/ 239 w 448"/>
                <a:gd name="T47" fmla="*/ 485 h 724"/>
                <a:gd name="T48" fmla="*/ 186 w 448"/>
                <a:gd name="T49" fmla="*/ 468 h 724"/>
                <a:gd name="T50" fmla="*/ 146 w 448"/>
                <a:gd name="T51" fmla="*/ 432 h 724"/>
                <a:gd name="T52" fmla="*/ 135 w 448"/>
                <a:gd name="T53" fmla="*/ 416 h 724"/>
                <a:gd name="T54" fmla="*/ 137 w 448"/>
                <a:gd name="T55" fmla="*/ 669 h 724"/>
                <a:gd name="T56" fmla="*/ 142 w 448"/>
                <a:gd name="T57" fmla="*/ 724 h 724"/>
                <a:gd name="T58" fmla="*/ 70 w 448"/>
                <a:gd name="T59" fmla="*/ 719 h 724"/>
                <a:gd name="T60" fmla="*/ 13 w 448"/>
                <a:gd name="T61" fmla="*/ 723 h 724"/>
                <a:gd name="T62" fmla="*/ 2 w 448"/>
                <a:gd name="T63" fmla="*/ 645 h 724"/>
                <a:gd name="T64" fmla="*/ 7 w 448"/>
                <a:gd name="T65" fmla="*/ 394 h 724"/>
                <a:gd name="T66" fmla="*/ 222 w 448"/>
                <a:gd name="T67" fmla="*/ 59 h 724"/>
                <a:gd name="T68" fmla="*/ 196 w 448"/>
                <a:gd name="T69" fmla="*/ 64 h 724"/>
                <a:gd name="T70" fmla="*/ 172 w 448"/>
                <a:gd name="T71" fmla="*/ 83 h 724"/>
                <a:gd name="T72" fmla="*/ 152 w 448"/>
                <a:gd name="T73" fmla="*/ 115 h 724"/>
                <a:gd name="T74" fmla="*/ 137 w 448"/>
                <a:gd name="T75" fmla="*/ 162 h 724"/>
                <a:gd name="T76" fmla="*/ 130 w 448"/>
                <a:gd name="T77" fmla="*/ 228 h 724"/>
                <a:gd name="T78" fmla="*/ 130 w 448"/>
                <a:gd name="T79" fmla="*/ 274 h 724"/>
                <a:gd name="T80" fmla="*/ 136 w 448"/>
                <a:gd name="T81" fmla="*/ 328 h 724"/>
                <a:gd name="T82" fmla="*/ 147 w 448"/>
                <a:gd name="T83" fmla="*/ 370 h 724"/>
                <a:gd name="T84" fmla="*/ 166 w 448"/>
                <a:gd name="T85" fmla="*/ 400 h 724"/>
                <a:gd name="T86" fmla="*/ 190 w 448"/>
                <a:gd name="T87" fmla="*/ 418 h 724"/>
                <a:gd name="T88" fmla="*/ 218 w 448"/>
                <a:gd name="T89" fmla="*/ 423 h 724"/>
                <a:gd name="T90" fmla="*/ 237 w 448"/>
                <a:gd name="T91" fmla="*/ 420 h 724"/>
                <a:gd name="T92" fmla="*/ 263 w 448"/>
                <a:gd name="T93" fmla="*/ 405 h 724"/>
                <a:gd name="T94" fmla="*/ 283 w 448"/>
                <a:gd name="T95" fmla="*/ 378 h 724"/>
                <a:gd name="T96" fmla="*/ 296 w 448"/>
                <a:gd name="T97" fmla="*/ 336 h 724"/>
                <a:gd name="T98" fmla="*/ 305 w 448"/>
                <a:gd name="T99" fmla="*/ 282 h 724"/>
                <a:gd name="T100" fmla="*/ 306 w 448"/>
                <a:gd name="T101" fmla="*/ 238 h 724"/>
                <a:gd name="T102" fmla="*/ 302 w 448"/>
                <a:gd name="T103" fmla="*/ 175 h 724"/>
                <a:gd name="T104" fmla="*/ 292 w 448"/>
                <a:gd name="T105" fmla="*/ 126 h 724"/>
                <a:gd name="T106" fmla="*/ 278 w 448"/>
                <a:gd name="T107" fmla="*/ 91 h 724"/>
                <a:gd name="T108" fmla="*/ 257 w 448"/>
                <a:gd name="T109" fmla="*/ 69 h 724"/>
                <a:gd name="T110" fmla="*/ 230 w 448"/>
                <a:gd name="T111" fmla="*/ 59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8" h="724">
                  <a:moveTo>
                    <a:pt x="7" y="342"/>
                  </a:moveTo>
                  <a:lnTo>
                    <a:pt x="7" y="342"/>
                  </a:lnTo>
                  <a:lnTo>
                    <a:pt x="6" y="253"/>
                  </a:lnTo>
                  <a:lnTo>
                    <a:pt x="5" y="171"/>
                  </a:lnTo>
                  <a:lnTo>
                    <a:pt x="2" y="91"/>
                  </a:lnTo>
                  <a:lnTo>
                    <a:pt x="0" y="12"/>
                  </a:lnTo>
                  <a:lnTo>
                    <a:pt x="0" y="12"/>
                  </a:lnTo>
                  <a:lnTo>
                    <a:pt x="33" y="15"/>
                  </a:lnTo>
                  <a:lnTo>
                    <a:pt x="49" y="16"/>
                  </a:lnTo>
                  <a:lnTo>
                    <a:pt x="66" y="17"/>
                  </a:lnTo>
                  <a:lnTo>
                    <a:pt x="66" y="17"/>
                  </a:lnTo>
                  <a:lnTo>
                    <a:pt x="83" y="16"/>
                  </a:lnTo>
                  <a:lnTo>
                    <a:pt x="99" y="15"/>
                  </a:lnTo>
                  <a:lnTo>
                    <a:pt x="132" y="12"/>
                  </a:lnTo>
                  <a:lnTo>
                    <a:pt x="132" y="12"/>
                  </a:lnTo>
                  <a:lnTo>
                    <a:pt x="128" y="50"/>
                  </a:lnTo>
                  <a:lnTo>
                    <a:pt x="126" y="73"/>
                  </a:lnTo>
                  <a:lnTo>
                    <a:pt x="125" y="94"/>
                  </a:lnTo>
                  <a:lnTo>
                    <a:pt x="128" y="94"/>
                  </a:lnTo>
                  <a:lnTo>
                    <a:pt x="128" y="94"/>
                  </a:lnTo>
                  <a:lnTo>
                    <a:pt x="131" y="84"/>
                  </a:lnTo>
                  <a:lnTo>
                    <a:pt x="135" y="74"/>
                  </a:lnTo>
                  <a:lnTo>
                    <a:pt x="140" y="65"/>
                  </a:lnTo>
                  <a:lnTo>
                    <a:pt x="146" y="57"/>
                  </a:lnTo>
                  <a:lnTo>
                    <a:pt x="152" y="48"/>
                  </a:lnTo>
                  <a:lnTo>
                    <a:pt x="160" y="41"/>
                  </a:lnTo>
                  <a:lnTo>
                    <a:pt x="167" y="33"/>
                  </a:lnTo>
                  <a:lnTo>
                    <a:pt x="176" y="27"/>
                  </a:lnTo>
                  <a:lnTo>
                    <a:pt x="185" y="21"/>
                  </a:lnTo>
                  <a:lnTo>
                    <a:pt x="195" y="16"/>
                  </a:lnTo>
                  <a:lnTo>
                    <a:pt x="204" y="11"/>
                  </a:lnTo>
                  <a:lnTo>
                    <a:pt x="216" y="7"/>
                  </a:lnTo>
                  <a:lnTo>
                    <a:pt x="227" y="3"/>
                  </a:lnTo>
                  <a:lnTo>
                    <a:pt x="238" y="1"/>
                  </a:lnTo>
                  <a:lnTo>
                    <a:pt x="250" y="0"/>
                  </a:lnTo>
                  <a:lnTo>
                    <a:pt x="263" y="0"/>
                  </a:lnTo>
                  <a:lnTo>
                    <a:pt x="263" y="0"/>
                  </a:lnTo>
                  <a:lnTo>
                    <a:pt x="280" y="1"/>
                  </a:lnTo>
                  <a:lnTo>
                    <a:pt x="299" y="3"/>
                  </a:lnTo>
                  <a:lnTo>
                    <a:pt x="315" y="7"/>
                  </a:lnTo>
                  <a:lnTo>
                    <a:pt x="332" y="13"/>
                  </a:lnTo>
                  <a:lnTo>
                    <a:pt x="348" y="21"/>
                  </a:lnTo>
                  <a:lnTo>
                    <a:pt x="363" y="31"/>
                  </a:lnTo>
                  <a:lnTo>
                    <a:pt x="378" y="42"/>
                  </a:lnTo>
                  <a:lnTo>
                    <a:pt x="392" y="55"/>
                  </a:lnTo>
                  <a:lnTo>
                    <a:pt x="403" y="70"/>
                  </a:lnTo>
                  <a:lnTo>
                    <a:pt x="414" y="88"/>
                  </a:lnTo>
                  <a:lnTo>
                    <a:pt x="424" y="108"/>
                  </a:lnTo>
                  <a:lnTo>
                    <a:pt x="433" y="129"/>
                  </a:lnTo>
                  <a:lnTo>
                    <a:pt x="439" y="152"/>
                  </a:lnTo>
                  <a:lnTo>
                    <a:pt x="444" y="177"/>
                  </a:lnTo>
                  <a:lnTo>
                    <a:pt x="446" y="206"/>
                  </a:lnTo>
                  <a:lnTo>
                    <a:pt x="448" y="235"/>
                  </a:lnTo>
                  <a:lnTo>
                    <a:pt x="448" y="235"/>
                  </a:lnTo>
                  <a:lnTo>
                    <a:pt x="446" y="268"/>
                  </a:lnTo>
                  <a:lnTo>
                    <a:pt x="444" y="297"/>
                  </a:lnTo>
                  <a:lnTo>
                    <a:pt x="439" y="326"/>
                  </a:lnTo>
                  <a:lnTo>
                    <a:pt x="431" y="351"/>
                  </a:lnTo>
                  <a:lnTo>
                    <a:pt x="423" y="373"/>
                  </a:lnTo>
                  <a:lnTo>
                    <a:pt x="413" y="394"/>
                  </a:lnTo>
                  <a:lnTo>
                    <a:pt x="402" y="413"/>
                  </a:lnTo>
                  <a:lnTo>
                    <a:pt x="389" y="429"/>
                  </a:lnTo>
                  <a:lnTo>
                    <a:pt x="374" y="442"/>
                  </a:lnTo>
                  <a:lnTo>
                    <a:pt x="361" y="455"/>
                  </a:lnTo>
                  <a:lnTo>
                    <a:pt x="345" y="465"/>
                  </a:lnTo>
                  <a:lnTo>
                    <a:pt x="328" y="472"/>
                  </a:lnTo>
                  <a:lnTo>
                    <a:pt x="312" y="478"/>
                  </a:lnTo>
                  <a:lnTo>
                    <a:pt x="295" y="482"/>
                  </a:lnTo>
                  <a:lnTo>
                    <a:pt x="278" y="485"/>
                  </a:lnTo>
                  <a:lnTo>
                    <a:pt x="260" y="486"/>
                  </a:lnTo>
                  <a:lnTo>
                    <a:pt x="260" y="486"/>
                  </a:lnTo>
                  <a:lnTo>
                    <a:pt x="239" y="485"/>
                  </a:lnTo>
                  <a:lnTo>
                    <a:pt x="219" y="481"/>
                  </a:lnTo>
                  <a:lnTo>
                    <a:pt x="202" y="476"/>
                  </a:lnTo>
                  <a:lnTo>
                    <a:pt x="186" y="468"/>
                  </a:lnTo>
                  <a:lnTo>
                    <a:pt x="171" y="459"/>
                  </a:lnTo>
                  <a:lnTo>
                    <a:pt x="157" y="446"/>
                  </a:lnTo>
                  <a:lnTo>
                    <a:pt x="146" y="432"/>
                  </a:lnTo>
                  <a:lnTo>
                    <a:pt x="136" y="416"/>
                  </a:lnTo>
                  <a:lnTo>
                    <a:pt x="135" y="416"/>
                  </a:lnTo>
                  <a:lnTo>
                    <a:pt x="135" y="416"/>
                  </a:lnTo>
                  <a:lnTo>
                    <a:pt x="135" y="497"/>
                  </a:lnTo>
                  <a:lnTo>
                    <a:pt x="136" y="588"/>
                  </a:lnTo>
                  <a:lnTo>
                    <a:pt x="137" y="669"/>
                  </a:lnTo>
                  <a:lnTo>
                    <a:pt x="140" y="702"/>
                  </a:lnTo>
                  <a:lnTo>
                    <a:pt x="142" y="724"/>
                  </a:lnTo>
                  <a:lnTo>
                    <a:pt x="142" y="724"/>
                  </a:lnTo>
                  <a:lnTo>
                    <a:pt x="129" y="723"/>
                  </a:lnTo>
                  <a:lnTo>
                    <a:pt x="111" y="720"/>
                  </a:lnTo>
                  <a:lnTo>
                    <a:pt x="70" y="719"/>
                  </a:lnTo>
                  <a:lnTo>
                    <a:pt x="70" y="719"/>
                  </a:lnTo>
                  <a:lnTo>
                    <a:pt x="31" y="720"/>
                  </a:lnTo>
                  <a:lnTo>
                    <a:pt x="13" y="723"/>
                  </a:lnTo>
                  <a:lnTo>
                    <a:pt x="0" y="724"/>
                  </a:lnTo>
                  <a:lnTo>
                    <a:pt x="0" y="724"/>
                  </a:lnTo>
                  <a:lnTo>
                    <a:pt x="2" y="645"/>
                  </a:lnTo>
                  <a:lnTo>
                    <a:pt x="5" y="565"/>
                  </a:lnTo>
                  <a:lnTo>
                    <a:pt x="6" y="483"/>
                  </a:lnTo>
                  <a:lnTo>
                    <a:pt x="7" y="394"/>
                  </a:lnTo>
                  <a:lnTo>
                    <a:pt x="7" y="342"/>
                  </a:lnTo>
                  <a:close/>
                  <a:moveTo>
                    <a:pt x="222" y="59"/>
                  </a:moveTo>
                  <a:lnTo>
                    <a:pt x="222" y="59"/>
                  </a:lnTo>
                  <a:lnTo>
                    <a:pt x="213" y="59"/>
                  </a:lnTo>
                  <a:lnTo>
                    <a:pt x="204" y="62"/>
                  </a:lnTo>
                  <a:lnTo>
                    <a:pt x="196" y="64"/>
                  </a:lnTo>
                  <a:lnTo>
                    <a:pt x="187" y="69"/>
                  </a:lnTo>
                  <a:lnTo>
                    <a:pt x="180" y="75"/>
                  </a:lnTo>
                  <a:lnTo>
                    <a:pt x="172" y="83"/>
                  </a:lnTo>
                  <a:lnTo>
                    <a:pt x="165" y="91"/>
                  </a:lnTo>
                  <a:lnTo>
                    <a:pt x="157" y="103"/>
                  </a:lnTo>
                  <a:lnTo>
                    <a:pt x="152" y="115"/>
                  </a:lnTo>
                  <a:lnTo>
                    <a:pt x="146" y="129"/>
                  </a:lnTo>
                  <a:lnTo>
                    <a:pt x="141" y="145"/>
                  </a:lnTo>
                  <a:lnTo>
                    <a:pt x="137" y="162"/>
                  </a:lnTo>
                  <a:lnTo>
                    <a:pt x="134" y="182"/>
                  </a:lnTo>
                  <a:lnTo>
                    <a:pt x="132" y="204"/>
                  </a:lnTo>
                  <a:lnTo>
                    <a:pt x="130" y="228"/>
                  </a:lnTo>
                  <a:lnTo>
                    <a:pt x="130" y="253"/>
                  </a:lnTo>
                  <a:lnTo>
                    <a:pt x="130" y="253"/>
                  </a:lnTo>
                  <a:lnTo>
                    <a:pt x="130" y="274"/>
                  </a:lnTo>
                  <a:lnTo>
                    <a:pt x="131" y="294"/>
                  </a:lnTo>
                  <a:lnTo>
                    <a:pt x="134" y="312"/>
                  </a:lnTo>
                  <a:lnTo>
                    <a:pt x="136" y="328"/>
                  </a:lnTo>
                  <a:lnTo>
                    <a:pt x="139" y="343"/>
                  </a:lnTo>
                  <a:lnTo>
                    <a:pt x="144" y="358"/>
                  </a:lnTo>
                  <a:lnTo>
                    <a:pt x="147" y="370"/>
                  </a:lnTo>
                  <a:lnTo>
                    <a:pt x="154" y="382"/>
                  </a:lnTo>
                  <a:lnTo>
                    <a:pt x="159" y="392"/>
                  </a:lnTo>
                  <a:lnTo>
                    <a:pt x="166" y="400"/>
                  </a:lnTo>
                  <a:lnTo>
                    <a:pt x="172" y="406"/>
                  </a:lnTo>
                  <a:lnTo>
                    <a:pt x="181" y="413"/>
                  </a:lnTo>
                  <a:lnTo>
                    <a:pt x="190" y="418"/>
                  </a:lnTo>
                  <a:lnTo>
                    <a:pt x="198" y="420"/>
                  </a:lnTo>
                  <a:lnTo>
                    <a:pt x="208" y="423"/>
                  </a:lnTo>
                  <a:lnTo>
                    <a:pt x="218" y="423"/>
                  </a:lnTo>
                  <a:lnTo>
                    <a:pt x="218" y="423"/>
                  </a:lnTo>
                  <a:lnTo>
                    <a:pt x="228" y="423"/>
                  </a:lnTo>
                  <a:lnTo>
                    <a:pt x="237" y="420"/>
                  </a:lnTo>
                  <a:lnTo>
                    <a:pt x="247" y="416"/>
                  </a:lnTo>
                  <a:lnTo>
                    <a:pt x="254" y="411"/>
                  </a:lnTo>
                  <a:lnTo>
                    <a:pt x="263" y="405"/>
                  </a:lnTo>
                  <a:lnTo>
                    <a:pt x="270" y="398"/>
                  </a:lnTo>
                  <a:lnTo>
                    <a:pt x="276" y="388"/>
                  </a:lnTo>
                  <a:lnTo>
                    <a:pt x="283" y="378"/>
                  </a:lnTo>
                  <a:lnTo>
                    <a:pt x="288" y="366"/>
                  </a:lnTo>
                  <a:lnTo>
                    <a:pt x="292" y="352"/>
                  </a:lnTo>
                  <a:lnTo>
                    <a:pt x="296" y="336"/>
                  </a:lnTo>
                  <a:lnTo>
                    <a:pt x="300" y="320"/>
                  </a:lnTo>
                  <a:lnTo>
                    <a:pt x="302" y="301"/>
                  </a:lnTo>
                  <a:lnTo>
                    <a:pt x="305" y="282"/>
                  </a:lnTo>
                  <a:lnTo>
                    <a:pt x="306" y="260"/>
                  </a:lnTo>
                  <a:lnTo>
                    <a:pt x="306" y="238"/>
                  </a:lnTo>
                  <a:lnTo>
                    <a:pt x="306" y="238"/>
                  </a:lnTo>
                  <a:lnTo>
                    <a:pt x="306" y="215"/>
                  </a:lnTo>
                  <a:lnTo>
                    <a:pt x="305" y="194"/>
                  </a:lnTo>
                  <a:lnTo>
                    <a:pt x="302" y="175"/>
                  </a:lnTo>
                  <a:lnTo>
                    <a:pt x="300" y="157"/>
                  </a:lnTo>
                  <a:lnTo>
                    <a:pt x="297" y="141"/>
                  </a:lnTo>
                  <a:lnTo>
                    <a:pt x="292" y="126"/>
                  </a:lnTo>
                  <a:lnTo>
                    <a:pt x="289" y="112"/>
                  </a:lnTo>
                  <a:lnTo>
                    <a:pt x="283" y="101"/>
                  </a:lnTo>
                  <a:lnTo>
                    <a:pt x="278" y="91"/>
                  </a:lnTo>
                  <a:lnTo>
                    <a:pt x="270" y="83"/>
                  </a:lnTo>
                  <a:lnTo>
                    <a:pt x="264" y="75"/>
                  </a:lnTo>
                  <a:lnTo>
                    <a:pt x="257" y="69"/>
                  </a:lnTo>
                  <a:lnTo>
                    <a:pt x="248" y="64"/>
                  </a:lnTo>
                  <a:lnTo>
                    <a:pt x="239" y="62"/>
                  </a:lnTo>
                  <a:lnTo>
                    <a:pt x="230" y="59"/>
                  </a:lnTo>
                  <a:lnTo>
                    <a:pt x="222" y="59"/>
                  </a:lnTo>
                  <a:lnTo>
                    <a:pt x="22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52"/>
            <p:cNvSpPr>
              <a:spLocks noEditPoints="1"/>
            </p:cNvSpPr>
            <p:nvPr/>
          </p:nvSpPr>
          <p:spPr bwMode="auto">
            <a:xfrm>
              <a:off x="3819526" y="4127500"/>
              <a:ext cx="330200"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3 w 416"/>
                <a:gd name="T13" fmla="*/ 410 h 486"/>
                <a:gd name="T14" fmla="*/ 239 w 416"/>
                <a:gd name="T15" fmla="*/ 420 h 486"/>
                <a:gd name="T16" fmla="*/ 270 w 416"/>
                <a:gd name="T17" fmla="*/ 424 h 486"/>
                <a:gd name="T18" fmla="*/ 286 w 416"/>
                <a:gd name="T19" fmla="*/ 424 h 486"/>
                <a:gd name="T20" fmla="*/ 317 w 416"/>
                <a:gd name="T21" fmla="*/ 418 h 486"/>
                <a:gd name="T22" fmla="*/ 345 w 416"/>
                <a:gd name="T23" fmla="*/ 408 h 486"/>
                <a:gd name="T24" fmla="*/ 374 w 416"/>
                <a:gd name="T25" fmla="*/ 392 h 486"/>
                <a:gd name="T26" fmla="*/ 397 w 416"/>
                <a:gd name="T27" fmla="*/ 389 h 486"/>
                <a:gd name="T28" fmla="*/ 378 w 416"/>
                <a:gd name="T29" fmla="*/ 444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8 h 486"/>
                <a:gd name="T42" fmla="*/ 123 w 416"/>
                <a:gd name="T43" fmla="*/ 463 h 486"/>
                <a:gd name="T44" fmla="*/ 86 w 416"/>
                <a:gd name="T45" fmla="*/ 441 h 486"/>
                <a:gd name="T46" fmla="*/ 54 w 416"/>
                <a:gd name="T47" fmla="*/ 413 h 486"/>
                <a:gd name="T48" fmla="*/ 29 w 416"/>
                <a:gd name="T49" fmla="*/ 374 h 486"/>
                <a:gd name="T50" fmla="*/ 10 w 416"/>
                <a:gd name="T51" fmla="*/ 328 h 486"/>
                <a:gd name="T52" fmla="*/ 2 w 416"/>
                <a:gd name="T53" fmla="*/ 275 h 486"/>
                <a:gd name="T54" fmla="*/ 0 w 416"/>
                <a:gd name="T55" fmla="*/ 245 h 486"/>
                <a:gd name="T56" fmla="*/ 4 w 416"/>
                <a:gd name="T57" fmla="*/ 187 h 486"/>
                <a:gd name="T58" fmla="*/ 17 w 416"/>
                <a:gd name="T59" fmla="*/ 137 h 486"/>
                <a:gd name="T60" fmla="*/ 36 w 416"/>
                <a:gd name="T61" fmla="*/ 95 h 486"/>
                <a:gd name="T62" fmla="*/ 62 w 416"/>
                <a:gd name="T63" fmla="*/ 60 h 486"/>
                <a:gd name="T64" fmla="*/ 95 w 416"/>
                <a:gd name="T65" fmla="*/ 33 h 486"/>
                <a:gd name="T66" fmla="*/ 133 w 416"/>
                <a:gd name="T67" fmla="*/ 15 h 486"/>
                <a:gd name="T68" fmla="*/ 175 w 416"/>
                <a:gd name="T69" fmla="*/ 3 h 486"/>
                <a:gd name="T70" fmla="*/ 221 w 416"/>
                <a:gd name="T71" fmla="*/ 0 h 486"/>
                <a:gd name="T72" fmla="*/ 244 w 416"/>
                <a:gd name="T73" fmla="*/ 1 h 486"/>
                <a:gd name="T74" fmla="*/ 286 w 416"/>
                <a:gd name="T75" fmla="*/ 8 h 486"/>
                <a:gd name="T76" fmla="*/ 322 w 416"/>
                <a:gd name="T77" fmla="*/ 22 h 486"/>
                <a:gd name="T78" fmla="*/ 351 w 416"/>
                <a:gd name="T79" fmla="*/ 43 h 486"/>
                <a:gd name="T80" fmla="*/ 378 w 416"/>
                <a:gd name="T81" fmla="*/ 70 h 486"/>
                <a:gd name="T82" fmla="*/ 396 w 416"/>
                <a:gd name="T83" fmla="*/ 104 h 486"/>
                <a:gd name="T84" fmla="*/ 409 w 416"/>
                <a:gd name="T85" fmla="*/ 142 h 486"/>
                <a:gd name="T86" fmla="*/ 415 w 416"/>
                <a:gd name="T87" fmla="*/ 187 h 486"/>
                <a:gd name="T88" fmla="*/ 416 w 416"/>
                <a:gd name="T89" fmla="*/ 212 h 486"/>
                <a:gd name="T90" fmla="*/ 415 w 416"/>
                <a:gd name="T91" fmla="*/ 243 h 486"/>
                <a:gd name="T92" fmla="*/ 288 w 416"/>
                <a:gd name="T93" fmla="*/ 199 h 486"/>
                <a:gd name="T94" fmla="*/ 287 w 416"/>
                <a:gd name="T95" fmla="*/ 166 h 486"/>
                <a:gd name="T96" fmla="*/ 278 w 416"/>
                <a:gd name="T97" fmla="*/ 109 h 486"/>
                <a:gd name="T98" fmla="*/ 271 w 416"/>
                <a:gd name="T99" fmla="*/ 85 h 486"/>
                <a:gd name="T100" fmla="*/ 261 w 416"/>
                <a:gd name="T101" fmla="*/ 67 h 486"/>
                <a:gd name="T102" fmla="*/ 250 w 416"/>
                <a:gd name="T103" fmla="*/ 54 h 486"/>
                <a:gd name="T104" fmla="*/ 235 w 416"/>
                <a:gd name="T105" fmla="*/ 46 h 486"/>
                <a:gd name="T106" fmla="*/ 218 w 416"/>
                <a:gd name="T107" fmla="*/ 43 h 486"/>
                <a:gd name="T108" fmla="*/ 208 w 416"/>
                <a:gd name="T109" fmla="*/ 43 h 486"/>
                <a:gd name="T110" fmla="*/ 190 w 416"/>
                <a:gd name="T111" fmla="*/ 50 h 486"/>
                <a:gd name="T112" fmla="*/ 175 w 416"/>
                <a:gd name="T113" fmla="*/ 64 h 486"/>
                <a:gd name="T114" fmla="*/ 164 w 416"/>
                <a:gd name="T115" fmla="*/ 83 h 486"/>
                <a:gd name="T116" fmla="*/ 156 w 416"/>
                <a:gd name="T117" fmla="*/ 105 h 486"/>
                <a:gd name="T118" fmla="*/ 146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31"/>
                  </a:lnTo>
                  <a:lnTo>
                    <a:pt x="159" y="346"/>
                  </a:lnTo>
                  <a:lnTo>
                    <a:pt x="165" y="359"/>
                  </a:lnTo>
                  <a:lnTo>
                    <a:pt x="173" y="372"/>
                  </a:lnTo>
                  <a:lnTo>
                    <a:pt x="180" y="384"/>
                  </a:lnTo>
                  <a:lnTo>
                    <a:pt x="190" y="394"/>
                  </a:lnTo>
                  <a:lnTo>
                    <a:pt x="200" y="403"/>
                  </a:lnTo>
                  <a:lnTo>
                    <a:pt x="213" y="410"/>
                  </a:lnTo>
                  <a:lnTo>
                    <a:pt x="225" y="416"/>
                  </a:lnTo>
                  <a:lnTo>
                    <a:pt x="239" y="420"/>
                  </a:lnTo>
                  <a:lnTo>
                    <a:pt x="253" y="423"/>
                  </a:lnTo>
                  <a:lnTo>
                    <a:pt x="270" y="424"/>
                  </a:lnTo>
                  <a:lnTo>
                    <a:pt x="270" y="424"/>
                  </a:lnTo>
                  <a:lnTo>
                    <a:pt x="286" y="424"/>
                  </a:lnTo>
                  <a:lnTo>
                    <a:pt x="301" y="421"/>
                  </a:lnTo>
                  <a:lnTo>
                    <a:pt x="317" y="418"/>
                  </a:lnTo>
                  <a:lnTo>
                    <a:pt x="332" y="413"/>
                  </a:lnTo>
                  <a:lnTo>
                    <a:pt x="345" y="408"/>
                  </a:lnTo>
                  <a:lnTo>
                    <a:pt x="360" y="400"/>
                  </a:lnTo>
                  <a:lnTo>
                    <a:pt x="374" y="392"/>
                  </a:lnTo>
                  <a:lnTo>
                    <a:pt x="386" y="380"/>
                  </a:lnTo>
                  <a:lnTo>
                    <a:pt x="397" y="389"/>
                  </a:lnTo>
                  <a:lnTo>
                    <a:pt x="378" y="444"/>
                  </a:lnTo>
                  <a:lnTo>
                    <a:pt x="378" y="444"/>
                  </a:lnTo>
                  <a:lnTo>
                    <a:pt x="365" y="452"/>
                  </a:lnTo>
                  <a:lnTo>
                    <a:pt x="351" y="460"/>
                  </a:lnTo>
                  <a:lnTo>
                    <a:pt x="337" y="467"/>
                  </a:lnTo>
                  <a:lnTo>
                    <a:pt x="319" y="473"/>
                  </a:lnTo>
                  <a:lnTo>
                    <a:pt x="301" y="478"/>
                  </a:lnTo>
                  <a:lnTo>
                    <a:pt x="281" y="482"/>
                  </a:lnTo>
                  <a:lnTo>
                    <a:pt x="257" y="485"/>
                  </a:lnTo>
                  <a:lnTo>
                    <a:pt x="232" y="486"/>
                  </a:lnTo>
                  <a:lnTo>
                    <a:pt x="232" y="486"/>
                  </a:lnTo>
                  <a:lnTo>
                    <a:pt x="209" y="485"/>
                  </a:lnTo>
                  <a:lnTo>
                    <a:pt x="187" y="482"/>
                  </a:lnTo>
                  <a:lnTo>
                    <a:pt x="164" y="478"/>
                  </a:lnTo>
                  <a:lnTo>
                    <a:pt x="143" y="472"/>
                  </a:lnTo>
                  <a:lnTo>
                    <a:pt x="123" y="463"/>
                  </a:lnTo>
                  <a:lnTo>
                    <a:pt x="105" y="454"/>
                  </a:lnTo>
                  <a:lnTo>
                    <a:pt x="86" y="441"/>
                  </a:lnTo>
                  <a:lnTo>
                    <a:pt x="70" y="428"/>
                  </a:lnTo>
                  <a:lnTo>
                    <a:pt x="54" y="413"/>
                  </a:lnTo>
                  <a:lnTo>
                    <a:pt x="41" y="394"/>
                  </a:lnTo>
                  <a:lnTo>
                    <a:pt x="29" y="374"/>
                  </a:lnTo>
                  <a:lnTo>
                    <a:pt x="19" y="353"/>
                  </a:lnTo>
                  <a:lnTo>
                    <a:pt x="10" y="328"/>
                  </a:lnTo>
                  <a:lnTo>
                    <a:pt x="5" y="303"/>
                  </a:lnTo>
                  <a:lnTo>
                    <a:pt x="2" y="275"/>
                  </a:lnTo>
                  <a:lnTo>
                    <a:pt x="0" y="245"/>
                  </a:lnTo>
                  <a:lnTo>
                    <a:pt x="0" y="245"/>
                  </a:lnTo>
                  <a:lnTo>
                    <a:pt x="2" y="214"/>
                  </a:lnTo>
                  <a:lnTo>
                    <a:pt x="4" y="187"/>
                  </a:lnTo>
                  <a:lnTo>
                    <a:pt x="9" y="161"/>
                  </a:lnTo>
                  <a:lnTo>
                    <a:pt x="17" y="137"/>
                  </a:lnTo>
                  <a:lnTo>
                    <a:pt x="25" y="115"/>
                  </a:lnTo>
                  <a:lnTo>
                    <a:pt x="36" y="95"/>
                  </a:lnTo>
                  <a:lnTo>
                    <a:pt x="49" y="77"/>
                  </a:lnTo>
                  <a:lnTo>
                    <a:pt x="62" y="60"/>
                  </a:lnTo>
                  <a:lnTo>
                    <a:pt x="79" y="46"/>
                  </a:lnTo>
                  <a:lnTo>
                    <a:pt x="95" y="33"/>
                  </a:lnTo>
                  <a:lnTo>
                    <a:pt x="113" y="23"/>
                  </a:lnTo>
                  <a:lnTo>
                    <a:pt x="133" y="15"/>
                  </a:lnTo>
                  <a:lnTo>
                    <a:pt x="154" y="8"/>
                  </a:lnTo>
                  <a:lnTo>
                    <a:pt x="175" y="3"/>
                  </a:lnTo>
                  <a:lnTo>
                    <a:pt x="198" y="1"/>
                  </a:lnTo>
                  <a:lnTo>
                    <a:pt x="221" y="0"/>
                  </a:lnTo>
                  <a:lnTo>
                    <a:pt x="221" y="0"/>
                  </a:lnTo>
                  <a:lnTo>
                    <a:pt x="244" y="1"/>
                  </a:lnTo>
                  <a:lnTo>
                    <a:pt x="266" y="3"/>
                  </a:lnTo>
                  <a:lnTo>
                    <a:pt x="286" y="8"/>
                  </a:lnTo>
                  <a:lnTo>
                    <a:pt x="304" y="15"/>
                  </a:lnTo>
                  <a:lnTo>
                    <a:pt x="322" y="22"/>
                  </a:lnTo>
                  <a:lnTo>
                    <a:pt x="338" y="32"/>
                  </a:lnTo>
                  <a:lnTo>
                    <a:pt x="351" y="43"/>
                  </a:lnTo>
                  <a:lnTo>
                    <a:pt x="365" y="55"/>
                  </a:lnTo>
                  <a:lnTo>
                    <a:pt x="378" y="70"/>
                  </a:lnTo>
                  <a:lnTo>
                    <a:pt x="387" y="86"/>
                  </a:lnTo>
                  <a:lnTo>
                    <a:pt x="396" y="104"/>
                  </a:lnTo>
                  <a:lnTo>
                    <a:pt x="404" y="122"/>
                  </a:lnTo>
                  <a:lnTo>
                    <a:pt x="409" y="142"/>
                  </a:lnTo>
                  <a:lnTo>
                    <a:pt x="412" y="165"/>
                  </a:lnTo>
                  <a:lnTo>
                    <a:pt x="415" y="187"/>
                  </a:lnTo>
                  <a:lnTo>
                    <a:pt x="416" y="212"/>
                  </a:lnTo>
                  <a:lnTo>
                    <a:pt x="416" y="212"/>
                  </a:lnTo>
                  <a:lnTo>
                    <a:pt x="416" y="230"/>
                  </a:lnTo>
                  <a:lnTo>
                    <a:pt x="415" y="243"/>
                  </a:lnTo>
                  <a:lnTo>
                    <a:pt x="142" y="243"/>
                  </a:lnTo>
                  <a:close/>
                  <a:moveTo>
                    <a:pt x="288" y="199"/>
                  </a:moveTo>
                  <a:lnTo>
                    <a:pt x="288" y="199"/>
                  </a:lnTo>
                  <a:lnTo>
                    <a:pt x="287" y="166"/>
                  </a:lnTo>
                  <a:lnTo>
                    <a:pt x="283" y="135"/>
                  </a:lnTo>
                  <a:lnTo>
                    <a:pt x="278" y="109"/>
                  </a:lnTo>
                  <a:lnTo>
                    <a:pt x="275" y="96"/>
                  </a:lnTo>
                  <a:lnTo>
                    <a:pt x="271" y="85"/>
                  </a:lnTo>
                  <a:lnTo>
                    <a:pt x="266" y="75"/>
                  </a:lnTo>
                  <a:lnTo>
                    <a:pt x="261" y="67"/>
                  </a:lnTo>
                  <a:lnTo>
                    <a:pt x="256" y="60"/>
                  </a:lnTo>
                  <a:lnTo>
                    <a:pt x="250" y="54"/>
                  </a:lnTo>
                  <a:lnTo>
                    <a:pt x="242" y="49"/>
                  </a:lnTo>
                  <a:lnTo>
                    <a:pt x="235" y="46"/>
                  </a:lnTo>
                  <a:lnTo>
                    <a:pt x="226" y="43"/>
                  </a:lnTo>
                  <a:lnTo>
                    <a:pt x="218" y="43"/>
                  </a:lnTo>
                  <a:lnTo>
                    <a:pt x="218" y="43"/>
                  </a:lnTo>
                  <a:lnTo>
                    <a:pt x="208" y="43"/>
                  </a:lnTo>
                  <a:lnTo>
                    <a:pt x="198" y="47"/>
                  </a:lnTo>
                  <a:lnTo>
                    <a:pt x="190" y="50"/>
                  </a:lnTo>
                  <a:lnTo>
                    <a:pt x="183" y="57"/>
                  </a:lnTo>
                  <a:lnTo>
                    <a:pt x="175" y="64"/>
                  </a:lnTo>
                  <a:lnTo>
                    <a:pt x="169" y="73"/>
                  </a:lnTo>
                  <a:lnTo>
                    <a:pt x="164" y="83"/>
                  </a:lnTo>
                  <a:lnTo>
                    <a:pt x="159" y="94"/>
                  </a:lnTo>
                  <a:lnTo>
                    <a:pt x="156" y="105"/>
                  </a:lnTo>
                  <a:lnTo>
                    <a:pt x="152" y="117"/>
                  </a:lnTo>
                  <a:lnTo>
                    <a:pt x="146" y="143"/>
                  </a:lnTo>
                  <a:lnTo>
                    <a:pt x="143" y="172"/>
                  </a:lnTo>
                  <a:lnTo>
                    <a:pt x="142" y="199"/>
                  </a:lnTo>
                  <a:lnTo>
                    <a:pt x="288" y="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53"/>
            <p:cNvSpPr>
              <a:spLocks/>
            </p:cNvSpPr>
            <p:nvPr/>
          </p:nvSpPr>
          <p:spPr bwMode="auto">
            <a:xfrm>
              <a:off x="4210051" y="4130675"/>
              <a:ext cx="231775" cy="373063"/>
            </a:xfrm>
            <a:custGeom>
              <a:avLst/>
              <a:gdLst>
                <a:gd name="T0" fmla="*/ 131 w 290"/>
                <a:gd name="T1" fmla="*/ 128 h 471"/>
                <a:gd name="T2" fmla="*/ 144 w 290"/>
                <a:gd name="T3" fmla="*/ 98 h 471"/>
                <a:gd name="T4" fmla="*/ 159 w 290"/>
                <a:gd name="T5" fmla="*/ 71 h 471"/>
                <a:gd name="T6" fmla="*/ 175 w 290"/>
                <a:gd name="T7" fmla="*/ 50 h 471"/>
                <a:gd name="T8" fmla="*/ 192 w 290"/>
                <a:gd name="T9" fmla="*/ 31 h 471"/>
                <a:gd name="T10" fmla="*/ 211 w 290"/>
                <a:gd name="T11" fmla="*/ 17 h 471"/>
                <a:gd name="T12" fmla="*/ 231 w 290"/>
                <a:gd name="T13" fmla="*/ 8 h 471"/>
                <a:gd name="T14" fmla="*/ 252 w 290"/>
                <a:gd name="T15" fmla="*/ 3 h 471"/>
                <a:gd name="T16" fmla="*/ 275 w 290"/>
                <a:gd name="T17" fmla="*/ 0 h 471"/>
                <a:gd name="T18" fmla="*/ 290 w 290"/>
                <a:gd name="T19" fmla="*/ 1 h 471"/>
                <a:gd name="T20" fmla="*/ 288 w 290"/>
                <a:gd name="T21" fmla="*/ 16 h 471"/>
                <a:gd name="T22" fmla="*/ 285 w 290"/>
                <a:gd name="T23" fmla="*/ 50 h 471"/>
                <a:gd name="T24" fmla="*/ 285 w 290"/>
                <a:gd name="T25" fmla="*/ 70 h 471"/>
                <a:gd name="T26" fmla="*/ 285 w 290"/>
                <a:gd name="T27" fmla="*/ 133 h 471"/>
                <a:gd name="T28" fmla="*/ 276 w 290"/>
                <a:gd name="T29" fmla="*/ 140 h 471"/>
                <a:gd name="T30" fmla="*/ 255 w 290"/>
                <a:gd name="T31" fmla="*/ 132 h 471"/>
                <a:gd name="T32" fmla="*/ 228 w 290"/>
                <a:gd name="T33" fmla="*/ 127 h 471"/>
                <a:gd name="T34" fmla="*/ 218 w 290"/>
                <a:gd name="T35" fmla="*/ 128 h 471"/>
                <a:gd name="T36" fmla="*/ 198 w 290"/>
                <a:gd name="T37" fmla="*/ 132 h 471"/>
                <a:gd name="T38" fmla="*/ 181 w 290"/>
                <a:gd name="T39" fmla="*/ 139 h 471"/>
                <a:gd name="T40" fmla="*/ 167 w 290"/>
                <a:gd name="T41" fmla="*/ 149 h 471"/>
                <a:gd name="T42" fmla="*/ 155 w 290"/>
                <a:gd name="T43" fmla="*/ 163 h 471"/>
                <a:gd name="T44" fmla="*/ 146 w 290"/>
                <a:gd name="T45" fmla="*/ 177 h 471"/>
                <a:gd name="T46" fmla="*/ 140 w 290"/>
                <a:gd name="T47" fmla="*/ 194 h 471"/>
                <a:gd name="T48" fmla="*/ 136 w 290"/>
                <a:gd name="T49" fmla="*/ 212 h 471"/>
                <a:gd name="T50" fmla="*/ 136 w 290"/>
                <a:gd name="T51" fmla="*/ 259 h 471"/>
                <a:gd name="T52" fmla="*/ 136 w 290"/>
                <a:gd name="T53" fmla="*/ 316 h 471"/>
                <a:gd name="T54" fmla="*/ 140 w 290"/>
                <a:gd name="T55" fmla="*/ 421 h 471"/>
                <a:gd name="T56" fmla="*/ 144 w 290"/>
                <a:gd name="T57" fmla="*/ 471 h 471"/>
                <a:gd name="T58" fmla="*/ 93 w 290"/>
                <a:gd name="T59" fmla="*/ 468 h 471"/>
                <a:gd name="T60" fmla="*/ 72 w 290"/>
                <a:gd name="T61" fmla="*/ 466 h 471"/>
                <a:gd name="T62" fmla="*/ 32 w 290"/>
                <a:gd name="T63" fmla="*/ 469 h 471"/>
                <a:gd name="T64" fmla="*/ 0 w 290"/>
                <a:gd name="T65" fmla="*/ 471 h 471"/>
                <a:gd name="T66" fmla="*/ 6 w 290"/>
                <a:gd name="T67" fmla="*/ 370 h 471"/>
                <a:gd name="T68" fmla="*/ 9 w 290"/>
                <a:gd name="T69" fmla="*/ 259 h 471"/>
                <a:gd name="T70" fmla="*/ 9 w 290"/>
                <a:gd name="T71" fmla="*/ 222 h 471"/>
                <a:gd name="T72" fmla="*/ 6 w 290"/>
                <a:gd name="T73" fmla="*/ 112 h 471"/>
                <a:gd name="T74" fmla="*/ 0 w 290"/>
                <a:gd name="T75" fmla="*/ 10 h 471"/>
                <a:gd name="T76" fmla="*/ 33 w 290"/>
                <a:gd name="T77" fmla="*/ 13 h 471"/>
                <a:gd name="T78" fmla="*/ 66 w 290"/>
                <a:gd name="T79" fmla="*/ 15 h 471"/>
                <a:gd name="T80" fmla="*/ 83 w 290"/>
                <a:gd name="T81" fmla="*/ 14 h 471"/>
                <a:gd name="T82" fmla="*/ 133 w 290"/>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471">
                  <a:moveTo>
                    <a:pt x="129" y="127"/>
                  </a:moveTo>
                  <a:lnTo>
                    <a:pt x="131" y="128"/>
                  </a:lnTo>
                  <a:lnTo>
                    <a:pt x="131" y="128"/>
                  </a:lnTo>
                  <a:lnTo>
                    <a:pt x="144" y="98"/>
                  </a:lnTo>
                  <a:lnTo>
                    <a:pt x="151" y="84"/>
                  </a:lnTo>
                  <a:lnTo>
                    <a:pt x="159" y="71"/>
                  </a:lnTo>
                  <a:lnTo>
                    <a:pt x="166" y="60"/>
                  </a:lnTo>
                  <a:lnTo>
                    <a:pt x="175" y="50"/>
                  </a:lnTo>
                  <a:lnTo>
                    <a:pt x="183" y="40"/>
                  </a:lnTo>
                  <a:lnTo>
                    <a:pt x="192" y="31"/>
                  </a:lnTo>
                  <a:lnTo>
                    <a:pt x="201" y="24"/>
                  </a:lnTo>
                  <a:lnTo>
                    <a:pt x="211" y="17"/>
                  </a:lnTo>
                  <a:lnTo>
                    <a:pt x="221" y="13"/>
                  </a:lnTo>
                  <a:lnTo>
                    <a:pt x="231" y="8"/>
                  </a:lnTo>
                  <a:lnTo>
                    <a:pt x="240" y="5"/>
                  </a:lnTo>
                  <a:lnTo>
                    <a:pt x="252" y="3"/>
                  </a:lnTo>
                  <a:lnTo>
                    <a:pt x="263" y="1"/>
                  </a:lnTo>
                  <a:lnTo>
                    <a:pt x="275" y="0"/>
                  </a:lnTo>
                  <a:lnTo>
                    <a:pt x="275" y="0"/>
                  </a:lnTo>
                  <a:lnTo>
                    <a:pt x="290" y="1"/>
                  </a:lnTo>
                  <a:lnTo>
                    <a:pt x="290" y="1"/>
                  </a:lnTo>
                  <a:lnTo>
                    <a:pt x="288" y="16"/>
                  </a:lnTo>
                  <a:lnTo>
                    <a:pt x="286" y="32"/>
                  </a:lnTo>
                  <a:lnTo>
                    <a:pt x="285" y="50"/>
                  </a:lnTo>
                  <a:lnTo>
                    <a:pt x="285" y="70"/>
                  </a:lnTo>
                  <a:lnTo>
                    <a:pt x="285" y="70"/>
                  </a:lnTo>
                  <a:lnTo>
                    <a:pt x="285" y="101"/>
                  </a:lnTo>
                  <a:lnTo>
                    <a:pt x="285" y="133"/>
                  </a:lnTo>
                  <a:lnTo>
                    <a:pt x="276" y="140"/>
                  </a:lnTo>
                  <a:lnTo>
                    <a:pt x="276" y="140"/>
                  </a:lnTo>
                  <a:lnTo>
                    <a:pt x="266" y="135"/>
                  </a:lnTo>
                  <a:lnTo>
                    <a:pt x="255" y="132"/>
                  </a:lnTo>
                  <a:lnTo>
                    <a:pt x="243" y="128"/>
                  </a:lnTo>
                  <a:lnTo>
                    <a:pt x="228" y="127"/>
                  </a:lnTo>
                  <a:lnTo>
                    <a:pt x="228" y="127"/>
                  </a:lnTo>
                  <a:lnTo>
                    <a:pt x="218" y="128"/>
                  </a:lnTo>
                  <a:lnTo>
                    <a:pt x="208" y="129"/>
                  </a:lnTo>
                  <a:lnTo>
                    <a:pt x="198" y="132"/>
                  </a:lnTo>
                  <a:lnTo>
                    <a:pt x="190" y="135"/>
                  </a:lnTo>
                  <a:lnTo>
                    <a:pt x="181" y="139"/>
                  </a:lnTo>
                  <a:lnTo>
                    <a:pt x="173" y="144"/>
                  </a:lnTo>
                  <a:lnTo>
                    <a:pt x="167" y="149"/>
                  </a:lnTo>
                  <a:lnTo>
                    <a:pt x="161" y="155"/>
                  </a:lnTo>
                  <a:lnTo>
                    <a:pt x="155" y="163"/>
                  </a:lnTo>
                  <a:lnTo>
                    <a:pt x="150" y="170"/>
                  </a:lnTo>
                  <a:lnTo>
                    <a:pt x="146" y="177"/>
                  </a:lnTo>
                  <a:lnTo>
                    <a:pt x="142" y="186"/>
                  </a:lnTo>
                  <a:lnTo>
                    <a:pt x="140" y="194"/>
                  </a:lnTo>
                  <a:lnTo>
                    <a:pt x="138" y="204"/>
                  </a:lnTo>
                  <a:lnTo>
                    <a:pt x="136" y="212"/>
                  </a:lnTo>
                  <a:lnTo>
                    <a:pt x="136" y="222"/>
                  </a:lnTo>
                  <a:lnTo>
                    <a:pt x="136" y="259"/>
                  </a:lnTo>
                  <a:lnTo>
                    <a:pt x="136" y="259"/>
                  </a:lnTo>
                  <a:lnTo>
                    <a:pt x="136" y="316"/>
                  </a:lnTo>
                  <a:lnTo>
                    <a:pt x="138" y="370"/>
                  </a:lnTo>
                  <a:lnTo>
                    <a:pt x="140" y="421"/>
                  </a:lnTo>
                  <a:lnTo>
                    <a:pt x="144" y="471"/>
                  </a:lnTo>
                  <a:lnTo>
                    <a:pt x="144" y="471"/>
                  </a:lnTo>
                  <a:lnTo>
                    <a:pt x="113" y="469"/>
                  </a:lnTo>
                  <a:lnTo>
                    <a:pt x="93" y="468"/>
                  </a:lnTo>
                  <a:lnTo>
                    <a:pt x="72" y="466"/>
                  </a:lnTo>
                  <a:lnTo>
                    <a:pt x="72" y="466"/>
                  </a:lnTo>
                  <a:lnTo>
                    <a:pt x="51" y="468"/>
                  </a:lnTo>
                  <a:lnTo>
                    <a:pt x="32" y="469"/>
                  </a:lnTo>
                  <a:lnTo>
                    <a:pt x="0" y="471"/>
                  </a:lnTo>
                  <a:lnTo>
                    <a:pt x="0" y="471"/>
                  </a:lnTo>
                  <a:lnTo>
                    <a:pt x="4" y="421"/>
                  </a:lnTo>
                  <a:lnTo>
                    <a:pt x="6" y="370"/>
                  </a:lnTo>
                  <a:lnTo>
                    <a:pt x="7" y="316"/>
                  </a:lnTo>
                  <a:lnTo>
                    <a:pt x="9" y="259"/>
                  </a:lnTo>
                  <a:lnTo>
                    <a:pt x="9" y="222"/>
                  </a:lnTo>
                  <a:lnTo>
                    <a:pt x="9" y="222"/>
                  </a:lnTo>
                  <a:lnTo>
                    <a:pt x="7" y="165"/>
                  </a:lnTo>
                  <a:lnTo>
                    <a:pt x="6" y="112"/>
                  </a:lnTo>
                  <a:lnTo>
                    <a:pt x="4" y="61"/>
                  </a:lnTo>
                  <a:lnTo>
                    <a:pt x="0" y="10"/>
                  </a:lnTo>
                  <a:lnTo>
                    <a:pt x="0" y="10"/>
                  </a:lnTo>
                  <a:lnTo>
                    <a:pt x="33" y="13"/>
                  </a:lnTo>
                  <a:lnTo>
                    <a:pt x="49" y="14"/>
                  </a:lnTo>
                  <a:lnTo>
                    <a:pt x="66" y="15"/>
                  </a:lnTo>
                  <a:lnTo>
                    <a:pt x="66" y="15"/>
                  </a:lnTo>
                  <a:lnTo>
                    <a:pt x="83" y="14"/>
                  </a:lnTo>
                  <a:lnTo>
                    <a:pt x="99" y="13"/>
                  </a:lnTo>
                  <a:lnTo>
                    <a:pt x="133" y="10"/>
                  </a:lnTo>
                  <a:lnTo>
                    <a:pt x="129"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54"/>
            <p:cNvSpPr>
              <a:spLocks/>
            </p:cNvSpPr>
            <p:nvPr/>
          </p:nvSpPr>
          <p:spPr bwMode="auto">
            <a:xfrm>
              <a:off x="4511676" y="3971925"/>
              <a:ext cx="320675" cy="541338"/>
            </a:xfrm>
            <a:custGeom>
              <a:avLst/>
              <a:gdLst>
                <a:gd name="T0" fmla="*/ 323 w 406"/>
                <a:gd name="T1" fmla="*/ 121 h 682"/>
                <a:gd name="T2" fmla="*/ 294 w 406"/>
                <a:gd name="T3" fmla="*/ 84 h 682"/>
                <a:gd name="T4" fmla="*/ 272 w 406"/>
                <a:gd name="T5" fmla="*/ 70 h 682"/>
                <a:gd name="T6" fmla="*/ 236 w 406"/>
                <a:gd name="T7" fmla="*/ 59 h 682"/>
                <a:gd name="T8" fmla="*/ 205 w 406"/>
                <a:gd name="T9" fmla="*/ 59 h 682"/>
                <a:gd name="T10" fmla="*/ 175 w 406"/>
                <a:gd name="T11" fmla="*/ 65 h 682"/>
                <a:gd name="T12" fmla="*/ 151 w 406"/>
                <a:gd name="T13" fmla="*/ 78 h 682"/>
                <a:gd name="T14" fmla="*/ 133 w 406"/>
                <a:gd name="T15" fmla="*/ 96 h 682"/>
                <a:gd name="T16" fmla="*/ 120 w 406"/>
                <a:gd name="T17" fmla="*/ 119 h 682"/>
                <a:gd name="T18" fmla="*/ 117 w 406"/>
                <a:gd name="T19" fmla="*/ 144 h 682"/>
                <a:gd name="T20" fmla="*/ 119 w 406"/>
                <a:gd name="T21" fmla="*/ 168 h 682"/>
                <a:gd name="T22" fmla="*/ 135 w 406"/>
                <a:gd name="T23" fmla="*/ 199 h 682"/>
                <a:gd name="T24" fmla="*/ 161 w 406"/>
                <a:gd name="T25" fmla="*/ 223 h 682"/>
                <a:gd name="T26" fmla="*/ 262 w 406"/>
                <a:gd name="T27" fmla="*/ 277 h 682"/>
                <a:gd name="T28" fmla="*/ 328 w 406"/>
                <a:gd name="T29" fmla="*/ 315 h 682"/>
                <a:gd name="T30" fmla="*/ 361 w 406"/>
                <a:gd name="T31" fmla="*/ 344 h 682"/>
                <a:gd name="T32" fmla="*/ 387 w 406"/>
                <a:gd name="T33" fmla="*/ 382 h 682"/>
                <a:gd name="T34" fmla="*/ 403 w 406"/>
                <a:gd name="T35" fmla="*/ 429 h 682"/>
                <a:gd name="T36" fmla="*/ 406 w 406"/>
                <a:gd name="T37" fmla="*/ 466 h 682"/>
                <a:gd name="T38" fmla="*/ 396 w 406"/>
                <a:gd name="T39" fmla="*/ 534 h 682"/>
                <a:gd name="T40" fmla="*/ 366 w 406"/>
                <a:gd name="T41" fmla="*/ 591 h 682"/>
                <a:gd name="T42" fmla="*/ 319 w 406"/>
                <a:gd name="T43" fmla="*/ 636 h 682"/>
                <a:gd name="T44" fmla="*/ 257 w 406"/>
                <a:gd name="T45" fmla="*/ 666 h 682"/>
                <a:gd name="T46" fmla="*/ 181 w 406"/>
                <a:gd name="T47" fmla="*/ 681 h 682"/>
                <a:gd name="T48" fmla="*/ 128 w 406"/>
                <a:gd name="T49" fmla="*/ 681 h 682"/>
                <a:gd name="T50" fmla="*/ 61 w 406"/>
                <a:gd name="T51" fmla="*/ 669 h 682"/>
                <a:gd name="T52" fmla="*/ 11 w 406"/>
                <a:gd name="T53" fmla="*/ 648 h 682"/>
                <a:gd name="T54" fmla="*/ 9 w 406"/>
                <a:gd name="T55" fmla="*/ 610 h 682"/>
                <a:gd name="T56" fmla="*/ 27 w 406"/>
                <a:gd name="T57" fmla="*/ 519 h 682"/>
                <a:gd name="T58" fmla="*/ 48 w 406"/>
                <a:gd name="T59" fmla="*/ 531 h 682"/>
                <a:gd name="T60" fmla="*/ 60 w 406"/>
                <a:gd name="T61" fmla="*/ 559 h 682"/>
                <a:gd name="T62" fmla="*/ 78 w 406"/>
                <a:gd name="T63" fmla="*/ 585 h 682"/>
                <a:gd name="T64" fmla="*/ 104 w 406"/>
                <a:gd name="T65" fmla="*/ 605 h 682"/>
                <a:gd name="T66" fmla="*/ 138 w 406"/>
                <a:gd name="T67" fmla="*/ 619 h 682"/>
                <a:gd name="T68" fmla="*/ 177 w 406"/>
                <a:gd name="T69" fmla="*/ 622 h 682"/>
                <a:gd name="T70" fmla="*/ 204 w 406"/>
                <a:gd name="T71" fmla="*/ 621 h 682"/>
                <a:gd name="T72" fmla="*/ 236 w 406"/>
                <a:gd name="T73" fmla="*/ 611 h 682"/>
                <a:gd name="T74" fmla="*/ 261 w 406"/>
                <a:gd name="T75" fmla="*/ 594 h 682"/>
                <a:gd name="T76" fmla="*/ 278 w 406"/>
                <a:gd name="T77" fmla="*/ 571 h 682"/>
                <a:gd name="T78" fmla="*/ 287 w 406"/>
                <a:gd name="T79" fmla="*/ 545 h 682"/>
                <a:gd name="T80" fmla="*/ 289 w 406"/>
                <a:gd name="T81" fmla="*/ 526 h 682"/>
                <a:gd name="T82" fmla="*/ 282 w 406"/>
                <a:gd name="T83" fmla="*/ 490 h 682"/>
                <a:gd name="T84" fmla="*/ 263 w 406"/>
                <a:gd name="T85" fmla="*/ 461 h 682"/>
                <a:gd name="T86" fmla="*/ 223 w 406"/>
                <a:gd name="T87" fmla="*/ 430 h 682"/>
                <a:gd name="T88" fmla="*/ 120 w 406"/>
                <a:gd name="T89" fmla="*/ 378 h 682"/>
                <a:gd name="T90" fmla="*/ 71 w 406"/>
                <a:gd name="T91" fmla="*/ 344 h 682"/>
                <a:gd name="T92" fmla="*/ 40 w 406"/>
                <a:gd name="T93" fmla="*/ 313 h 682"/>
                <a:gd name="T94" fmla="*/ 17 w 406"/>
                <a:gd name="T95" fmla="*/ 274 h 682"/>
                <a:gd name="T96" fmla="*/ 5 w 406"/>
                <a:gd name="T97" fmla="*/ 223 h 682"/>
                <a:gd name="T98" fmla="*/ 6 w 406"/>
                <a:gd name="T99" fmla="*/ 179 h 682"/>
                <a:gd name="T100" fmla="*/ 22 w 406"/>
                <a:gd name="T101" fmla="*/ 116 h 682"/>
                <a:gd name="T102" fmla="*/ 56 w 406"/>
                <a:gd name="T103" fmla="*/ 65 h 682"/>
                <a:gd name="T104" fmla="*/ 102 w 406"/>
                <a:gd name="T105" fmla="*/ 29 h 682"/>
                <a:gd name="T106" fmla="*/ 158 w 406"/>
                <a:gd name="T107" fmla="*/ 7 h 682"/>
                <a:gd name="T108" fmla="*/ 220 w 406"/>
                <a:gd name="T109" fmla="*/ 0 h 682"/>
                <a:gd name="T110" fmla="*/ 268 w 406"/>
                <a:gd name="T111" fmla="*/ 2 h 682"/>
                <a:gd name="T112" fmla="*/ 329 w 406"/>
                <a:gd name="T113" fmla="*/ 18 h 682"/>
                <a:gd name="T114" fmla="*/ 376 w 406"/>
                <a:gd name="T115" fmla="*/ 46 h 682"/>
                <a:gd name="T116" fmla="*/ 361 w 406"/>
                <a:gd name="T117" fmla="*/ 8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 h="682">
                  <a:moveTo>
                    <a:pt x="331" y="140"/>
                  </a:moveTo>
                  <a:lnTo>
                    <a:pt x="331" y="140"/>
                  </a:lnTo>
                  <a:lnTo>
                    <a:pt x="323" y="121"/>
                  </a:lnTo>
                  <a:lnTo>
                    <a:pt x="313" y="105"/>
                  </a:lnTo>
                  <a:lnTo>
                    <a:pt x="301" y="90"/>
                  </a:lnTo>
                  <a:lnTo>
                    <a:pt x="294" y="84"/>
                  </a:lnTo>
                  <a:lnTo>
                    <a:pt x="288" y="79"/>
                  </a:lnTo>
                  <a:lnTo>
                    <a:pt x="280" y="74"/>
                  </a:lnTo>
                  <a:lnTo>
                    <a:pt x="272" y="70"/>
                  </a:lnTo>
                  <a:lnTo>
                    <a:pt x="264" y="67"/>
                  </a:lnTo>
                  <a:lnTo>
                    <a:pt x="256" y="63"/>
                  </a:lnTo>
                  <a:lnTo>
                    <a:pt x="236" y="59"/>
                  </a:lnTo>
                  <a:lnTo>
                    <a:pt x="216" y="58"/>
                  </a:lnTo>
                  <a:lnTo>
                    <a:pt x="216" y="58"/>
                  </a:lnTo>
                  <a:lnTo>
                    <a:pt x="205" y="59"/>
                  </a:lnTo>
                  <a:lnTo>
                    <a:pt x="195" y="60"/>
                  </a:lnTo>
                  <a:lnTo>
                    <a:pt x="185" y="62"/>
                  </a:lnTo>
                  <a:lnTo>
                    <a:pt x="175" y="65"/>
                  </a:lnTo>
                  <a:lnTo>
                    <a:pt x="166" y="69"/>
                  </a:lnTo>
                  <a:lnTo>
                    <a:pt x="159" y="73"/>
                  </a:lnTo>
                  <a:lnTo>
                    <a:pt x="151" y="78"/>
                  </a:lnTo>
                  <a:lnTo>
                    <a:pt x="144" y="84"/>
                  </a:lnTo>
                  <a:lnTo>
                    <a:pt x="138" y="90"/>
                  </a:lnTo>
                  <a:lnTo>
                    <a:pt x="133" y="96"/>
                  </a:lnTo>
                  <a:lnTo>
                    <a:pt x="128" y="104"/>
                  </a:lnTo>
                  <a:lnTo>
                    <a:pt x="124" y="111"/>
                  </a:lnTo>
                  <a:lnTo>
                    <a:pt x="120" y="119"/>
                  </a:lnTo>
                  <a:lnTo>
                    <a:pt x="118" y="127"/>
                  </a:lnTo>
                  <a:lnTo>
                    <a:pt x="117" y="136"/>
                  </a:lnTo>
                  <a:lnTo>
                    <a:pt x="117" y="144"/>
                  </a:lnTo>
                  <a:lnTo>
                    <a:pt x="117" y="144"/>
                  </a:lnTo>
                  <a:lnTo>
                    <a:pt x="117" y="157"/>
                  </a:lnTo>
                  <a:lnTo>
                    <a:pt x="119" y="168"/>
                  </a:lnTo>
                  <a:lnTo>
                    <a:pt x="123" y="179"/>
                  </a:lnTo>
                  <a:lnTo>
                    <a:pt x="129" y="189"/>
                  </a:lnTo>
                  <a:lnTo>
                    <a:pt x="135" y="199"/>
                  </a:lnTo>
                  <a:lnTo>
                    <a:pt x="143" y="208"/>
                  </a:lnTo>
                  <a:lnTo>
                    <a:pt x="151" y="215"/>
                  </a:lnTo>
                  <a:lnTo>
                    <a:pt x="161" y="223"/>
                  </a:lnTo>
                  <a:lnTo>
                    <a:pt x="184" y="238"/>
                  </a:lnTo>
                  <a:lnTo>
                    <a:pt x="208" y="251"/>
                  </a:lnTo>
                  <a:lnTo>
                    <a:pt x="262" y="277"/>
                  </a:lnTo>
                  <a:lnTo>
                    <a:pt x="288" y="291"/>
                  </a:lnTo>
                  <a:lnTo>
                    <a:pt x="314" y="306"/>
                  </a:lnTo>
                  <a:lnTo>
                    <a:pt x="328" y="315"/>
                  </a:lnTo>
                  <a:lnTo>
                    <a:pt x="339" y="325"/>
                  </a:lnTo>
                  <a:lnTo>
                    <a:pt x="350" y="335"/>
                  </a:lnTo>
                  <a:lnTo>
                    <a:pt x="361" y="344"/>
                  </a:lnTo>
                  <a:lnTo>
                    <a:pt x="371" y="356"/>
                  </a:lnTo>
                  <a:lnTo>
                    <a:pt x="380" y="368"/>
                  </a:lnTo>
                  <a:lnTo>
                    <a:pt x="387" y="382"/>
                  </a:lnTo>
                  <a:lnTo>
                    <a:pt x="393" y="397"/>
                  </a:lnTo>
                  <a:lnTo>
                    <a:pt x="399" y="411"/>
                  </a:lnTo>
                  <a:lnTo>
                    <a:pt x="403" y="429"/>
                  </a:lnTo>
                  <a:lnTo>
                    <a:pt x="406" y="447"/>
                  </a:lnTo>
                  <a:lnTo>
                    <a:pt x="406" y="466"/>
                  </a:lnTo>
                  <a:lnTo>
                    <a:pt x="406" y="466"/>
                  </a:lnTo>
                  <a:lnTo>
                    <a:pt x="404" y="490"/>
                  </a:lnTo>
                  <a:lnTo>
                    <a:pt x="402" y="512"/>
                  </a:lnTo>
                  <a:lnTo>
                    <a:pt x="396" y="534"/>
                  </a:lnTo>
                  <a:lnTo>
                    <a:pt x="388" y="554"/>
                  </a:lnTo>
                  <a:lnTo>
                    <a:pt x="378" y="573"/>
                  </a:lnTo>
                  <a:lnTo>
                    <a:pt x="366" y="591"/>
                  </a:lnTo>
                  <a:lnTo>
                    <a:pt x="352" y="607"/>
                  </a:lnTo>
                  <a:lnTo>
                    <a:pt x="336" y="622"/>
                  </a:lnTo>
                  <a:lnTo>
                    <a:pt x="319" y="636"/>
                  </a:lnTo>
                  <a:lnTo>
                    <a:pt x="300" y="647"/>
                  </a:lnTo>
                  <a:lnTo>
                    <a:pt x="279" y="657"/>
                  </a:lnTo>
                  <a:lnTo>
                    <a:pt x="257" y="666"/>
                  </a:lnTo>
                  <a:lnTo>
                    <a:pt x="233" y="673"/>
                  </a:lnTo>
                  <a:lnTo>
                    <a:pt x="208" y="678"/>
                  </a:lnTo>
                  <a:lnTo>
                    <a:pt x="181" y="681"/>
                  </a:lnTo>
                  <a:lnTo>
                    <a:pt x="154" y="682"/>
                  </a:lnTo>
                  <a:lnTo>
                    <a:pt x="154" y="682"/>
                  </a:lnTo>
                  <a:lnTo>
                    <a:pt x="128" y="681"/>
                  </a:lnTo>
                  <a:lnTo>
                    <a:pt x="104" y="678"/>
                  </a:lnTo>
                  <a:lnTo>
                    <a:pt x="82" y="674"/>
                  </a:lnTo>
                  <a:lnTo>
                    <a:pt x="61" y="669"/>
                  </a:lnTo>
                  <a:lnTo>
                    <a:pt x="42" y="663"/>
                  </a:lnTo>
                  <a:lnTo>
                    <a:pt x="26" y="656"/>
                  </a:lnTo>
                  <a:lnTo>
                    <a:pt x="11" y="648"/>
                  </a:lnTo>
                  <a:lnTo>
                    <a:pt x="0" y="641"/>
                  </a:lnTo>
                  <a:lnTo>
                    <a:pt x="0" y="641"/>
                  </a:lnTo>
                  <a:lnTo>
                    <a:pt x="9" y="610"/>
                  </a:lnTo>
                  <a:lnTo>
                    <a:pt x="16" y="580"/>
                  </a:lnTo>
                  <a:lnTo>
                    <a:pt x="22" y="550"/>
                  </a:lnTo>
                  <a:lnTo>
                    <a:pt x="27" y="519"/>
                  </a:lnTo>
                  <a:lnTo>
                    <a:pt x="46" y="519"/>
                  </a:lnTo>
                  <a:lnTo>
                    <a:pt x="46" y="519"/>
                  </a:lnTo>
                  <a:lnTo>
                    <a:pt x="48" y="531"/>
                  </a:lnTo>
                  <a:lnTo>
                    <a:pt x="51" y="540"/>
                  </a:lnTo>
                  <a:lnTo>
                    <a:pt x="55" y="550"/>
                  </a:lnTo>
                  <a:lnTo>
                    <a:pt x="60" y="559"/>
                  </a:lnTo>
                  <a:lnTo>
                    <a:pt x="66" y="568"/>
                  </a:lnTo>
                  <a:lnTo>
                    <a:pt x="72" y="576"/>
                  </a:lnTo>
                  <a:lnTo>
                    <a:pt x="78" y="585"/>
                  </a:lnTo>
                  <a:lnTo>
                    <a:pt x="87" y="593"/>
                  </a:lnTo>
                  <a:lnTo>
                    <a:pt x="96" y="599"/>
                  </a:lnTo>
                  <a:lnTo>
                    <a:pt x="104" y="605"/>
                  </a:lnTo>
                  <a:lnTo>
                    <a:pt x="114" y="610"/>
                  </a:lnTo>
                  <a:lnTo>
                    <a:pt x="125" y="615"/>
                  </a:lnTo>
                  <a:lnTo>
                    <a:pt x="138" y="619"/>
                  </a:lnTo>
                  <a:lnTo>
                    <a:pt x="150" y="621"/>
                  </a:lnTo>
                  <a:lnTo>
                    <a:pt x="164" y="622"/>
                  </a:lnTo>
                  <a:lnTo>
                    <a:pt x="177" y="622"/>
                  </a:lnTo>
                  <a:lnTo>
                    <a:pt x="177" y="622"/>
                  </a:lnTo>
                  <a:lnTo>
                    <a:pt x="191" y="622"/>
                  </a:lnTo>
                  <a:lnTo>
                    <a:pt x="204" y="621"/>
                  </a:lnTo>
                  <a:lnTo>
                    <a:pt x="215" y="619"/>
                  </a:lnTo>
                  <a:lnTo>
                    <a:pt x="226" y="615"/>
                  </a:lnTo>
                  <a:lnTo>
                    <a:pt x="236" y="611"/>
                  </a:lnTo>
                  <a:lnTo>
                    <a:pt x="246" y="606"/>
                  </a:lnTo>
                  <a:lnTo>
                    <a:pt x="253" y="600"/>
                  </a:lnTo>
                  <a:lnTo>
                    <a:pt x="261" y="594"/>
                  </a:lnTo>
                  <a:lnTo>
                    <a:pt x="268" y="588"/>
                  </a:lnTo>
                  <a:lnTo>
                    <a:pt x="273" y="580"/>
                  </a:lnTo>
                  <a:lnTo>
                    <a:pt x="278" y="571"/>
                  </a:lnTo>
                  <a:lnTo>
                    <a:pt x="282" y="563"/>
                  </a:lnTo>
                  <a:lnTo>
                    <a:pt x="285" y="554"/>
                  </a:lnTo>
                  <a:lnTo>
                    <a:pt x="287" y="545"/>
                  </a:lnTo>
                  <a:lnTo>
                    <a:pt x="289" y="535"/>
                  </a:lnTo>
                  <a:lnTo>
                    <a:pt x="289" y="526"/>
                  </a:lnTo>
                  <a:lnTo>
                    <a:pt x="289" y="526"/>
                  </a:lnTo>
                  <a:lnTo>
                    <a:pt x="288" y="513"/>
                  </a:lnTo>
                  <a:lnTo>
                    <a:pt x="285" y="501"/>
                  </a:lnTo>
                  <a:lnTo>
                    <a:pt x="282" y="490"/>
                  </a:lnTo>
                  <a:lnTo>
                    <a:pt x="277" y="480"/>
                  </a:lnTo>
                  <a:lnTo>
                    <a:pt x="270" y="470"/>
                  </a:lnTo>
                  <a:lnTo>
                    <a:pt x="263" y="461"/>
                  </a:lnTo>
                  <a:lnTo>
                    <a:pt x="254" y="452"/>
                  </a:lnTo>
                  <a:lnTo>
                    <a:pt x="244" y="445"/>
                  </a:lnTo>
                  <a:lnTo>
                    <a:pt x="223" y="430"/>
                  </a:lnTo>
                  <a:lnTo>
                    <a:pt x="199" y="418"/>
                  </a:lnTo>
                  <a:lnTo>
                    <a:pt x="146" y="392"/>
                  </a:lnTo>
                  <a:lnTo>
                    <a:pt x="120" y="378"/>
                  </a:lnTo>
                  <a:lnTo>
                    <a:pt x="94" y="362"/>
                  </a:lnTo>
                  <a:lnTo>
                    <a:pt x="82" y="354"/>
                  </a:lnTo>
                  <a:lnTo>
                    <a:pt x="71" y="344"/>
                  </a:lnTo>
                  <a:lnTo>
                    <a:pt x="60" y="336"/>
                  </a:lnTo>
                  <a:lnTo>
                    <a:pt x="50" y="325"/>
                  </a:lnTo>
                  <a:lnTo>
                    <a:pt x="40" y="313"/>
                  </a:lnTo>
                  <a:lnTo>
                    <a:pt x="31" y="301"/>
                  </a:lnTo>
                  <a:lnTo>
                    <a:pt x="24" y="287"/>
                  </a:lnTo>
                  <a:lnTo>
                    <a:pt x="17" y="274"/>
                  </a:lnTo>
                  <a:lnTo>
                    <a:pt x="11" y="258"/>
                  </a:lnTo>
                  <a:lnTo>
                    <a:pt x="8" y="242"/>
                  </a:lnTo>
                  <a:lnTo>
                    <a:pt x="5" y="223"/>
                  </a:lnTo>
                  <a:lnTo>
                    <a:pt x="5" y="203"/>
                  </a:lnTo>
                  <a:lnTo>
                    <a:pt x="5" y="203"/>
                  </a:lnTo>
                  <a:lnTo>
                    <a:pt x="6" y="179"/>
                  </a:lnTo>
                  <a:lnTo>
                    <a:pt x="9" y="157"/>
                  </a:lnTo>
                  <a:lnTo>
                    <a:pt x="15" y="136"/>
                  </a:lnTo>
                  <a:lnTo>
                    <a:pt x="22" y="116"/>
                  </a:lnTo>
                  <a:lnTo>
                    <a:pt x="31" y="98"/>
                  </a:lnTo>
                  <a:lnTo>
                    <a:pt x="42" y="80"/>
                  </a:lnTo>
                  <a:lnTo>
                    <a:pt x="56" y="65"/>
                  </a:lnTo>
                  <a:lnTo>
                    <a:pt x="70" y="52"/>
                  </a:lnTo>
                  <a:lnTo>
                    <a:pt x="84" y="39"/>
                  </a:lnTo>
                  <a:lnTo>
                    <a:pt x="102" y="29"/>
                  </a:lnTo>
                  <a:lnTo>
                    <a:pt x="119" y="19"/>
                  </a:lnTo>
                  <a:lnTo>
                    <a:pt x="138" y="12"/>
                  </a:lnTo>
                  <a:lnTo>
                    <a:pt x="158" y="7"/>
                  </a:lnTo>
                  <a:lnTo>
                    <a:pt x="177" y="2"/>
                  </a:lnTo>
                  <a:lnTo>
                    <a:pt x="199" y="0"/>
                  </a:lnTo>
                  <a:lnTo>
                    <a:pt x="220" y="0"/>
                  </a:lnTo>
                  <a:lnTo>
                    <a:pt x="220" y="0"/>
                  </a:lnTo>
                  <a:lnTo>
                    <a:pt x="244" y="0"/>
                  </a:lnTo>
                  <a:lnTo>
                    <a:pt x="268" y="2"/>
                  </a:lnTo>
                  <a:lnTo>
                    <a:pt x="289" y="6"/>
                  </a:lnTo>
                  <a:lnTo>
                    <a:pt x="310" y="12"/>
                  </a:lnTo>
                  <a:lnTo>
                    <a:pt x="329" y="18"/>
                  </a:lnTo>
                  <a:lnTo>
                    <a:pt x="346" y="27"/>
                  </a:lnTo>
                  <a:lnTo>
                    <a:pt x="361" y="36"/>
                  </a:lnTo>
                  <a:lnTo>
                    <a:pt x="376" y="46"/>
                  </a:lnTo>
                  <a:lnTo>
                    <a:pt x="376" y="46"/>
                  </a:lnTo>
                  <a:lnTo>
                    <a:pt x="367" y="67"/>
                  </a:lnTo>
                  <a:lnTo>
                    <a:pt x="361" y="89"/>
                  </a:lnTo>
                  <a:lnTo>
                    <a:pt x="345" y="140"/>
                  </a:lnTo>
                  <a:lnTo>
                    <a:pt x="331"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55"/>
            <p:cNvSpPr>
              <a:spLocks/>
            </p:cNvSpPr>
            <p:nvPr/>
          </p:nvSpPr>
          <p:spPr bwMode="auto">
            <a:xfrm>
              <a:off x="4864101" y="4003675"/>
              <a:ext cx="225425" cy="509588"/>
            </a:xfrm>
            <a:custGeom>
              <a:avLst/>
              <a:gdLst>
                <a:gd name="T0" fmla="*/ 279 w 285"/>
                <a:gd name="T1" fmla="*/ 174 h 643"/>
                <a:gd name="T2" fmla="*/ 275 w 285"/>
                <a:gd name="T3" fmla="*/ 200 h 643"/>
                <a:gd name="T4" fmla="*/ 277 w 285"/>
                <a:gd name="T5" fmla="*/ 211 h 643"/>
                <a:gd name="T6" fmla="*/ 195 w 285"/>
                <a:gd name="T7" fmla="*/ 221 h 643"/>
                <a:gd name="T8" fmla="*/ 192 w 285"/>
                <a:gd name="T9" fmla="*/ 272 h 643"/>
                <a:gd name="T10" fmla="*/ 189 w 285"/>
                <a:gd name="T11" fmla="*/ 434 h 643"/>
                <a:gd name="T12" fmla="*/ 189 w 285"/>
                <a:gd name="T13" fmla="*/ 479 h 643"/>
                <a:gd name="T14" fmla="*/ 194 w 285"/>
                <a:gd name="T15" fmla="*/ 541 h 643"/>
                <a:gd name="T16" fmla="*/ 199 w 285"/>
                <a:gd name="T17" fmla="*/ 561 h 643"/>
                <a:gd name="T18" fmla="*/ 206 w 285"/>
                <a:gd name="T19" fmla="*/ 575 h 643"/>
                <a:gd name="T20" fmla="*/ 215 w 285"/>
                <a:gd name="T21" fmla="*/ 583 h 643"/>
                <a:gd name="T22" fmla="*/ 227 w 285"/>
                <a:gd name="T23" fmla="*/ 587 h 643"/>
                <a:gd name="T24" fmla="*/ 242 w 285"/>
                <a:gd name="T25" fmla="*/ 588 h 643"/>
                <a:gd name="T26" fmla="*/ 257 w 285"/>
                <a:gd name="T27" fmla="*/ 588 h 643"/>
                <a:gd name="T28" fmla="*/ 277 w 285"/>
                <a:gd name="T29" fmla="*/ 583 h 643"/>
                <a:gd name="T30" fmla="*/ 285 w 285"/>
                <a:gd name="T31" fmla="*/ 618 h 643"/>
                <a:gd name="T32" fmla="*/ 275 w 285"/>
                <a:gd name="T33" fmla="*/ 623 h 643"/>
                <a:gd name="T34" fmla="*/ 251 w 285"/>
                <a:gd name="T35" fmla="*/ 633 h 643"/>
                <a:gd name="T36" fmla="*/ 223 w 285"/>
                <a:gd name="T37" fmla="*/ 639 h 643"/>
                <a:gd name="T38" fmla="*/ 195 w 285"/>
                <a:gd name="T39" fmla="*/ 643 h 643"/>
                <a:gd name="T40" fmla="*/ 181 w 285"/>
                <a:gd name="T41" fmla="*/ 643 h 643"/>
                <a:gd name="T42" fmla="*/ 154 w 285"/>
                <a:gd name="T43" fmla="*/ 640 h 643"/>
                <a:gd name="T44" fmla="*/ 129 w 285"/>
                <a:gd name="T45" fmla="*/ 633 h 643"/>
                <a:gd name="T46" fmla="*/ 108 w 285"/>
                <a:gd name="T47" fmla="*/ 622 h 643"/>
                <a:gd name="T48" fmla="*/ 92 w 285"/>
                <a:gd name="T49" fmla="*/ 606 h 643"/>
                <a:gd name="T50" fmla="*/ 78 w 285"/>
                <a:gd name="T51" fmla="*/ 585 h 643"/>
                <a:gd name="T52" fmla="*/ 68 w 285"/>
                <a:gd name="T53" fmla="*/ 558 h 643"/>
                <a:gd name="T54" fmla="*/ 62 w 285"/>
                <a:gd name="T55" fmla="*/ 529 h 643"/>
                <a:gd name="T56" fmla="*/ 61 w 285"/>
                <a:gd name="T57" fmla="*/ 495 h 643"/>
                <a:gd name="T58" fmla="*/ 61 w 285"/>
                <a:gd name="T59" fmla="*/ 433 h 643"/>
                <a:gd name="T60" fmla="*/ 66 w 285"/>
                <a:gd name="T61" fmla="*/ 288 h 643"/>
                <a:gd name="T62" fmla="*/ 0 w 285"/>
                <a:gd name="T63" fmla="*/ 224 h 643"/>
                <a:gd name="T64" fmla="*/ 3 w 285"/>
                <a:gd name="T65" fmla="*/ 211 h 643"/>
                <a:gd name="T66" fmla="*/ 4 w 285"/>
                <a:gd name="T67" fmla="*/ 200 h 643"/>
                <a:gd name="T68" fmla="*/ 0 w 285"/>
                <a:gd name="T69" fmla="*/ 174 h 643"/>
                <a:gd name="T70" fmla="*/ 67 w 285"/>
                <a:gd name="T71" fmla="*/ 176 h 643"/>
                <a:gd name="T72" fmla="*/ 63 w 285"/>
                <a:gd name="T73" fmla="*/ 59 h 643"/>
                <a:gd name="T74" fmla="*/ 129 w 285"/>
                <a:gd name="T75" fmla="*/ 31 h 643"/>
                <a:gd name="T76" fmla="*/ 203 w 285"/>
                <a:gd name="T77" fmla="*/ 7 h 643"/>
                <a:gd name="T78" fmla="*/ 200 w 285"/>
                <a:gd name="T79" fmla="*/ 43 h 643"/>
                <a:gd name="T80" fmla="*/ 196 w 285"/>
                <a:gd name="T81" fmla="*/ 131 h 643"/>
                <a:gd name="T82" fmla="*/ 279 w 285"/>
                <a:gd name="T83" fmla="*/ 174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643">
                  <a:moveTo>
                    <a:pt x="279" y="174"/>
                  </a:moveTo>
                  <a:lnTo>
                    <a:pt x="279" y="174"/>
                  </a:lnTo>
                  <a:lnTo>
                    <a:pt x="277" y="186"/>
                  </a:lnTo>
                  <a:lnTo>
                    <a:pt x="275" y="200"/>
                  </a:lnTo>
                  <a:lnTo>
                    <a:pt x="275" y="200"/>
                  </a:lnTo>
                  <a:lnTo>
                    <a:pt x="277" y="211"/>
                  </a:lnTo>
                  <a:lnTo>
                    <a:pt x="279" y="224"/>
                  </a:lnTo>
                  <a:lnTo>
                    <a:pt x="195" y="221"/>
                  </a:lnTo>
                  <a:lnTo>
                    <a:pt x="195" y="221"/>
                  </a:lnTo>
                  <a:lnTo>
                    <a:pt x="192" y="272"/>
                  </a:lnTo>
                  <a:lnTo>
                    <a:pt x="190" y="330"/>
                  </a:lnTo>
                  <a:lnTo>
                    <a:pt x="189" y="434"/>
                  </a:lnTo>
                  <a:lnTo>
                    <a:pt x="189" y="434"/>
                  </a:lnTo>
                  <a:lnTo>
                    <a:pt x="189" y="479"/>
                  </a:lnTo>
                  <a:lnTo>
                    <a:pt x="190" y="514"/>
                  </a:lnTo>
                  <a:lnTo>
                    <a:pt x="194" y="541"/>
                  </a:lnTo>
                  <a:lnTo>
                    <a:pt x="196" y="552"/>
                  </a:lnTo>
                  <a:lnTo>
                    <a:pt x="199" y="561"/>
                  </a:lnTo>
                  <a:lnTo>
                    <a:pt x="202" y="568"/>
                  </a:lnTo>
                  <a:lnTo>
                    <a:pt x="206" y="575"/>
                  </a:lnTo>
                  <a:lnTo>
                    <a:pt x="210" y="580"/>
                  </a:lnTo>
                  <a:lnTo>
                    <a:pt x="215" y="583"/>
                  </a:lnTo>
                  <a:lnTo>
                    <a:pt x="221" y="586"/>
                  </a:lnTo>
                  <a:lnTo>
                    <a:pt x="227" y="587"/>
                  </a:lnTo>
                  <a:lnTo>
                    <a:pt x="233" y="588"/>
                  </a:lnTo>
                  <a:lnTo>
                    <a:pt x="242" y="588"/>
                  </a:lnTo>
                  <a:lnTo>
                    <a:pt x="242" y="588"/>
                  </a:lnTo>
                  <a:lnTo>
                    <a:pt x="257" y="588"/>
                  </a:lnTo>
                  <a:lnTo>
                    <a:pt x="268" y="586"/>
                  </a:lnTo>
                  <a:lnTo>
                    <a:pt x="277" y="583"/>
                  </a:lnTo>
                  <a:lnTo>
                    <a:pt x="285" y="580"/>
                  </a:lnTo>
                  <a:lnTo>
                    <a:pt x="285" y="618"/>
                  </a:lnTo>
                  <a:lnTo>
                    <a:pt x="285" y="618"/>
                  </a:lnTo>
                  <a:lnTo>
                    <a:pt x="275" y="623"/>
                  </a:lnTo>
                  <a:lnTo>
                    <a:pt x="264" y="628"/>
                  </a:lnTo>
                  <a:lnTo>
                    <a:pt x="251" y="633"/>
                  </a:lnTo>
                  <a:lnTo>
                    <a:pt x="238" y="637"/>
                  </a:lnTo>
                  <a:lnTo>
                    <a:pt x="223" y="639"/>
                  </a:lnTo>
                  <a:lnTo>
                    <a:pt x="210" y="642"/>
                  </a:lnTo>
                  <a:lnTo>
                    <a:pt x="195" y="643"/>
                  </a:lnTo>
                  <a:lnTo>
                    <a:pt x="181" y="643"/>
                  </a:lnTo>
                  <a:lnTo>
                    <a:pt x="181" y="643"/>
                  </a:lnTo>
                  <a:lnTo>
                    <a:pt x="168" y="643"/>
                  </a:lnTo>
                  <a:lnTo>
                    <a:pt x="154" y="640"/>
                  </a:lnTo>
                  <a:lnTo>
                    <a:pt x="141" y="638"/>
                  </a:lnTo>
                  <a:lnTo>
                    <a:pt x="129" y="633"/>
                  </a:lnTo>
                  <a:lnTo>
                    <a:pt x="118" y="628"/>
                  </a:lnTo>
                  <a:lnTo>
                    <a:pt x="108" y="622"/>
                  </a:lnTo>
                  <a:lnTo>
                    <a:pt x="99" y="614"/>
                  </a:lnTo>
                  <a:lnTo>
                    <a:pt x="92" y="606"/>
                  </a:lnTo>
                  <a:lnTo>
                    <a:pt x="84" y="596"/>
                  </a:lnTo>
                  <a:lnTo>
                    <a:pt x="78" y="585"/>
                  </a:lnTo>
                  <a:lnTo>
                    <a:pt x="72" y="572"/>
                  </a:lnTo>
                  <a:lnTo>
                    <a:pt x="68" y="558"/>
                  </a:lnTo>
                  <a:lnTo>
                    <a:pt x="65" y="545"/>
                  </a:lnTo>
                  <a:lnTo>
                    <a:pt x="62" y="529"/>
                  </a:lnTo>
                  <a:lnTo>
                    <a:pt x="61" y="513"/>
                  </a:lnTo>
                  <a:lnTo>
                    <a:pt x="61" y="495"/>
                  </a:lnTo>
                  <a:lnTo>
                    <a:pt x="61" y="495"/>
                  </a:lnTo>
                  <a:lnTo>
                    <a:pt x="61" y="433"/>
                  </a:lnTo>
                  <a:lnTo>
                    <a:pt x="63" y="361"/>
                  </a:lnTo>
                  <a:lnTo>
                    <a:pt x="66" y="288"/>
                  </a:lnTo>
                  <a:lnTo>
                    <a:pt x="67" y="222"/>
                  </a:lnTo>
                  <a:lnTo>
                    <a:pt x="0" y="224"/>
                  </a:lnTo>
                  <a:lnTo>
                    <a:pt x="0" y="224"/>
                  </a:lnTo>
                  <a:lnTo>
                    <a:pt x="3" y="211"/>
                  </a:lnTo>
                  <a:lnTo>
                    <a:pt x="4" y="200"/>
                  </a:lnTo>
                  <a:lnTo>
                    <a:pt x="4" y="200"/>
                  </a:lnTo>
                  <a:lnTo>
                    <a:pt x="3" y="186"/>
                  </a:lnTo>
                  <a:lnTo>
                    <a:pt x="0" y="174"/>
                  </a:lnTo>
                  <a:lnTo>
                    <a:pt x="67" y="176"/>
                  </a:lnTo>
                  <a:lnTo>
                    <a:pt x="67" y="176"/>
                  </a:lnTo>
                  <a:lnTo>
                    <a:pt x="66" y="121"/>
                  </a:lnTo>
                  <a:lnTo>
                    <a:pt x="63" y="59"/>
                  </a:lnTo>
                  <a:lnTo>
                    <a:pt x="63" y="59"/>
                  </a:lnTo>
                  <a:lnTo>
                    <a:pt x="129" y="31"/>
                  </a:lnTo>
                  <a:lnTo>
                    <a:pt x="194" y="0"/>
                  </a:lnTo>
                  <a:lnTo>
                    <a:pt x="203" y="7"/>
                  </a:lnTo>
                  <a:lnTo>
                    <a:pt x="203" y="7"/>
                  </a:lnTo>
                  <a:lnTo>
                    <a:pt x="200" y="43"/>
                  </a:lnTo>
                  <a:lnTo>
                    <a:pt x="197" y="85"/>
                  </a:lnTo>
                  <a:lnTo>
                    <a:pt x="196" y="131"/>
                  </a:lnTo>
                  <a:lnTo>
                    <a:pt x="195" y="175"/>
                  </a:lnTo>
                  <a:lnTo>
                    <a:pt x="279" y="1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56"/>
            <p:cNvSpPr>
              <a:spLocks/>
            </p:cNvSpPr>
            <p:nvPr/>
          </p:nvSpPr>
          <p:spPr bwMode="auto">
            <a:xfrm>
              <a:off x="5156201" y="4130675"/>
              <a:ext cx="228600" cy="373063"/>
            </a:xfrm>
            <a:custGeom>
              <a:avLst/>
              <a:gdLst>
                <a:gd name="T0" fmla="*/ 131 w 289"/>
                <a:gd name="T1" fmla="*/ 128 h 471"/>
                <a:gd name="T2" fmla="*/ 144 w 289"/>
                <a:gd name="T3" fmla="*/ 98 h 471"/>
                <a:gd name="T4" fmla="*/ 158 w 289"/>
                <a:gd name="T5" fmla="*/ 71 h 471"/>
                <a:gd name="T6" fmla="*/ 174 w 289"/>
                <a:gd name="T7" fmla="*/ 50 h 471"/>
                <a:gd name="T8" fmla="*/ 191 w 289"/>
                <a:gd name="T9" fmla="*/ 31 h 471"/>
                <a:gd name="T10" fmla="*/ 210 w 289"/>
                <a:gd name="T11" fmla="*/ 17 h 471"/>
                <a:gd name="T12" fmla="*/ 230 w 289"/>
                <a:gd name="T13" fmla="*/ 8 h 471"/>
                <a:gd name="T14" fmla="*/ 251 w 289"/>
                <a:gd name="T15" fmla="*/ 3 h 471"/>
                <a:gd name="T16" fmla="*/ 275 w 289"/>
                <a:gd name="T17" fmla="*/ 0 h 471"/>
                <a:gd name="T18" fmla="*/ 289 w 289"/>
                <a:gd name="T19" fmla="*/ 1 h 471"/>
                <a:gd name="T20" fmla="*/ 287 w 289"/>
                <a:gd name="T21" fmla="*/ 16 h 471"/>
                <a:gd name="T22" fmla="*/ 284 w 289"/>
                <a:gd name="T23" fmla="*/ 50 h 471"/>
                <a:gd name="T24" fmla="*/ 284 w 289"/>
                <a:gd name="T25" fmla="*/ 70 h 471"/>
                <a:gd name="T26" fmla="*/ 286 w 289"/>
                <a:gd name="T27" fmla="*/ 133 h 471"/>
                <a:gd name="T28" fmla="*/ 277 w 289"/>
                <a:gd name="T29" fmla="*/ 140 h 471"/>
                <a:gd name="T30" fmla="*/ 255 w 289"/>
                <a:gd name="T31" fmla="*/ 132 h 471"/>
                <a:gd name="T32" fmla="*/ 227 w 289"/>
                <a:gd name="T33" fmla="*/ 127 h 471"/>
                <a:gd name="T34" fmla="*/ 217 w 289"/>
                <a:gd name="T35" fmla="*/ 128 h 471"/>
                <a:gd name="T36" fmla="*/ 198 w 289"/>
                <a:gd name="T37" fmla="*/ 132 h 471"/>
                <a:gd name="T38" fmla="*/ 182 w 289"/>
                <a:gd name="T39" fmla="*/ 139 h 471"/>
                <a:gd name="T40" fmla="*/ 167 w 289"/>
                <a:gd name="T41" fmla="*/ 149 h 471"/>
                <a:gd name="T42" fmla="*/ 154 w 289"/>
                <a:gd name="T43" fmla="*/ 163 h 471"/>
                <a:gd name="T44" fmla="*/ 146 w 289"/>
                <a:gd name="T45" fmla="*/ 177 h 471"/>
                <a:gd name="T46" fmla="*/ 139 w 289"/>
                <a:gd name="T47" fmla="*/ 194 h 471"/>
                <a:gd name="T48" fmla="*/ 136 w 289"/>
                <a:gd name="T49" fmla="*/ 212 h 471"/>
                <a:gd name="T50" fmla="*/ 136 w 289"/>
                <a:gd name="T51" fmla="*/ 259 h 471"/>
                <a:gd name="T52" fmla="*/ 136 w 289"/>
                <a:gd name="T53" fmla="*/ 316 h 471"/>
                <a:gd name="T54" fmla="*/ 139 w 289"/>
                <a:gd name="T55" fmla="*/ 421 h 471"/>
                <a:gd name="T56" fmla="*/ 143 w 289"/>
                <a:gd name="T57" fmla="*/ 471 h 471"/>
                <a:gd name="T58" fmla="*/ 93 w 289"/>
                <a:gd name="T59" fmla="*/ 468 h 471"/>
                <a:gd name="T60" fmla="*/ 71 w 289"/>
                <a:gd name="T61" fmla="*/ 466 h 471"/>
                <a:gd name="T62" fmla="*/ 31 w 289"/>
                <a:gd name="T63" fmla="*/ 469 h 471"/>
                <a:gd name="T64" fmla="*/ 0 w 289"/>
                <a:gd name="T65" fmla="*/ 471 h 471"/>
                <a:gd name="T66" fmla="*/ 7 w 289"/>
                <a:gd name="T67" fmla="*/ 370 h 471"/>
                <a:gd name="T68" fmla="*/ 8 w 289"/>
                <a:gd name="T69" fmla="*/ 259 h 471"/>
                <a:gd name="T70" fmla="*/ 8 w 289"/>
                <a:gd name="T71" fmla="*/ 222 h 471"/>
                <a:gd name="T72" fmla="*/ 7 w 289"/>
                <a:gd name="T73" fmla="*/ 112 h 471"/>
                <a:gd name="T74" fmla="*/ 0 w 289"/>
                <a:gd name="T75" fmla="*/ 10 h 471"/>
                <a:gd name="T76" fmla="*/ 33 w 289"/>
                <a:gd name="T77" fmla="*/ 13 h 471"/>
                <a:gd name="T78" fmla="*/ 66 w 289"/>
                <a:gd name="T79" fmla="*/ 15 h 471"/>
                <a:gd name="T80" fmla="*/ 82 w 289"/>
                <a:gd name="T81" fmla="*/ 14 h 471"/>
                <a:gd name="T82" fmla="*/ 132 w 289"/>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471">
                  <a:moveTo>
                    <a:pt x="128" y="127"/>
                  </a:moveTo>
                  <a:lnTo>
                    <a:pt x="131" y="128"/>
                  </a:lnTo>
                  <a:lnTo>
                    <a:pt x="131" y="128"/>
                  </a:lnTo>
                  <a:lnTo>
                    <a:pt x="144" y="98"/>
                  </a:lnTo>
                  <a:lnTo>
                    <a:pt x="151" y="84"/>
                  </a:lnTo>
                  <a:lnTo>
                    <a:pt x="158" y="71"/>
                  </a:lnTo>
                  <a:lnTo>
                    <a:pt x="165" y="60"/>
                  </a:lnTo>
                  <a:lnTo>
                    <a:pt x="174" y="50"/>
                  </a:lnTo>
                  <a:lnTo>
                    <a:pt x="183" y="40"/>
                  </a:lnTo>
                  <a:lnTo>
                    <a:pt x="191" y="31"/>
                  </a:lnTo>
                  <a:lnTo>
                    <a:pt x="200" y="24"/>
                  </a:lnTo>
                  <a:lnTo>
                    <a:pt x="210" y="17"/>
                  </a:lnTo>
                  <a:lnTo>
                    <a:pt x="220" y="13"/>
                  </a:lnTo>
                  <a:lnTo>
                    <a:pt x="230" y="8"/>
                  </a:lnTo>
                  <a:lnTo>
                    <a:pt x="241" y="5"/>
                  </a:lnTo>
                  <a:lnTo>
                    <a:pt x="251" y="3"/>
                  </a:lnTo>
                  <a:lnTo>
                    <a:pt x="263" y="1"/>
                  </a:lnTo>
                  <a:lnTo>
                    <a:pt x="275" y="0"/>
                  </a:lnTo>
                  <a:lnTo>
                    <a:pt x="275" y="0"/>
                  </a:lnTo>
                  <a:lnTo>
                    <a:pt x="289" y="1"/>
                  </a:lnTo>
                  <a:lnTo>
                    <a:pt x="289" y="1"/>
                  </a:lnTo>
                  <a:lnTo>
                    <a:pt x="287" y="16"/>
                  </a:lnTo>
                  <a:lnTo>
                    <a:pt x="286" y="32"/>
                  </a:lnTo>
                  <a:lnTo>
                    <a:pt x="284" y="50"/>
                  </a:lnTo>
                  <a:lnTo>
                    <a:pt x="284" y="70"/>
                  </a:lnTo>
                  <a:lnTo>
                    <a:pt x="284" y="70"/>
                  </a:lnTo>
                  <a:lnTo>
                    <a:pt x="284" y="101"/>
                  </a:lnTo>
                  <a:lnTo>
                    <a:pt x="286" y="133"/>
                  </a:lnTo>
                  <a:lnTo>
                    <a:pt x="277" y="140"/>
                  </a:lnTo>
                  <a:lnTo>
                    <a:pt x="277" y="140"/>
                  </a:lnTo>
                  <a:lnTo>
                    <a:pt x="267" y="135"/>
                  </a:lnTo>
                  <a:lnTo>
                    <a:pt x="255" y="132"/>
                  </a:lnTo>
                  <a:lnTo>
                    <a:pt x="242" y="128"/>
                  </a:lnTo>
                  <a:lnTo>
                    <a:pt x="227" y="127"/>
                  </a:lnTo>
                  <a:lnTo>
                    <a:pt x="227" y="127"/>
                  </a:lnTo>
                  <a:lnTo>
                    <a:pt x="217" y="128"/>
                  </a:lnTo>
                  <a:lnTo>
                    <a:pt x="208" y="129"/>
                  </a:lnTo>
                  <a:lnTo>
                    <a:pt x="198" y="132"/>
                  </a:lnTo>
                  <a:lnTo>
                    <a:pt x="189" y="135"/>
                  </a:lnTo>
                  <a:lnTo>
                    <a:pt x="182" y="139"/>
                  </a:lnTo>
                  <a:lnTo>
                    <a:pt x="174" y="144"/>
                  </a:lnTo>
                  <a:lnTo>
                    <a:pt x="167" y="149"/>
                  </a:lnTo>
                  <a:lnTo>
                    <a:pt x="160" y="155"/>
                  </a:lnTo>
                  <a:lnTo>
                    <a:pt x="154" y="163"/>
                  </a:lnTo>
                  <a:lnTo>
                    <a:pt x="149" y="170"/>
                  </a:lnTo>
                  <a:lnTo>
                    <a:pt x="146" y="177"/>
                  </a:lnTo>
                  <a:lnTo>
                    <a:pt x="142" y="186"/>
                  </a:lnTo>
                  <a:lnTo>
                    <a:pt x="139" y="194"/>
                  </a:lnTo>
                  <a:lnTo>
                    <a:pt x="137" y="204"/>
                  </a:lnTo>
                  <a:lnTo>
                    <a:pt x="136" y="212"/>
                  </a:lnTo>
                  <a:lnTo>
                    <a:pt x="136" y="222"/>
                  </a:lnTo>
                  <a:lnTo>
                    <a:pt x="136" y="259"/>
                  </a:lnTo>
                  <a:lnTo>
                    <a:pt x="136" y="259"/>
                  </a:lnTo>
                  <a:lnTo>
                    <a:pt x="136" y="316"/>
                  </a:lnTo>
                  <a:lnTo>
                    <a:pt x="137" y="370"/>
                  </a:lnTo>
                  <a:lnTo>
                    <a:pt x="139" y="421"/>
                  </a:lnTo>
                  <a:lnTo>
                    <a:pt x="143" y="471"/>
                  </a:lnTo>
                  <a:lnTo>
                    <a:pt x="143" y="471"/>
                  </a:lnTo>
                  <a:lnTo>
                    <a:pt x="112" y="469"/>
                  </a:lnTo>
                  <a:lnTo>
                    <a:pt x="93" y="468"/>
                  </a:lnTo>
                  <a:lnTo>
                    <a:pt x="71" y="466"/>
                  </a:lnTo>
                  <a:lnTo>
                    <a:pt x="71" y="466"/>
                  </a:lnTo>
                  <a:lnTo>
                    <a:pt x="50" y="468"/>
                  </a:lnTo>
                  <a:lnTo>
                    <a:pt x="31" y="469"/>
                  </a:lnTo>
                  <a:lnTo>
                    <a:pt x="0" y="471"/>
                  </a:lnTo>
                  <a:lnTo>
                    <a:pt x="0" y="471"/>
                  </a:lnTo>
                  <a:lnTo>
                    <a:pt x="4" y="421"/>
                  </a:lnTo>
                  <a:lnTo>
                    <a:pt x="7" y="370"/>
                  </a:lnTo>
                  <a:lnTo>
                    <a:pt x="8" y="316"/>
                  </a:lnTo>
                  <a:lnTo>
                    <a:pt x="8" y="259"/>
                  </a:lnTo>
                  <a:lnTo>
                    <a:pt x="8" y="222"/>
                  </a:lnTo>
                  <a:lnTo>
                    <a:pt x="8" y="222"/>
                  </a:lnTo>
                  <a:lnTo>
                    <a:pt x="8" y="165"/>
                  </a:lnTo>
                  <a:lnTo>
                    <a:pt x="7" y="112"/>
                  </a:lnTo>
                  <a:lnTo>
                    <a:pt x="4" y="61"/>
                  </a:lnTo>
                  <a:lnTo>
                    <a:pt x="0" y="10"/>
                  </a:lnTo>
                  <a:lnTo>
                    <a:pt x="0" y="10"/>
                  </a:lnTo>
                  <a:lnTo>
                    <a:pt x="33" y="13"/>
                  </a:lnTo>
                  <a:lnTo>
                    <a:pt x="49" y="14"/>
                  </a:lnTo>
                  <a:lnTo>
                    <a:pt x="66" y="15"/>
                  </a:lnTo>
                  <a:lnTo>
                    <a:pt x="66" y="15"/>
                  </a:lnTo>
                  <a:lnTo>
                    <a:pt x="82" y="14"/>
                  </a:lnTo>
                  <a:lnTo>
                    <a:pt x="98" y="13"/>
                  </a:lnTo>
                  <a:lnTo>
                    <a:pt x="132" y="10"/>
                  </a:lnTo>
                  <a:lnTo>
                    <a:pt x="128"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57"/>
            <p:cNvSpPr>
              <a:spLocks noEditPoints="1"/>
            </p:cNvSpPr>
            <p:nvPr/>
          </p:nvSpPr>
          <p:spPr bwMode="auto">
            <a:xfrm>
              <a:off x="5410201" y="4127500"/>
              <a:ext cx="328613"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2 w 416"/>
                <a:gd name="T13" fmla="*/ 410 h 486"/>
                <a:gd name="T14" fmla="*/ 239 w 416"/>
                <a:gd name="T15" fmla="*/ 420 h 486"/>
                <a:gd name="T16" fmla="*/ 270 w 416"/>
                <a:gd name="T17" fmla="*/ 424 h 486"/>
                <a:gd name="T18" fmla="*/ 286 w 416"/>
                <a:gd name="T19" fmla="*/ 424 h 486"/>
                <a:gd name="T20" fmla="*/ 317 w 416"/>
                <a:gd name="T21" fmla="*/ 418 h 486"/>
                <a:gd name="T22" fmla="*/ 345 w 416"/>
                <a:gd name="T23" fmla="*/ 408 h 486"/>
                <a:gd name="T24" fmla="*/ 374 w 416"/>
                <a:gd name="T25" fmla="*/ 392 h 486"/>
                <a:gd name="T26" fmla="*/ 397 w 416"/>
                <a:gd name="T27" fmla="*/ 389 h 486"/>
                <a:gd name="T28" fmla="*/ 376 w 416"/>
                <a:gd name="T29" fmla="*/ 444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8 h 486"/>
                <a:gd name="T42" fmla="*/ 123 w 416"/>
                <a:gd name="T43" fmla="*/ 463 h 486"/>
                <a:gd name="T44" fmla="*/ 86 w 416"/>
                <a:gd name="T45" fmla="*/ 441 h 486"/>
                <a:gd name="T46" fmla="*/ 54 w 416"/>
                <a:gd name="T47" fmla="*/ 413 h 486"/>
                <a:gd name="T48" fmla="*/ 29 w 416"/>
                <a:gd name="T49" fmla="*/ 374 h 486"/>
                <a:gd name="T50" fmla="*/ 10 w 416"/>
                <a:gd name="T51" fmla="*/ 328 h 486"/>
                <a:gd name="T52" fmla="*/ 2 w 416"/>
                <a:gd name="T53" fmla="*/ 275 h 486"/>
                <a:gd name="T54" fmla="*/ 0 w 416"/>
                <a:gd name="T55" fmla="*/ 245 h 486"/>
                <a:gd name="T56" fmla="*/ 4 w 416"/>
                <a:gd name="T57" fmla="*/ 187 h 486"/>
                <a:gd name="T58" fmla="*/ 17 w 416"/>
                <a:gd name="T59" fmla="*/ 137 h 486"/>
                <a:gd name="T60" fmla="*/ 36 w 416"/>
                <a:gd name="T61" fmla="*/ 95 h 486"/>
                <a:gd name="T62" fmla="*/ 62 w 416"/>
                <a:gd name="T63" fmla="*/ 60 h 486"/>
                <a:gd name="T64" fmla="*/ 95 w 416"/>
                <a:gd name="T65" fmla="*/ 33 h 486"/>
                <a:gd name="T66" fmla="*/ 133 w 416"/>
                <a:gd name="T67" fmla="*/ 15 h 486"/>
                <a:gd name="T68" fmla="*/ 175 w 416"/>
                <a:gd name="T69" fmla="*/ 3 h 486"/>
                <a:gd name="T70" fmla="*/ 221 w 416"/>
                <a:gd name="T71" fmla="*/ 0 h 486"/>
                <a:gd name="T72" fmla="*/ 243 w 416"/>
                <a:gd name="T73" fmla="*/ 1 h 486"/>
                <a:gd name="T74" fmla="*/ 286 w 416"/>
                <a:gd name="T75" fmla="*/ 8 h 486"/>
                <a:gd name="T76" fmla="*/ 322 w 416"/>
                <a:gd name="T77" fmla="*/ 22 h 486"/>
                <a:gd name="T78" fmla="*/ 351 w 416"/>
                <a:gd name="T79" fmla="*/ 43 h 486"/>
                <a:gd name="T80" fmla="*/ 376 w 416"/>
                <a:gd name="T81" fmla="*/ 70 h 486"/>
                <a:gd name="T82" fmla="*/ 396 w 416"/>
                <a:gd name="T83" fmla="*/ 104 h 486"/>
                <a:gd name="T84" fmla="*/ 408 w 416"/>
                <a:gd name="T85" fmla="*/ 142 h 486"/>
                <a:gd name="T86" fmla="*/ 415 w 416"/>
                <a:gd name="T87" fmla="*/ 187 h 486"/>
                <a:gd name="T88" fmla="*/ 416 w 416"/>
                <a:gd name="T89" fmla="*/ 212 h 486"/>
                <a:gd name="T90" fmla="*/ 415 w 416"/>
                <a:gd name="T91" fmla="*/ 243 h 486"/>
                <a:gd name="T92" fmla="*/ 288 w 416"/>
                <a:gd name="T93" fmla="*/ 199 h 486"/>
                <a:gd name="T94" fmla="*/ 287 w 416"/>
                <a:gd name="T95" fmla="*/ 166 h 486"/>
                <a:gd name="T96" fmla="*/ 278 w 416"/>
                <a:gd name="T97" fmla="*/ 109 h 486"/>
                <a:gd name="T98" fmla="*/ 271 w 416"/>
                <a:gd name="T99" fmla="*/ 85 h 486"/>
                <a:gd name="T100" fmla="*/ 261 w 416"/>
                <a:gd name="T101" fmla="*/ 67 h 486"/>
                <a:gd name="T102" fmla="*/ 250 w 416"/>
                <a:gd name="T103" fmla="*/ 54 h 486"/>
                <a:gd name="T104" fmla="*/ 235 w 416"/>
                <a:gd name="T105" fmla="*/ 46 h 486"/>
                <a:gd name="T106" fmla="*/ 217 w 416"/>
                <a:gd name="T107" fmla="*/ 43 h 486"/>
                <a:gd name="T108" fmla="*/ 208 w 416"/>
                <a:gd name="T109" fmla="*/ 43 h 486"/>
                <a:gd name="T110" fmla="*/ 190 w 416"/>
                <a:gd name="T111" fmla="*/ 50 h 486"/>
                <a:gd name="T112" fmla="*/ 175 w 416"/>
                <a:gd name="T113" fmla="*/ 64 h 486"/>
                <a:gd name="T114" fmla="*/ 164 w 416"/>
                <a:gd name="T115" fmla="*/ 83 h 486"/>
                <a:gd name="T116" fmla="*/ 155 w 416"/>
                <a:gd name="T117" fmla="*/ 105 h 486"/>
                <a:gd name="T118" fmla="*/ 146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31"/>
                  </a:lnTo>
                  <a:lnTo>
                    <a:pt x="159" y="346"/>
                  </a:lnTo>
                  <a:lnTo>
                    <a:pt x="165" y="359"/>
                  </a:lnTo>
                  <a:lnTo>
                    <a:pt x="173" y="372"/>
                  </a:lnTo>
                  <a:lnTo>
                    <a:pt x="180" y="384"/>
                  </a:lnTo>
                  <a:lnTo>
                    <a:pt x="190" y="394"/>
                  </a:lnTo>
                  <a:lnTo>
                    <a:pt x="200" y="403"/>
                  </a:lnTo>
                  <a:lnTo>
                    <a:pt x="212" y="410"/>
                  </a:lnTo>
                  <a:lnTo>
                    <a:pt x="225" y="416"/>
                  </a:lnTo>
                  <a:lnTo>
                    <a:pt x="239" y="420"/>
                  </a:lnTo>
                  <a:lnTo>
                    <a:pt x="253" y="423"/>
                  </a:lnTo>
                  <a:lnTo>
                    <a:pt x="270" y="424"/>
                  </a:lnTo>
                  <a:lnTo>
                    <a:pt x="270" y="424"/>
                  </a:lnTo>
                  <a:lnTo>
                    <a:pt x="286" y="424"/>
                  </a:lnTo>
                  <a:lnTo>
                    <a:pt x="301" y="421"/>
                  </a:lnTo>
                  <a:lnTo>
                    <a:pt x="317" y="418"/>
                  </a:lnTo>
                  <a:lnTo>
                    <a:pt x="332" y="413"/>
                  </a:lnTo>
                  <a:lnTo>
                    <a:pt x="345" y="408"/>
                  </a:lnTo>
                  <a:lnTo>
                    <a:pt x="360" y="400"/>
                  </a:lnTo>
                  <a:lnTo>
                    <a:pt x="374" y="392"/>
                  </a:lnTo>
                  <a:lnTo>
                    <a:pt x="386" y="380"/>
                  </a:lnTo>
                  <a:lnTo>
                    <a:pt x="397" y="389"/>
                  </a:lnTo>
                  <a:lnTo>
                    <a:pt x="376" y="444"/>
                  </a:lnTo>
                  <a:lnTo>
                    <a:pt x="376" y="444"/>
                  </a:lnTo>
                  <a:lnTo>
                    <a:pt x="364" y="452"/>
                  </a:lnTo>
                  <a:lnTo>
                    <a:pt x="351" y="460"/>
                  </a:lnTo>
                  <a:lnTo>
                    <a:pt x="337" y="467"/>
                  </a:lnTo>
                  <a:lnTo>
                    <a:pt x="319" y="473"/>
                  </a:lnTo>
                  <a:lnTo>
                    <a:pt x="301" y="478"/>
                  </a:lnTo>
                  <a:lnTo>
                    <a:pt x="281" y="482"/>
                  </a:lnTo>
                  <a:lnTo>
                    <a:pt x="257" y="485"/>
                  </a:lnTo>
                  <a:lnTo>
                    <a:pt x="232" y="486"/>
                  </a:lnTo>
                  <a:lnTo>
                    <a:pt x="232" y="486"/>
                  </a:lnTo>
                  <a:lnTo>
                    <a:pt x="209" y="485"/>
                  </a:lnTo>
                  <a:lnTo>
                    <a:pt x="186" y="482"/>
                  </a:lnTo>
                  <a:lnTo>
                    <a:pt x="164" y="478"/>
                  </a:lnTo>
                  <a:lnTo>
                    <a:pt x="143" y="472"/>
                  </a:lnTo>
                  <a:lnTo>
                    <a:pt x="123" y="463"/>
                  </a:lnTo>
                  <a:lnTo>
                    <a:pt x="105" y="454"/>
                  </a:lnTo>
                  <a:lnTo>
                    <a:pt x="86" y="441"/>
                  </a:lnTo>
                  <a:lnTo>
                    <a:pt x="70" y="428"/>
                  </a:lnTo>
                  <a:lnTo>
                    <a:pt x="54" y="413"/>
                  </a:lnTo>
                  <a:lnTo>
                    <a:pt x="40" y="394"/>
                  </a:lnTo>
                  <a:lnTo>
                    <a:pt x="29" y="374"/>
                  </a:lnTo>
                  <a:lnTo>
                    <a:pt x="19" y="353"/>
                  </a:lnTo>
                  <a:lnTo>
                    <a:pt x="10" y="328"/>
                  </a:lnTo>
                  <a:lnTo>
                    <a:pt x="5" y="303"/>
                  </a:lnTo>
                  <a:lnTo>
                    <a:pt x="2" y="275"/>
                  </a:lnTo>
                  <a:lnTo>
                    <a:pt x="0" y="245"/>
                  </a:lnTo>
                  <a:lnTo>
                    <a:pt x="0" y="245"/>
                  </a:lnTo>
                  <a:lnTo>
                    <a:pt x="2" y="214"/>
                  </a:lnTo>
                  <a:lnTo>
                    <a:pt x="4" y="187"/>
                  </a:lnTo>
                  <a:lnTo>
                    <a:pt x="9" y="161"/>
                  </a:lnTo>
                  <a:lnTo>
                    <a:pt x="17" y="137"/>
                  </a:lnTo>
                  <a:lnTo>
                    <a:pt x="25" y="115"/>
                  </a:lnTo>
                  <a:lnTo>
                    <a:pt x="36" y="95"/>
                  </a:lnTo>
                  <a:lnTo>
                    <a:pt x="49" y="77"/>
                  </a:lnTo>
                  <a:lnTo>
                    <a:pt x="62" y="60"/>
                  </a:lnTo>
                  <a:lnTo>
                    <a:pt x="79" y="46"/>
                  </a:lnTo>
                  <a:lnTo>
                    <a:pt x="95" y="33"/>
                  </a:lnTo>
                  <a:lnTo>
                    <a:pt x="113" y="23"/>
                  </a:lnTo>
                  <a:lnTo>
                    <a:pt x="133" y="15"/>
                  </a:lnTo>
                  <a:lnTo>
                    <a:pt x="153" y="8"/>
                  </a:lnTo>
                  <a:lnTo>
                    <a:pt x="175" y="3"/>
                  </a:lnTo>
                  <a:lnTo>
                    <a:pt x="198" y="1"/>
                  </a:lnTo>
                  <a:lnTo>
                    <a:pt x="221" y="0"/>
                  </a:lnTo>
                  <a:lnTo>
                    <a:pt x="221" y="0"/>
                  </a:lnTo>
                  <a:lnTo>
                    <a:pt x="243" y="1"/>
                  </a:lnTo>
                  <a:lnTo>
                    <a:pt x="266" y="3"/>
                  </a:lnTo>
                  <a:lnTo>
                    <a:pt x="286" y="8"/>
                  </a:lnTo>
                  <a:lnTo>
                    <a:pt x="304" y="15"/>
                  </a:lnTo>
                  <a:lnTo>
                    <a:pt x="322" y="22"/>
                  </a:lnTo>
                  <a:lnTo>
                    <a:pt x="338" y="32"/>
                  </a:lnTo>
                  <a:lnTo>
                    <a:pt x="351" y="43"/>
                  </a:lnTo>
                  <a:lnTo>
                    <a:pt x="365" y="55"/>
                  </a:lnTo>
                  <a:lnTo>
                    <a:pt x="376" y="70"/>
                  </a:lnTo>
                  <a:lnTo>
                    <a:pt x="387" y="86"/>
                  </a:lnTo>
                  <a:lnTo>
                    <a:pt x="396" y="104"/>
                  </a:lnTo>
                  <a:lnTo>
                    <a:pt x="402" y="122"/>
                  </a:lnTo>
                  <a:lnTo>
                    <a:pt x="408" y="142"/>
                  </a:lnTo>
                  <a:lnTo>
                    <a:pt x="412" y="165"/>
                  </a:lnTo>
                  <a:lnTo>
                    <a:pt x="415" y="187"/>
                  </a:lnTo>
                  <a:lnTo>
                    <a:pt x="416" y="212"/>
                  </a:lnTo>
                  <a:lnTo>
                    <a:pt x="416" y="212"/>
                  </a:lnTo>
                  <a:lnTo>
                    <a:pt x="416" y="230"/>
                  </a:lnTo>
                  <a:lnTo>
                    <a:pt x="415" y="243"/>
                  </a:lnTo>
                  <a:lnTo>
                    <a:pt x="142" y="243"/>
                  </a:lnTo>
                  <a:close/>
                  <a:moveTo>
                    <a:pt x="288" y="199"/>
                  </a:moveTo>
                  <a:lnTo>
                    <a:pt x="288" y="199"/>
                  </a:lnTo>
                  <a:lnTo>
                    <a:pt x="287" y="166"/>
                  </a:lnTo>
                  <a:lnTo>
                    <a:pt x="283" y="135"/>
                  </a:lnTo>
                  <a:lnTo>
                    <a:pt x="278" y="109"/>
                  </a:lnTo>
                  <a:lnTo>
                    <a:pt x="275" y="96"/>
                  </a:lnTo>
                  <a:lnTo>
                    <a:pt x="271" y="85"/>
                  </a:lnTo>
                  <a:lnTo>
                    <a:pt x="266" y="75"/>
                  </a:lnTo>
                  <a:lnTo>
                    <a:pt x="261" y="67"/>
                  </a:lnTo>
                  <a:lnTo>
                    <a:pt x="256" y="60"/>
                  </a:lnTo>
                  <a:lnTo>
                    <a:pt x="250" y="54"/>
                  </a:lnTo>
                  <a:lnTo>
                    <a:pt x="242" y="49"/>
                  </a:lnTo>
                  <a:lnTo>
                    <a:pt x="235" y="46"/>
                  </a:lnTo>
                  <a:lnTo>
                    <a:pt x="226" y="43"/>
                  </a:lnTo>
                  <a:lnTo>
                    <a:pt x="217" y="43"/>
                  </a:lnTo>
                  <a:lnTo>
                    <a:pt x="217" y="43"/>
                  </a:lnTo>
                  <a:lnTo>
                    <a:pt x="208" y="43"/>
                  </a:lnTo>
                  <a:lnTo>
                    <a:pt x="198" y="47"/>
                  </a:lnTo>
                  <a:lnTo>
                    <a:pt x="190" y="50"/>
                  </a:lnTo>
                  <a:lnTo>
                    <a:pt x="181" y="57"/>
                  </a:lnTo>
                  <a:lnTo>
                    <a:pt x="175" y="64"/>
                  </a:lnTo>
                  <a:lnTo>
                    <a:pt x="169" y="73"/>
                  </a:lnTo>
                  <a:lnTo>
                    <a:pt x="164" y="83"/>
                  </a:lnTo>
                  <a:lnTo>
                    <a:pt x="159" y="94"/>
                  </a:lnTo>
                  <a:lnTo>
                    <a:pt x="155" y="105"/>
                  </a:lnTo>
                  <a:lnTo>
                    <a:pt x="152" y="117"/>
                  </a:lnTo>
                  <a:lnTo>
                    <a:pt x="146" y="143"/>
                  </a:lnTo>
                  <a:lnTo>
                    <a:pt x="143" y="172"/>
                  </a:lnTo>
                  <a:lnTo>
                    <a:pt x="142" y="199"/>
                  </a:lnTo>
                  <a:lnTo>
                    <a:pt x="288" y="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58"/>
            <p:cNvSpPr>
              <a:spLocks noEditPoints="1"/>
            </p:cNvSpPr>
            <p:nvPr/>
          </p:nvSpPr>
          <p:spPr bwMode="auto">
            <a:xfrm>
              <a:off x="5775326" y="4127500"/>
              <a:ext cx="347663" cy="385763"/>
            </a:xfrm>
            <a:custGeom>
              <a:avLst/>
              <a:gdLst>
                <a:gd name="T0" fmla="*/ 52 w 439"/>
                <a:gd name="T1" fmla="*/ 52 h 486"/>
                <a:gd name="T2" fmla="*/ 117 w 439"/>
                <a:gd name="T3" fmla="*/ 17 h 486"/>
                <a:gd name="T4" fmla="*/ 187 w 439"/>
                <a:gd name="T5" fmla="*/ 1 h 486"/>
                <a:gd name="T6" fmla="*/ 229 w 439"/>
                <a:gd name="T7" fmla="*/ 0 h 486"/>
                <a:gd name="T8" fmla="*/ 280 w 439"/>
                <a:gd name="T9" fmla="*/ 8 h 486"/>
                <a:gd name="T10" fmla="*/ 323 w 439"/>
                <a:gd name="T11" fmla="*/ 27 h 486"/>
                <a:gd name="T12" fmla="*/ 355 w 439"/>
                <a:gd name="T13" fmla="*/ 57 h 486"/>
                <a:gd name="T14" fmla="*/ 377 w 439"/>
                <a:gd name="T15" fmla="*/ 99 h 486"/>
                <a:gd name="T16" fmla="*/ 384 w 439"/>
                <a:gd name="T17" fmla="*/ 155 h 486"/>
                <a:gd name="T18" fmla="*/ 382 w 439"/>
                <a:gd name="T19" fmla="*/ 372 h 486"/>
                <a:gd name="T20" fmla="*/ 385 w 439"/>
                <a:gd name="T21" fmla="*/ 406 h 486"/>
                <a:gd name="T22" fmla="*/ 395 w 439"/>
                <a:gd name="T23" fmla="*/ 426 h 486"/>
                <a:gd name="T24" fmla="*/ 413 w 439"/>
                <a:gd name="T25" fmla="*/ 435 h 486"/>
                <a:gd name="T26" fmla="*/ 439 w 439"/>
                <a:gd name="T27" fmla="*/ 460 h 486"/>
                <a:gd name="T28" fmla="*/ 391 w 439"/>
                <a:gd name="T29" fmla="*/ 480 h 486"/>
                <a:gd name="T30" fmla="*/ 351 w 439"/>
                <a:gd name="T31" fmla="*/ 486 h 486"/>
                <a:gd name="T32" fmla="*/ 318 w 439"/>
                <a:gd name="T33" fmla="*/ 481 h 486"/>
                <a:gd name="T34" fmla="*/ 282 w 439"/>
                <a:gd name="T35" fmla="*/ 457 h 486"/>
                <a:gd name="T36" fmla="*/ 260 w 439"/>
                <a:gd name="T37" fmla="*/ 416 h 486"/>
                <a:gd name="T38" fmla="*/ 236 w 439"/>
                <a:gd name="T39" fmla="*/ 444 h 486"/>
                <a:gd name="T40" fmla="*/ 193 w 439"/>
                <a:gd name="T41" fmla="*/ 475 h 486"/>
                <a:gd name="T42" fmla="*/ 136 w 439"/>
                <a:gd name="T43" fmla="*/ 486 h 486"/>
                <a:gd name="T44" fmla="*/ 102 w 439"/>
                <a:gd name="T45" fmla="*/ 483 h 486"/>
                <a:gd name="T46" fmla="*/ 62 w 439"/>
                <a:gd name="T47" fmla="*/ 470 h 486"/>
                <a:gd name="T48" fmla="*/ 32 w 439"/>
                <a:gd name="T49" fmla="*/ 446 h 486"/>
                <a:gd name="T50" fmla="*/ 12 w 439"/>
                <a:gd name="T51" fmla="*/ 416 h 486"/>
                <a:gd name="T52" fmla="*/ 1 w 439"/>
                <a:gd name="T53" fmla="*/ 384 h 486"/>
                <a:gd name="T54" fmla="*/ 0 w 439"/>
                <a:gd name="T55" fmla="*/ 361 h 486"/>
                <a:gd name="T56" fmla="*/ 4 w 439"/>
                <a:gd name="T57" fmla="*/ 320 h 486"/>
                <a:gd name="T58" fmla="*/ 22 w 439"/>
                <a:gd name="T59" fmla="*/ 286 h 486"/>
                <a:gd name="T60" fmla="*/ 48 w 439"/>
                <a:gd name="T61" fmla="*/ 260 h 486"/>
                <a:gd name="T62" fmla="*/ 83 w 439"/>
                <a:gd name="T63" fmla="*/ 240 h 486"/>
                <a:gd name="T64" fmla="*/ 141 w 439"/>
                <a:gd name="T65" fmla="*/ 222 h 486"/>
                <a:gd name="T66" fmla="*/ 204 w 439"/>
                <a:gd name="T67" fmla="*/ 206 h 486"/>
                <a:gd name="T68" fmla="*/ 244 w 439"/>
                <a:gd name="T69" fmla="*/ 187 h 486"/>
                <a:gd name="T70" fmla="*/ 254 w 439"/>
                <a:gd name="T71" fmla="*/ 176 h 486"/>
                <a:gd name="T72" fmla="*/ 257 w 439"/>
                <a:gd name="T73" fmla="*/ 153 h 486"/>
                <a:gd name="T74" fmla="*/ 254 w 439"/>
                <a:gd name="T75" fmla="*/ 130 h 486"/>
                <a:gd name="T76" fmla="*/ 243 w 439"/>
                <a:gd name="T77" fmla="*/ 108 h 486"/>
                <a:gd name="T78" fmla="*/ 226 w 439"/>
                <a:gd name="T79" fmla="*/ 90 h 486"/>
                <a:gd name="T80" fmla="*/ 204 w 439"/>
                <a:gd name="T81" fmla="*/ 78 h 486"/>
                <a:gd name="T82" fmla="*/ 176 w 439"/>
                <a:gd name="T83" fmla="*/ 72 h 486"/>
                <a:gd name="T84" fmla="*/ 148 w 439"/>
                <a:gd name="T85" fmla="*/ 72 h 486"/>
                <a:gd name="T86" fmla="*/ 99 w 439"/>
                <a:gd name="T87" fmla="*/ 88 h 486"/>
                <a:gd name="T88" fmla="*/ 59 w 439"/>
                <a:gd name="T89" fmla="*/ 114 h 486"/>
                <a:gd name="T90" fmla="*/ 32 w 439"/>
                <a:gd name="T91" fmla="*/ 67 h 486"/>
                <a:gd name="T92" fmla="*/ 249 w 439"/>
                <a:gd name="T93" fmla="*/ 230 h 486"/>
                <a:gd name="T94" fmla="*/ 195 w 439"/>
                <a:gd name="T95" fmla="*/ 253 h 486"/>
                <a:gd name="T96" fmla="*/ 167 w 439"/>
                <a:gd name="T97" fmla="*/ 268 h 486"/>
                <a:gd name="T98" fmla="*/ 145 w 439"/>
                <a:gd name="T99" fmla="*/ 292 h 486"/>
                <a:gd name="T100" fmla="*/ 133 w 439"/>
                <a:gd name="T101" fmla="*/ 331 h 486"/>
                <a:gd name="T102" fmla="*/ 133 w 439"/>
                <a:gd name="T103" fmla="*/ 364 h 486"/>
                <a:gd name="T104" fmla="*/ 147 w 439"/>
                <a:gd name="T105" fmla="*/ 401 h 486"/>
                <a:gd name="T106" fmla="*/ 176 w 439"/>
                <a:gd name="T107" fmla="*/ 419 h 486"/>
                <a:gd name="T108" fmla="*/ 195 w 439"/>
                <a:gd name="T109" fmla="*/ 420 h 486"/>
                <a:gd name="T110" fmla="*/ 217 w 439"/>
                <a:gd name="T111" fmla="*/ 414 h 486"/>
                <a:gd name="T112" fmla="*/ 234 w 439"/>
                <a:gd name="T113" fmla="*/ 401 h 486"/>
                <a:gd name="T114" fmla="*/ 246 w 439"/>
                <a:gd name="T115" fmla="*/ 383 h 486"/>
                <a:gd name="T116" fmla="*/ 256 w 439"/>
                <a:gd name="T117" fmla="*/ 348 h 486"/>
                <a:gd name="T118" fmla="*/ 259 w 439"/>
                <a:gd name="T119" fmla="*/ 263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9" h="486">
                  <a:moveTo>
                    <a:pt x="32" y="67"/>
                  </a:moveTo>
                  <a:lnTo>
                    <a:pt x="32" y="67"/>
                  </a:lnTo>
                  <a:lnTo>
                    <a:pt x="52" y="52"/>
                  </a:lnTo>
                  <a:lnTo>
                    <a:pt x="73" y="38"/>
                  </a:lnTo>
                  <a:lnTo>
                    <a:pt x="95" y="27"/>
                  </a:lnTo>
                  <a:lnTo>
                    <a:pt x="117" y="17"/>
                  </a:lnTo>
                  <a:lnTo>
                    <a:pt x="141" y="10"/>
                  </a:lnTo>
                  <a:lnTo>
                    <a:pt x="164" y="3"/>
                  </a:lnTo>
                  <a:lnTo>
                    <a:pt x="187" y="1"/>
                  </a:lnTo>
                  <a:lnTo>
                    <a:pt x="210" y="0"/>
                  </a:lnTo>
                  <a:lnTo>
                    <a:pt x="210" y="0"/>
                  </a:lnTo>
                  <a:lnTo>
                    <a:pt x="229" y="0"/>
                  </a:lnTo>
                  <a:lnTo>
                    <a:pt x="246" y="2"/>
                  </a:lnTo>
                  <a:lnTo>
                    <a:pt x="264" y="5"/>
                  </a:lnTo>
                  <a:lnTo>
                    <a:pt x="280" y="8"/>
                  </a:lnTo>
                  <a:lnTo>
                    <a:pt x="296" y="13"/>
                  </a:lnTo>
                  <a:lnTo>
                    <a:pt x="310" y="19"/>
                  </a:lnTo>
                  <a:lnTo>
                    <a:pt x="323" y="27"/>
                  </a:lnTo>
                  <a:lnTo>
                    <a:pt x="336" y="36"/>
                  </a:lnTo>
                  <a:lnTo>
                    <a:pt x="347" y="46"/>
                  </a:lnTo>
                  <a:lnTo>
                    <a:pt x="355" y="57"/>
                  </a:lnTo>
                  <a:lnTo>
                    <a:pt x="364" y="69"/>
                  </a:lnTo>
                  <a:lnTo>
                    <a:pt x="372" y="83"/>
                  </a:lnTo>
                  <a:lnTo>
                    <a:pt x="377" y="99"/>
                  </a:lnTo>
                  <a:lnTo>
                    <a:pt x="382" y="116"/>
                  </a:lnTo>
                  <a:lnTo>
                    <a:pt x="384" y="135"/>
                  </a:lnTo>
                  <a:lnTo>
                    <a:pt x="384" y="155"/>
                  </a:lnTo>
                  <a:lnTo>
                    <a:pt x="384" y="155"/>
                  </a:lnTo>
                  <a:lnTo>
                    <a:pt x="383" y="268"/>
                  </a:lnTo>
                  <a:lnTo>
                    <a:pt x="382" y="372"/>
                  </a:lnTo>
                  <a:lnTo>
                    <a:pt x="382" y="372"/>
                  </a:lnTo>
                  <a:lnTo>
                    <a:pt x="383" y="392"/>
                  </a:lnTo>
                  <a:lnTo>
                    <a:pt x="385" y="406"/>
                  </a:lnTo>
                  <a:lnTo>
                    <a:pt x="389" y="419"/>
                  </a:lnTo>
                  <a:lnTo>
                    <a:pt x="391" y="423"/>
                  </a:lnTo>
                  <a:lnTo>
                    <a:pt x="395" y="426"/>
                  </a:lnTo>
                  <a:lnTo>
                    <a:pt x="399" y="430"/>
                  </a:lnTo>
                  <a:lnTo>
                    <a:pt x="403" y="432"/>
                  </a:lnTo>
                  <a:lnTo>
                    <a:pt x="413" y="435"/>
                  </a:lnTo>
                  <a:lnTo>
                    <a:pt x="425" y="436"/>
                  </a:lnTo>
                  <a:lnTo>
                    <a:pt x="439" y="437"/>
                  </a:lnTo>
                  <a:lnTo>
                    <a:pt x="439" y="460"/>
                  </a:lnTo>
                  <a:lnTo>
                    <a:pt x="439" y="460"/>
                  </a:lnTo>
                  <a:lnTo>
                    <a:pt x="414" y="472"/>
                  </a:lnTo>
                  <a:lnTo>
                    <a:pt x="391" y="480"/>
                  </a:lnTo>
                  <a:lnTo>
                    <a:pt x="382" y="483"/>
                  </a:lnTo>
                  <a:lnTo>
                    <a:pt x="372" y="485"/>
                  </a:lnTo>
                  <a:lnTo>
                    <a:pt x="351" y="486"/>
                  </a:lnTo>
                  <a:lnTo>
                    <a:pt x="351" y="486"/>
                  </a:lnTo>
                  <a:lnTo>
                    <a:pt x="333" y="485"/>
                  </a:lnTo>
                  <a:lnTo>
                    <a:pt x="318" y="481"/>
                  </a:lnTo>
                  <a:lnTo>
                    <a:pt x="305" y="475"/>
                  </a:lnTo>
                  <a:lnTo>
                    <a:pt x="293" y="467"/>
                  </a:lnTo>
                  <a:lnTo>
                    <a:pt x="282" y="457"/>
                  </a:lnTo>
                  <a:lnTo>
                    <a:pt x="274" y="445"/>
                  </a:lnTo>
                  <a:lnTo>
                    <a:pt x="266" y="431"/>
                  </a:lnTo>
                  <a:lnTo>
                    <a:pt x="260" y="416"/>
                  </a:lnTo>
                  <a:lnTo>
                    <a:pt x="260" y="416"/>
                  </a:lnTo>
                  <a:lnTo>
                    <a:pt x="249" y="431"/>
                  </a:lnTo>
                  <a:lnTo>
                    <a:pt x="236" y="444"/>
                  </a:lnTo>
                  <a:lnTo>
                    <a:pt x="223" y="456"/>
                  </a:lnTo>
                  <a:lnTo>
                    <a:pt x="208" y="466"/>
                  </a:lnTo>
                  <a:lnTo>
                    <a:pt x="193" y="475"/>
                  </a:lnTo>
                  <a:lnTo>
                    <a:pt x="176" y="481"/>
                  </a:lnTo>
                  <a:lnTo>
                    <a:pt x="157" y="485"/>
                  </a:lnTo>
                  <a:lnTo>
                    <a:pt x="136" y="486"/>
                  </a:lnTo>
                  <a:lnTo>
                    <a:pt x="136" y="486"/>
                  </a:lnTo>
                  <a:lnTo>
                    <a:pt x="119" y="485"/>
                  </a:lnTo>
                  <a:lnTo>
                    <a:pt x="102" y="483"/>
                  </a:lnTo>
                  <a:lnTo>
                    <a:pt x="88" y="480"/>
                  </a:lnTo>
                  <a:lnTo>
                    <a:pt x="74" y="475"/>
                  </a:lnTo>
                  <a:lnTo>
                    <a:pt x="62" y="470"/>
                  </a:lnTo>
                  <a:lnTo>
                    <a:pt x="50" y="462"/>
                  </a:lnTo>
                  <a:lnTo>
                    <a:pt x="40" y="455"/>
                  </a:lnTo>
                  <a:lnTo>
                    <a:pt x="32" y="446"/>
                  </a:lnTo>
                  <a:lnTo>
                    <a:pt x="24" y="437"/>
                  </a:lnTo>
                  <a:lnTo>
                    <a:pt x="17" y="428"/>
                  </a:lnTo>
                  <a:lnTo>
                    <a:pt x="12" y="416"/>
                  </a:lnTo>
                  <a:lnTo>
                    <a:pt x="7" y="406"/>
                  </a:lnTo>
                  <a:lnTo>
                    <a:pt x="3" y="395"/>
                  </a:lnTo>
                  <a:lnTo>
                    <a:pt x="1" y="384"/>
                  </a:lnTo>
                  <a:lnTo>
                    <a:pt x="0" y="373"/>
                  </a:lnTo>
                  <a:lnTo>
                    <a:pt x="0" y="361"/>
                  </a:lnTo>
                  <a:lnTo>
                    <a:pt x="0" y="361"/>
                  </a:lnTo>
                  <a:lnTo>
                    <a:pt x="0" y="346"/>
                  </a:lnTo>
                  <a:lnTo>
                    <a:pt x="2" y="332"/>
                  </a:lnTo>
                  <a:lnTo>
                    <a:pt x="4" y="320"/>
                  </a:lnTo>
                  <a:lnTo>
                    <a:pt x="9" y="307"/>
                  </a:lnTo>
                  <a:lnTo>
                    <a:pt x="14" y="296"/>
                  </a:lnTo>
                  <a:lnTo>
                    <a:pt x="22" y="286"/>
                  </a:lnTo>
                  <a:lnTo>
                    <a:pt x="29" y="276"/>
                  </a:lnTo>
                  <a:lnTo>
                    <a:pt x="38" y="268"/>
                  </a:lnTo>
                  <a:lnTo>
                    <a:pt x="48" y="260"/>
                  </a:lnTo>
                  <a:lnTo>
                    <a:pt x="58" y="253"/>
                  </a:lnTo>
                  <a:lnTo>
                    <a:pt x="70" y="246"/>
                  </a:lnTo>
                  <a:lnTo>
                    <a:pt x="83" y="240"/>
                  </a:lnTo>
                  <a:lnTo>
                    <a:pt x="95" y="235"/>
                  </a:lnTo>
                  <a:lnTo>
                    <a:pt x="110" y="230"/>
                  </a:lnTo>
                  <a:lnTo>
                    <a:pt x="141" y="222"/>
                  </a:lnTo>
                  <a:lnTo>
                    <a:pt x="141" y="222"/>
                  </a:lnTo>
                  <a:lnTo>
                    <a:pt x="176" y="213"/>
                  </a:lnTo>
                  <a:lnTo>
                    <a:pt x="204" y="206"/>
                  </a:lnTo>
                  <a:lnTo>
                    <a:pt x="224" y="198"/>
                  </a:lnTo>
                  <a:lnTo>
                    <a:pt x="239" y="191"/>
                  </a:lnTo>
                  <a:lnTo>
                    <a:pt x="244" y="187"/>
                  </a:lnTo>
                  <a:lnTo>
                    <a:pt x="249" y="183"/>
                  </a:lnTo>
                  <a:lnTo>
                    <a:pt x="251" y="179"/>
                  </a:lnTo>
                  <a:lnTo>
                    <a:pt x="254" y="176"/>
                  </a:lnTo>
                  <a:lnTo>
                    <a:pt x="256" y="166"/>
                  </a:lnTo>
                  <a:lnTo>
                    <a:pt x="257" y="153"/>
                  </a:lnTo>
                  <a:lnTo>
                    <a:pt x="257" y="153"/>
                  </a:lnTo>
                  <a:lnTo>
                    <a:pt x="256" y="146"/>
                  </a:lnTo>
                  <a:lnTo>
                    <a:pt x="255" y="137"/>
                  </a:lnTo>
                  <a:lnTo>
                    <a:pt x="254" y="130"/>
                  </a:lnTo>
                  <a:lnTo>
                    <a:pt x="250" y="121"/>
                  </a:lnTo>
                  <a:lnTo>
                    <a:pt x="248" y="115"/>
                  </a:lnTo>
                  <a:lnTo>
                    <a:pt x="243" y="108"/>
                  </a:lnTo>
                  <a:lnTo>
                    <a:pt x="238" y="101"/>
                  </a:lnTo>
                  <a:lnTo>
                    <a:pt x="233" y="95"/>
                  </a:lnTo>
                  <a:lnTo>
                    <a:pt x="226" y="90"/>
                  </a:lnTo>
                  <a:lnTo>
                    <a:pt x="219" y="85"/>
                  </a:lnTo>
                  <a:lnTo>
                    <a:pt x="212" y="81"/>
                  </a:lnTo>
                  <a:lnTo>
                    <a:pt x="204" y="78"/>
                  </a:lnTo>
                  <a:lnTo>
                    <a:pt x="195" y="75"/>
                  </a:lnTo>
                  <a:lnTo>
                    <a:pt x="186" y="73"/>
                  </a:lnTo>
                  <a:lnTo>
                    <a:pt x="176" y="72"/>
                  </a:lnTo>
                  <a:lnTo>
                    <a:pt x="166" y="72"/>
                  </a:lnTo>
                  <a:lnTo>
                    <a:pt x="166" y="72"/>
                  </a:lnTo>
                  <a:lnTo>
                    <a:pt x="148" y="72"/>
                  </a:lnTo>
                  <a:lnTo>
                    <a:pt x="131" y="75"/>
                  </a:lnTo>
                  <a:lnTo>
                    <a:pt x="115" y="80"/>
                  </a:lnTo>
                  <a:lnTo>
                    <a:pt x="99" y="88"/>
                  </a:lnTo>
                  <a:lnTo>
                    <a:pt x="84" y="95"/>
                  </a:lnTo>
                  <a:lnTo>
                    <a:pt x="70" y="104"/>
                  </a:lnTo>
                  <a:lnTo>
                    <a:pt x="59" y="114"/>
                  </a:lnTo>
                  <a:lnTo>
                    <a:pt x="50" y="124"/>
                  </a:lnTo>
                  <a:lnTo>
                    <a:pt x="44" y="124"/>
                  </a:lnTo>
                  <a:lnTo>
                    <a:pt x="32" y="67"/>
                  </a:lnTo>
                  <a:close/>
                  <a:moveTo>
                    <a:pt x="259" y="225"/>
                  </a:moveTo>
                  <a:lnTo>
                    <a:pt x="259" y="225"/>
                  </a:lnTo>
                  <a:lnTo>
                    <a:pt x="249" y="230"/>
                  </a:lnTo>
                  <a:lnTo>
                    <a:pt x="238" y="235"/>
                  </a:lnTo>
                  <a:lnTo>
                    <a:pt x="217" y="244"/>
                  </a:lnTo>
                  <a:lnTo>
                    <a:pt x="195" y="253"/>
                  </a:lnTo>
                  <a:lnTo>
                    <a:pt x="186" y="256"/>
                  </a:lnTo>
                  <a:lnTo>
                    <a:pt x="176" y="261"/>
                  </a:lnTo>
                  <a:lnTo>
                    <a:pt x="167" y="268"/>
                  </a:lnTo>
                  <a:lnTo>
                    <a:pt x="158" y="275"/>
                  </a:lnTo>
                  <a:lnTo>
                    <a:pt x="151" y="282"/>
                  </a:lnTo>
                  <a:lnTo>
                    <a:pt x="145" y="292"/>
                  </a:lnTo>
                  <a:lnTo>
                    <a:pt x="140" y="303"/>
                  </a:lnTo>
                  <a:lnTo>
                    <a:pt x="136" y="316"/>
                  </a:lnTo>
                  <a:lnTo>
                    <a:pt x="133" y="331"/>
                  </a:lnTo>
                  <a:lnTo>
                    <a:pt x="132" y="348"/>
                  </a:lnTo>
                  <a:lnTo>
                    <a:pt x="132" y="348"/>
                  </a:lnTo>
                  <a:lnTo>
                    <a:pt x="133" y="364"/>
                  </a:lnTo>
                  <a:lnTo>
                    <a:pt x="137" y="379"/>
                  </a:lnTo>
                  <a:lnTo>
                    <a:pt x="141" y="392"/>
                  </a:lnTo>
                  <a:lnTo>
                    <a:pt x="147" y="401"/>
                  </a:lnTo>
                  <a:lnTo>
                    <a:pt x="156" y="409"/>
                  </a:lnTo>
                  <a:lnTo>
                    <a:pt x="164" y="415"/>
                  </a:lnTo>
                  <a:lnTo>
                    <a:pt x="176" y="419"/>
                  </a:lnTo>
                  <a:lnTo>
                    <a:pt x="187" y="420"/>
                  </a:lnTo>
                  <a:lnTo>
                    <a:pt x="187" y="420"/>
                  </a:lnTo>
                  <a:lnTo>
                    <a:pt x="195" y="420"/>
                  </a:lnTo>
                  <a:lnTo>
                    <a:pt x="203" y="419"/>
                  </a:lnTo>
                  <a:lnTo>
                    <a:pt x="209" y="416"/>
                  </a:lnTo>
                  <a:lnTo>
                    <a:pt x="217" y="414"/>
                  </a:lnTo>
                  <a:lnTo>
                    <a:pt x="223" y="410"/>
                  </a:lnTo>
                  <a:lnTo>
                    <a:pt x="228" y="406"/>
                  </a:lnTo>
                  <a:lnTo>
                    <a:pt x="234" y="401"/>
                  </a:lnTo>
                  <a:lnTo>
                    <a:pt x="238" y="397"/>
                  </a:lnTo>
                  <a:lnTo>
                    <a:pt x="243" y="390"/>
                  </a:lnTo>
                  <a:lnTo>
                    <a:pt x="246" y="383"/>
                  </a:lnTo>
                  <a:lnTo>
                    <a:pt x="250" y="375"/>
                  </a:lnTo>
                  <a:lnTo>
                    <a:pt x="253" y="367"/>
                  </a:lnTo>
                  <a:lnTo>
                    <a:pt x="256" y="348"/>
                  </a:lnTo>
                  <a:lnTo>
                    <a:pt x="257" y="326"/>
                  </a:lnTo>
                  <a:lnTo>
                    <a:pt x="257" y="326"/>
                  </a:lnTo>
                  <a:lnTo>
                    <a:pt x="259" y="263"/>
                  </a:lnTo>
                  <a:lnTo>
                    <a:pt x="259" y="225"/>
                  </a:lnTo>
                  <a:lnTo>
                    <a:pt x="259" y="2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59"/>
            <p:cNvSpPr>
              <a:spLocks/>
            </p:cNvSpPr>
            <p:nvPr/>
          </p:nvSpPr>
          <p:spPr bwMode="auto">
            <a:xfrm>
              <a:off x="6170613" y="4127500"/>
              <a:ext cx="555625" cy="376238"/>
            </a:xfrm>
            <a:custGeom>
              <a:avLst/>
              <a:gdLst>
                <a:gd name="T0" fmla="*/ 135 w 700"/>
                <a:gd name="T1" fmla="*/ 84 h 473"/>
                <a:gd name="T2" fmla="*/ 181 w 700"/>
                <a:gd name="T3" fmla="*/ 34 h 473"/>
                <a:gd name="T4" fmla="*/ 237 w 700"/>
                <a:gd name="T5" fmla="*/ 6 h 473"/>
                <a:gd name="T6" fmla="*/ 268 w 700"/>
                <a:gd name="T7" fmla="*/ 0 h 473"/>
                <a:gd name="T8" fmla="*/ 290 w 700"/>
                <a:gd name="T9" fmla="*/ 0 h 473"/>
                <a:gd name="T10" fmla="*/ 320 w 700"/>
                <a:gd name="T11" fmla="*/ 6 h 473"/>
                <a:gd name="T12" fmla="*/ 345 w 700"/>
                <a:gd name="T13" fmla="*/ 17 h 473"/>
                <a:gd name="T14" fmla="*/ 368 w 700"/>
                <a:gd name="T15" fmla="*/ 36 h 473"/>
                <a:gd name="T16" fmla="*/ 402 w 700"/>
                <a:gd name="T17" fmla="*/ 90 h 473"/>
                <a:gd name="T18" fmla="*/ 433 w 700"/>
                <a:gd name="T19" fmla="*/ 52 h 473"/>
                <a:gd name="T20" fmla="*/ 487 w 700"/>
                <a:gd name="T21" fmla="*/ 13 h 473"/>
                <a:gd name="T22" fmla="*/ 538 w 700"/>
                <a:gd name="T23" fmla="*/ 0 h 473"/>
                <a:gd name="T24" fmla="*/ 567 w 700"/>
                <a:gd name="T25" fmla="*/ 0 h 473"/>
                <a:gd name="T26" fmla="*/ 613 w 700"/>
                <a:gd name="T27" fmla="*/ 10 h 473"/>
                <a:gd name="T28" fmla="*/ 650 w 700"/>
                <a:gd name="T29" fmla="*/ 32 h 473"/>
                <a:gd name="T30" fmla="*/ 676 w 700"/>
                <a:gd name="T31" fmla="*/ 65 h 473"/>
                <a:gd name="T32" fmla="*/ 692 w 700"/>
                <a:gd name="T33" fmla="*/ 114 h 473"/>
                <a:gd name="T34" fmla="*/ 698 w 700"/>
                <a:gd name="T35" fmla="*/ 175 h 473"/>
                <a:gd name="T36" fmla="*/ 696 w 700"/>
                <a:gd name="T37" fmla="*/ 261 h 473"/>
                <a:gd name="T38" fmla="*/ 695 w 700"/>
                <a:gd name="T39" fmla="*/ 336 h 473"/>
                <a:gd name="T40" fmla="*/ 700 w 700"/>
                <a:gd name="T41" fmla="*/ 473 h 473"/>
                <a:gd name="T42" fmla="*/ 628 w 700"/>
                <a:gd name="T43" fmla="*/ 468 h 473"/>
                <a:gd name="T44" fmla="*/ 571 w 700"/>
                <a:gd name="T45" fmla="*/ 472 h 473"/>
                <a:gd name="T46" fmla="*/ 559 w 700"/>
                <a:gd name="T47" fmla="*/ 446 h 473"/>
                <a:gd name="T48" fmla="*/ 566 w 700"/>
                <a:gd name="T49" fmla="*/ 281 h 473"/>
                <a:gd name="T50" fmla="*/ 566 w 700"/>
                <a:gd name="T51" fmla="*/ 172 h 473"/>
                <a:gd name="T52" fmla="*/ 558 w 700"/>
                <a:gd name="T53" fmla="*/ 137 h 473"/>
                <a:gd name="T54" fmla="*/ 546 w 700"/>
                <a:gd name="T55" fmla="*/ 112 h 473"/>
                <a:gd name="T56" fmla="*/ 528 w 700"/>
                <a:gd name="T57" fmla="*/ 95 h 473"/>
                <a:gd name="T58" fmla="*/ 506 w 700"/>
                <a:gd name="T59" fmla="*/ 85 h 473"/>
                <a:gd name="T60" fmla="*/ 489 w 700"/>
                <a:gd name="T61" fmla="*/ 84 h 473"/>
                <a:gd name="T62" fmla="*/ 458 w 700"/>
                <a:gd name="T63" fmla="*/ 90 h 473"/>
                <a:gd name="T64" fmla="*/ 437 w 700"/>
                <a:gd name="T65" fmla="*/ 106 h 473"/>
                <a:gd name="T66" fmla="*/ 423 w 700"/>
                <a:gd name="T67" fmla="*/ 130 h 473"/>
                <a:gd name="T68" fmla="*/ 413 w 700"/>
                <a:gd name="T69" fmla="*/ 176 h 473"/>
                <a:gd name="T70" fmla="*/ 413 w 700"/>
                <a:gd name="T71" fmla="*/ 261 h 473"/>
                <a:gd name="T72" fmla="*/ 417 w 700"/>
                <a:gd name="T73" fmla="*/ 423 h 473"/>
                <a:gd name="T74" fmla="*/ 390 w 700"/>
                <a:gd name="T75" fmla="*/ 471 h 473"/>
                <a:gd name="T76" fmla="*/ 349 w 700"/>
                <a:gd name="T77" fmla="*/ 468 h 473"/>
                <a:gd name="T78" fmla="*/ 278 w 700"/>
                <a:gd name="T79" fmla="*/ 473 h 473"/>
                <a:gd name="T80" fmla="*/ 284 w 700"/>
                <a:gd name="T81" fmla="*/ 372 h 473"/>
                <a:gd name="T82" fmla="*/ 285 w 700"/>
                <a:gd name="T83" fmla="*/ 203 h 473"/>
                <a:gd name="T84" fmla="*/ 282 w 700"/>
                <a:gd name="T85" fmla="*/ 152 h 473"/>
                <a:gd name="T86" fmla="*/ 270 w 700"/>
                <a:gd name="T87" fmla="*/ 115 h 473"/>
                <a:gd name="T88" fmla="*/ 257 w 700"/>
                <a:gd name="T89" fmla="*/ 96 h 473"/>
                <a:gd name="T90" fmla="*/ 236 w 700"/>
                <a:gd name="T91" fmla="*/ 85 h 473"/>
                <a:gd name="T92" fmla="*/ 218 w 700"/>
                <a:gd name="T93" fmla="*/ 84 h 473"/>
                <a:gd name="T94" fmla="*/ 190 w 700"/>
                <a:gd name="T95" fmla="*/ 89 h 473"/>
                <a:gd name="T96" fmla="*/ 168 w 700"/>
                <a:gd name="T97" fmla="*/ 105 h 473"/>
                <a:gd name="T98" fmla="*/ 150 w 700"/>
                <a:gd name="T99" fmla="*/ 130 h 473"/>
                <a:gd name="T100" fmla="*/ 140 w 700"/>
                <a:gd name="T101" fmla="*/ 165 h 473"/>
                <a:gd name="T102" fmla="*/ 135 w 700"/>
                <a:gd name="T103" fmla="*/ 224 h 473"/>
                <a:gd name="T104" fmla="*/ 135 w 700"/>
                <a:gd name="T105" fmla="*/ 318 h 473"/>
                <a:gd name="T106" fmla="*/ 143 w 700"/>
                <a:gd name="T107" fmla="*/ 473 h 473"/>
                <a:gd name="T108" fmla="*/ 93 w 700"/>
                <a:gd name="T109" fmla="*/ 470 h 473"/>
                <a:gd name="T110" fmla="*/ 51 w 700"/>
                <a:gd name="T111" fmla="*/ 470 h 473"/>
                <a:gd name="T112" fmla="*/ 0 w 700"/>
                <a:gd name="T113" fmla="*/ 473 h 473"/>
                <a:gd name="T114" fmla="*/ 8 w 700"/>
                <a:gd name="T115" fmla="*/ 318 h 473"/>
                <a:gd name="T116" fmla="*/ 8 w 700"/>
                <a:gd name="T117" fmla="*/ 224 h 473"/>
                <a:gd name="T118" fmla="*/ 4 w 700"/>
                <a:gd name="T119" fmla="*/ 63 h 473"/>
                <a:gd name="T120" fmla="*/ 34 w 700"/>
                <a:gd name="T121" fmla="*/ 15 h 473"/>
                <a:gd name="T122" fmla="*/ 68 w 700"/>
                <a:gd name="T123" fmla="*/ 17 h 473"/>
                <a:gd name="T124" fmla="*/ 138 w 700"/>
                <a:gd name="T125" fmla="*/ 12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0" h="473">
                  <a:moveTo>
                    <a:pt x="134" y="84"/>
                  </a:moveTo>
                  <a:lnTo>
                    <a:pt x="135" y="84"/>
                  </a:lnTo>
                  <a:lnTo>
                    <a:pt x="135" y="84"/>
                  </a:lnTo>
                  <a:lnTo>
                    <a:pt x="149" y="65"/>
                  </a:lnTo>
                  <a:lnTo>
                    <a:pt x="164" y="49"/>
                  </a:lnTo>
                  <a:lnTo>
                    <a:pt x="181" y="34"/>
                  </a:lnTo>
                  <a:lnTo>
                    <a:pt x="199" y="22"/>
                  </a:lnTo>
                  <a:lnTo>
                    <a:pt x="217" y="12"/>
                  </a:lnTo>
                  <a:lnTo>
                    <a:pt x="237" y="6"/>
                  </a:lnTo>
                  <a:lnTo>
                    <a:pt x="247" y="3"/>
                  </a:lnTo>
                  <a:lnTo>
                    <a:pt x="258" y="1"/>
                  </a:lnTo>
                  <a:lnTo>
                    <a:pt x="268" y="0"/>
                  </a:lnTo>
                  <a:lnTo>
                    <a:pt x="279" y="0"/>
                  </a:lnTo>
                  <a:lnTo>
                    <a:pt x="279" y="0"/>
                  </a:lnTo>
                  <a:lnTo>
                    <a:pt x="290" y="0"/>
                  </a:lnTo>
                  <a:lnTo>
                    <a:pt x="300" y="1"/>
                  </a:lnTo>
                  <a:lnTo>
                    <a:pt x="310" y="3"/>
                  </a:lnTo>
                  <a:lnTo>
                    <a:pt x="320" y="6"/>
                  </a:lnTo>
                  <a:lnTo>
                    <a:pt x="329" y="8"/>
                  </a:lnTo>
                  <a:lnTo>
                    <a:pt x="337" y="13"/>
                  </a:lnTo>
                  <a:lnTo>
                    <a:pt x="345" y="17"/>
                  </a:lnTo>
                  <a:lnTo>
                    <a:pt x="354" y="23"/>
                  </a:lnTo>
                  <a:lnTo>
                    <a:pt x="361" y="29"/>
                  </a:lnTo>
                  <a:lnTo>
                    <a:pt x="368" y="36"/>
                  </a:lnTo>
                  <a:lnTo>
                    <a:pt x="381" y="52"/>
                  </a:lnTo>
                  <a:lnTo>
                    <a:pt x="392" y="69"/>
                  </a:lnTo>
                  <a:lnTo>
                    <a:pt x="402" y="90"/>
                  </a:lnTo>
                  <a:lnTo>
                    <a:pt x="402" y="90"/>
                  </a:lnTo>
                  <a:lnTo>
                    <a:pt x="417" y="69"/>
                  </a:lnTo>
                  <a:lnTo>
                    <a:pt x="433" y="52"/>
                  </a:lnTo>
                  <a:lnTo>
                    <a:pt x="450" y="36"/>
                  </a:lnTo>
                  <a:lnTo>
                    <a:pt x="469" y="23"/>
                  </a:lnTo>
                  <a:lnTo>
                    <a:pt x="487" y="13"/>
                  </a:lnTo>
                  <a:lnTo>
                    <a:pt x="507" y="6"/>
                  </a:lnTo>
                  <a:lnTo>
                    <a:pt x="528" y="1"/>
                  </a:lnTo>
                  <a:lnTo>
                    <a:pt x="538" y="0"/>
                  </a:lnTo>
                  <a:lnTo>
                    <a:pt x="550" y="0"/>
                  </a:lnTo>
                  <a:lnTo>
                    <a:pt x="550" y="0"/>
                  </a:lnTo>
                  <a:lnTo>
                    <a:pt x="567" y="0"/>
                  </a:lnTo>
                  <a:lnTo>
                    <a:pt x="583" y="2"/>
                  </a:lnTo>
                  <a:lnTo>
                    <a:pt x="598" y="6"/>
                  </a:lnTo>
                  <a:lnTo>
                    <a:pt x="613" y="10"/>
                  </a:lnTo>
                  <a:lnTo>
                    <a:pt x="626" y="16"/>
                  </a:lnTo>
                  <a:lnTo>
                    <a:pt x="639" y="23"/>
                  </a:lnTo>
                  <a:lnTo>
                    <a:pt x="650" y="32"/>
                  </a:lnTo>
                  <a:lnTo>
                    <a:pt x="660" y="42"/>
                  </a:lnTo>
                  <a:lnTo>
                    <a:pt x="669" y="53"/>
                  </a:lnTo>
                  <a:lnTo>
                    <a:pt x="676" y="65"/>
                  </a:lnTo>
                  <a:lnTo>
                    <a:pt x="682" y="80"/>
                  </a:lnTo>
                  <a:lnTo>
                    <a:pt x="688" y="96"/>
                  </a:lnTo>
                  <a:lnTo>
                    <a:pt x="692" y="114"/>
                  </a:lnTo>
                  <a:lnTo>
                    <a:pt x="696" y="132"/>
                  </a:lnTo>
                  <a:lnTo>
                    <a:pt x="697" y="153"/>
                  </a:lnTo>
                  <a:lnTo>
                    <a:pt x="698" y="175"/>
                  </a:lnTo>
                  <a:lnTo>
                    <a:pt x="698" y="175"/>
                  </a:lnTo>
                  <a:lnTo>
                    <a:pt x="697" y="220"/>
                  </a:lnTo>
                  <a:lnTo>
                    <a:pt x="696" y="261"/>
                  </a:lnTo>
                  <a:lnTo>
                    <a:pt x="695" y="299"/>
                  </a:lnTo>
                  <a:lnTo>
                    <a:pt x="695" y="336"/>
                  </a:lnTo>
                  <a:lnTo>
                    <a:pt x="695" y="336"/>
                  </a:lnTo>
                  <a:lnTo>
                    <a:pt x="695" y="367"/>
                  </a:lnTo>
                  <a:lnTo>
                    <a:pt x="696" y="401"/>
                  </a:lnTo>
                  <a:lnTo>
                    <a:pt x="700" y="473"/>
                  </a:lnTo>
                  <a:lnTo>
                    <a:pt x="700" y="473"/>
                  </a:lnTo>
                  <a:lnTo>
                    <a:pt x="667" y="470"/>
                  </a:lnTo>
                  <a:lnTo>
                    <a:pt x="628" y="468"/>
                  </a:lnTo>
                  <a:lnTo>
                    <a:pt x="628" y="468"/>
                  </a:lnTo>
                  <a:lnTo>
                    <a:pt x="588" y="470"/>
                  </a:lnTo>
                  <a:lnTo>
                    <a:pt x="571" y="472"/>
                  </a:lnTo>
                  <a:lnTo>
                    <a:pt x="556" y="473"/>
                  </a:lnTo>
                  <a:lnTo>
                    <a:pt x="556" y="473"/>
                  </a:lnTo>
                  <a:lnTo>
                    <a:pt x="559" y="446"/>
                  </a:lnTo>
                  <a:lnTo>
                    <a:pt x="561" y="418"/>
                  </a:lnTo>
                  <a:lnTo>
                    <a:pt x="564" y="353"/>
                  </a:lnTo>
                  <a:lnTo>
                    <a:pt x="566" y="281"/>
                  </a:lnTo>
                  <a:lnTo>
                    <a:pt x="567" y="199"/>
                  </a:lnTo>
                  <a:lnTo>
                    <a:pt x="567" y="199"/>
                  </a:lnTo>
                  <a:lnTo>
                    <a:pt x="566" y="172"/>
                  </a:lnTo>
                  <a:lnTo>
                    <a:pt x="563" y="160"/>
                  </a:lnTo>
                  <a:lnTo>
                    <a:pt x="561" y="148"/>
                  </a:lnTo>
                  <a:lnTo>
                    <a:pt x="558" y="137"/>
                  </a:lnTo>
                  <a:lnTo>
                    <a:pt x="554" y="129"/>
                  </a:lnTo>
                  <a:lnTo>
                    <a:pt x="551" y="120"/>
                  </a:lnTo>
                  <a:lnTo>
                    <a:pt x="546" y="112"/>
                  </a:lnTo>
                  <a:lnTo>
                    <a:pt x="541" y="105"/>
                  </a:lnTo>
                  <a:lnTo>
                    <a:pt x="535" y="99"/>
                  </a:lnTo>
                  <a:lnTo>
                    <a:pt x="528" y="95"/>
                  </a:lnTo>
                  <a:lnTo>
                    <a:pt x="521" y="90"/>
                  </a:lnTo>
                  <a:lnTo>
                    <a:pt x="514" y="88"/>
                  </a:lnTo>
                  <a:lnTo>
                    <a:pt x="506" y="85"/>
                  </a:lnTo>
                  <a:lnTo>
                    <a:pt x="497" y="84"/>
                  </a:lnTo>
                  <a:lnTo>
                    <a:pt x="489" y="84"/>
                  </a:lnTo>
                  <a:lnTo>
                    <a:pt x="489" y="84"/>
                  </a:lnTo>
                  <a:lnTo>
                    <a:pt x="478" y="84"/>
                  </a:lnTo>
                  <a:lnTo>
                    <a:pt x="468" y="86"/>
                  </a:lnTo>
                  <a:lnTo>
                    <a:pt x="458" y="90"/>
                  </a:lnTo>
                  <a:lnTo>
                    <a:pt x="450" y="94"/>
                  </a:lnTo>
                  <a:lnTo>
                    <a:pt x="443" y="100"/>
                  </a:lnTo>
                  <a:lnTo>
                    <a:pt x="437" y="106"/>
                  </a:lnTo>
                  <a:lnTo>
                    <a:pt x="432" y="114"/>
                  </a:lnTo>
                  <a:lnTo>
                    <a:pt x="427" y="121"/>
                  </a:lnTo>
                  <a:lnTo>
                    <a:pt x="423" y="130"/>
                  </a:lnTo>
                  <a:lnTo>
                    <a:pt x="421" y="139"/>
                  </a:lnTo>
                  <a:lnTo>
                    <a:pt x="416" y="157"/>
                  </a:lnTo>
                  <a:lnTo>
                    <a:pt x="413" y="176"/>
                  </a:lnTo>
                  <a:lnTo>
                    <a:pt x="413" y="193"/>
                  </a:lnTo>
                  <a:lnTo>
                    <a:pt x="413" y="261"/>
                  </a:lnTo>
                  <a:lnTo>
                    <a:pt x="413" y="261"/>
                  </a:lnTo>
                  <a:lnTo>
                    <a:pt x="413" y="318"/>
                  </a:lnTo>
                  <a:lnTo>
                    <a:pt x="414" y="372"/>
                  </a:lnTo>
                  <a:lnTo>
                    <a:pt x="417" y="423"/>
                  </a:lnTo>
                  <a:lnTo>
                    <a:pt x="421" y="473"/>
                  </a:lnTo>
                  <a:lnTo>
                    <a:pt x="421" y="473"/>
                  </a:lnTo>
                  <a:lnTo>
                    <a:pt x="390" y="471"/>
                  </a:lnTo>
                  <a:lnTo>
                    <a:pt x="371" y="470"/>
                  </a:lnTo>
                  <a:lnTo>
                    <a:pt x="349" y="468"/>
                  </a:lnTo>
                  <a:lnTo>
                    <a:pt x="349" y="468"/>
                  </a:lnTo>
                  <a:lnTo>
                    <a:pt x="328" y="470"/>
                  </a:lnTo>
                  <a:lnTo>
                    <a:pt x="309" y="471"/>
                  </a:lnTo>
                  <a:lnTo>
                    <a:pt x="278" y="473"/>
                  </a:lnTo>
                  <a:lnTo>
                    <a:pt x="278" y="473"/>
                  </a:lnTo>
                  <a:lnTo>
                    <a:pt x="282" y="423"/>
                  </a:lnTo>
                  <a:lnTo>
                    <a:pt x="284" y="372"/>
                  </a:lnTo>
                  <a:lnTo>
                    <a:pt x="285" y="318"/>
                  </a:lnTo>
                  <a:lnTo>
                    <a:pt x="285" y="261"/>
                  </a:lnTo>
                  <a:lnTo>
                    <a:pt x="285" y="203"/>
                  </a:lnTo>
                  <a:lnTo>
                    <a:pt x="285" y="203"/>
                  </a:lnTo>
                  <a:lnTo>
                    <a:pt x="284" y="177"/>
                  </a:lnTo>
                  <a:lnTo>
                    <a:pt x="282" y="152"/>
                  </a:lnTo>
                  <a:lnTo>
                    <a:pt x="278" y="132"/>
                  </a:lnTo>
                  <a:lnTo>
                    <a:pt x="274" y="122"/>
                  </a:lnTo>
                  <a:lnTo>
                    <a:pt x="270" y="115"/>
                  </a:lnTo>
                  <a:lnTo>
                    <a:pt x="267" y="108"/>
                  </a:lnTo>
                  <a:lnTo>
                    <a:pt x="262" y="101"/>
                  </a:lnTo>
                  <a:lnTo>
                    <a:pt x="257" y="96"/>
                  </a:lnTo>
                  <a:lnTo>
                    <a:pt x="251" y="91"/>
                  </a:lnTo>
                  <a:lnTo>
                    <a:pt x="243" y="88"/>
                  </a:lnTo>
                  <a:lnTo>
                    <a:pt x="236" y="85"/>
                  </a:lnTo>
                  <a:lnTo>
                    <a:pt x="227" y="84"/>
                  </a:lnTo>
                  <a:lnTo>
                    <a:pt x="218" y="84"/>
                  </a:lnTo>
                  <a:lnTo>
                    <a:pt x="218" y="84"/>
                  </a:lnTo>
                  <a:lnTo>
                    <a:pt x="208" y="84"/>
                  </a:lnTo>
                  <a:lnTo>
                    <a:pt x="199" y="86"/>
                  </a:lnTo>
                  <a:lnTo>
                    <a:pt x="190" y="89"/>
                  </a:lnTo>
                  <a:lnTo>
                    <a:pt x="181" y="93"/>
                  </a:lnTo>
                  <a:lnTo>
                    <a:pt x="174" y="99"/>
                  </a:lnTo>
                  <a:lnTo>
                    <a:pt x="168" y="105"/>
                  </a:lnTo>
                  <a:lnTo>
                    <a:pt x="161" y="112"/>
                  </a:lnTo>
                  <a:lnTo>
                    <a:pt x="155" y="121"/>
                  </a:lnTo>
                  <a:lnTo>
                    <a:pt x="150" y="130"/>
                  </a:lnTo>
                  <a:lnTo>
                    <a:pt x="146" y="141"/>
                  </a:lnTo>
                  <a:lnTo>
                    <a:pt x="143" y="152"/>
                  </a:lnTo>
                  <a:lnTo>
                    <a:pt x="140" y="165"/>
                  </a:lnTo>
                  <a:lnTo>
                    <a:pt x="138" y="178"/>
                  </a:lnTo>
                  <a:lnTo>
                    <a:pt x="137" y="192"/>
                  </a:lnTo>
                  <a:lnTo>
                    <a:pt x="135" y="224"/>
                  </a:lnTo>
                  <a:lnTo>
                    <a:pt x="135" y="261"/>
                  </a:lnTo>
                  <a:lnTo>
                    <a:pt x="135" y="261"/>
                  </a:lnTo>
                  <a:lnTo>
                    <a:pt x="135" y="318"/>
                  </a:lnTo>
                  <a:lnTo>
                    <a:pt x="137" y="372"/>
                  </a:lnTo>
                  <a:lnTo>
                    <a:pt x="139" y="423"/>
                  </a:lnTo>
                  <a:lnTo>
                    <a:pt x="143" y="473"/>
                  </a:lnTo>
                  <a:lnTo>
                    <a:pt x="143" y="473"/>
                  </a:lnTo>
                  <a:lnTo>
                    <a:pt x="112" y="471"/>
                  </a:lnTo>
                  <a:lnTo>
                    <a:pt x="93" y="470"/>
                  </a:lnTo>
                  <a:lnTo>
                    <a:pt x="72" y="468"/>
                  </a:lnTo>
                  <a:lnTo>
                    <a:pt x="72" y="468"/>
                  </a:lnTo>
                  <a:lnTo>
                    <a:pt x="51" y="470"/>
                  </a:lnTo>
                  <a:lnTo>
                    <a:pt x="31" y="471"/>
                  </a:lnTo>
                  <a:lnTo>
                    <a:pt x="0" y="473"/>
                  </a:lnTo>
                  <a:lnTo>
                    <a:pt x="0" y="473"/>
                  </a:lnTo>
                  <a:lnTo>
                    <a:pt x="4" y="423"/>
                  </a:lnTo>
                  <a:lnTo>
                    <a:pt x="6" y="372"/>
                  </a:lnTo>
                  <a:lnTo>
                    <a:pt x="8" y="318"/>
                  </a:lnTo>
                  <a:lnTo>
                    <a:pt x="8" y="261"/>
                  </a:lnTo>
                  <a:lnTo>
                    <a:pt x="8" y="224"/>
                  </a:lnTo>
                  <a:lnTo>
                    <a:pt x="8" y="224"/>
                  </a:lnTo>
                  <a:lnTo>
                    <a:pt x="8" y="167"/>
                  </a:lnTo>
                  <a:lnTo>
                    <a:pt x="6" y="114"/>
                  </a:lnTo>
                  <a:lnTo>
                    <a:pt x="4" y="63"/>
                  </a:lnTo>
                  <a:lnTo>
                    <a:pt x="0" y="12"/>
                  </a:lnTo>
                  <a:lnTo>
                    <a:pt x="0" y="12"/>
                  </a:lnTo>
                  <a:lnTo>
                    <a:pt x="34" y="15"/>
                  </a:lnTo>
                  <a:lnTo>
                    <a:pt x="51" y="16"/>
                  </a:lnTo>
                  <a:lnTo>
                    <a:pt x="68" y="17"/>
                  </a:lnTo>
                  <a:lnTo>
                    <a:pt x="68" y="17"/>
                  </a:lnTo>
                  <a:lnTo>
                    <a:pt x="84" y="16"/>
                  </a:lnTo>
                  <a:lnTo>
                    <a:pt x="102" y="15"/>
                  </a:lnTo>
                  <a:lnTo>
                    <a:pt x="138" y="12"/>
                  </a:lnTo>
                  <a:lnTo>
                    <a:pt x="134"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60"/>
            <p:cNvSpPr>
              <a:spLocks/>
            </p:cNvSpPr>
            <p:nvPr/>
          </p:nvSpPr>
          <p:spPr bwMode="auto">
            <a:xfrm>
              <a:off x="3519488" y="4560888"/>
              <a:ext cx="3214688" cy="420688"/>
            </a:xfrm>
            <a:custGeom>
              <a:avLst/>
              <a:gdLst>
                <a:gd name="T0" fmla="*/ 3976 w 4051"/>
                <a:gd name="T1" fmla="*/ 25 h 530"/>
                <a:gd name="T2" fmla="*/ 3891 w 4051"/>
                <a:gd name="T3" fmla="*/ 75 h 530"/>
                <a:gd name="T4" fmla="*/ 3689 w 4051"/>
                <a:gd name="T5" fmla="*/ 154 h 530"/>
                <a:gd name="T6" fmla="*/ 3475 w 4051"/>
                <a:gd name="T7" fmla="*/ 203 h 530"/>
                <a:gd name="T8" fmla="*/ 3257 w 4051"/>
                <a:gd name="T9" fmla="*/ 230 h 530"/>
                <a:gd name="T10" fmla="*/ 2962 w 4051"/>
                <a:gd name="T11" fmla="*/ 237 h 530"/>
                <a:gd name="T12" fmla="*/ 2740 w 4051"/>
                <a:gd name="T13" fmla="*/ 226 h 530"/>
                <a:gd name="T14" fmla="*/ 2445 w 4051"/>
                <a:gd name="T15" fmla="*/ 194 h 530"/>
                <a:gd name="T16" fmla="*/ 2223 w 4051"/>
                <a:gd name="T17" fmla="*/ 158 h 530"/>
                <a:gd name="T18" fmla="*/ 1712 w 4051"/>
                <a:gd name="T19" fmla="*/ 51 h 530"/>
                <a:gd name="T20" fmla="*/ 1837 w 4051"/>
                <a:gd name="T21" fmla="*/ 155 h 530"/>
                <a:gd name="T22" fmla="*/ 2130 w 4051"/>
                <a:gd name="T23" fmla="*/ 241 h 530"/>
                <a:gd name="T24" fmla="*/ 2353 w 4051"/>
                <a:gd name="T25" fmla="*/ 292 h 530"/>
                <a:gd name="T26" fmla="*/ 2654 w 4051"/>
                <a:gd name="T27" fmla="*/ 338 h 530"/>
                <a:gd name="T28" fmla="*/ 2884 w 4051"/>
                <a:gd name="T29" fmla="*/ 356 h 530"/>
                <a:gd name="T30" fmla="*/ 3140 w 4051"/>
                <a:gd name="T31" fmla="*/ 355 h 530"/>
                <a:gd name="T32" fmla="*/ 3396 w 4051"/>
                <a:gd name="T33" fmla="*/ 328 h 530"/>
                <a:gd name="T34" fmla="*/ 3272 w 4051"/>
                <a:gd name="T35" fmla="*/ 371 h 530"/>
                <a:gd name="T36" fmla="*/ 3113 w 4051"/>
                <a:gd name="T37" fmla="*/ 405 h 530"/>
                <a:gd name="T38" fmla="*/ 2882 w 4051"/>
                <a:gd name="T39" fmla="*/ 423 h 530"/>
                <a:gd name="T40" fmla="*/ 2713 w 4051"/>
                <a:gd name="T41" fmla="*/ 418 h 530"/>
                <a:gd name="T42" fmla="*/ 2487 w 4051"/>
                <a:gd name="T43" fmla="*/ 395 h 530"/>
                <a:gd name="T44" fmla="*/ 2305 w 4051"/>
                <a:gd name="T45" fmla="*/ 364 h 530"/>
                <a:gd name="T46" fmla="*/ 2094 w 4051"/>
                <a:gd name="T47" fmla="*/ 317 h 530"/>
                <a:gd name="T48" fmla="*/ 1792 w 4051"/>
                <a:gd name="T49" fmla="*/ 231 h 530"/>
                <a:gd name="T50" fmla="*/ 1453 w 4051"/>
                <a:gd name="T51" fmla="*/ 117 h 530"/>
                <a:gd name="T52" fmla="*/ 1275 w 4051"/>
                <a:gd name="T53" fmla="*/ 72 h 530"/>
                <a:gd name="T54" fmla="*/ 1032 w 4051"/>
                <a:gd name="T55" fmla="*/ 40 h 530"/>
                <a:gd name="T56" fmla="*/ 849 w 4051"/>
                <a:gd name="T57" fmla="*/ 41 h 530"/>
                <a:gd name="T58" fmla="*/ 605 w 4051"/>
                <a:gd name="T59" fmla="*/ 74 h 530"/>
                <a:gd name="T60" fmla="*/ 429 w 4051"/>
                <a:gd name="T61" fmla="*/ 124 h 530"/>
                <a:gd name="T62" fmla="*/ 204 w 4051"/>
                <a:gd name="T63" fmla="*/ 221 h 530"/>
                <a:gd name="T64" fmla="*/ 73 w 4051"/>
                <a:gd name="T65" fmla="*/ 302 h 530"/>
                <a:gd name="T66" fmla="*/ 35 w 4051"/>
                <a:gd name="T67" fmla="*/ 401 h 530"/>
                <a:gd name="T68" fmla="*/ 166 w 4051"/>
                <a:gd name="T69" fmla="*/ 323 h 530"/>
                <a:gd name="T70" fmla="*/ 300 w 4051"/>
                <a:gd name="T71" fmla="*/ 258 h 530"/>
                <a:gd name="T72" fmla="*/ 454 w 4051"/>
                <a:gd name="T73" fmla="*/ 205 h 530"/>
                <a:gd name="T74" fmla="*/ 620 w 4051"/>
                <a:gd name="T75" fmla="*/ 169 h 530"/>
                <a:gd name="T76" fmla="*/ 845 w 4051"/>
                <a:gd name="T77" fmla="*/ 143 h 530"/>
                <a:gd name="T78" fmla="*/ 1018 w 4051"/>
                <a:gd name="T79" fmla="*/ 147 h 530"/>
                <a:gd name="T80" fmla="*/ 1250 w 4051"/>
                <a:gd name="T81" fmla="*/ 181 h 530"/>
                <a:gd name="T82" fmla="*/ 1421 w 4051"/>
                <a:gd name="T83" fmla="*/ 229 h 530"/>
                <a:gd name="T84" fmla="*/ 1758 w 4051"/>
                <a:gd name="T85" fmla="*/ 345 h 530"/>
                <a:gd name="T86" fmla="*/ 1945 w 4051"/>
                <a:gd name="T87" fmla="*/ 401 h 530"/>
                <a:gd name="T88" fmla="*/ 2195 w 4051"/>
                <a:gd name="T89" fmla="*/ 463 h 530"/>
                <a:gd name="T90" fmla="*/ 2432 w 4051"/>
                <a:gd name="T91" fmla="*/ 504 h 530"/>
                <a:gd name="T92" fmla="*/ 2657 w 4051"/>
                <a:gd name="T93" fmla="*/ 526 h 530"/>
                <a:gd name="T94" fmla="*/ 2825 w 4051"/>
                <a:gd name="T95" fmla="*/ 530 h 530"/>
                <a:gd name="T96" fmla="*/ 3070 w 4051"/>
                <a:gd name="T97" fmla="*/ 510 h 530"/>
                <a:gd name="T98" fmla="*/ 3250 w 4051"/>
                <a:gd name="T99" fmla="*/ 469 h 530"/>
                <a:gd name="T100" fmla="*/ 3369 w 4051"/>
                <a:gd name="T101" fmla="*/ 426 h 530"/>
                <a:gd name="T102" fmla="*/ 3477 w 4051"/>
                <a:gd name="T103" fmla="*/ 371 h 530"/>
                <a:gd name="T104" fmla="*/ 3571 w 4051"/>
                <a:gd name="T105" fmla="*/ 305 h 530"/>
                <a:gd name="T106" fmla="*/ 3684 w 4051"/>
                <a:gd name="T107" fmla="*/ 256 h 530"/>
                <a:gd name="T108" fmla="*/ 3851 w 4051"/>
                <a:gd name="T109" fmla="*/ 184 h 530"/>
                <a:gd name="T110" fmla="*/ 3965 w 4051"/>
                <a:gd name="T111" fmla="*/ 114 h 530"/>
                <a:gd name="T112" fmla="*/ 4011 w 4051"/>
                <a:gd name="T113"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1" h="530">
                  <a:moveTo>
                    <a:pt x="4011" y="0"/>
                  </a:moveTo>
                  <a:lnTo>
                    <a:pt x="4011" y="0"/>
                  </a:lnTo>
                  <a:lnTo>
                    <a:pt x="4002" y="7"/>
                  </a:lnTo>
                  <a:lnTo>
                    <a:pt x="3976" y="25"/>
                  </a:lnTo>
                  <a:lnTo>
                    <a:pt x="3938" y="49"/>
                  </a:lnTo>
                  <a:lnTo>
                    <a:pt x="3916" y="61"/>
                  </a:lnTo>
                  <a:lnTo>
                    <a:pt x="3891" y="75"/>
                  </a:lnTo>
                  <a:lnTo>
                    <a:pt x="3891" y="75"/>
                  </a:lnTo>
                  <a:lnTo>
                    <a:pt x="3842" y="98"/>
                  </a:lnTo>
                  <a:lnTo>
                    <a:pt x="3792" y="118"/>
                  </a:lnTo>
                  <a:lnTo>
                    <a:pt x="3741" y="138"/>
                  </a:lnTo>
                  <a:lnTo>
                    <a:pt x="3689" y="154"/>
                  </a:lnTo>
                  <a:lnTo>
                    <a:pt x="3635" y="169"/>
                  </a:lnTo>
                  <a:lnTo>
                    <a:pt x="3582" y="181"/>
                  </a:lnTo>
                  <a:lnTo>
                    <a:pt x="3529" y="193"/>
                  </a:lnTo>
                  <a:lnTo>
                    <a:pt x="3475" y="203"/>
                  </a:lnTo>
                  <a:lnTo>
                    <a:pt x="3475" y="203"/>
                  </a:lnTo>
                  <a:lnTo>
                    <a:pt x="3403" y="214"/>
                  </a:lnTo>
                  <a:lnTo>
                    <a:pt x="3330" y="224"/>
                  </a:lnTo>
                  <a:lnTo>
                    <a:pt x="3257" y="230"/>
                  </a:lnTo>
                  <a:lnTo>
                    <a:pt x="3183" y="235"/>
                  </a:lnTo>
                  <a:lnTo>
                    <a:pt x="3109" y="237"/>
                  </a:lnTo>
                  <a:lnTo>
                    <a:pt x="3036" y="238"/>
                  </a:lnTo>
                  <a:lnTo>
                    <a:pt x="2962" y="237"/>
                  </a:lnTo>
                  <a:lnTo>
                    <a:pt x="2889" y="235"/>
                  </a:lnTo>
                  <a:lnTo>
                    <a:pt x="2889" y="235"/>
                  </a:lnTo>
                  <a:lnTo>
                    <a:pt x="2814" y="231"/>
                  </a:lnTo>
                  <a:lnTo>
                    <a:pt x="2740" y="226"/>
                  </a:lnTo>
                  <a:lnTo>
                    <a:pt x="2667" y="220"/>
                  </a:lnTo>
                  <a:lnTo>
                    <a:pt x="2592" y="212"/>
                  </a:lnTo>
                  <a:lnTo>
                    <a:pt x="2519" y="204"/>
                  </a:lnTo>
                  <a:lnTo>
                    <a:pt x="2445" y="194"/>
                  </a:lnTo>
                  <a:lnTo>
                    <a:pt x="2371" y="183"/>
                  </a:lnTo>
                  <a:lnTo>
                    <a:pt x="2298" y="172"/>
                  </a:lnTo>
                  <a:lnTo>
                    <a:pt x="2298" y="172"/>
                  </a:lnTo>
                  <a:lnTo>
                    <a:pt x="2223" y="158"/>
                  </a:lnTo>
                  <a:lnTo>
                    <a:pt x="2147" y="144"/>
                  </a:lnTo>
                  <a:lnTo>
                    <a:pt x="1998" y="114"/>
                  </a:lnTo>
                  <a:lnTo>
                    <a:pt x="1853" y="83"/>
                  </a:lnTo>
                  <a:lnTo>
                    <a:pt x="1712" y="51"/>
                  </a:lnTo>
                  <a:lnTo>
                    <a:pt x="1696" y="106"/>
                  </a:lnTo>
                  <a:lnTo>
                    <a:pt x="1696" y="106"/>
                  </a:lnTo>
                  <a:lnTo>
                    <a:pt x="1766" y="131"/>
                  </a:lnTo>
                  <a:lnTo>
                    <a:pt x="1837" y="155"/>
                  </a:lnTo>
                  <a:lnTo>
                    <a:pt x="1910" y="179"/>
                  </a:lnTo>
                  <a:lnTo>
                    <a:pt x="1982" y="200"/>
                  </a:lnTo>
                  <a:lnTo>
                    <a:pt x="2055" y="221"/>
                  </a:lnTo>
                  <a:lnTo>
                    <a:pt x="2130" y="241"/>
                  </a:lnTo>
                  <a:lnTo>
                    <a:pt x="2203" y="258"/>
                  </a:lnTo>
                  <a:lnTo>
                    <a:pt x="2277" y="276"/>
                  </a:lnTo>
                  <a:lnTo>
                    <a:pt x="2277" y="276"/>
                  </a:lnTo>
                  <a:lnTo>
                    <a:pt x="2353" y="292"/>
                  </a:lnTo>
                  <a:lnTo>
                    <a:pt x="2427" y="305"/>
                  </a:lnTo>
                  <a:lnTo>
                    <a:pt x="2503" y="318"/>
                  </a:lnTo>
                  <a:lnTo>
                    <a:pt x="2579" y="329"/>
                  </a:lnTo>
                  <a:lnTo>
                    <a:pt x="2654" y="338"/>
                  </a:lnTo>
                  <a:lnTo>
                    <a:pt x="2731" y="345"/>
                  </a:lnTo>
                  <a:lnTo>
                    <a:pt x="2807" y="351"/>
                  </a:lnTo>
                  <a:lnTo>
                    <a:pt x="2884" y="356"/>
                  </a:lnTo>
                  <a:lnTo>
                    <a:pt x="2884" y="356"/>
                  </a:lnTo>
                  <a:lnTo>
                    <a:pt x="2948" y="359"/>
                  </a:lnTo>
                  <a:lnTo>
                    <a:pt x="3011" y="359"/>
                  </a:lnTo>
                  <a:lnTo>
                    <a:pt x="3076" y="358"/>
                  </a:lnTo>
                  <a:lnTo>
                    <a:pt x="3140" y="355"/>
                  </a:lnTo>
                  <a:lnTo>
                    <a:pt x="3205" y="351"/>
                  </a:lnTo>
                  <a:lnTo>
                    <a:pt x="3268" y="345"/>
                  </a:lnTo>
                  <a:lnTo>
                    <a:pt x="3333" y="336"/>
                  </a:lnTo>
                  <a:lnTo>
                    <a:pt x="3396" y="328"/>
                  </a:lnTo>
                  <a:lnTo>
                    <a:pt x="3396" y="328"/>
                  </a:lnTo>
                  <a:lnTo>
                    <a:pt x="3356" y="343"/>
                  </a:lnTo>
                  <a:lnTo>
                    <a:pt x="3315" y="358"/>
                  </a:lnTo>
                  <a:lnTo>
                    <a:pt x="3272" y="371"/>
                  </a:lnTo>
                  <a:lnTo>
                    <a:pt x="3226" y="382"/>
                  </a:lnTo>
                  <a:lnTo>
                    <a:pt x="3226" y="382"/>
                  </a:lnTo>
                  <a:lnTo>
                    <a:pt x="3170" y="395"/>
                  </a:lnTo>
                  <a:lnTo>
                    <a:pt x="3113" y="405"/>
                  </a:lnTo>
                  <a:lnTo>
                    <a:pt x="3056" y="412"/>
                  </a:lnTo>
                  <a:lnTo>
                    <a:pt x="2998" y="418"/>
                  </a:lnTo>
                  <a:lnTo>
                    <a:pt x="2941" y="421"/>
                  </a:lnTo>
                  <a:lnTo>
                    <a:pt x="2882" y="423"/>
                  </a:lnTo>
                  <a:lnTo>
                    <a:pt x="2825" y="423"/>
                  </a:lnTo>
                  <a:lnTo>
                    <a:pt x="2767" y="421"/>
                  </a:lnTo>
                  <a:lnTo>
                    <a:pt x="2767" y="421"/>
                  </a:lnTo>
                  <a:lnTo>
                    <a:pt x="2713" y="418"/>
                  </a:lnTo>
                  <a:lnTo>
                    <a:pt x="2658" y="415"/>
                  </a:lnTo>
                  <a:lnTo>
                    <a:pt x="2602" y="410"/>
                  </a:lnTo>
                  <a:lnTo>
                    <a:pt x="2545" y="402"/>
                  </a:lnTo>
                  <a:lnTo>
                    <a:pt x="2487" y="395"/>
                  </a:lnTo>
                  <a:lnTo>
                    <a:pt x="2427" y="386"/>
                  </a:lnTo>
                  <a:lnTo>
                    <a:pt x="2367" y="375"/>
                  </a:lnTo>
                  <a:lnTo>
                    <a:pt x="2305" y="364"/>
                  </a:lnTo>
                  <a:lnTo>
                    <a:pt x="2305" y="364"/>
                  </a:lnTo>
                  <a:lnTo>
                    <a:pt x="2254" y="354"/>
                  </a:lnTo>
                  <a:lnTo>
                    <a:pt x="2203" y="343"/>
                  </a:lnTo>
                  <a:lnTo>
                    <a:pt x="2148" y="330"/>
                  </a:lnTo>
                  <a:lnTo>
                    <a:pt x="2094" y="317"/>
                  </a:lnTo>
                  <a:lnTo>
                    <a:pt x="1977" y="286"/>
                  </a:lnTo>
                  <a:lnTo>
                    <a:pt x="1849" y="248"/>
                  </a:lnTo>
                  <a:lnTo>
                    <a:pt x="1849" y="248"/>
                  </a:lnTo>
                  <a:lnTo>
                    <a:pt x="1792" y="231"/>
                  </a:lnTo>
                  <a:lnTo>
                    <a:pt x="1735" y="212"/>
                  </a:lnTo>
                  <a:lnTo>
                    <a:pt x="1622" y="173"/>
                  </a:lnTo>
                  <a:lnTo>
                    <a:pt x="1510" y="134"/>
                  </a:lnTo>
                  <a:lnTo>
                    <a:pt x="1453" y="117"/>
                  </a:lnTo>
                  <a:lnTo>
                    <a:pt x="1395" y="101"/>
                  </a:lnTo>
                  <a:lnTo>
                    <a:pt x="1395" y="101"/>
                  </a:lnTo>
                  <a:lnTo>
                    <a:pt x="1336" y="85"/>
                  </a:lnTo>
                  <a:lnTo>
                    <a:pt x="1275" y="72"/>
                  </a:lnTo>
                  <a:lnTo>
                    <a:pt x="1216" y="61"/>
                  </a:lnTo>
                  <a:lnTo>
                    <a:pt x="1155" y="51"/>
                  </a:lnTo>
                  <a:lnTo>
                    <a:pt x="1094" y="45"/>
                  </a:lnTo>
                  <a:lnTo>
                    <a:pt x="1032" y="40"/>
                  </a:lnTo>
                  <a:lnTo>
                    <a:pt x="971" y="39"/>
                  </a:lnTo>
                  <a:lnTo>
                    <a:pt x="909" y="39"/>
                  </a:lnTo>
                  <a:lnTo>
                    <a:pt x="909" y="39"/>
                  </a:lnTo>
                  <a:lnTo>
                    <a:pt x="849" y="41"/>
                  </a:lnTo>
                  <a:lnTo>
                    <a:pt x="788" y="45"/>
                  </a:lnTo>
                  <a:lnTo>
                    <a:pt x="727" y="52"/>
                  </a:lnTo>
                  <a:lnTo>
                    <a:pt x="666" y="62"/>
                  </a:lnTo>
                  <a:lnTo>
                    <a:pt x="605" y="74"/>
                  </a:lnTo>
                  <a:lnTo>
                    <a:pt x="546" y="88"/>
                  </a:lnTo>
                  <a:lnTo>
                    <a:pt x="486" y="105"/>
                  </a:lnTo>
                  <a:lnTo>
                    <a:pt x="429" y="124"/>
                  </a:lnTo>
                  <a:lnTo>
                    <a:pt x="429" y="124"/>
                  </a:lnTo>
                  <a:lnTo>
                    <a:pt x="371" y="145"/>
                  </a:lnTo>
                  <a:lnTo>
                    <a:pt x="315" y="169"/>
                  </a:lnTo>
                  <a:lnTo>
                    <a:pt x="259" y="194"/>
                  </a:lnTo>
                  <a:lnTo>
                    <a:pt x="204" y="221"/>
                  </a:lnTo>
                  <a:lnTo>
                    <a:pt x="150" y="252"/>
                  </a:lnTo>
                  <a:lnTo>
                    <a:pt x="124" y="267"/>
                  </a:lnTo>
                  <a:lnTo>
                    <a:pt x="98" y="284"/>
                  </a:lnTo>
                  <a:lnTo>
                    <a:pt x="73" y="302"/>
                  </a:lnTo>
                  <a:lnTo>
                    <a:pt x="49" y="319"/>
                  </a:lnTo>
                  <a:lnTo>
                    <a:pt x="24" y="338"/>
                  </a:lnTo>
                  <a:lnTo>
                    <a:pt x="0" y="356"/>
                  </a:lnTo>
                  <a:lnTo>
                    <a:pt x="35" y="401"/>
                  </a:lnTo>
                  <a:lnTo>
                    <a:pt x="35" y="401"/>
                  </a:lnTo>
                  <a:lnTo>
                    <a:pt x="71" y="379"/>
                  </a:lnTo>
                  <a:lnTo>
                    <a:pt x="112" y="354"/>
                  </a:lnTo>
                  <a:lnTo>
                    <a:pt x="166" y="323"/>
                  </a:lnTo>
                  <a:lnTo>
                    <a:pt x="196" y="307"/>
                  </a:lnTo>
                  <a:lnTo>
                    <a:pt x="230" y="291"/>
                  </a:lnTo>
                  <a:lnTo>
                    <a:pt x="264" y="274"/>
                  </a:lnTo>
                  <a:lnTo>
                    <a:pt x="300" y="258"/>
                  </a:lnTo>
                  <a:lnTo>
                    <a:pt x="338" y="243"/>
                  </a:lnTo>
                  <a:lnTo>
                    <a:pt x="376" y="229"/>
                  </a:lnTo>
                  <a:lnTo>
                    <a:pt x="414" y="216"/>
                  </a:lnTo>
                  <a:lnTo>
                    <a:pt x="454" y="205"/>
                  </a:lnTo>
                  <a:lnTo>
                    <a:pt x="454" y="205"/>
                  </a:lnTo>
                  <a:lnTo>
                    <a:pt x="510" y="193"/>
                  </a:lnTo>
                  <a:lnTo>
                    <a:pt x="565" y="180"/>
                  </a:lnTo>
                  <a:lnTo>
                    <a:pt x="620" y="169"/>
                  </a:lnTo>
                  <a:lnTo>
                    <a:pt x="676" y="160"/>
                  </a:lnTo>
                  <a:lnTo>
                    <a:pt x="732" y="152"/>
                  </a:lnTo>
                  <a:lnTo>
                    <a:pt x="789" y="147"/>
                  </a:lnTo>
                  <a:lnTo>
                    <a:pt x="845" y="143"/>
                  </a:lnTo>
                  <a:lnTo>
                    <a:pt x="902" y="142"/>
                  </a:lnTo>
                  <a:lnTo>
                    <a:pt x="902" y="142"/>
                  </a:lnTo>
                  <a:lnTo>
                    <a:pt x="960" y="143"/>
                  </a:lnTo>
                  <a:lnTo>
                    <a:pt x="1018" y="147"/>
                  </a:lnTo>
                  <a:lnTo>
                    <a:pt x="1078" y="152"/>
                  </a:lnTo>
                  <a:lnTo>
                    <a:pt x="1135" y="159"/>
                  </a:lnTo>
                  <a:lnTo>
                    <a:pt x="1193" y="169"/>
                  </a:lnTo>
                  <a:lnTo>
                    <a:pt x="1250" y="181"/>
                  </a:lnTo>
                  <a:lnTo>
                    <a:pt x="1307" y="195"/>
                  </a:lnTo>
                  <a:lnTo>
                    <a:pt x="1364" y="211"/>
                  </a:lnTo>
                  <a:lnTo>
                    <a:pt x="1364" y="211"/>
                  </a:lnTo>
                  <a:lnTo>
                    <a:pt x="1421" y="229"/>
                  </a:lnTo>
                  <a:lnTo>
                    <a:pt x="1477" y="247"/>
                  </a:lnTo>
                  <a:lnTo>
                    <a:pt x="1589" y="287"/>
                  </a:lnTo>
                  <a:lnTo>
                    <a:pt x="1702" y="327"/>
                  </a:lnTo>
                  <a:lnTo>
                    <a:pt x="1758" y="345"/>
                  </a:lnTo>
                  <a:lnTo>
                    <a:pt x="1815" y="364"/>
                  </a:lnTo>
                  <a:lnTo>
                    <a:pt x="1815" y="364"/>
                  </a:lnTo>
                  <a:lnTo>
                    <a:pt x="1880" y="384"/>
                  </a:lnTo>
                  <a:lnTo>
                    <a:pt x="1945" y="401"/>
                  </a:lnTo>
                  <a:lnTo>
                    <a:pt x="2009" y="418"/>
                  </a:lnTo>
                  <a:lnTo>
                    <a:pt x="2073" y="434"/>
                  </a:lnTo>
                  <a:lnTo>
                    <a:pt x="2135" y="449"/>
                  </a:lnTo>
                  <a:lnTo>
                    <a:pt x="2195" y="463"/>
                  </a:lnTo>
                  <a:lnTo>
                    <a:pt x="2256" y="475"/>
                  </a:lnTo>
                  <a:lnTo>
                    <a:pt x="2316" y="485"/>
                  </a:lnTo>
                  <a:lnTo>
                    <a:pt x="2374" y="495"/>
                  </a:lnTo>
                  <a:lnTo>
                    <a:pt x="2432" y="504"/>
                  </a:lnTo>
                  <a:lnTo>
                    <a:pt x="2489" y="511"/>
                  </a:lnTo>
                  <a:lnTo>
                    <a:pt x="2545" y="518"/>
                  </a:lnTo>
                  <a:lnTo>
                    <a:pt x="2601" y="523"/>
                  </a:lnTo>
                  <a:lnTo>
                    <a:pt x="2657" y="526"/>
                  </a:lnTo>
                  <a:lnTo>
                    <a:pt x="2711" y="529"/>
                  </a:lnTo>
                  <a:lnTo>
                    <a:pt x="2765" y="530"/>
                  </a:lnTo>
                  <a:lnTo>
                    <a:pt x="2765" y="530"/>
                  </a:lnTo>
                  <a:lnTo>
                    <a:pt x="2825" y="530"/>
                  </a:lnTo>
                  <a:lnTo>
                    <a:pt x="2887" y="527"/>
                  </a:lnTo>
                  <a:lnTo>
                    <a:pt x="2948" y="524"/>
                  </a:lnTo>
                  <a:lnTo>
                    <a:pt x="3009" y="518"/>
                  </a:lnTo>
                  <a:lnTo>
                    <a:pt x="3070" y="510"/>
                  </a:lnTo>
                  <a:lnTo>
                    <a:pt x="3131" y="499"/>
                  </a:lnTo>
                  <a:lnTo>
                    <a:pt x="3190" y="485"/>
                  </a:lnTo>
                  <a:lnTo>
                    <a:pt x="3250" y="469"/>
                  </a:lnTo>
                  <a:lnTo>
                    <a:pt x="3250" y="469"/>
                  </a:lnTo>
                  <a:lnTo>
                    <a:pt x="3279" y="459"/>
                  </a:lnTo>
                  <a:lnTo>
                    <a:pt x="3310" y="449"/>
                  </a:lnTo>
                  <a:lnTo>
                    <a:pt x="3340" y="438"/>
                  </a:lnTo>
                  <a:lnTo>
                    <a:pt x="3369" y="426"/>
                  </a:lnTo>
                  <a:lnTo>
                    <a:pt x="3397" y="413"/>
                  </a:lnTo>
                  <a:lnTo>
                    <a:pt x="3424" y="400"/>
                  </a:lnTo>
                  <a:lnTo>
                    <a:pt x="3450" y="386"/>
                  </a:lnTo>
                  <a:lnTo>
                    <a:pt x="3477" y="371"/>
                  </a:lnTo>
                  <a:lnTo>
                    <a:pt x="3477" y="371"/>
                  </a:lnTo>
                  <a:lnTo>
                    <a:pt x="3511" y="350"/>
                  </a:lnTo>
                  <a:lnTo>
                    <a:pt x="3542" y="328"/>
                  </a:lnTo>
                  <a:lnTo>
                    <a:pt x="3571" y="305"/>
                  </a:lnTo>
                  <a:lnTo>
                    <a:pt x="3597" y="283"/>
                  </a:lnTo>
                  <a:lnTo>
                    <a:pt x="3597" y="283"/>
                  </a:lnTo>
                  <a:lnTo>
                    <a:pt x="3640" y="270"/>
                  </a:lnTo>
                  <a:lnTo>
                    <a:pt x="3684" y="256"/>
                  </a:lnTo>
                  <a:lnTo>
                    <a:pt x="3727" y="240"/>
                  </a:lnTo>
                  <a:lnTo>
                    <a:pt x="3769" y="222"/>
                  </a:lnTo>
                  <a:lnTo>
                    <a:pt x="3810" y="204"/>
                  </a:lnTo>
                  <a:lnTo>
                    <a:pt x="3851" y="184"/>
                  </a:lnTo>
                  <a:lnTo>
                    <a:pt x="3890" y="163"/>
                  </a:lnTo>
                  <a:lnTo>
                    <a:pt x="3929" y="139"/>
                  </a:lnTo>
                  <a:lnTo>
                    <a:pt x="3929" y="139"/>
                  </a:lnTo>
                  <a:lnTo>
                    <a:pt x="3965" y="114"/>
                  </a:lnTo>
                  <a:lnTo>
                    <a:pt x="3997" y="90"/>
                  </a:lnTo>
                  <a:lnTo>
                    <a:pt x="4026" y="66"/>
                  </a:lnTo>
                  <a:lnTo>
                    <a:pt x="4051" y="41"/>
                  </a:lnTo>
                  <a:lnTo>
                    <a:pt x="40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 name="スライド番号プレースホルダー 2"/>
          <p:cNvSpPr>
            <a:spLocks noGrp="1"/>
          </p:cNvSpPr>
          <p:nvPr>
            <p:ph type="sldNum" sz="quarter" idx="10"/>
          </p:nvPr>
        </p:nvSpPr>
        <p:spPr>
          <a:xfrm>
            <a:off x="8424000" y="4860000"/>
            <a:ext cx="360000" cy="135000"/>
          </a:xfrm>
        </p:spPr>
        <p:txBody>
          <a:bodyPr/>
          <a:lstStyle/>
          <a:p>
            <a:fld id="{78AE49ED-73EF-499C-8307-28EB0E7CF529}" type="slidenum">
              <a:rPr lang="ja-JP" altLang="en-US" smtClean="0"/>
              <a:pPr/>
              <a:t>‹#›</a:t>
            </a:fld>
            <a:endParaRPr lang="ja-JP" altLang="en-US" dirty="0"/>
          </a:p>
        </p:txBody>
      </p:sp>
      <p:sp>
        <p:nvSpPr>
          <p:cNvPr id="4" name="フッター プレースホルダー 3"/>
          <p:cNvSpPr>
            <a:spLocks noGrp="1"/>
          </p:cNvSpPr>
          <p:nvPr>
            <p:ph type="ftr" sz="quarter" idx="11"/>
          </p:nvPr>
        </p:nvSpPr>
        <p:spPr/>
        <p:txBody>
          <a:bodyPr/>
          <a:lstStyle>
            <a:lvl1pPr>
              <a:defRPr>
                <a:solidFill>
                  <a:schemeClr val="bg2"/>
                </a:solidFill>
              </a:defRPr>
            </a:lvl1pPr>
          </a:lstStyle>
          <a:p>
            <a:r>
              <a:rPr lang="en-US" altLang="ja-JP"/>
              <a:t>©SuperStream Inc. All rights reserved.</a:t>
            </a:r>
            <a:endParaRPr lang="ja-JP" altLang="en-US" dirty="0"/>
          </a:p>
        </p:txBody>
      </p:sp>
      <p:sp>
        <p:nvSpPr>
          <p:cNvPr id="6" name="タイトル 1"/>
          <p:cNvSpPr>
            <a:spLocks noGrp="1"/>
          </p:cNvSpPr>
          <p:nvPr>
            <p:ph type="title"/>
          </p:nvPr>
        </p:nvSpPr>
        <p:spPr>
          <a:xfrm>
            <a:off x="359532" y="1620000"/>
            <a:ext cx="4824536" cy="1424313"/>
          </a:xfrm>
          <a:prstGeom prst="rect">
            <a:avLst/>
          </a:prstGeom>
        </p:spPr>
        <p:txBody>
          <a:bodyPr lIns="0" tIns="0" rIns="0" bIns="0" anchor="ctr" anchorCtr="0"/>
          <a:lstStyle>
            <a:lvl1pPr algn="l">
              <a:lnSpc>
                <a:spcPts val="3300"/>
              </a:lnSpc>
              <a:defRPr sz="2300" b="1">
                <a:solidFill>
                  <a:schemeClr val="bg1"/>
                </a:solidFill>
              </a:defRPr>
            </a:lvl1pPr>
          </a:lstStyle>
          <a:p>
            <a:r>
              <a:rPr kumimoji="1" lang="ja-JP" altLang="en-US" dirty="0"/>
              <a:t>マスター タイトルの書式設定</a:t>
            </a:r>
          </a:p>
        </p:txBody>
      </p:sp>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228" name="図 227"/>
          <p:cNvPicPr>
            <a:picLocks noChangeAspect="1"/>
          </p:cNvPicPr>
          <p:nvPr userDrawn="1"/>
        </p:nvPicPr>
        <p:blipFill rotWithShape="1">
          <a:blip r:embed="rId2" cstate="print">
            <a:extLst>
              <a:ext uri="{28A0092B-C50C-407E-A947-70E740481C1C}">
                <a14:useLocalDpi xmlns:a14="http://schemas.microsoft.com/office/drawing/2010/main" val="0"/>
              </a:ext>
            </a:extLst>
          </a:blip>
          <a:srcRect r="3112" b="3772"/>
          <a:stretch/>
        </p:blipFill>
        <p:spPr>
          <a:xfrm>
            <a:off x="0" y="1"/>
            <a:ext cx="9144000" cy="5143500"/>
          </a:xfrm>
          <a:prstGeom prst="rect">
            <a:avLst/>
          </a:prstGeom>
        </p:spPr>
      </p:pic>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a:t>
            </a:fld>
            <a:endParaRPr lang="ja-JP" altLang="en-US" dirty="0"/>
          </a:p>
        </p:txBody>
      </p:sp>
      <p:sp>
        <p:nvSpPr>
          <p:cNvPr id="4" name="フッター プレースホルダー 3"/>
          <p:cNvSpPr>
            <a:spLocks noGrp="1"/>
          </p:cNvSpPr>
          <p:nvPr>
            <p:ph type="ftr" sz="quarter" idx="11"/>
          </p:nvPr>
        </p:nvSpPr>
        <p:spPr/>
        <p:txBody>
          <a:bodyPr/>
          <a:lstStyle/>
          <a:p>
            <a:r>
              <a:rPr lang="en-US" altLang="ja-JP"/>
              <a:t>©SuperStream Inc. All rights reserved.</a:t>
            </a:r>
            <a:endParaRPr lang="ja-JP" altLang="en-US" dirty="0"/>
          </a:p>
        </p:txBody>
      </p:sp>
      <p:grpSp>
        <p:nvGrpSpPr>
          <p:cNvPr id="11" name="グループ化 10"/>
          <p:cNvGrpSpPr>
            <a:grpSpLocks noChangeAspect="1"/>
          </p:cNvGrpSpPr>
          <p:nvPr userDrawn="1"/>
        </p:nvGrpSpPr>
        <p:grpSpPr>
          <a:xfrm>
            <a:off x="7272300" y="231490"/>
            <a:ext cx="1458000" cy="321051"/>
            <a:chOff x="1154113" y="3752850"/>
            <a:chExt cx="5580063" cy="1228726"/>
          </a:xfrm>
        </p:grpSpPr>
        <p:sp>
          <p:nvSpPr>
            <p:cNvPr id="12" name="Freeform 46"/>
            <p:cNvSpPr>
              <a:spLocks/>
            </p:cNvSpPr>
            <p:nvPr/>
          </p:nvSpPr>
          <p:spPr bwMode="auto">
            <a:xfrm>
              <a:off x="1704976" y="3752850"/>
              <a:ext cx="171450" cy="173038"/>
            </a:xfrm>
            <a:custGeom>
              <a:avLst/>
              <a:gdLst>
                <a:gd name="T0" fmla="*/ 108 w 217"/>
                <a:gd name="T1" fmla="*/ 217 h 217"/>
                <a:gd name="T2" fmla="*/ 130 w 217"/>
                <a:gd name="T3" fmla="*/ 215 h 217"/>
                <a:gd name="T4" fmla="*/ 150 w 217"/>
                <a:gd name="T5" fmla="*/ 208 h 217"/>
                <a:gd name="T6" fmla="*/ 169 w 217"/>
                <a:gd name="T7" fmla="*/ 199 h 217"/>
                <a:gd name="T8" fmla="*/ 185 w 217"/>
                <a:gd name="T9" fmla="*/ 185 h 217"/>
                <a:gd name="T10" fmla="*/ 199 w 217"/>
                <a:gd name="T11" fmla="*/ 169 h 217"/>
                <a:gd name="T12" fmla="*/ 209 w 217"/>
                <a:gd name="T13" fmla="*/ 151 h 217"/>
                <a:gd name="T14" fmla="*/ 215 w 217"/>
                <a:gd name="T15" fmla="*/ 130 h 217"/>
                <a:gd name="T16" fmla="*/ 217 w 217"/>
                <a:gd name="T17" fmla="*/ 108 h 217"/>
                <a:gd name="T18" fmla="*/ 216 w 217"/>
                <a:gd name="T19" fmla="*/ 98 h 217"/>
                <a:gd name="T20" fmla="*/ 212 w 217"/>
                <a:gd name="T21" fmla="*/ 76 h 217"/>
                <a:gd name="T22" fmla="*/ 204 w 217"/>
                <a:gd name="T23" fmla="*/ 57 h 217"/>
                <a:gd name="T24" fmla="*/ 193 w 217"/>
                <a:gd name="T25" fmla="*/ 40 h 217"/>
                <a:gd name="T26" fmla="*/ 178 w 217"/>
                <a:gd name="T27" fmla="*/ 25 h 217"/>
                <a:gd name="T28" fmla="*/ 160 w 217"/>
                <a:gd name="T29" fmla="*/ 14 h 217"/>
                <a:gd name="T30" fmla="*/ 140 w 217"/>
                <a:gd name="T31" fmla="*/ 5 h 217"/>
                <a:gd name="T32" fmla="*/ 119 w 217"/>
                <a:gd name="T33" fmla="*/ 0 h 217"/>
                <a:gd name="T34" fmla="*/ 108 w 217"/>
                <a:gd name="T35" fmla="*/ 0 h 217"/>
                <a:gd name="T36" fmla="*/ 86 w 217"/>
                <a:gd name="T37" fmla="*/ 3 h 217"/>
                <a:gd name="T38" fmla="*/ 66 w 217"/>
                <a:gd name="T39" fmla="*/ 9 h 217"/>
                <a:gd name="T40" fmla="*/ 47 w 217"/>
                <a:gd name="T41" fmla="*/ 19 h 217"/>
                <a:gd name="T42" fmla="*/ 31 w 217"/>
                <a:gd name="T43" fmla="*/ 32 h 217"/>
                <a:gd name="T44" fmla="*/ 19 w 217"/>
                <a:gd name="T45" fmla="*/ 48 h 217"/>
                <a:gd name="T46" fmla="*/ 8 w 217"/>
                <a:gd name="T47" fmla="*/ 66 h 217"/>
                <a:gd name="T48" fmla="*/ 2 w 217"/>
                <a:gd name="T49" fmla="*/ 87 h 217"/>
                <a:gd name="T50" fmla="*/ 0 w 217"/>
                <a:gd name="T51" fmla="*/ 108 h 217"/>
                <a:gd name="T52" fmla="*/ 0 w 217"/>
                <a:gd name="T53" fmla="*/ 119 h 217"/>
                <a:gd name="T54" fmla="*/ 5 w 217"/>
                <a:gd name="T55" fmla="*/ 140 h 217"/>
                <a:gd name="T56" fmla="*/ 13 w 217"/>
                <a:gd name="T57" fmla="*/ 160 h 217"/>
                <a:gd name="T58" fmla="*/ 25 w 217"/>
                <a:gd name="T59" fmla="*/ 177 h 217"/>
                <a:gd name="T60" fmla="*/ 39 w 217"/>
                <a:gd name="T61" fmla="*/ 192 h 217"/>
                <a:gd name="T62" fmla="*/ 56 w 217"/>
                <a:gd name="T63" fmla="*/ 203 h 217"/>
                <a:gd name="T64" fmla="*/ 76 w 217"/>
                <a:gd name="T65" fmla="*/ 212 h 217"/>
                <a:gd name="T66" fmla="*/ 97 w 217"/>
                <a:gd name="T67" fmla="*/ 217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7"/>
                  </a:lnTo>
                  <a:lnTo>
                    <a:pt x="130" y="215"/>
                  </a:lnTo>
                  <a:lnTo>
                    <a:pt x="140" y="212"/>
                  </a:lnTo>
                  <a:lnTo>
                    <a:pt x="150" y="208"/>
                  </a:lnTo>
                  <a:lnTo>
                    <a:pt x="160" y="203"/>
                  </a:lnTo>
                  <a:lnTo>
                    <a:pt x="169" y="199"/>
                  </a:lnTo>
                  <a:lnTo>
                    <a:pt x="178" y="192"/>
                  </a:lnTo>
                  <a:lnTo>
                    <a:pt x="185" y="185"/>
                  </a:lnTo>
                  <a:lnTo>
                    <a:pt x="193" y="177"/>
                  </a:lnTo>
                  <a:lnTo>
                    <a:pt x="199" y="169"/>
                  </a:lnTo>
                  <a:lnTo>
                    <a:pt x="204" y="160"/>
                  </a:lnTo>
                  <a:lnTo>
                    <a:pt x="209" y="151"/>
                  </a:lnTo>
                  <a:lnTo>
                    <a:pt x="212" y="140"/>
                  </a:lnTo>
                  <a:lnTo>
                    <a:pt x="215" y="130"/>
                  </a:lnTo>
                  <a:lnTo>
                    <a:pt x="216" y="119"/>
                  </a:lnTo>
                  <a:lnTo>
                    <a:pt x="217" y="108"/>
                  </a:lnTo>
                  <a:lnTo>
                    <a:pt x="217" y="108"/>
                  </a:lnTo>
                  <a:lnTo>
                    <a:pt x="216" y="98"/>
                  </a:lnTo>
                  <a:lnTo>
                    <a:pt x="215" y="87"/>
                  </a:lnTo>
                  <a:lnTo>
                    <a:pt x="212" y="76"/>
                  </a:lnTo>
                  <a:lnTo>
                    <a:pt x="209" y="66"/>
                  </a:lnTo>
                  <a:lnTo>
                    <a:pt x="204" y="57"/>
                  </a:lnTo>
                  <a:lnTo>
                    <a:pt x="199" y="48"/>
                  </a:lnTo>
                  <a:lnTo>
                    <a:pt x="193" y="40"/>
                  </a:lnTo>
                  <a:lnTo>
                    <a:pt x="185" y="32"/>
                  </a:lnTo>
                  <a:lnTo>
                    <a:pt x="178" y="25"/>
                  </a:lnTo>
                  <a:lnTo>
                    <a:pt x="169" y="19"/>
                  </a:lnTo>
                  <a:lnTo>
                    <a:pt x="160" y="14"/>
                  </a:lnTo>
                  <a:lnTo>
                    <a:pt x="150" y="9"/>
                  </a:lnTo>
                  <a:lnTo>
                    <a:pt x="140" y="5"/>
                  </a:lnTo>
                  <a:lnTo>
                    <a:pt x="130" y="3"/>
                  </a:lnTo>
                  <a:lnTo>
                    <a:pt x="119" y="0"/>
                  </a:lnTo>
                  <a:lnTo>
                    <a:pt x="108" y="0"/>
                  </a:lnTo>
                  <a:lnTo>
                    <a:pt x="108" y="0"/>
                  </a:lnTo>
                  <a:lnTo>
                    <a:pt x="97" y="0"/>
                  </a:lnTo>
                  <a:lnTo>
                    <a:pt x="86" y="3"/>
                  </a:lnTo>
                  <a:lnTo>
                    <a:pt x="76" y="5"/>
                  </a:lnTo>
                  <a:lnTo>
                    <a:pt x="66" y="9"/>
                  </a:lnTo>
                  <a:lnTo>
                    <a:pt x="56" y="14"/>
                  </a:lnTo>
                  <a:lnTo>
                    <a:pt x="47" y="19"/>
                  </a:lnTo>
                  <a:lnTo>
                    <a:pt x="39" y="25"/>
                  </a:lnTo>
                  <a:lnTo>
                    <a:pt x="31" y="32"/>
                  </a:lnTo>
                  <a:lnTo>
                    <a:pt x="25" y="40"/>
                  </a:lnTo>
                  <a:lnTo>
                    <a:pt x="19" y="48"/>
                  </a:lnTo>
                  <a:lnTo>
                    <a:pt x="13" y="57"/>
                  </a:lnTo>
                  <a:lnTo>
                    <a:pt x="8" y="66"/>
                  </a:lnTo>
                  <a:lnTo>
                    <a:pt x="5" y="76"/>
                  </a:lnTo>
                  <a:lnTo>
                    <a:pt x="2" y="87"/>
                  </a:lnTo>
                  <a:lnTo>
                    <a:pt x="0" y="98"/>
                  </a:lnTo>
                  <a:lnTo>
                    <a:pt x="0" y="108"/>
                  </a:lnTo>
                  <a:lnTo>
                    <a:pt x="0" y="108"/>
                  </a:lnTo>
                  <a:lnTo>
                    <a:pt x="0" y="119"/>
                  </a:lnTo>
                  <a:lnTo>
                    <a:pt x="2" y="130"/>
                  </a:lnTo>
                  <a:lnTo>
                    <a:pt x="5" y="140"/>
                  </a:lnTo>
                  <a:lnTo>
                    <a:pt x="8" y="151"/>
                  </a:lnTo>
                  <a:lnTo>
                    <a:pt x="13" y="160"/>
                  </a:lnTo>
                  <a:lnTo>
                    <a:pt x="19" y="169"/>
                  </a:lnTo>
                  <a:lnTo>
                    <a:pt x="25" y="177"/>
                  </a:lnTo>
                  <a:lnTo>
                    <a:pt x="31" y="185"/>
                  </a:lnTo>
                  <a:lnTo>
                    <a:pt x="39" y="192"/>
                  </a:lnTo>
                  <a:lnTo>
                    <a:pt x="47" y="199"/>
                  </a:lnTo>
                  <a:lnTo>
                    <a:pt x="56" y="203"/>
                  </a:lnTo>
                  <a:lnTo>
                    <a:pt x="66" y="208"/>
                  </a:lnTo>
                  <a:lnTo>
                    <a:pt x="76" y="212"/>
                  </a:lnTo>
                  <a:lnTo>
                    <a:pt x="86" y="215"/>
                  </a:lnTo>
                  <a:lnTo>
                    <a:pt x="97" y="217"/>
                  </a:lnTo>
                  <a:lnTo>
                    <a:pt x="108" y="217"/>
                  </a:lnTo>
                  <a:lnTo>
                    <a:pt x="108"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47"/>
            <p:cNvSpPr>
              <a:spLocks/>
            </p:cNvSpPr>
            <p:nvPr/>
          </p:nvSpPr>
          <p:spPr bwMode="auto">
            <a:xfrm>
              <a:off x="2024063" y="3856038"/>
              <a:ext cx="171450" cy="173038"/>
            </a:xfrm>
            <a:custGeom>
              <a:avLst/>
              <a:gdLst>
                <a:gd name="T0" fmla="*/ 108 w 217"/>
                <a:gd name="T1" fmla="*/ 217 h 217"/>
                <a:gd name="T2" fmla="*/ 130 w 217"/>
                <a:gd name="T3" fmla="*/ 215 h 217"/>
                <a:gd name="T4" fmla="*/ 150 w 217"/>
                <a:gd name="T5" fmla="*/ 209 h 217"/>
                <a:gd name="T6" fmla="*/ 169 w 217"/>
                <a:gd name="T7" fmla="*/ 199 h 217"/>
                <a:gd name="T8" fmla="*/ 185 w 217"/>
                <a:gd name="T9" fmla="*/ 185 h 217"/>
                <a:gd name="T10" fmla="*/ 199 w 217"/>
                <a:gd name="T11" fmla="*/ 169 h 217"/>
                <a:gd name="T12" fmla="*/ 208 w 217"/>
                <a:gd name="T13" fmla="*/ 150 h 217"/>
                <a:gd name="T14" fmla="*/ 215 w 217"/>
                <a:gd name="T15" fmla="*/ 131 h 217"/>
                <a:gd name="T16" fmla="*/ 217 w 217"/>
                <a:gd name="T17" fmla="*/ 108 h 217"/>
                <a:gd name="T18" fmla="*/ 216 w 217"/>
                <a:gd name="T19" fmla="*/ 97 h 217"/>
                <a:gd name="T20" fmla="*/ 212 w 217"/>
                <a:gd name="T21" fmla="*/ 76 h 217"/>
                <a:gd name="T22" fmla="*/ 203 w 217"/>
                <a:gd name="T23" fmla="*/ 57 h 217"/>
                <a:gd name="T24" fmla="*/ 192 w 217"/>
                <a:gd name="T25" fmla="*/ 40 h 217"/>
                <a:gd name="T26" fmla="*/ 177 w 217"/>
                <a:gd name="T27" fmla="*/ 25 h 217"/>
                <a:gd name="T28" fmla="*/ 160 w 217"/>
                <a:gd name="T29" fmla="*/ 13 h 217"/>
                <a:gd name="T30" fmla="*/ 140 w 217"/>
                <a:gd name="T31" fmla="*/ 5 h 217"/>
                <a:gd name="T32" fmla="*/ 119 w 217"/>
                <a:gd name="T33" fmla="*/ 0 h 217"/>
                <a:gd name="T34" fmla="*/ 108 w 217"/>
                <a:gd name="T35" fmla="*/ 0 h 217"/>
                <a:gd name="T36" fmla="*/ 86 w 217"/>
                <a:gd name="T37" fmla="*/ 3 h 217"/>
                <a:gd name="T38" fmla="*/ 66 w 217"/>
                <a:gd name="T39" fmla="*/ 9 h 217"/>
                <a:gd name="T40" fmla="*/ 47 w 217"/>
                <a:gd name="T41" fmla="*/ 19 h 217"/>
                <a:gd name="T42" fmla="*/ 31 w 217"/>
                <a:gd name="T43" fmla="*/ 31 h 217"/>
                <a:gd name="T44" fmla="*/ 17 w 217"/>
                <a:gd name="T45" fmla="*/ 47 h 217"/>
                <a:gd name="T46" fmla="*/ 8 w 217"/>
                <a:gd name="T47" fmla="*/ 66 h 217"/>
                <a:gd name="T48" fmla="*/ 1 w 217"/>
                <a:gd name="T49" fmla="*/ 87 h 217"/>
                <a:gd name="T50" fmla="*/ 0 w 217"/>
                <a:gd name="T51" fmla="*/ 108 h 217"/>
                <a:gd name="T52" fmla="*/ 0 w 217"/>
                <a:gd name="T53" fmla="*/ 119 h 217"/>
                <a:gd name="T54" fmla="*/ 4 w 217"/>
                <a:gd name="T55" fmla="*/ 140 h 217"/>
                <a:gd name="T56" fmla="*/ 13 w 217"/>
                <a:gd name="T57" fmla="*/ 160 h 217"/>
                <a:gd name="T58" fmla="*/ 25 w 217"/>
                <a:gd name="T59" fmla="*/ 178 h 217"/>
                <a:gd name="T60" fmla="*/ 39 w 217"/>
                <a:gd name="T61" fmla="*/ 193 h 217"/>
                <a:gd name="T62" fmla="*/ 56 w 217"/>
                <a:gd name="T63" fmla="*/ 204 h 217"/>
                <a:gd name="T64" fmla="*/ 76 w 217"/>
                <a:gd name="T65" fmla="*/ 212 h 217"/>
                <a:gd name="T66" fmla="*/ 97 w 217"/>
                <a:gd name="T67" fmla="*/ 216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6"/>
                  </a:lnTo>
                  <a:lnTo>
                    <a:pt x="130" y="215"/>
                  </a:lnTo>
                  <a:lnTo>
                    <a:pt x="140" y="212"/>
                  </a:lnTo>
                  <a:lnTo>
                    <a:pt x="150" y="209"/>
                  </a:lnTo>
                  <a:lnTo>
                    <a:pt x="160" y="204"/>
                  </a:lnTo>
                  <a:lnTo>
                    <a:pt x="169" y="199"/>
                  </a:lnTo>
                  <a:lnTo>
                    <a:pt x="177" y="193"/>
                  </a:lnTo>
                  <a:lnTo>
                    <a:pt x="185" y="185"/>
                  </a:lnTo>
                  <a:lnTo>
                    <a:pt x="192" y="178"/>
                  </a:lnTo>
                  <a:lnTo>
                    <a:pt x="199" y="169"/>
                  </a:lnTo>
                  <a:lnTo>
                    <a:pt x="203" y="160"/>
                  </a:lnTo>
                  <a:lnTo>
                    <a:pt x="208" y="150"/>
                  </a:lnTo>
                  <a:lnTo>
                    <a:pt x="212" y="140"/>
                  </a:lnTo>
                  <a:lnTo>
                    <a:pt x="215" y="131"/>
                  </a:lnTo>
                  <a:lnTo>
                    <a:pt x="216" y="119"/>
                  </a:lnTo>
                  <a:lnTo>
                    <a:pt x="217" y="108"/>
                  </a:lnTo>
                  <a:lnTo>
                    <a:pt x="217" y="108"/>
                  </a:lnTo>
                  <a:lnTo>
                    <a:pt x="216" y="97"/>
                  </a:lnTo>
                  <a:lnTo>
                    <a:pt x="215" y="87"/>
                  </a:lnTo>
                  <a:lnTo>
                    <a:pt x="212" y="76"/>
                  </a:lnTo>
                  <a:lnTo>
                    <a:pt x="208" y="66"/>
                  </a:lnTo>
                  <a:lnTo>
                    <a:pt x="203" y="57"/>
                  </a:lnTo>
                  <a:lnTo>
                    <a:pt x="199" y="47"/>
                  </a:lnTo>
                  <a:lnTo>
                    <a:pt x="192" y="40"/>
                  </a:lnTo>
                  <a:lnTo>
                    <a:pt x="185" y="31"/>
                  </a:lnTo>
                  <a:lnTo>
                    <a:pt x="177" y="25"/>
                  </a:lnTo>
                  <a:lnTo>
                    <a:pt x="169" y="19"/>
                  </a:lnTo>
                  <a:lnTo>
                    <a:pt x="160" y="13"/>
                  </a:lnTo>
                  <a:lnTo>
                    <a:pt x="150" y="9"/>
                  </a:lnTo>
                  <a:lnTo>
                    <a:pt x="140" y="5"/>
                  </a:lnTo>
                  <a:lnTo>
                    <a:pt x="130" y="3"/>
                  </a:lnTo>
                  <a:lnTo>
                    <a:pt x="119" y="0"/>
                  </a:lnTo>
                  <a:lnTo>
                    <a:pt x="108" y="0"/>
                  </a:lnTo>
                  <a:lnTo>
                    <a:pt x="108" y="0"/>
                  </a:lnTo>
                  <a:lnTo>
                    <a:pt x="97" y="0"/>
                  </a:lnTo>
                  <a:lnTo>
                    <a:pt x="86" y="3"/>
                  </a:lnTo>
                  <a:lnTo>
                    <a:pt x="76" y="5"/>
                  </a:lnTo>
                  <a:lnTo>
                    <a:pt x="66" y="9"/>
                  </a:lnTo>
                  <a:lnTo>
                    <a:pt x="56" y="13"/>
                  </a:lnTo>
                  <a:lnTo>
                    <a:pt x="47" y="19"/>
                  </a:lnTo>
                  <a:lnTo>
                    <a:pt x="39" y="25"/>
                  </a:lnTo>
                  <a:lnTo>
                    <a:pt x="31" y="31"/>
                  </a:lnTo>
                  <a:lnTo>
                    <a:pt x="25" y="40"/>
                  </a:lnTo>
                  <a:lnTo>
                    <a:pt x="17" y="47"/>
                  </a:lnTo>
                  <a:lnTo>
                    <a:pt x="13" y="57"/>
                  </a:lnTo>
                  <a:lnTo>
                    <a:pt x="8" y="66"/>
                  </a:lnTo>
                  <a:lnTo>
                    <a:pt x="4" y="76"/>
                  </a:lnTo>
                  <a:lnTo>
                    <a:pt x="1" y="87"/>
                  </a:lnTo>
                  <a:lnTo>
                    <a:pt x="0" y="97"/>
                  </a:lnTo>
                  <a:lnTo>
                    <a:pt x="0" y="108"/>
                  </a:lnTo>
                  <a:lnTo>
                    <a:pt x="0" y="108"/>
                  </a:lnTo>
                  <a:lnTo>
                    <a:pt x="0" y="119"/>
                  </a:lnTo>
                  <a:lnTo>
                    <a:pt x="1" y="131"/>
                  </a:lnTo>
                  <a:lnTo>
                    <a:pt x="4" y="140"/>
                  </a:lnTo>
                  <a:lnTo>
                    <a:pt x="8" y="150"/>
                  </a:lnTo>
                  <a:lnTo>
                    <a:pt x="13" y="160"/>
                  </a:lnTo>
                  <a:lnTo>
                    <a:pt x="17" y="169"/>
                  </a:lnTo>
                  <a:lnTo>
                    <a:pt x="25" y="178"/>
                  </a:lnTo>
                  <a:lnTo>
                    <a:pt x="31" y="185"/>
                  </a:lnTo>
                  <a:lnTo>
                    <a:pt x="39" y="193"/>
                  </a:lnTo>
                  <a:lnTo>
                    <a:pt x="47" y="199"/>
                  </a:lnTo>
                  <a:lnTo>
                    <a:pt x="56" y="204"/>
                  </a:lnTo>
                  <a:lnTo>
                    <a:pt x="66" y="209"/>
                  </a:lnTo>
                  <a:lnTo>
                    <a:pt x="76" y="212"/>
                  </a:lnTo>
                  <a:lnTo>
                    <a:pt x="86" y="215"/>
                  </a:lnTo>
                  <a:lnTo>
                    <a:pt x="97" y="216"/>
                  </a:lnTo>
                  <a:lnTo>
                    <a:pt x="108" y="217"/>
                  </a:lnTo>
                  <a:lnTo>
                    <a:pt x="108"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48"/>
            <p:cNvSpPr>
              <a:spLocks noEditPoints="1"/>
            </p:cNvSpPr>
            <p:nvPr/>
          </p:nvSpPr>
          <p:spPr bwMode="auto">
            <a:xfrm>
              <a:off x="1154113" y="3951288"/>
              <a:ext cx="1168400" cy="971550"/>
            </a:xfrm>
            <a:custGeom>
              <a:avLst/>
              <a:gdLst>
                <a:gd name="T0" fmla="*/ 1069 w 1472"/>
                <a:gd name="T1" fmla="*/ 229 h 1223"/>
                <a:gd name="T2" fmla="*/ 967 w 1472"/>
                <a:gd name="T3" fmla="*/ 132 h 1223"/>
                <a:gd name="T4" fmla="*/ 800 w 1472"/>
                <a:gd name="T5" fmla="*/ 77 h 1223"/>
                <a:gd name="T6" fmla="*/ 599 w 1472"/>
                <a:gd name="T7" fmla="*/ 160 h 1223"/>
                <a:gd name="T8" fmla="*/ 516 w 1472"/>
                <a:gd name="T9" fmla="*/ 359 h 1223"/>
                <a:gd name="T10" fmla="*/ 448 w 1472"/>
                <a:gd name="T11" fmla="*/ 524 h 1223"/>
                <a:gd name="T12" fmla="*/ 283 w 1472"/>
                <a:gd name="T13" fmla="*/ 592 h 1223"/>
                <a:gd name="T14" fmla="*/ 200 w 1472"/>
                <a:gd name="T15" fmla="*/ 554 h 1223"/>
                <a:gd name="T16" fmla="*/ 176 w 1472"/>
                <a:gd name="T17" fmla="*/ 468 h 1223"/>
                <a:gd name="T18" fmla="*/ 216 w 1472"/>
                <a:gd name="T19" fmla="*/ 327 h 1223"/>
                <a:gd name="T20" fmla="*/ 310 w 1472"/>
                <a:gd name="T21" fmla="*/ 218 h 1223"/>
                <a:gd name="T22" fmla="*/ 442 w 1472"/>
                <a:gd name="T23" fmla="*/ 158 h 1223"/>
                <a:gd name="T24" fmla="*/ 272 w 1472"/>
                <a:gd name="T25" fmla="*/ 36 h 1223"/>
                <a:gd name="T26" fmla="*/ 74 w 1472"/>
                <a:gd name="T27" fmla="*/ 222 h 1223"/>
                <a:gd name="T28" fmla="*/ 1 w 1472"/>
                <a:gd name="T29" fmla="*/ 446 h 1223"/>
                <a:gd name="T30" fmla="*/ 33 w 1472"/>
                <a:gd name="T31" fmla="*/ 704 h 1223"/>
                <a:gd name="T32" fmla="*/ 191 w 1472"/>
                <a:gd name="T33" fmla="*/ 981 h 1223"/>
                <a:gd name="T34" fmla="*/ 450 w 1472"/>
                <a:gd name="T35" fmla="*/ 1164 h 1223"/>
                <a:gd name="T36" fmla="*/ 737 w 1472"/>
                <a:gd name="T37" fmla="*/ 1223 h 1223"/>
                <a:gd name="T38" fmla="*/ 951 w 1472"/>
                <a:gd name="T39" fmla="*/ 1190 h 1223"/>
                <a:gd name="T40" fmla="*/ 1179 w 1472"/>
                <a:gd name="T41" fmla="*/ 1072 h 1223"/>
                <a:gd name="T42" fmla="*/ 1394 w 1472"/>
                <a:gd name="T43" fmla="*/ 814 h 1223"/>
                <a:gd name="T44" fmla="*/ 1468 w 1472"/>
                <a:gd name="T45" fmla="*/ 566 h 1223"/>
                <a:gd name="T46" fmla="*/ 1424 w 1472"/>
                <a:gd name="T47" fmla="*/ 327 h 1223"/>
                <a:gd name="T48" fmla="*/ 1219 w 1472"/>
                <a:gd name="T49" fmla="*/ 204 h 1223"/>
                <a:gd name="T50" fmla="*/ 1041 w 1472"/>
                <a:gd name="T51" fmla="*/ 245 h 1223"/>
                <a:gd name="T52" fmla="*/ 1022 w 1472"/>
                <a:gd name="T53" fmla="*/ 258 h 1223"/>
                <a:gd name="T54" fmla="*/ 1008 w 1472"/>
                <a:gd name="T55" fmla="*/ 269 h 1223"/>
                <a:gd name="T56" fmla="*/ 992 w 1472"/>
                <a:gd name="T57" fmla="*/ 284 h 1223"/>
                <a:gd name="T58" fmla="*/ 737 w 1472"/>
                <a:gd name="T59" fmla="*/ 1046 h 1223"/>
                <a:gd name="T60" fmla="*/ 453 w 1472"/>
                <a:gd name="T61" fmla="*/ 970 h 1223"/>
                <a:gd name="T62" fmla="*/ 252 w 1472"/>
                <a:gd name="T63" fmla="*/ 767 h 1223"/>
                <a:gd name="T64" fmla="*/ 402 w 1472"/>
                <a:gd name="T65" fmla="*/ 751 h 1223"/>
                <a:gd name="T66" fmla="*/ 557 w 1472"/>
                <a:gd name="T67" fmla="*/ 663 h 1223"/>
                <a:gd name="T68" fmla="*/ 654 w 1472"/>
                <a:gd name="T69" fmla="*/ 534 h 1223"/>
                <a:gd name="T70" fmla="*/ 692 w 1472"/>
                <a:gd name="T71" fmla="*/ 359 h 1223"/>
                <a:gd name="T72" fmla="*/ 723 w 1472"/>
                <a:gd name="T73" fmla="*/ 284 h 1223"/>
                <a:gd name="T74" fmla="*/ 800 w 1472"/>
                <a:gd name="T75" fmla="*/ 251 h 1223"/>
                <a:gd name="T76" fmla="*/ 882 w 1472"/>
                <a:gd name="T77" fmla="*/ 291 h 1223"/>
                <a:gd name="T78" fmla="*/ 907 w 1472"/>
                <a:gd name="T79" fmla="*/ 486 h 1223"/>
                <a:gd name="T80" fmla="*/ 879 w 1472"/>
                <a:gd name="T81" fmla="*/ 596 h 1223"/>
                <a:gd name="T82" fmla="*/ 742 w 1472"/>
                <a:gd name="T83" fmla="*/ 709 h 1223"/>
                <a:gd name="T84" fmla="*/ 897 w 1472"/>
                <a:gd name="T85" fmla="*/ 829 h 1223"/>
                <a:gd name="T86" fmla="*/ 1014 w 1472"/>
                <a:gd name="T87" fmla="*/ 713 h 1223"/>
                <a:gd name="T88" fmla="*/ 1078 w 1472"/>
                <a:gd name="T89" fmla="*/ 547 h 1223"/>
                <a:gd name="T90" fmla="*/ 1095 w 1472"/>
                <a:gd name="T91" fmla="*/ 435 h 1223"/>
                <a:gd name="T92" fmla="*/ 1168 w 1472"/>
                <a:gd name="T93" fmla="*/ 380 h 1223"/>
                <a:gd name="T94" fmla="*/ 1250 w 1472"/>
                <a:gd name="T95" fmla="*/ 397 h 1223"/>
                <a:gd name="T96" fmla="*/ 1296 w 1472"/>
                <a:gd name="T97" fmla="*/ 475 h 1223"/>
                <a:gd name="T98" fmla="*/ 1250 w 1472"/>
                <a:gd name="T99" fmla="*/ 709 h 1223"/>
                <a:gd name="T100" fmla="*/ 1065 w 1472"/>
                <a:gd name="T101" fmla="*/ 940 h 1223"/>
                <a:gd name="T102" fmla="*/ 737 w 1472"/>
                <a:gd name="T103" fmla="*/ 1046 h 1223"/>
                <a:gd name="T104" fmla="*/ 970 w 1472"/>
                <a:gd name="T105" fmla="*/ 307 h 1223"/>
                <a:gd name="T106" fmla="*/ 962 w 1472"/>
                <a:gd name="T107" fmla="*/ 318 h 1223"/>
                <a:gd name="T108" fmla="*/ 948 w 1472"/>
                <a:gd name="T109" fmla="*/ 339 h 1223"/>
                <a:gd name="T110" fmla="*/ 940 w 1472"/>
                <a:gd name="T111" fmla="*/ 353 h 1223"/>
                <a:gd name="T112" fmla="*/ 928 w 1472"/>
                <a:gd name="T113" fmla="*/ 378 h 1223"/>
                <a:gd name="T114" fmla="*/ 924 w 1472"/>
                <a:gd name="T115" fmla="*/ 389 h 1223"/>
                <a:gd name="T116" fmla="*/ 915 w 1472"/>
                <a:gd name="T117" fmla="*/ 416 h 1223"/>
                <a:gd name="T118" fmla="*/ 912 w 1472"/>
                <a:gd name="T119" fmla="*/ 430 h 1223"/>
                <a:gd name="T120" fmla="*/ 908 w 1472"/>
                <a:gd name="T121" fmla="*/ 459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2" h="1223">
                  <a:moveTo>
                    <a:pt x="1189" y="203"/>
                  </a:moveTo>
                  <a:lnTo>
                    <a:pt x="1189" y="203"/>
                  </a:lnTo>
                  <a:lnTo>
                    <a:pt x="1172" y="203"/>
                  </a:lnTo>
                  <a:lnTo>
                    <a:pt x="1153" y="204"/>
                  </a:lnTo>
                  <a:lnTo>
                    <a:pt x="1136" y="208"/>
                  </a:lnTo>
                  <a:lnTo>
                    <a:pt x="1119" y="212"/>
                  </a:lnTo>
                  <a:lnTo>
                    <a:pt x="1101" y="217"/>
                  </a:lnTo>
                  <a:lnTo>
                    <a:pt x="1085" y="223"/>
                  </a:lnTo>
                  <a:lnTo>
                    <a:pt x="1069" y="229"/>
                  </a:lnTo>
                  <a:lnTo>
                    <a:pt x="1054" y="238"/>
                  </a:lnTo>
                  <a:lnTo>
                    <a:pt x="1054" y="238"/>
                  </a:lnTo>
                  <a:lnTo>
                    <a:pt x="1045" y="219"/>
                  </a:lnTo>
                  <a:lnTo>
                    <a:pt x="1034" y="203"/>
                  </a:lnTo>
                  <a:lnTo>
                    <a:pt x="1023" y="187"/>
                  </a:lnTo>
                  <a:lnTo>
                    <a:pt x="1011" y="172"/>
                  </a:lnTo>
                  <a:lnTo>
                    <a:pt x="997" y="157"/>
                  </a:lnTo>
                  <a:lnTo>
                    <a:pt x="983" y="145"/>
                  </a:lnTo>
                  <a:lnTo>
                    <a:pt x="967" y="132"/>
                  </a:lnTo>
                  <a:lnTo>
                    <a:pt x="951" y="121"/>
                  </a:lnTo>
                  <a:lnTo>
                    <a:pt x="935" y="111"/>
                  </a:lnTo>
                  <a:lnTo>
                    <a:pt x="918" y="103"/>
                  </a:lnTo>
                  <a:lnTo>
                    <a:pt x="899" y="94"/>
                  </a:lnTo>
                  <a:lnTo>
                    <a:pt x="881" y="88"/>
                  </a:lnTo>
                  <a:lnTo>
                    <a:pt x="861" y="83"/>
                  </a:lnTo>
                  <a:lnTo>
                    <a:pt x="841" y="79"/>
                  </a:lnTo>
                  <a:lnTo>
                    <a:pt x="820" y="77"/>
                  </a:lnTo>
                  <a:lnTo>
                    <a:pt x="800" y="77"/>
                  </a:lnTo>
                  <a:lnTo>
                    <a:pt x="800" y="77"/>
                  </a:lnTo>
                  <a:lnTo>
                    <a:pt x="770" y="78"/>
                  </a:lnTo>
                  <a:lnTo>
                    <a:pt x="743" y="81"/>
                  </a:lnTo>
                  <a:lnTo>
                    <a:pt x="716" y="89"/>
                  </a:lnTo>
                  <a:lnTo>
                    <a:pt x="690" y="99"/>
                  </a:lnTo>
                  <a:lnTo>
                    <a:pt x="665" y="110"/>
                  </a:lnTo>
                  <a:lnTo>
                    <a:pt x="641" y="125"/>
                  </a:lnTo>
                  <a:lnTo>
                    <a:pt x="619" y="141"/>
                  </a:lnTo>
                  <a:lnTo>
                    <a:pt x="599" y="160"/>
                  </a:lnTo>
                  <a:lnTo>
                    <a:pt x="582" y="179"/>
                  </a:lnTo>
                  <a:lnTo>
                    <a:pt x="564" y="202"/>
                  </a:lnTo>
                  <a:lnTo>
                    <a:pt x="551" y="224"/>
                  </a:lnTo>
                  <a:lnTo>
                    <a:pt x="538" y="249"/>
                  </a:lnTo>
                  <a:lnTo>
                    <a:pt x="530" y="275"/>
                  </a:lnTo>
                  <a:lnTo>
                    <a:pt x="522" y="302"/>
                  </a:lnTo>
                  <a:lnTo>
                    <a:pt x="518" y="331"/>
                  </a:lnTo>
                  <a:lnTo>
                    <a:pt x="516" y="359"/>
                  </a:lnTo>
                  <a:lnTo>
                    <a:pt x="516" y="359"/>
                  </a:lnTo>
                  <a:lnTo>
                    <a:pt x="515" y="383"/>
                  </a:lnTo>
                  <a:lnTo>
                    <a:pt x="512" y="405"/>
                  </a:lnTo>
                  <a:lnTo>
                    <a:pt x="506" y="428"/>
                  </a:lnTo>
                  <a:lnTo>
                    <a:pt x="499" y="449"/>
                  </a:lnTo>
                  <a:lnTo>
                    <a:pt x="489" y="470"/>
                  </a:lnTo>
                  <a:lnTo>
                    <a:pt x="477" y="488"/>
                  </a:lnTo>
                  <a:lnTo>
                    <a:pt x="464" y="507"/>
                  </a:lnTo>
                  <a:lnTo>
                    <a:pt x="448" y="524"/>
                  </a:lnTo>
                  <a:lnTo>
                    <a:pt x="448" y="524"/>
                  </a:lnTo>
                  <a:lnTo>
                    <a:pt x="430" y="540"/>
                  </a:lnTo>
                  <a:lnTo>
                    <a:pt x="412" y="554"/>
                  </a:lnTo>
                  <a:lnTo>
                    <a:pt x="393" y="565"/>
                  </a:lnTo>
                  <a:lnTo>
                    <a:pt x="372" y="575"/>
                  </a:lnTo>
                  <a:lnTo>
                    <a:pt x="351" y="583"/>
                  </a:lnTo>
                  <a:lnTo>
                    <a:pt x="329" y="589"/>
                  </a:lnTo>
                  <a:lnTo>
                    <a:pt x="306" y="592"/>
                  </a:lnTo>
                  <a:lnTo>
                    <a:pt x="283" y="592"/>
                  </a:lnTo>
                  <a:lnTo>
                    <a:pt x="283" y="592"/>
                  </a:lnTo>
                  <a:lnTo>
                    <a:pt x="272" y="592"/>
                  </a:lnTo>
                  <a:lnTo>
                    <a:pt x="262" y="591"/>
                  </a:lnTo>
                  <a:lnTo>
                    <a:pt x="251" y="589"/>
                  </a:lnTo>
                  <a:lnTo>
                    <a:pt x="241" y="585"/>
                  </a:lnTo>
                  <a:lnTo>
                    <a:pt x="232" y="580"/>
                  </a:lnTo>
                  <a:lnTo>
                    <a:pt x="223" y="575"/>
                  </a:lnTo>
                  <a:lnTo>
                    <a:pt x="215" y="569"/>
                  </a:lnTo>
                  <a:lnTo>
                    <a:pt x="207" y="561"/>
                  </a:lnTo>
                  <a:lnTo>
                    <a:pt x="200" y="554"/>
                  </a:lnTo>
                  <a:lnTo>
                    <a:pt x="193" y="545"/>
                  </a:lnTo>
                  <a:lnTo>
                    <a:pt x="189" y="537"/>
                  </a:lnTo>
                  <a:lnTo>
                    <a:pt x="184" y="527"/>
                  </a:lnTo>
                  <a:lnTo>
                    <a:pt x="180" y="518"/>
                  </a:lnTo>
                  <a:lnTo>
                    <a:pt x="177" y="507"/>
                  </a:lnTo>
                  <a:lnTo>
                    <a:pt x="176" y="497"/>
                  </a:lnTo>
                  <a:lnTo>
                    <a:pt x="175" y="486"/>
                  </a:lnTo>
                  <a:lnTo>
                    <a:pt x="175" y="486"/>
                  </a:lnTo>
                  <a:lnTo>
                    <a:pt x="176" y="468"/>
                  </a:lnTo>
                  <a:lnTo>
                    <a:pt x="177" y="451"/>
                  </a:lnTo>
                  <a:lnTo>
                    <a:pt x="180" y="435"/>
                  </a:lnTo>
                  <a:lnTo>
                    <a:pt x="182" y="419"/>
                  </a:lnTo>
                  <a:lnTo>
                    <a:pt x="186" y="403"/>
                  </a:lnTo>
                  <a:lnTo>
                    <a:pt x="191" y="387"/>
                  </a:lnTo>
                  <a:lnTo>
                    <a:pt x="196" y="370"/>
                  </a:lnTo>
                  <a:lnTo>
                    <a:pt x="202" y="356"/>
                  </a:lnTo>
                  <a:lnTo>
                    <a:pt x="208" y="341"/>
                  </a:lnTo>
                  <a:lnTo>
                    <a:pt x="216" y="327"/>
                  </a:lnTo>
                  <a:lnTo>
                    <a:pt x="223" y="312"/>
                  </a:lnTo>
                  <a:lnTo>
                    <a:pt x="232" y="299"/>
                  </a:lnTo>
                  <a:lnTo>
                    <a:pt x="242" y="286"/>
                  </a:lnTo>
                  <a:lnTo>
                    <a:pt x="252" y="274"/>
                  </a:lnTo>
                  <a:lnTo>
                    <a:pt x="262" y="261"/>
                  </a:lnTo>
                  <a:lnTo>
                    <a:pt x="273" y="250"/>
                  </a:lnTo>
                  <a:lnTo>
                    <a:pt x="285" y="239"/>
                  </a:lnTo>
                  <a:lnTo>
                    <a:pt x="296" y="228"/>
                  </a:lnTo>
                  <a:lnTo>
                    <a:pt x="310" y="218"/>
                  </a:lnTo>
                  <a:lnTo>
                    <a:pt x="322" y="209"/>
                  </a:lnTo>
                  <a:lnTo>
                    <a:pt x="336" y="201"/>
                  </a:lnTo>
                  <a:lnTo>
                    <a:pt x="350" y="192"/>
                  </a:lnTo>
                  <a:lnTo>
                    <a:pt x="365" y="184"/>
                  </a:lnTo>
                  <a:lnTo>
                    <a:pt x="380" y="178"/>
                  </a:lnTo>
                  <a:lnTo>
                    <a:pt x="394" y="172"/>
                  </a:lnTo>
                  <a:lnTo>
                    <a:pt x="411" y="167"/>
                  </a:lnTo>
                  <a:lnTo>
                    <a:pt x="425" y="162"/>
                  </a:lnTo>
                  <a:lnTo>
                    <a:pt x="442" y="158"/>
                  </a:lnTo>
                  <a:lnTo>
                    <a:pt x="459" y="156"/>
                  </a:lnTo>
                  <a:lnTo>
                    <a:pt x="475" y="153"/>
                  </a:lnTo>
                  <a:lnTo>
                    <a:pt x="492" y="152"/>
                  </a:lnTo>
                  <a:lnTo>
                    <a:pt x="510" y="152"/>
                  </a:lnTo>
                  <a:lnTo>
                    <a:pt x="357" y="0"/>
                  </a:lnTo>
                  <a:lnTo>
                    <a:pt x="357" y="0"/>
                  </a:lnTo>
                  <a:lnTo>
                    <a:pt x="327" y="10"/>
                  </a:lnTo>
                  <a:lnTo>
                    <a:pt x="299" y="22"/>
                  </a:lnTo>
                  <a:lnTo>
                    <a:pt x="272" y="36"/>
                  </a:lnTo>
                  <a:lnTo>
                    <a:pt x="244" y="50"/>
                  </a:lnTo>
                  <a:lnTo>
                    <a:pt x="220" y="67"/>
                  </a:lnTo>
                  <a:lnTo>
                    <a:pt x="195" y="85"/>
                  </a:lnTo>
                  <a:lnTo>
                    <a:pt x="171" y="105"/>
                  </a:lnTo>
                  <a:lnTo>
                    <a:pt x="149" y="126"/>
                  </a:lnTo>
                  <a:lnTo>
                    <a:pt x="128" y="147"/>
                  </a:lnTo>
                  <a:lnTo>
                    <a:pt x="109" y="171"/>
                  </a:lnTo>
                  <a:lnTo>
                    <a:pt x="91" y="196"/>
                  </a:lnTo>
                  <a:lnTo>
                    <a:pt x="74" y="222"/>
                  </a:lnTo>
                  <a:lnTo>
                    <a:pt x="58" y="248"/>
                  </a:lnTo>
                  <a:lnTo>
                    <a:pt x="46" y="276"/>
                  </a:lnTo>
                  <a:lnTo>
                    <a:pt x="33" y="305"/>
                  </a:lnTo>
                  <a:lnTo>
                    <a:pt x="24" y="333"/>
                  </a:lnTo>
                  <a:lnTo>
                    <a:pt x="24" y="333"/>
                  </a:lnTo>
                  <a:lnTo>
                    <a:pt x="14" y="370"/>
                  </a:lnTo>
                  <a:lnTo>
                    <a:pt x="6" y="408"/>
                  </a:lnTo>
                  <a:lnTo>
                    <a:pt x="4" y="426"/>
                  </a:lnTo>
                  <a:lnTo>
                    <a:pt x="1" y="446"/>
                  </a:lnTo>
                  <a:lnTo>
                    <a:pt x="0" y="466"/>
                  </a:lnTo>
                  <a:lnTo>
                    <a:pt x="0" y="486"/>
                  </a:lnTo>
                  <a:lnTo>
                    <a:pt x="0" y="486"/>
                  </a:lnTo>
                  <a:lnTo>
                    <a:pt x="1" y="523"/>
                  </a:lnTo>
                  <a:lnTo>
                    <a:pt x="4" y="560"/>
                  </a:lnTo>
                  <a:lnTo>
                    <a:pt x="9" y="597"/>
                  </a:lnTo>
                  <a:lnTo>
                    <a:pt x="15" y="633"/>
                  </a:lnTo>
                  <a:lnTo>
                    <a:pt x="22" y="669"/>
                  </a:lnTo>
                  <a:lnTo>
                    <a:pt x="33" y="704"/>
                  </a:lnTo>
                  <a:lnTo>
                    <a:pt x="45" y="739"/>
                  </a:lnTo>
                  <a:lnTo>
                    <a:pt x="58" y="772"/>
                  </a:lnTo>
                  <a:lnTo>
                    <a:pt x="72" y="805"/>
                  </a:lnTo>
                  <a:lnTo>
                    <a:pt x="89" y="837"/>
                  </a:lnTo>
                  <a:lnTo>
                    <a:pt x="107" y="868"/>
                  </a:lnTo>
                  <a:lnTo>
                    <a:pt x="125" y="898"/>
                  </a:lnTo>
                  <a:lnTo>
                    <a:pt x="146" y="926"/>
                  </a:lnTo>
                  <a:lnTo>
                    <a:pt x="169" y="953"/>
                  </a:lnTo>
                  <a:lnTo>
                    <a:pt x="191" y="981"/>
                  </a:lnTo>
                  <a:lnTo>
                    <a:pt x="216" y="1007"/>
                  </a:lnTo>
                  <a:lnTo>
                    <a:pt x="242" y="1030"/>
                  </a:lnTo>
                  <a:lnTo>
                    <a:pt x="268" y="1054"/>
                  </a:lnTo>
                  <a:lnTo>
                    <a:pt x="296" y="1076"/>
                  </a:lnTo>
                  <a:lnTo>
                    <a:pt x="325" y="1096"/>
                  </a:lnTo>
                  <a:lnTo>
                    <a:pt x="355" y="1116"/>
                  </a:lnTo>
                  <a:lnTo>
                    <a:pt x="386" y="1133"/>
                  </a:lnTo>
                  <a:lnTo>
                    <a:pt x="417" y="1149"/>
                  </a:lnTo>
                  <a:lnTo>
                    <a:pt x="450" y="1164"/>
                  </a:lnTo>
                  <a:lnTo>
                    <a:pt x="484" y="1178"/>
                  </a:lnTo>
                  <a:lnTo>
                    <a:pt x="517" y="1189"/>
                  </a:lnTo>
                  <a:lnTo>
                    <a:pt x="552" y="1199"/>
                  </a:lnTo>
                  <a:lnTo>
                    <a:pt x="588" y="1208"/>
                  </a:lnTo>
                  <a:lnTo>
                    <a:pt x="624" y="1214"/>
                  </a:lnTo>
                  <a:lnTo>
                    <a:pt x="661" y="1219"/>
                  </a:lnTo>
                  <a:lnTo>
                    <a:pt x="698" y="1221"/>
                  </a:lnTo>
                  <a:lnTo>
                    <a:pt x="737" y="1223"/>
                  </a:lnTo>
                  <a:lnTo>
                    <a:pt x="737" y="1223"/>
                  </a:lnTo>
                  <a:lnTo>
                    <a:pt x="761" y="1221"/>
                  </a:lnTo>
                  <a:lnTo>
                    <a:pt x="786" y="1220"/>
                  </a:lnTo>
                  <a:lnTo>
                    <a:pt x="810" y="1219"/>
                  </a:lnTo>
                  <a:lnTo>
                    <a:pt x="835" y="1215"/>
                  </a:lnTo>
                  <a:lnTo>
                    <a:pt x="858" y="1211"/>
                  </a:lnTo>
                  <a:lnTo>
                    <a:pt x="882" y="1208"/>
                  </a:lnTo>
                  <a:lnTo>
                    <a:pt x="905" y="1203"/>
                  </a:lnTo>
                  <a:lnTo>
                    <a:pt x="929" y="1197"/>
                  </a:lnTo>
                  <a:lnTo>
                    <a:pt x="951" y="1190"/>
                  </a:lnTo>
                  <a:lnTo>
                    <a:pt x="975" y="1183"/>
                  </a:lnTo>
                  <a:lnTo>
                    <a:pt x="996" y="1174"/>
                  </a:lnTo>
                  <a:lnTo>
                    <a:pt x="1018" y="1165"/>
                  </a:lnTo>
                  <a:lnTo>
                    <a:pt x="1041" y="1157"/>
                  </a:lnTo>
                  <a:lnTo>
                    <a:pt x="1062" y="1147"/>
                  </a:lnTo>
                  <a:lnTo>
                    <a:pt x="1081" y="1136"/>
                  </a:lnTo>
                  <a:lnTo>
                    <a:pt x="1103" y="1125"/>
                  </a:lnTo>
                  <a:lnTo>
                    <a:pt x="1142" y="1100"/>
                  </a:lnTo>
                  <a:lnTo>
                    <a:pt x="1179" y="1072"/>
                  </a:lnTo>
                  <a:lnTo>
                    <a:pt x="1215" y="1044"/>
                  </a:lnTo>
                  <a:lnTo>
                    <a:pt x="1250" y="1012"/>
                  </a:lnTo>
                  <a:lnTo>
                    <a:pt x="1282" y="979"/>
                  </a:lnTo>
                  <a:lnTo>
                    <a:pt x="1312" y="943"/>
                  </a:lnTo>
                  <a:lnTo>
                    <a:pt x="1341" y="906"/>
                  </a:lnTo>
                  <a:lnTo>
                    <a:pt x="1365" y="867"/>
                  </a:lnTo>
                  <a:lnTo>
                    <a:pt x="1365" y="867"/>
                  </a:lnTo>
                  <a:lnTo>
                    <a:pt x="1380" y="842"/>
                  </a:lnTo>
                  <a:lnTo>
                    <a:pt x="1394" y="814"/>
                  </a:lnTo>
                  <a:lnTo>
                    <a:pt x="1408" y="787"/>
                  </a:lnTo>
                  <a:lnTo>
                    <a:pt x="1419" y="760"/>
                  </a:lnTo>
                  <a:lnTo>
                    <a:pt x="1430" y="731"/>
                  </a:lnTo>
                  <a:lnTo>
                    <a:pt x="1440" y="703"/>
                  </a:lnTo>
                  <a:lnTo>
                    <a:pt x="1449" y="674"/>
                  </a:lnTo>
                  <a:lnTo>
                    <a:pt x="1455" y="645"/>
                  </a:lnTo>
                  <a:lnTo>
                    <a:pt x="1455" y="645"/>
                  </a:lnTo>
                  <a:lnTo>
                    <a:pt x="1462" y="605"/>
                  </a:lnTo>
                  <a:lnTo>
                    <a:pt x="1468" y="566"/>
                  </a:lnTo>
                  <a:lnTo>
                    <a:pt x="1472" y="525"/>
                  </a:lnTo>
                  <a:lnTo>
                    <a:pt x="1472" y="486"/>
                  </a:lnTo>
                  <a:lnTo>
                    <a:pt x="1472" y="486"/>
                  </a:lnTo>
                  <a:lnTo>
                    <a:pt x="1471" y="457"/>
                  </a:lnTo>
                  <a:lnTo>
                    <a:pt x="1467" y="429"/>
                  </a:lnTo>
                  <a:lnTo>
                    <a:pt x="1460" y="401"/>
                  </a:lnTo>
                  <a:lnTo>
                    <a:pt x="1450" y="375"/>
                  </a:lnTo>
                  <a:lnTo>
                    <a:pt x="1439" y="351"/>
                  </a:lnTo>
                  <a:lnTo>
                    <a:pt x="1424" y="327"/>
                  </a:lnTo>
                  <a:lnTo>
                    <a:pt x="1408" y="306"/>
                  </a:lnTo>
                  <a:lnTo>
                    <a:pt x="1390" y="286"/>
                  </a:lnTo>
                  <a:lnTo>
                    <a:pt x="1369" y="268"/>
                  </a:lnTo>
                  <a:lnTo>
                    <a:pt x="1348" y="251"/>
                  </a:lnTo>
                  <a:lnTo>
                    <a:pt x="1325" y="237"/>
                  </a:lnTo>
                  <a:lnTo>
                    <a:pt x="1300" y="225"/>
                  </a:lnTo>
                  <a:lnTo>
                    <a:pt x="1274" y="215"/>
                  </a:lnTo>
                  <a:lnTo>
                    <a:pt x="1246" y="208"/>
                  </a:lnTo>
                  <a:lnTo>
                    <a:pt x="1219" y="204"/>
                  </a:lnTo>
                  <a:lnTo>
                    <a:pt x="1189" y="203"/>
                  </a:lnTo>
                  <a:lnTo>
                    <a:pt x="1189" y="203"/>
                  </a:lnTo>
                  <a:close/>
                  <a:moveTo>
                    <a:pt x="1050" y="239"/>
                  </a:moveTo>
                  <a:lnTo>
                    <a:pt x="1050" y="239"/>
                  </a:lnTo>
                  <a:lnTo>
                    <a:pt x="1045" y="243"/>
                  </a:lnTo>
                  <a:lnTo>
                    <a:pt x="1045" y="243"/>
                  </a:lnTo>
                  <a:lnTo>
                    <a:pt x="1050" y="239"/>
                  </a:lnTo>
                  <a:lnTo>
                    <a:pt x="1050" y="239"/>
                  </a:lnTo>
                  <a:close/>
                  <a:moveTo>
                    <a:pt x="1041" y="245"/>
                  </a:moveTo>
                  <a:lnTo>
                    <a:pt x="1041" y="245"/>
                  </a:lnTo>
                  <a:lnTo>
                    <a:pt x="1036" y="249"/>
                  </a:lnTo>
                  <a:lnTo>
                    <a:pt x="1036" y="249"/>
                  </a:lnTo>
                  <a:lnTo>
                    <a:pt x="1041" y="245"/>
                  </a:lnTo>
                  <a:lnTo>
                    <a:pt x="1041" y="245"/>
                  </a:lnTo>
                  <a:close/>
                  <a:moveTo>
                    <a:pt x="1031" y="251"/>
                  </a:moveTo>
                  <a:lnTo>
                    <a:pt x="1031" y="251"/>
                  </a:lnTo>
                  <a:lnTo>
                    <a:pt x="1022" y="258"/>
                  </a:lnTo>
                  <a:lnTo>
                    <a:pt x="1022" y="258"/>
                  </a:lnTo>
                  <a:lnTo>
                    <a:pt x="1031" y="251"/>
                  </a:lnTo>
                  <a:lnTo>
                    <a:pt x="1031" y="251"/>
                  </a:lnTo>
                  <a:close/>
                  <a:moveTo>
                    <a:pt x="1018" y="261"/>
                  </a:moveTo>
                  <a:lnTo>
                    <a:pt x="1018" y="261"/>
                  </a:lnTo>
                  <a:lnTo>
                    <a:pt x="1012" y="265"/>
                  </a:lnTo>
                  <a:lnTo>
                    <a:pt x="1012" y="265"/>
                  </a:lnTo>
                  <a:lnTo>
                    <a:pt x="1018" y="261"/>
                  </a:lnTo>
                  <a:lnTo>
                    <a:pt x="1018" y="261"/>
                  </a:lnTo>
                  <a:close/>
                  <a:moveTo>
                    <a:pt x="1008" y="269"/>
                  </a:moveTo>
                  <a:lnTo>
                    <a:pt x="1008" y="269"/>
                  </a:lnTo>
                  <a:lnTo>
                    <a:pt x="1001" y="275"/>
                  </a:lnTo>
                  <a:lnTo>
                    <a:pt x="1001" y="275"/>
                  </a:lnTo>
                  <a:lnTo>
                    <a:pt x="1008" y="269"/>
                  </a:lnTo>
                  <a:lnTo>
                    <a:pt x="1008" y="269"/>
                  </a:lnTo>
                  <a:close/>
                  <a:moveTo>
                    <a:pt x="997" y="279"/>
                  </a:moveTo>
                  <a:lnTo>
                    <a:pt x="997" y="279"/>
                  </a:lnTo>
                  <a:lnTo>
                    <a:pt x="992" y="284"/>
                  </a:lnTo>
                  <a:lnTo>
                    <a:pt x="992" y="284"/>
                  </a:lnTo>
                  <a:lnTo>
                    <a:pt x="997" y="279"/>
                  </a:lnTo>
                  <a:lnTo>
                    <a:pt x="997" y="279"/>
                  </a:lnTo>
                  <a:close/>
                  <a:moveTo>
                    <a:pt x="988" y="287"/>
                  </a:moveTo>
                  <a:lnTo>
                    <a:pt x="988" y="287"/>
                  </a:lnTo>
                  <a:lnTo>
                    <a:pt x="981" y="295"/>
                  </a:lnTo>
                  <a:lnTo>
                    <a:pt x="981" y="295"/>
                  </a:lnTo>
                  <a:lnTo>
                    <a:pt x="988" y="287"/>
                  </a:lnTo>
                  <a:lnTo>
                    <a:pt x="988" y="287"/>
                  </a:lnTo>
                  <a:close/>
                  <a:moveTo>
                    <a:pt x="737" y="1046"/>
                  </a:moveTo>
                  <a:lnTo>
                    <a:pt x="737" y="1046"/>
                  </a:lnTo>
                  <a:lnTo>
                    <a:pt x="698" y="1045"/>
                  </a:lnTo>
                  <a:lnTo>
                    <a:pt x="660" y="1041"/>
                  </a:lnTo>
                  <a:lnTo>
                    <a:pt x="623" y="1035"/>
                  </a:lnTo>
                  <a:lnTo>
                    <a:pt x="587" y="1027"/>
                  </a:lnTo>
                  <a:lnTo>
                    <a:pt x="552" y="1015"/>
                  </a:lnTo>
                  <a:lnTo>
                    <a:pt x="517" y="1002"/>
                  </a:lnTo>
                  <a:lnTo>
                    <a:pt x="485" y="987"/>
                  </a:lnTo>
                  <a:lnTo>
                    <a:pt x="453" y="970"/>
                  </a:lnTo>
                  <a:lnTo>
                    <a:pt x="422" y="950"/>
                  </a:lnTo>
                  <a:lnTo>
                    <a:pt x="393" y="929"/>
                  </a:lnTo>
                  <a:lnTo>
                    <a:pt x="365" y="906"/>
                  </a:lnTo>
                  <a:lnTo>
                    <a:pt x="339" y="881"/>
                  </a:lnTo>
                  <a:lnTo>
                    <a:pt x="314" y="854"/>
                  </a:lnTo>
                  <a:lnTo>
                    <a:pt x="291" y="827"/>
                  </a:lnTo>
                  <a:lnTo>
                    <a:pt x="270" y="797"/>
                  </a:lnTo>
                  <a:lnTo>
                    <a:pt x="252" y="767"/>
                  </a:lnTo>
                  <a:lnTo>
                    <a:pt x="252" y="767"/>
                  </a:lnTo>
                  <a:lnTo>
                    <a:pt x="267" y="769"/>
                  </a:lnTo>
                  <a:lnTo>
                    <a:pt x="283" y="769"/>
                  </a:lnTo>
                  <a:lnTo>
                    <a:pt x="283" y="769"/>
                  </a:lnTo>
                  <a:lnTo>
                    <a:pt x="303" y="769"/>
                  </a:lnTo>
                  <a:lnTo>
                    <a:pt x="324" y="766"/>
                  </a:lnTo>
                  <a:lnTo>
                    <a:pt x="344" y="764"/>
                  </a:lnTo>
                  <a:lnTo>
                    <a:pt x="363" y="761"/>
                  </a:lnTo>
                  <a:lnTo>
                    <a:pt x="383" y="756"/>
                  </a:lnTo>
                  <a:lnTo>
                    <a:pt x="402" y="751"/>
                  </a:lnTo>
                  <a:lnTo>
                    <a:pt x="420" y="745"/>
                  </a:lnTo>
                  <a:lnTo>
                    <a:pt x="439" y="738"/>
                  </a:lnTo>
                  <a:lnTo>
                    <a:pt x="458" y="730"/>
                  </a:lnTo>
                  <a:lnTo>
                    <a:pt x="475" y="720"/>
                  </a:lnTo>
                  <a:lnTo>
                    <a:pt x="492" y="710"/>
                  </a:lnTo>
                  <a:lnTo>
                    <a:pt x="510" y="700"/>
                  </a:lnTo>
                  <a:lnTo>
                    <a:pt x="526" y="688"/>
                  </a:lnTo>
                  <a:lnTo>
                    <a:pt x="542" y="676"/>
                  </a:lnTo>
                  <a:lnTo>
                    <a:pt x="557" y="663"/>
                  </a:lnTo>
                  <a:lnTo>
                    <a:pt x="572" y="648"/>
                  </a:lnTo>
                  <a:lnTo>
                    <a:pt x="572" y="648"/>
                  </a:lnTo>
                  <a:lnTo>
                    <a:pt x="587" y="633"/>
                  </a:lnTo>
                  <a:lnTo>
                    <a:pt x="599" y="619"/>
                  </a:lnTo>
                  <a:lnTo>
                    <a:pt x="611" y="602"/>
                  </a:lnTo>
                  <a:lnTo>
                    <a:pt x="624" y="586"/>
                  </a:lnTo>
                  <a:lnTo>
                    <a:pt x="634" y="569"/>
                  </a:lnTo>
                  <a:lnTo>
                    <a:pt x="644" y="552"/>
                  </a:lnTo>
                  <a:lnTo>
                    <a:pt x="654" y="534"/>
                  </a:lnTo>
                  <a:lnTo>
                    <a:pt x="661" y="516"/>
                  </a:lnTo>
                  <a:lnTo>
                    <a:pt x="668" y="497"/>
                  </a:lnTo>
                  <a:lnTo>
                    <a:pt x="675" y="478"/>
                  </a:lnTo>
                  <a:lnTo>
                    <a:pt x="680" y="460"/>
                  </a:lnTo>
                  <a:lnTo>
                    <a:pt x="685" y="440"/>
                  </a:lnTo>
                  <a:lnTo>
                    <a:pt x="687" y="420"/>
                  </a:lnTo>
                  <a:lnTo>
                    <a:pt x="690" y="400"/>
                  </a:lnTo>
                  <a:lnTo>
                    <a:pt x="692" y="380"/>
                  </a:lnTo>
                  <a:lnTo>
                    <a:pt x="692" y="359"/>
                  </a:lnTo>
                  <a:lnTo>
                    <a:pt x="692" y="359"/>
                  </a:lnTo>
                  <a:lnTo>
                    <a:pt x="692" y="348"/>
                  </a:lnTo>
                  <a:lnTo>
                    <a:pt x="695" y="338"/>
                  </a:lnTo>
                  <a:lnTo>
                    <a:pt x="697" y="327"/>
                  </a:lnTo>
                  <a:lnTo>
                    <a:pt x="701" y="317"/>
                  </a:lnTo>
                  <a:lnTo>
                    <a:pt x="704" y="308"/>
                  </a:lnTo>
                  <a:lnTo>
                    <a:pt x="711" y="300"/>
                  </a:lnTo>
                  <a:lnTo>
                    <a:pt x="717" y="291"/>
                  </a:lnTo>
                  <a:lnTo>
                    <a:pt x="723" y="284"/>
                  </a:lnTo>
                  <a:lnTo>
                    <a:pt x="732" y="276"/>
                  </a:lnTo>
                  <a:lnTo>
                    <a:pt x="739" y="270"/>
                  </a:lnTo>
                  <a:lnTo>
                    <a:pt x="748" y="265"/>
                  </a:lnTo>
                  <a:lnTo>
                    <a:pt x="758" y="260"/>
                  </a:lnTo>
                  <a:lnTo>
                    <a:pt x="768" y="256"/>
                  </a:lnTo>
                  <a:lnTo>
                    <a:pt x="778" y="254"/>
                  </a:lnTo>
                  <a:lnTo>
                    <a:pt x="789" y="253"/>
                  </a:lnTo>
                  <a:lnTo>
                    <a:pt x="800" y="251"/>
                  </a:lnTo>
                  <a:lnTo>
                    <a:pt x="800" y="251"/>
                  </a:lnTo>
                  <a:lnTo>
                    <a:pt x="810" y="253"/>
                  </a:lnTo>
                  <a:lnTo>
                    <a:pt x="821" y="254"/>
                  </a:lnTo>
                  <a:lnTo>
                    <a:pt x="831" y="256"/>
                  </a:lnTo>
                  <a:lnTo>
                    <a:pt x="841" y="260"/>
                  </a:lnTo>
                  <a:lnTo>
                    <a:pt x="851" y="265"/>
                  </a:lnTo>
                  <a:lnTo>
                    <a:pt x="859" y="270"/>
                  </a:lnTo>
                  <a:lnTo>
                    <a:pt x="868" y="276"/>
                  </a:lnTo>
                  <a:lnTo>
                    <a:pt x="876" y="284"/>
                  </a:lnTo>
                  <a:lnTo>
                    <a:pt x="882" y="291"/>
                  </a:lnTo>
                  <a:lnTo>
                    <a:pt x="888" y="300"/>
                  </a:lnTo>
                  <a:lnTo>
                    <a:pt x="894" y="308"/>
                  </a:lnTo>
                  <a:lnTo>
                    <a:pt x="898" y="317"/>
                  </a:lnTo>
                  <a:lnTo>
                    <a:pt x="902" y="327"/>
                  </a:lnTo>
                  <a:lnTo>
                    <a:pt x="904" y="338"/>
                  </a:lnTo>
                  <a:lnTo>
                    <a:pt x="907" y="348"/>
                  </a:lnTo>
                  <a:lnTo>
                    <a:pt x="907" y="359"/>
                  </a:lnTo>
                  <a:lnTo>
                    <a:pt x="907" y="486"/>
                  </a:lnTo>
                  <a:lnTo>
                    <a:pt x="907" y="486"/>
                  </a:lnTo>
                  <a:lnTo>
                    <a:pt x="907" y="472"/>
                  </a:lnTo>
                  <a:lnTo>
                    <a:pt x="907" y="472"/>
                  </a:lnTo>
                  <a:lnTo>
                    <a:pt x="907" y="486"/>
                  </a:lnTo>
                  <a:lnTo>
                    <a:pt x="907" y="486"/>
                  </a:lnTo>
                  <a:lnTo>
                    <a:pt x="905" y="509"/>
                  </a:lnTo>
                  <a:lnTo>
                    <a:pt x="902" y="532"/>
                  </a:lnTo>
                  <a:lnTo>
                    <a:pt x="897" y="554"/>
                  </a:lnTo>
                  <a:lnTo>
                    <a:pt x="889" y="575"/>
                  </a:lnTo>
                  <a:lnTo>
                    <a:pt x="879" y="596"/>
                  </a:lnTo>
                  <a:lnTo>
                    <a:pt x="868" y="615"/>
                  </a:lnTo>
                  <a:lnTo>
                    <a:pt x="853" y="633"/>
                  </a:lnTo>
                  <a:lnTo>
                    <a:pt x="838" y="651"/>
                  </a:lnTo>
                  <a:lnTo>
                    <a:pt x="838" y="651"/>
                  </a:lnTo>
                  <a:lnTo>
                    <a:pt x="821" y="667"/>
                  </a:lnTo>
                  <a:lnTo>
                    <a:pt x="802" y="681"/>
                  </a:lnTo>
                  <a:lnTo>
                    <a:pt x="783" y="692"/>
                  </a:lnTo>
                  <a:lnTo>
                    <a:pt x="763" y="702"/>
                  </a:lnTo>
                  <a:lnTo>
                    <a:pt x="742" y="709"/>
                  </a:lnTo>
                  <a:lnTo>
                    <a:pt x="719" y="715"/>
                  </a:lnTo>
                  <a:lnTo>
                    <a:pt x="696" y="718"/>
                  </a:lnTo>
                  <a:lnTo>
                    <a:pt x="673" y="719"/>
                  </a:lnTo>
                  <a:lnTo>
                    <a:pt x="821" y="868"/>
                  </a:lnTo>
                  <a:lnTo>
                    <a:pt x="821" y="868"/>
                  </a:lnTo>
                  <a:lnTo>
                    <a:pt x="841" y="859"/>
                  </a:lnTo>
                  <a:lnTo>
                    <a:pt x="859" y="850"/>
                  </a:lnTo>
                  <a:lnTo>
                    <a:pt x="878" y="841"/>
                  </a:lnTo>
                  <a:lnTo>
                    <a:pt x="897" y="829"/>
                  </a:lnTo>
                  <a:lnTo>
                    <a:pt x="914" y="817"/>
                  </a:lnTo>
                  <a:lnTo>
                    <a:pt x="930" y="803"/>
                  </a:lnTo>
                  <a:lnTo>
                    <a:pt x="946" y="790"/>
                  </a:lnTo>
                  <a:lnTo>
                    <a:pt x="962" y="775"/>
                  </a:lnTo>
                  <a:lnTo>
                    <a:pt x="962" y="775"/>
                  </a:lnTo>
                  <a:lnTo>
                    <a:pt x="976" y="760"/>
                  </a:lnTo>
                  <a:lnTo>
                    <a:pt x="990" y="745"/>
                  </a:lnTo>
                  <a:lnTo>
                    <a:pt x="1002" y="729"/>
                  </a:lnTo>
                  <a:lnTo>
                    <a:pt x="1014" y="713"/>
                  </a:lnTo>
                  <a:lnTo>
                    <a:pt x="1024" y="695"/>
                  </a:lnTo>
                  <a:lnTo>
                    <a:pt x="1034" y="678"/>
                  </a:lnTo>
                  <a:lnTo>
                    <a:pt x="1043" y="661"/>
                  </a:lnTo>
                  <a:lnTo>
                    <a:pt x="1052" y="642"/>
                  </a:lnTo>
                  <a:lnTo>
                    <a:pt x="1059" y="623"/>
                  </a:lnTo>
                  <a:lnTo>
                    <a:pt x="1065" y="605"/>
                  </a:lnTo>
                  <a:lnTo>
                    <a:pt x="1070" y="585"/>
                  </a:lnTo>
                  <a:lnTo>
                    <a:pt x="1074" y="566"/>
                  </a:lnTo>
                  <a:lnTo>
                    <a:pt x="1078" y="547"/>
                  </a:lnTo>
                  <a:lnTo>
                    <a:pt x="1080" y="527"/>
                  </a:lnTo>
                  <a:lnTo>
                    <a:pt x="1081" y="506"/>
                  </a:lnTo>
                  <a:lnTo>
                    <a:pt x="1083" y="486"/>
                  </a:lnTo>
                  <a:lnTo>
                    <a:pt x="1083" y="486"/>
                  </a:lnTo>
                  <a:lnTo>
                    <a:pt x="1083" y="475"/>
                  </a:lnTo>
                  <a:lnTo>
                    <a:pt x="1085" y="463"/>
                  </a:lnTo>
                  <a:lnTo>
                    <a:pt x="1088" y="454"/>
                  </a:lnTo>
                  <a:lnTo>
                    <a:pt x="1091" y="444"/>
                  </a:lnTo>
                  <a:lnTo>
                    <a:pt x="1095" y="435"/>
                  </a:lnTo>
                  <a:lnTo>
                    <a:pt x="1101" y="425"/>
                  </a:lnTo>
                  <a:lnTo>
                    <a:pt x="1108" y="418"/>
                  </a:lnTo>
                  <a:lnTo>
                    <a:pt x="1114" y="410"/>
                  </a:lnTo>
                  <a:lnTo>
                    <a:pt x="1121" y="403"/>
                  </a:lnTo>
                  <a:lnTo>
                    <a:pt x="1130" y="397"/>
                  </a:lnTo>
                  <a:lnTo>
                    <a:pt x="1139" y="392"/>
                  </a:lnTo>
                  <a:lnTo>
                    <a:pt x="1148" y="387"/>
                  </a:lnTo>
                  <a:lnTo>
                    <a:pt x="1158" y="383"/>
                  </a:lnTo>
                  <a:lnTo>
                    <a:pt x="1168" y="380"/>
                  </a:lnTo>
                  <a:lnTo>
                    <a:pt x="1178" y="379"/>
                  </a:lnTo>
                  <a:lnTo>
                    <a:pt x="1189" y="378"/>
                  </a:lnTo>
                  <a:lnTo>
                    <a:pt x="1189" y="378"/>
                  </a:lnTo>
                  <a:lnTo>
                    <a:pt x="1201" y="379"/>
                  </a:lnTo>
                  <a:lnTo>
                    <a:pt x="1212" y="380"/>
                  </a:lnTo>
                  <a:lnTo>
                    <a:pt x="1222" y="383"/>
                  </a:lnTo>
                  <a:lnTo>
                    <a:pt x="1232" y="387"/>
                  </a:lnTo>
                  <a:lnTo>
                    <a:pt x="1241" y="392"/>
                  </a:lnTo>
                  <a:lnTo>
                    <a:pt x="1250" y="397"/>
                  </a:lnTo>
                  <a:lnTo>
                    <a:pt x="1258" y="403"/>
                  </a:lnTo>
                  <a:lnTo>
                    <a:pt x="1265" y="410"/>
                  </a:lnTo>
                  <a:lnTo>
                    <a:pt x="1272" y="418"/>
                  </a:lnTo>
                  <a:lnTo>
                    <a:pt x="1279" y="425"/>
                  </a:lnTo>
                  <a:lnTo>
                    <a:pt x="1284" y="435"/>
                  </a:lnTo>
                  <a:lnTo>
                    <a:pt x="1289" y="444"/>
                  </a:lnTo>
                  <a:lnTo>
                    <a:pt x="1292" y="454"/>
                  </a:lnTo>
                  <a:lnTo>
                    <a:pt x="1295" y="463"/>
                  </a:lnTo>
                  <a:lnTo>
                    <a:pt x="1296" y="475"/>
                  </a:lnTo>
                  <a:lnTo>
                    <a:pt x="1297" y="486"/>
                  </a:lnTo>
                  <a:lnTo>
                    <a:pt x="1297" y="486"/>
                  </a:lnTo>
                  <a:lnTo>
                    <a:pt x="1296" y="519"/>
                  </a:lnTo>
                  <a:lnTo>
                    <a:pt x="1294" y="553"/>
                  </a:lnTo>
                  <a:lnTo>
                    <a:pt x="1289" y="585"/>
                  </a:lnTo>
                  <a:lnTo>
                    <a:pt x="1281" y="617"/>
                  </a:lnTo>
                  <a:lnTo>
                    <a:pt x="1272" y="648"/>
                  </a:lnTo>
                  <a:lnTo>
                    <a:pt x="1263" y="679"/>
                  </a:lnTo>
                  <a:lnTo>
                    <a:pt x="1250" y="709"/>
                  </a:lnTo>
                  <a:lnTo>
                    <a:pt x="1236" y="738"/>
                  </a:lnTo>
                  <a:lnTo>
                    <a:pt x="1236" y="738"/>
                  </a:lnTo>
                  <a:lnTo>
                    <a:pt x="1218" y="771"/>
                  </a:lnTo>
                  <a:lnTo>
                    <a:pt x="1197" y="803"/>
                  </a:lnTo>
                  <a:lnTo>
                    <a:pt x="1174" y="834"/>
                  </a:lnTo>
                  <a:lnTo>
                    <a:pt x="1150" y="863"/>
                  </a:lnTo>
                  <a:lnTo>
                    <a:pt x="1124" y="890"/>
                  </a:lnTo>
                  <a:lnTo>
                    <a:pt x="1095" y="916"/>
                  </a:lnTo>
                  <a:lnTo>
                    <a:pt x="1065" y="940"/>
                  </a:lnTo>
                  <a:lnTo>
                    <a:pt x="1033" y="961"/>
                  </a:lnTo>
                  <a:lnTo>
                    <a:pt x="1001" y="979"/>
                  </a:lnTo>
                  <a:lnTo>
                    <a:pt x="966" y="997"/>
                  </a:lnTo>
                  <a:lnTo>
                    <a:pt x="930" y="1012"/>
                  </a:lnTo>
                  <a:lnTo>
                    <a:pt x="893" y="1024"/>
                  </a:lnTo>
                  <a:lnTo>
                    <a:pt x="856" y="1034"/>
                  </a:lnTo>
                  <a:lnTo>
                    <a:pt x="816" y="1040"/>
                  </a:lnTo>
                  <a:lnTo>
                    <a:pt x="776" y="1045"/>
                  </a:lnTo>
                  <a:lnTo>
                    <a:pt x="737" y="1046"/>
                  </a:lnTo>
                  <a:lnTo>
                    <a:pt x="737" y="1046"/>
                  </a:lnTo>
                  <a:close/>
                  <a:moveTo>
                    <a:pt x="979" y="297"/>
                  </a:moveTo>
                  <a:lnTo>
                    <a:pt x="979" y="297"/>
                  </a:lnTo>
                  <a:lnTo>
                    <a:pt x="974" y="303"/>
                  </a:lnTo>
                  <a:lnTo>
                    <a:pt x="974" y="303"/>
                  </a:lnTo>
                  <a:lnTo>
                    <a:pt x="979" y="297"/>
                  </a:lnTo>
                  <a:lnTo>
                    <a:pt x="979" y="297"/>
                  </a:lnTo>
                  <a:close/>
                  <a:moveTo>
                    <a:pt x="970" y="307"/>
                  </a:moveTo>
                  <a:lnTo>
                    <a:pt x="970" y="307"/>
                  </a:lnTo>
                  <a:lnTo>
                    <a:pt x="964" y="316"/>
                  </a:lnTo>
                  <a:lnTo>
                    <a:pt x="964" y="316"/>
                  </a:lnTo>
                  <a:lnTo>
                    <a:pt x="970" y="307"/>
                  </a:lnTo>
                  <a:lnTo>
                    <a:pt x="970" y="307"/>
                  </a:lnTo>
                  <a:close/>
                  <a:moveTo>
                    <a:pt x="962" y="318"/>
                  </a:moveTo>
                  <a:lnTo>
                    <a:pt x="962" y="318"/>
                  </a:lnTo>
                  <a:lnTo>
                    <a:pt x="956" y="326"/>
                  </a:lnTo>
                  <a:lnTo>
                    <a:pt x="956" y="326"/>
                  </a:lnTo>
                  <a:lnTo>
                    <a:pt x="962" y="318"/>
                  </a:lnTo>
                  <a:lnTo>
                    <a:pt x="962" y="318"/>
                  </a:lnTo>
                  <a:close/>
                  <a:moveTo>
                    <a:pt x="954" y="330"/>
                  </a:moveTo>
                  <a:lnTo>
                    <a:pt x="954" y="330"/>
                  </a:lnTo>
                  <a:lnTo>
                    <a:pt x="949" y="337"/>
                  </a:lnTo>
                  <a:lnTo>
                    <a:pt x="949" y="337"/>
                  </a:lnTo>
                  <a:lnTo>
                    <a:pt x="954" y="330"/>
                  </a:lnTo>
                  <a:lnTo>
                    <a:pt x="954" y="330"/>
                  </a:lnTo>
                  <a:close/>
                  <a:moveTo>
                    <a:pt x="948" y="339"/>
                  </a:moveTo>
                  <a:lnTo>
                    <a:pt x="948" y="339"/>
                  </a:lnTo>
                  <a:lnTo>
                    <a:pt x="941" y="349"/>
                  </a:lnTo>
                  <a:lnTo>
                    <a:pt x="941" y="349"/>
                  </a:lnTo>
                  <a:lnTo>
                    <a:pt x="948" y="339"/>
                  </a:lnTo>
                  <a:lnTo>
                    <a:pt x="948" y="339"/>
                  </a:lnTo>
                  <a:close/>
                  <a:moveTo>
                    <a:pt x="940" y="353"/>
                  </a:moveTo>
                  <a:lnTo>
                    <a:pt x="940" y="353"/>
                  </a:lnTo>
                  <a:lnTo>
                    <a:pt x="935" y="361"/>
                  </a:lnTo>
                  <a:lnTo>
                    <a:pt x="935" y="361"/>
                  </a:lnTo>
                  <a:lnTo>
                    <a:pt x="940" y="353"/>
                  </a:lnTo>
                  <a:lnTo>
                    <a:pt x="940" y="353"/>
                  </a:lnTo>
                  <a:close/>
                  <a:moveTo>
                    <a:pt x="934" y="363"/>
                  </a:moveTo>
                  <a:lnTo>
                    <a:pt x="934" y="363"/>
                  </a:lnTo>
                  <a:lnTo>
                    <a:pt x="930" y="374"/>
                  </a:lnTo>
                  <a:lnTo>
                    <a:pt x="930" y="374"/>
                  </a:lnTo>
                  <a:lnTo>
                    <a:pt x="934" y="363"/>
                  </a:lnTo>
                  <a:lnTo>
                    <a:pt x="934" y="363"/>
                  </a:lnTo>
                  <a:close/>
                  <a:moveTo>
                    <a:pt x="928" y="378"/>
                  </a:moveTo>
                  <a:lnTo>
                    <a:pt x="928" y="378"/>
                  </a:lnTo>
                  <a:lnTo>
                    <a:pt x="925" y="387"/>
                  </a:lnTo>
                  <a:lnTo>
                    <a:pt x="925" y="387"/>
                  </a:lnTo>
                  <a:lnTo>
                    <a:pt x="928" y="378"/>
                  </a:lnTo>
                  <a:lnTo>
                    <a:pt x="928" y="378"/>
                  </a:lnTo>
                  <a:close/>
                  <a:moveTo>
                    <a:pt x="924" y="389"/>
                  </a:moveTo>
                  <a:lnTo>
                    <a:pt x="924" y="389"/>
                  </a:lnTo>
                  <a:lnTo>
                    <a:pt x="920" y="400"/>
                  </a:lnTo>
                  <a:lnTo>
                    <a:pt x="920" y="400"/>
                  </a:lnTo>
                  <a:lnTo>
                    <a:pt x="924" y="389"/>
                  </a:lnTo>
                  <a:lnTo>
                    <a:pt x="924" y="389"/>
                  </a:lnTo>
                  <a:close/>
                  <a:moveTo>
                    <a:pt x="919" y="404"/>
                  </a:moveTo>
                  <a:lnTo>
                    <a:pt x="919" y="404"/>
                  </a:lnTo>
                  <a:lnTo>
                    <a:pt x="917" y="413"/>
                  </a:lnTo>
                  <a:lnTo>
                    <a:pt x="917" y="413"/>
                  </a:lnTo>
                  <a:lnTo>
                    <a:pt x="919" y="404"/>
                  </a:lnTo>
                  <a:lnTo>
                    <a:pt x="919" y="404"/>
                  </a:lnTo>
                  <a:close/>
                  <a:moveTo>
                    <a:pt x="915" y="416"/>
                  </a:moveTo>
                  <a:lnTo>
                    <a:pt x="915" y="416"/>
                  </a:lnTo>
                  <a:lnTo>
                    <a:pt x="913" y="428"/>
                  </a:lnTo>
                  <a:lnTo>
                    <a:pt x="913" y="428"/>
                  </a:lnTo>
                  <a:lnTo>
                    <a:pt x="915" y="416"/>
                  </a:lnTo>
                  <a:lnTo>
                    <a:pt x="915" y="416"/>
                  </a:lnTo>
                  <a:close/>
                  <a:moveTo>
                    <a:pt x="912" y="430"/>
                  </a:moveTo>
                  <a:lnTo>
                    <a:pt x="912" y="430"/>
                  </a:lnTo>
                  <a:lnTo>
                    <a:pt x="910" y="441"/>
                  </a:lnTo>
                  <a:lnTo>
                    <a:pt x="910" y="441"/>
                  </a:lnTo>
                  <a:lnTo>
                    <a:pt x="912" y="430"/>
                  </a:lnTo>
                  <a:lnTo>
                    <a:pt x="912" y="430"/>
                  </a:lnTo>
                  <a:close/>
                  <a:moveTo>
                    <a:pt x="910" y="444"/>
                  </a:moveTo>
                  <a:lnTo>
                    <a:pt x="910" y="444"/>
                  </a:lnTo>
                  <a:lnTo>
                    <a:pt x="908" y="456"/>
                  </a:lnTo>
                  <a:lnTo>
                    <a:pt x="908" y="456"/>
                  </a:lnTo>
                  <a:lnTo>
                    <a:pt x="910" y="444"/>
                  </a:lnTo>
                  <a:lnTo>
                    <a:pt x="910" y="444"/>
                  </a:lnTo>
                  <a:close/>
                  <a:moveTo>
                    <a:pt x="908" y="459"/>
                  </a:moveTo>
                  <a:lnTo>
                    <a:pt x="908" y="459"/>
                  </a:lnTo>
                  <a:lnTo>
                    <a:pt x="908" y="470"/>
                  </a:lnTo>
                  <a:lnTo>
                    <a:pt x="908" y="470"/>
                  </a:lnTo>
                  <a:lnTo>
                    <a:pt x="908" y="459"/>
                  </a:lnTo>
                  <a:lnTo>
                    <a:pt x="908" y="4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49"/>
            <p:cNvSpPr>
              <a:spLocks/>
            </p:cNvSpPr>
            <p:nvPr/>
          </p:nvSpPr>
          <p:spPr bwMode="auto">
            <a:xfrm>
              <a:off x="2593976" y="3971925"/>
              <a:ext cx="320675" cy="541338"/>
            </a:xfrm>
            <a:custGeom>
              <a:avLst/>
              <a:gdLst>
                <a:gd name="T0" fmla="*/ 323 w 406"/>
                <a:gd name="T1" fmla="*/ 121 h 682"/>
                <a:gd name="T2" fmla="*/ 294 w 406"/>
                <a:gd name="T3" fmla="*/ 84 h 682"/>
                <a:gd name="T4" fmla="*/ 272 w 406"/>
                <a:gd name="T5" fmla="*/ 70 h 682"/>
                <a:gd name="T6" fmla="*/ 236 w 406"/>
                <a:gd name="T7" fmla="*/ 59 h 682"/>
                <a:gd name="T8" fmla="*/ 205 w 406"/>
                <a:gd name="T9" fmla="*/ 59 h 682"/>
                <a:gd name="T10" fmla="*/ 175 w 406"/>
                <a:gd name="T11" fmla="*/ 65 h 682"/>
                <a:gd name="T12" fmla="*/ 150 w 406"/>
                <a:gd name="T13" fmla="*/ 78 h 682"/>
                <a:gd name="T14" fmla="*/ 132 w 406"/>
                <a:gd name="T15" fmla="*/ 96 h 682"/>
                <a:gd name="T16" fmla="*/ 120 w 406"/>
                <a:gd name="T17" fmla="*/ 119 h 682"/>
                <a:gd name="T18" fmla="*/ 116 w 406"/>
                <a:gd name="T19" fmla="*/ 144 h 682"/>
                <a:gd name="T20" fmla="*/ 119 w 406"/>
                <a:gd name="T21" fmla="*/ 168 h 682"/>
                <a:gd name="T22" fmla="*/ 135 w 406"/>
                <a:gd name="T23" fmla="*/ 199 h 682"/>
                <a:gd name="T24" fmla="*/ 161 w 406"/>
                <a:gd name="T25" fmla="*/ 223 h 682"/>
                <a:gd name="T26" fmla="*/ 261 w 406"/>
                <a:gd name="T27" fmla="*/ 277 h 682"/>
                <a:gd name="T28" fmla="*/ 326 w 406"/>
                <a:gd name="T29" fmla="*/ 315 h 682"/>
                <a:gd name="T30" fmla="*/ 361 w 406"/>
                <a:gd name="T31" fmla="*/ 344 h 682"/>
                <a:gd name="T32" fmla="*/ 387 w 406"/>
                <a:gd name="T33" fmla="*/ 382 h 682"/>
                <a:gd name="T34" fmla="*/ 402 w 406"/>
                <a:gd name="T35" fmla="*/ 429 h 682"/>
                <a:gd name="T36" fmla="*/ 406 w 406"/>
                <a:gd name="T37" fmla="*/ 466 h 682"/>
                <a:gd name="T38" fmla="*/ 396 w 406"/>
                <a:gd name="T39" fmla="*/ 534 h 682"/>
                <a:gd name="T40" fmla="*/ 366 w 406"/>
                <a:gd name="T41" fmla="*/ 591 h 682"/>
                <a:gd name="T42" fmla="*/ 319 w 406"/>
                <a:gd name="T43" fmla="*/ 636 h 682"/>
                <a:gd name="T44" fmla="*/ 257 w 406"/>
                <a:gd name="T45" fmla="*/ 666 h 682"/>
                <a:gd name="T46" fmla="*/ 181 w 406"/>
                <a:gd name="T47" fmla="*/ 681 h 682"/>
                <a:gd name="T48" fmla="*/ 128 w 406"/>
                <a:gd name="T49" fmla="*/ 681 h 682"/>
                <a:gd name="T50" fmla="*/ 61 w 406"/>
                <a:gd name="T51" fmla="*/ 669 h 682"/>
                <a:gd name="T52" fmla="*/ 11 w 406"/>
                <a:gd name="T53" fmla="*/ 648 h 682"/>
                <a:gd name="T54" fmla="*/ 8 w 406"/>
                <a:gd name="T55" fmla="*/ 610 h 682"/>
                <a:gd name="T56" fmla="*/ 27 w 406"/>
                <a:gd name="T57" fmla="*/ 519 h 682"/>
                <a:gd name="T58" fmla="*/ 47 w 406"/>
                <a:gd name="T59" fmla="*/ 531 h 682"/>
                <a:gd name="T60" fmla="*/ 60 w 406"/>
                <a:gd name="T61" fmla="*/ 559 h 682"/>
                <a:gd name="T62" fmla="*/ 78 w 406"/>
                <a:gd name="T63" fmla="*/ 585 h 682"/>
                <a:gd name="T64" fmla="*/ 104 w 406"/>
                <a:gd name="T65" fmla="*/ 605 h 682"/>
                <a:gd name="T66" fmla="*/ 137 w 406"/>
                <a:gd name="T67" fmla="*/ 619 h 682"/>
                <a:gd name="T68" fmla="*/ 178 w 406"/>
                <a:gd name="T69" fmla="*/ 622 h 682"/>
                <a:gd name="T70" fmla="*/ 204 w 406"/>
                <a:gd name="T71" fmla="*/ 621 h 682"/>
                <a:gd name="T72" fmla="*/ 236 w 406"/>
                <a:gd name="T73" fmla="*/ 611 h 682"/>
                <a:gd name="T74" fmla="*/ 261 w 406"/>
                <a:gd name="T75" fmla="*/ 594 h 682"/>
                <a:gd name="T76" fmla="*/ 278 w 406"/>
                <a:gd name="T77" fmla="*/ 571 h 682"/>
                <a:gd name="T78" fmla="*/ 287 w 406"/>
                <a:gd name="T79" fmla="*/ 545 h 682"/>
                <a:gd name="T80" fmla="*/ 288 w 406"/>
                <a:gd name="T81" fmla="*/ 526 h 682"/>
                <a:gd name="T82" fmla="*/ 282 w 406"/>
                <a:gd name="T83" fmla="*/ 490 h 682"/>
                <a:gd name="T84" fmla="*/ 262 w 406"/>
                <a:gd name="T85" fmla="*/ 461 h 682"/>
                <a:gd name="T86" fmla="*/ 222 w 406"/>
                <a:gd name="T87" fmla="*/ 430 h 682"/>
                <a:gd name="T88" fmla="*/ 120 w 406"/>
                <a:gd name="T89" fmla="*/ 378 h 682"/>
                <a:gd name="T90" fmla="*/ 71 w 406"/>
                <a:gd name="T91" fmla="*/ 344 h 682"/>
                <a:gd name="T92" fmla="*/ 40 w 406"/>
                <a:gd name="T93" fmla="*/ 313 h 682"/>
                <a:gd name="T94" fmla="*/ 16 w 406"/>
                <a:gd name="T95" fmla="*/ 274 h 682"/>
                <a:gd name="T96" fmla="*/ 5 w 406"/>
                <a:gd name="T97" fmla="*/ 223 h 682"/>
                <a:gd name="T98" fmla="*/ 5 w 406"/>
                <a:gd name="T99" fmla="*/ 179 h 682"/>
                <a:gd name="T100" fmla="*/ 23 w 406"/>
                <a:gd name="T101" fmla="*/ 116 h 682"/>
                <a:gd name="T102" fmla="*/ 55 w 406"/>
                <a:gd name="T103" fmla="*/ 65 h 682"/>
                <a:gd name="T104" fmla="*/ 101 w 406"/>
                <a:gd name="T105" fmla="*/ 29 h 682"/>
                <a:gd name="T106" fmla="*/ 156 w 406"/>
                <a:gd name="T107" fmla="*/ 7 h 682"/>
                <a:gd name="T108" fmla="*/ 218 w 406"/>
                <a:gd name="T109" fmla="*/ 0 h 682"/>
                <a:gd name="T110" fmla="*/ 267 w 406"/>
                <a:gd name="T111" fmla="*/ 2 h 682"/>
                <a:gd name="T112" fmla="*/ 328 w 406"/>
                <a:gd name="T113" fmla="*/ 18 h 682"/>
                <a:gd name="T114" fmla="*/ 375 w 406"/>
                <a:gd name="T115" fmla="*/ 46 h 682"/>
                <a:gd name="T116" fmla="*/ 360 w 406"/>
                <a:gd name="T117" fmla="*/ 8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 h="682">
                  <a:moveTo>
                    <a:pt x="330" y="140"/>
                  </a:moveTo>
                  <a:lnTo>
                    <a:pt x="330" y="140"/>
                  </a:lnTo>
                  <a:lnTo>
                    <a:pt x="323" y="121"/>
                  </a:lnTo>
                  <a:lnTo>
                    <a:pt x="313" y="105"/>
                  </a:lnTo>
                  <a:lnTo>
                    <a:pt x="300" y="90"/>
                  </a:lnTo>
                  <a:lnTo>
                    <a:pt x="294" y="84"/>
                  </a:lnTo>
                  <a:lnTo>
                    <a:pt x="287" y="79"/>
                  </a:lnTo>
                  <a:lnTo>
                    <a:pt x="279" y="74"/>
                  </a:lnTo>
                  <a:lnTo>
                    <a:pt x="272" y="70"/>
                  </a:lnTo>
                  <a:lnTo>
                    <a:pt x="263" y="67"/>
                  </a:lnTo>
                  <a:lnTo>
                    <a:pt x="254" y="63"/>
                  </a:lnTo>
                  <a:lnTo>
                    <a:pt x="236" y="59"/>
                  </a:lnTo>
                  <a:lnTo>
                    <a:pt x="215" y="58"/>
                  </a:lnTo>
                  <a:lnTo>
                    <a:pt x="215" y="58"/>
                  </a:lnTo>
                  <a:lnTo>
                    <a:pt x="205" y="59"/>
                  </a:lnTo>
                  <a:lnTo>
                    <a:pt x="194" y="60"/>
                  </a:lnTo>
                  <a:lnTo>
                    <a:pt x="185" y="62"/>
                  </a:lnTo>
                  <a:lnTo>
                    <a:pt x="175" y="65"/>
                  </a:lnTo>
                  <a:lnTo>
                    <a:pt x="166" y="69"/>
                  </a:lnTo>
                  <a:lnTo>
                    <a:pt x="158" y="73"/>
                  </a:lnTo>
                  <a:lnTo>
                    <a:pt x="150" y="78"/>
                  </a:lnTo>
                  <a:lnTo>
                    <a:pt x="144" y="84"/>
                  </a:lnTo>
                  <a:lnTo>
                    <a:pt x="138" y="90"/>
                  </a:lnTo>
                  <a:lnTo>
                    <a:pt x="132" y="96"/>
                  </a:lnTo>
                  <a:lnTo>
                    <a:pt x="127" y="104"/>
                  </a:lnTo>
                  <a:lnTo>
                    <a:pt x="123" y="111"/>
                  </a:lnTo>
                  <a:lnTo>
                    <a:pt x="120" y="119"/>
                  </a:lnTo>
                  <a:lnTo>
                    <a:pt x="118" y="127"/>
                  </a:lnTo>
                  <a:lnTo>
                    <a:pt x="117" y="136"/>
                  </a:lnTo>
                  <a:lnTo>
                    <a:pt x="116" y="144"/>
                  </a:lnTo>
                  <a:lnTo>
                    <a:pt x="116" y="144"/>
                  </a:lnTo>
                  <a:lnTo>
                    <a:pt x="117" y="157"/>
                  </a:lnTo>
                  <a:lnTo>
                    <a:pt x="119" y="168"/>
                  </a:lnTo>
                  <a:lnTo>
                    <a:pt x="123" y="179"/>
                  </a:lnTo>
                  <a:lnTo>
                    <a:pt x="128" y="189"/>
                  </a:lnTo>
                  <a:lnTo>
                    <a:pt x="135" y="199"/>
                  </a:lnTo>
                  <a:lnTo>
                    <a:pt x="143" y="208"/>
                  </a:lnTo>
                  <a:lnTo>
                    <a:pt x="151" y="215"/>
                  </a:lnTo>
                  <a:lnTo>
                    <a:pt x="161" y="223"/>
                  </a:lnTo>
                  <a:lnTo>
                    <a:pt x="184" y="238"/>
                  </a:lnTo>
                  <a:lnTo>
                    <a:pt x="207" y="251"/>
                  </a:lnTo>
                  <a:lnTo>
                    <a:pt x="261" y="277"/>
                  </a:lnTo>
                  <a:lnTo>
                    <a:pt x="288" y="291"/>
                  </a:lnTo>
                  <a:lnTo>
                    <a:pt x="314" y="306"/>
                  </a:lnTo>
                  <a:lnTo>
                    <a:pt x="326" y="315"/>
                  </a:lnTo>
                  <a:lnTo>
                    <a:pt x="339" y="325"/>
                  </a:lnTo>
                  <a:lnTo>
                    <a:pt x="350" y="335"/>
                  </a:lnTo>
                  <a:lnTo>
                    <a:pt x="361" y="344"/>
                  </a:lnTo>
                  <a:lnTo>
                    <a:pt x="370" y="356"/>
                  </a:lnTo>
                  <a:lnTo>
                    <a:pt x="380" y="368"/>
                  </a:lnTo>
                  <a:lnTo>
                    <a:pt x="387" y="382"/>
                  </a:lnTo>
                  <a:lnTo>
                    <a:pt x="393" y="397"/>
                  </a:lnTo>
                  <a:lnTo>
                    <a:pt x="398" y="411"/>
                  </a:lnTo>
                  <a:lnTo>
                    <a:pt x="402" y="429"/>
                  </a:lnTo>
                  <a:lnTo>
                    <a:pt x="404" y="447"/>
                  </a:lnTo>
                  <a:lnTo>
                    <a:pt x="406" y="466"/>
                  </a:lnTo>
                  <a:lnTo>
                    <a:pt x="406" y="466"/>
                  </a:lnTo>
                  <a:lnTo>
                    <a:pt x="404" y="490"/>
                  </a:lnTo>
                  <a:lnTo>
                    <a:pt x="401" y="512"/>
                  </a:lnTo>
                  <a:lnTo>
                    <a:pt x="396" y="534"/>
                  </a:lnTo>
                  <a:lnTo>
                    <a:pt x="387" y="554"/>
                  </a:lnTo>
                  <a:lnTo>
                    <a:pt x="377" y="573"/>
                  </a:lnTo>
                  <a:lnTo>
                    <a:pt x="366" y="591"/>
                  </a:lnTo>
                  <a:lnTo>
                    <a:pt x="352" y="607"/>
                  </a:lnTo>
                  <a:lnTo>
                    <a:pt x="336" y="622"/>
                  </a:lnTo>
                  <a:lnTo>
                    <a:pt x="319" y="636"/>
                  </a:lnTo>
                  <a:lnTo>
                    <a:pt x="299" y="647"/>
                  </a:lnTo>
                  <a:lnTo>
                    <a:pt x="279" y="657"/>
                  </a:lnTo>
                  <a:lnTo>
                    <a:pt x="257" y="666"/>
                  </a:lnTo>
                  <a:lnTo>
                    <a:pt x="232" y="673"/>
                  </a:lnTo>
                  <a:lnTo>
                    <a:pt x="207" y="678"/>
                  </a:lnTo>
                  <a:lnTo>
                    <a:pt x="181" y="681"/>
                  </a:lnTo>
                  <a:lnTo>
                    <a:pt x="153" y="682"/>
                  </a:lnTo>
                  <a:lnTo>
                    <a:pt x="153" y="682"/>
                  </a:lnTo>
                  <a:lnTo>
                    <a:pt x="128" y="681"/>
                  </a:lnTo>
                  <a:lnTo>
                    <a:pt x="104" y="678"/>
                  </a:lnTo>
                  <a:lnTo>
                    <a:pt x="82" y="674"/>
                  </a:lnTo>
                  <a:lnTo>
                    <a:pt x="61" y="669"/>
                  </a:lnTo>
                  <a:lnTo>
                    <a:pt x="42" y="663"/>
                  </a:lnTo>
                  <a:lnTo>
                    <a:pt x="26" y="656"/>
                  </a:lnTo>
                  <a:lnTo>
                    <a:pt x="11" y="648"/>
                  </a:lnTo>
                  <a:lnTo>
                    <a:pt x="0" y="641"/>
                  </a:lnTo>
                  <a:lnTo>
                    <a:pt x="0" y="641"/>
                  </a:lnTo>
                  <a:lnTo>
                    <a:pt x="8" y="610"/>
                  </a:lnTo>
                  <a:lnTo>
                    <a:pt x="15" y="580"/>
                  </a:lnTo>
                  <a:lnTo>
                    <a:pt x="21" y="550"/>
                  </a:lnTo>
                  <a:lnTo>
                    <a:pt x="27" y="519"/>
                  </a:lnTo>
                  <a:lnTo>
                    <a:pt x="45" y="519"/>
                  </a:lnTo>
                  <a:lnTo>
                    <a:pt x="45" y="519"/>
                  </a:lnTo>
                  <a:lnTo>
                    <a:pt x="47" y="531"/>
                  </a:lnTo>
                  <a:lnTo>
                    <a:pt x="51" y="540"/>
                  </a:lnTo>
                  <a:lnTo>
                    <a:pt x="55" y="550"/>
                  </a:lnTo>
                  <a:lnTo>
                    <a:pt x="60" y="559"/>
                  </a:lnTo>
                  <a:lnTo>
                    <a:pt x="65" y="568"/>
                  </a:lnTo>
                  <a:lnTo>
                    <a:pt x="71" y="576"/>
                  </a:lnTo>
                  <a:lnTo>
                    <a:pt x="78" y="585"/>
                  </a:lnTo>
                  <a:lnTo>
                    <a:pt x="86" y="593"/>
                  </a:lnTo>
                  <a:lnTo>
                    <a:pt x="94" y="599"/>
                  </a:lnTo>
                  <a:lnTo>
                    <a:pt x="104" y="605"/>
                  </a:lnTo>
                  <a:lnTo>
                    <a:pt x="114" y="610"/>
                  </a:lnTo>
                  <a:lnTo>
                    <a:pt x="125" y="615"/>
                  </a:lnTo>
                  <a:lnTo>
                    <a:pt x="137" y="619"/>
                  </a:lnTo>
                  <a:lnTo>
                    <a:pt x="149" y="621"/>
                  </a:lnTo>
                  <a:lnTo>
                    <a:pt x="163" y="622"/>
                  </a:lnTo>
                  <a:lnTo>
                    <a:pt x="178" y="622"/>
                  </a:lnTo>
                  <a:lnTo>
                    <a:pt x="178" y="622"/>
                  </a:lnTo>
                  <a:lnTo>
                    <a:pt x="190" y="622"/>
                  </a:lnTo>
                  <a:lnTo>
                    <a:pt x="204" y="621"/>
                  </a:lnTo>
                  <a:lnTo>
                    <a:pt x="215" y="619"/>
                  </a:lnTo>
                  <a:lnTo>
                    <a:pt x="226" y="615"/>
                  </a:lnTo>
                  <a:lnTo>
                    <a:pt x="236" y="611"/>
                  </a:lnTo>
                  <a:lnTo>
                    <a:pt x="245" y="606"/>
                  </a:lnTo>
                  <a:lnTo>
                    <a:pt x="253" y="600"/>
                  </a:lnTo>
                  <a:lnTo>
                    <a:pt x="261" y="594"/>
                  </a:lnTo>
                  <a:lnTo>
                    <a:pt x="267" y="588"/>
                  </a:lnTo>
                  <a:lnTo>
                    <a:pt x="273" y="580"/>
                  </a:lnTo>
                  <a:lnTo>
                    <a:pt x="278" y="571"/>
                  </a:lnTo>
                  <a:lnTo>
                    <a:pt x="282" y="563"/>
                  </a:lnTo>
                  <a:lnTo>
                    <a:pt x="284" y="554"/>
                  </a:lnTo>
                  <a:lnTo>
                    <a:pt x="287" y="545"/>
                  </a:lnTo>
                  <a:lnTo>
                    <a:pt x="288" y="535"/>
                  </a:lnTo>
                  <a:lnTo>
                    <a:pt x="288" y="526"/>
                  </a:lnTo>
                  <a:lnTo>
                    <a:pt x="288" y="526"/>
                  </a:lnTo>
                  <a:lnTo>
                    <a:pt x="288" y="513"/>
                  </a:lnTo>
                  <a:lnTo>
                    <a:pt x="285" y="501"/>
                  </a:lnTo>
                  <a:lnTo>
                    <a:pt x="282" y="490"/>
                  </a:lnTo>
                  <a:lnTo>
                    <a:pt x="277" y="480"/>
                  </a:lnTo>
                  <a:lnTo>
                    <a:pt x="269" y="470"/>
                  </a:lnTo>
                  <a:lnTo>
                    <a:pt x="262" y="461"/>
                  </a:lnTo>
                  <a:lnTo>
                    <a:pt x="253" y="452"/>
                  </a:lnTo>
                  <a:lnTo>
                    <a:pt x="245" y="445"/>
                  </a:lnTo>
                  <a:lnTo>
                    <a:pt x="222" y="430"/>
                  </a:lnTo>
                  <a:lnTo>
                    <a:pt x="199" y="418"/>
                  </a:lnTo>
                  <a:lnTo>
                    <a:pt x="147" y="392"/>
                  </a:lnTo>
                  <a:lnTo>
                    <a:pt x="120" y="378"/>
                  </a:lnTo>
                  <a:lnTo>
                    <a:pt x="94" y="362"/>
                  </a:lnTo>
                  <a:lnTo>
                    <a:pt x="82" y="354"/>
                  </a:lnTo>
                  <a:lnTo>
                    <a:pt x="71" y="344"/>
                  </a:lnTo>
                  <a:lnTo>
                    <a:pt x="60" y="336"/>
                  </a:lnTo>
                  <a:lnTo>
                    <a:pt x="49" y="325"/>
                  </a:lnTo>
                  <a:lnTo>
                    <a:pt x="40" y="313"/>
                  </a:lnTo>
                  <a:lnTo>
                    <a:pt x="31" y="301"/>
                  </a:lnTo>
                  <a:lnTo>
                    <a:pt x="23" y="287"/>
                  </a:lnTo>
                  <a:lnTo>
                    <a:pt x="16" y="274"/>
                  </a:lnTo>
                  <a:lnTo>
                    <a:pt x="11" y="258"/>
                  </a:lnTo>
                  <a:lnTo>
                    <a:pt x="8" y="242"/>
                  </a:lnTo>
                  <a:lnTo>
                    <a:pt x="5" y="223"/>
                  </a:lnTo>
                  <a:lnTo>
                    <a:pt x="4" y="203"/>
                  </a:lnTo>
                  <a:lnTo>
                    <a:pt x="4" y="203"/>
                  </a:lnTo>
                  <a:lnTo>
                    <a:pt x="5" y="179"/>
                  </a:lnTo>
                  <a:lnTo>
                    <a:pt x="9" y="157"/>
                  </a:lnTo>
                  <a:lnTo>
                    <a:pt x="15" y="136"/>
                  </a:lnTo>
                  <a:lnTo>
                    <a:pt x="23" y="116"/>
                  </a:lnTo>
                  <a:lnTo>
                    <a:pt x="31" y="98"/>
                  </a:lnTo>
                  <a:lnTo>
                    <a:pt x="42" y="80"/>
                  </a:lnTo>
                  <a:lnTo>
                    <a:pt x="55" y="65"/>
                  </a:lnTo>
                  <a:lnTo>
                    <a:pt x="70" y="52"/>
                  </a:lnTo>
                  <a:lnTo>
                    <a:pt x="85" y="39"/>
                  </a:lnTo>
                  <a:lnTo>
                    <a:pt x="101" y="29"/>
                  </a:lnTo>
                  <a:lnTo>
                    <a:pt x="119" y="19"/>
                  </a:lnTo>
                  <a:lnTo>
                    <a:pt x="138" y="12"/>
                  </a:lnTo>
                  <a:lnTo>
                    <a:pt x="156" y="7"/>
                  </a:lnTo>
                  <a:lnTo>
                    <a:pt x="178" y="2"/>
                  </a:lnTo>
                  <a:lnTo>
                    <a:pt x="197" y="0"/>
                  </a:lnTo>
                  <a:lnTo>
                    <a:pt x="218" y="0"/>
                  </a:lnTo>
                  <a:lnTo>
                    <a:pt x="218" y="0"/>
                  </a:lnTo>
                  <a:lnTo>
                    <a:pt x="243" y="0"/>
                  </a:lnTo>
                  <a:lnTo>
                    <a:pt x="267" y="2"/>
                  </a:lnTo>
                  <a:lnTo>
                    <a:pt x="289" y="6"/>
                  </a:lnTo>
                  <a:lnTo>
                    <a:pt x="309" y="12"/>
                  </a:lnTo>
                  <a:lnTo>
                    <a:pt x="328" y="18"/>
                  </a:lnTo>
                  <a:lnTo>
                    <a:pt x="345" y="27"/>
                  </a:lnTo>
                  <a:lnTo>
                    <a:pt x="361" y="36"/>
                  </a:lnTo>
                  <a:lnTo>
                    <a:pt x="375" y="46"/>
                  </a:lnTo>
                  <a:lnTo>
                    <a:pt x="375" y="46"/>
                  </a:lnTo>
                  <a:lnTo>
                    <a:pt x="367" y="67"/>
                  </a:lnTo>
                  <a:lnTo>
                    <a:pt x="360" y="89"/>
                  </a:lnTo>
                  <a:lnTo>
                    <a:pt x="345" y="140"/>
                  </a:lnTo>
                  <a:lnTo>
                    <a:pt x="330"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50"/>
            <p:cNvSpPr>
              <a:spLocks/>
            </p:cNvSpPr>
            <p:nvPr/>
          </p:nvSpPr>
          <p:spPr bwMode="auto">
            <a:xfrm>
              <a:off x="2987676" y="4138613"/>
              <a:ext cx="339725" cy="374650"/>
            </a:xfrm>
            <a:custGeom>
              <a:avLst/>
              <a:gdLst>
                <a:gd name="T0" fmla="*/ 294 w 429"/>
                <a:gd name="T1" fmla="*/ 389 h 474"/>
                <a:gd name="T2" fmla="*/ 281 w 429"/>
                <a:gd name="T3" fmla="*/ 408 h 474"/>
                <a:gd name="T4" fmla="*/ 248 w 429"/>
                <a:gd name="T5" fmla="*/ 439 h 474"/>
                <a:gd name="T6" fmla="*/ 212 w 429"/>
                <a:gd name="T7" fmla="*/ 461 h 474"/>
                <a:gd name="T8" fmla="*/ 183 w 429"/>
                <a:gd name="T9" fmla="*/ 470 h 474"/>
                <a:gd name="T10" fmla="*/ 161 w 429"/>
                <a:gd name="T11" fmla="*/ 474 h 474"/>
                <a:gd name="T12" fmla="*/ 150 w 429"/>
                <a:gd name="T13" fmla="*/ 474 h 474"/>
                <a:gd name="T14" fmla="*/ 117 w 429"/>
                <a:gd name="T15" fmla="*/ 471 h 474"/>
                <a:gd name="T16" fmla="*/ 87 w 429"/>
                <a:gd name="T17" fmla="*/ 464 h 474"/>
                <a:gd name="T18" fmla="*/ 61 w 429"/>
                <a:gd name="T19" fmla="*/ 450 h 474"/>
                <a:gd name="T20" fmla="*/ 40 w 429"/>
                <a:gd name="T21" fmla="*/ 432 h 474"/>
                <a:gd name="T22" fmla="*/ 24 w 429"/>
                <a:gd name="T23" fmla="*/ 408 h 474"/>
                <a:gd name="T24" fmla="*/ 11 w 429"/>
                <a:gd name="T25" fmla="*/ 377 h 474"/>
                <a:gd name="T26" fmla="*/ 4 w 429"/>
                <a:gd name="T27" fmla="*/ 341 h 474"/>
                <a:gd name="T28" fmla="*/ 2 w 429"/>
                <a:gd name="T29" fmla="*/ 299 h 474"/>
                <a:gd name="T30" fmla="*/ 2 w 429"/>
                <a:gd name="T31" fmla="*/ 253 h 474"/>
                <a:gd name="T32" fmla="*/ 5 w 429"/>
                <a:gd name="T33" fmla="*/ 175 h 474"/>
                <a:gd name="T34" fmla="*/ 5 w 429"/>
                <a:gd name="T35" fmla="*/ 138 h 474"/>
                <a:gd name="T36" fmla="*/ 4 w 429"/>
                <a:gd name="T37" fmla="*/ 72 h 474"/>
                <a:gd name="T38" fmla="*/ 0 w 429"/>
                <a:gd name="T39" fmla="*/ 0 h 474"/>
                <a:gd name="T40" fmla="*/ 31 w 429"/>
                <a:gd name="T41" fmla="*/ 4 h 474"/>
                <a:gd name="T42" fmla="*/ 72 w 429"/>
                <a:gd name="T43" fmla="*/ 5 h 474"/>
                <a:gd name="T44" fmla="*/ 129 w 429"/>
                <a:gd name="T45" fmla="*/ 3 h 474"/>
                <a:gd name="T46" fmla="*/ 143 w 429"/>
                <a:gd name="T47" fmla="*/ 0 h 474"/>
                <a:gd name="T48" fmla="*/ 138 w 429"/>
                <a:gd name="T49" fmla="*/ 56 h 474"/>
                <a:gd name="T50" fmla="*/ 133 w 429"/>
                <a:gd name="T51" fmla="*/ 192 h 474"/>
                <a:gd name="T52" fmla="*/ 133 w 429"/>
                <a:gd name="T53" fmla="*/ 274 h 474"/>
                <a:gd name="T54" fmla="*/ 135 w 429"/>
                <a:gd name="T55" fmla="*/ 314 h 474"/>
                <a:gd name="T56" fmla="*/ 142 w 429"/>
                <a:gd name="T57" fmla="*/ 336 h 474"/>
                <a:gd name="T58" fmla="*/ 149 w 429"/>
                <a:gd name="T59" fmla="*/ 354 h 474"/>
                <a:gd name="T60" fmla="*/ 159 w 429"/>
                <a:gd name="T61" fmla="*/ 368 h 474"/>
                <a:gd name="T62" fmla="*/ 171 w 429"/>
                <a:gd name="T63" fmla="*/ 380 h 474"/>
                <a:gd name="T64" fmla="*/ 185 w 429"/>
                <a:gd name="T65" fmla="*/ 386 h 474"/>
                <a:gd name="T66" fmla="*/ 202 w 429"/>
                <a:gd name="T67" fmla="*/ 389 h 474"/>
                <a:gd name="T68" fmla="*/ 211 w 429"/>
                <a:gd name="T69" fmla="*/ 389 h 474"/>
                <a:gd name="T70" fmla="*/ 231 w 429"/>
                <a:gd name="T71" fmla="*/ 388 h 474"/>
                <a:gd name="T72" fmla="*/ 248 w 429"/>
                <a:gd name="T73" fmla="*/ 381 h 474"/>
                <a:gd name="T74" fmla="*/ 262 w 429"/>
                <a:gd name="T75" fmla="*/ 368 h 474"/>
                <a:gd name="T76" fmla="*/ 274 w 429"/>
                <a:gd name="T77" fmla="*/ 352 h 474"/>
                <a:gd name="T78" fmla="*/ 283 w 429"/>
                <a:gd name="T79" fmla="*/ 332 h 474"/>
                <a:gd name="T80" fmla="*/ 289 w 429"/>
                <a:gd name="T81" fmla="*/ 309 h 474"/>
                <a:gd name="T82" fmla="*/ 293 w 429"/>
                <a:gd name="T83" fmla="*/ 282 h 474"/>
                <a:gd name="T84" fmla="*/ 294 w 429"/>
                <a:gd name="T85" fmla="*/ 212 h 474"/>
                <a:gd name="T86" fmla="*/ 294 w 429"/>
                <a:gd name="T87" fmla="*/ 155 h 474"/>
                <a:gd name="T88" fmla="*/ 290 w 429"/>
                <a:gd name="T89" fmla="*/ 51 h 474"/>
                <a:gd name="T90" fmla="*/ 287 w 429"/>
                <a:gd name="T91" fmla="*/ 0 h 474"/>
                <a:gd name="T92" fmla="*/ 336 w 429"/>
                <a:gd name="T93" fmla="*/ 4 h 474"/>
                <a:gd name="T94" fmla="*/ 357 w 429"/>
                <a:gd name="T95" fmla="*/ 5 h 474"/>
                <a:gd name="T96" fmla="*/ 398 w 429"/>
                <a:gd name="T97" fmla="*/ 3 h 474"/>
                <a:gd name="T98" fmla="*/ 429 w 429"/>
                <a:gd name="T99" fmla="*/ 0 h 474"/>
                <a:gd name="T100" fmla="*/ 423 w 429"/>
                <a:gd name="T101" fmla="*/ 102 h 474"/>
                <a:gd name="T102" fmla="*/ 422 w 429"/>
                <a:gd name="T103" fmla="*/ 212 h 474"/>
                <a:gd name="T104" fmla="*/ 422 w 429"/>
                <a:gd name="T105" fmla="*/ 249 h 474"/>
                <a:gd name="T106" fmla="*/ 423 w 429"/>
                <a:gd name="T107" fmla="*/ 360 h 474"/>
                <a:gd name="T108" fmla="*/ 429 w 429"/>
                <a:gd name="T109" fmla="*/ 461 h 474"/>
                <a:gd name="T110" fmla="*/ 396 w 429"/>
                <a:gd name="T111" fmla="*/ 459 h 474"/>
                <a:gd name="T112" fmla="*/ 362 w 429"/>
                <a:gd name="T113" fmla="*/ 456 h 474"/>
                <a:gd name="T114" fmla="*/ 345 w 429"/>
                <a:gd name="T115" fmla="*/ 458 h 474"/>
                <a:gd name="T116" fmla="*/ 292 w 429"/>
                <a:gd name="T117" fmla="*/ 4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9" h="474">
                  <a:moveTo>
                    <a:pt x="297" y="389"/>
                  </a:moveTo>
                  <a:lnTo>
                    <a:pt x="294" y="389"/>
                  </a:lnTo>
                  <a:lnTo>
                    <a:pt x="294" y="389"/>
                  </a:lnTo>
                  <a:lnTo>
                    <a:pt x="281" y="408"/>
                  </a:lnTo>
                  <a:lnTo>
                    <a:pt x="266" y="425"/>
                  </a:lnTo>
                  <a:lnTo>
                    <a:pt x="248" y="439"/>
                  </a:lnTo>
                  <a:lnTo>
                    <a:pt x="231" y="451"/>
                  </a:lnTo>
                  <a:lnTo>
                    <a:pt x="212" y="461"/>
                  </a:lnTo>
                  <a:lnTo>
                    <a:pt x="192" y="468"/>
                  </a:lnTo>
                  <a:lnTo>
                    <a:pt x="183" y="470"/>
                  </a:lnTo>
                  <a:lnTo>
                    <a:pt x="173" y="473"/>
                  </a:lnTo>
                  <a:lnTo>
                    <a:pt x="161" y="474"/>
                  </a:lnTo>
                  <a:lnTo>
                    <a:pt x="150" y="474"/>
                  </a:lnTo>
                  <a:lnTo>
                    <a:pt x="150" y="474"/>
                  </a:lnTo>
                  <a:lnTo>
                    <a:pt x="133" y="474"/>
                  </a:lnTo>
                  <a:lnTo>
                    <a:pt x="117" y="471"/>
                  </a:lnTo>
                  <a:lnTo>
                    <a:pt x="101" y="468"/>
                  </a:lnTo>
                  <a:lnTo>
                    <a:pt x="87" y="464"/>
                  </a:lnTo>
                  <a:lnTo>
                    <a:pt x="73" y="458"/>
                  </a:lnTo>
                  <a:lnTo>
                    <a:pt x="61" y="450"/>
                  </a:lnTo>
                  <a:lnTo>
                    <a:pt x="50" y="442"/>
                  </a:lnTo>
                  <a:lnTo>
                    <a:pt x="40" y="432"/>
                  </a:lnTo>
                  <a:lnTo>
                    <a:pt x="31" y="420"/>
                  </a:lnTo>
                  <a:lnTo>
                    <a:pt x="24" y="408"/>
                  </a:lnTo>
                  <a:lnTo>
                    <a:pt x="16" y="393"/>
                  </a:lnTo>
                  <a:lnTo>
                    <a:pt x="11" y="377"/>
                  </a:lnTo>
                  <a:lnTo>
                    <a:pt x="6" y="360"/>
                  </a:lnTo>
                  <a:lnTo>
                    <a:pt x="4" y="341"/>
                  </a:lnTo>
                  <a:lnTo>
                    <a:pt x="2" y="320"/>
                  </a:lnTo>
                  <a:lnTo>
                    <a:pt x="2" y="299"/>
                  </a:lnTo>
                  <a:lnTo>
                    <a:pt x="2" y="299"/>
                  </a:lnTo>
                  <a:lnTo>
                    <a:pt x="2" y="253"/>
                  </a:lnTo>
                  <a:lnTo>
                    <a:pt x="3" y="212"/>
                  </a:lnTo>
                  <a:lnTo>
                    <a:pt x="5" y="175"/>
                  </a:lnTo>
                  <a:lnTo>
                    <a:pt x="5" y="138"/>
                  </a:lnTo>
                  <a:lnTo>
                    <a:pt x="5" y="138"/>
                  </a:lnTo>
                  <a:lnTo>
                    <a:pt x="5" y="107"/>
                  </a:lnTo>
                  <a:lnTo>
                    <a:pt x="4" y="72"/>
                  </a:lnTo>
                  <a:lnTo>
                    <a:pt x="0" y="0"/>
                  </a:lnTo>
                  <a:lnTo>
                    <a:pt x="0" y="0"/>
                  </a:lnTo>
                  <a:lnTo>
                    <a:pt x="14" y="3"/>
                  </a:lnTo>
                  <a:lnTo>
                    <a:pt x="31" y="4"/>
                  </a:lnTo>
                  <a:lnTo>
                    <a:pt x="72" y="5"/>
                  </a:lnTo>
                  <a:lnTo>
                    <a:pt x="72" y="5"/>
                  </a:lnTo>
                  <a:lnTo>
                    <a:pt x="112" y="4"/>
                  </a:lnTo>
                  <a:lnTo>
                    <a:pt x="129" y="3"/>
                  </a:lnTo>
                  <a:lnTo>
                    <a:pt x="143" y="0"/>
                  </a:lnTo>
                  <a:lnTo>
                    <a:pt x="143" y="0"/>
                  </a:lnTo>
                  <a:lnTo>
                    <a:pt x="140" y="27"/>
                  </a:lnTo>
                  <a:lnTo>
                    <a:pt x="138" y="56"/>
                  </a:lnTo>
                  <a:lnTo>
                    <a:pt x="135" y="120"/>
                  </a:lnTo>
                  <a:lnTo>
                    <a:pt x="133" y="192"/>
                  </a:lnTo>
                  <a:lnTo>
                    <a:pt x="133" y="274"/>
                  </a:lnTo>
                  <a:lnTo>
                    <a:pt x="133" y="274"/>
                  </a:lnTo>
                  <a:lnTo>
                    <a:pt x="134" y="301"/>
                  </a:lnTo>
                  <a:lnTo>
                    <a:pt x="135" y="314"/>
                  </a:lnTo>
                  <a:lnTo>
                    <a:pt x="138" y="325"/>
                  </a:lnTo>
                  <a:lnTo>
                    <a:pt x="142" y="336"/>
                  </a:lnTo>
                  <a:lnTo>
                    <a:pt x="144" y="345"/>
                  </a:lnTo>
                  <a:lnTo>
                    <a:pt x="149" y="354"/>
                  </a:lnTo>
                  <a:lnTo>
                    <a:pt x="154" y="361"/>
                  </a:lnTo>
                  <a:lnTo>
                    <a:pt x="159" y="368"/>
                  </a:lnTo>
                  <a:lnTo>
                    <a:pt x="165" y="375"/>
                  </a:lnTo>
                  <a:lnTo>
                    <a:pt x="171" y="380"/>
                  </a:lnTo>
                  <a:lnTo>
                    <a:pt x="178" y="383"/>
                  </a:lnTo>
                  <a:lnTo>
                    <a:pt x="185" y="386"/>
                  </a:lnTo>
                  <a:lnTo>
                    <a:pt x="194" y="388"/>
                  </a:lnTo>
                  <a:lnTo>
                    <a:pt x="202" y="389"/>
                  </a:lnTo>
                  <a:lnTo>
                    <a:pt x="211" y="389"/>
                  </a:lnTo>
                  <a:lnTo>
                    <a:pt x="211" y="389"/>
                  </a:lnTo>
                  <a:lnTo>
                    <a:pt x="221" y="389"/>
                  </a:lnTo>
                  <a:lnTo>
                    <a:pt x="231" y="388"/>
                  </a:lnTo>
                  <a:lnTo>
                    <a:pt x="240" y="385"/>
                  </a:lnTo>
                  <a:lnTo>
                    <a:pt x="248" y="381"/>
                  </a:lnTo>
                  <a:lnTo>
                    <a:pt x="256" y="375"/>
                  </a:lnTo>
                  <a:lnTo>
                    <a:pt x="262" y="368"/>
                  </a:lnTo>
                  <a:lnTo>
                    <a:pt x="268" y="361"/>
                  </a:lnTo>
                  <a:lnTo>
                    <a:pt x="274" y="352"/>
                  </a:lnTo>
                  <a:lnTo>
                    <a:pt x="279" y="344"/>
                  </a:lnTo>
                  <a:lnTo>
                    <a:pt x="283" y="332"/>
                  </a:lnTo>
                  <a:lnTo>
                    <a:pt x="287" y="321"/>
                  </a:lnTo>
                  <a:lnTo>
                    <a:pt x="289" y="309"/>
                  </a:lnTo>
                  <a:lnTo>
                    <a:pt x="292" y="295"/>
                  </a:lnTo>
                  <a:lnTo>
                    <a:pt x="293" y="282"/>
                  </a:lnTo>
                  <a:lnTo>
                    <a:pt x="294" y="249"/>
                  </a:lnTo>
                  <a:lnTo>
                    <a:pt x="294" y="212"/>
                  </a:lnTo>
                  <a:lnTo>
                    <a:pt x="294" y="212"/>
                  </a:lnTo>
                  <a:lnTo>
                    <a:pt x="294" y="155"/>
                  </a:lnTo>
                  <a:lnTo>
                    <a:pt x="293" y="102"/>
                  </a:lnTo>
                  <a:lnTo>
                    <a:pt x="290" y="51"/>
                  </a:lnTo>
                  <a:lnTo>
                    <a:pt x="287" y="0"/>
                  </a:lnTo>
                  <a:lnTo>
                    <a:pt x="287" y="0"/>
                  </a:lnTo>
                  <a:lnTo>
                    <a:pt x="318" y="3"/>
                  </a:lnTo>
                  <a:lnTo>
                    <a:pt x="336" y="4"/>
                  </a:lnTo>
                  <a:lnTo>
                    <a:pt x="357" y="5"/>
                  </a:lnTo>
                  <a:lnTo>
                    <a:pt x="357" y="5"/>
                  </a:lnTo>
                  <a:lnTo>
                    <a:pt x="380" y="4"/>
                  </a:lnTo>
                  <a:lnTo>
                    <a:pt x="398" y="3"/>
                  </a:lnTo>
                  <a:lnTo>
                    <a:pt x="429" y="0"/>
                  </a:lnTo>
                  <a:lnTo>
                    <a:pt x="429" y="0"/>
                  </a:lnTo>
                  <a:lnTo>
                    <a:pt x="426" y="51"/>
                  </a:lnTo>
                  <a:lnTo>
                    <a:pt x="423" y="102"/>
                  </a:lnTo>
                  <a:lnTo>
                    <a:pt x="422" y="155"/>
                  </a:lnTo>
                  <a:lnTo>
                    <a:pt x="422" y="212"/>
                  </a:lnTo>
                  <a:lnTo>
                    <a:pt x="422" y="249"/>
                  </a:lnTo>
                  <a:lnTo>
                    <a:pt x="422" y="249"/>
                  </a:lnTo>
                  <a:lnTo>
                    <a:pt x="422" y="306"/>
                  </a:lnTo>
                  <a:lnTo>
                    <a:pt x="423" y="360"/>
                  </a:lnTo>
                  <a:lnTo>
                    <a:pt x="426" y="411"/>
                  </a:lnTo>
                  <a:lnTo>
                    <a:pt x="429" y="461"/>
                  </a:lnTo>
                  <a:lnTo>
                    <a:pt x="429" y="461"/>
                  </a:lnTo>
                  <a:lnTo>
                    <a:pt x="396" y="459"/>
                  </a:lnTo>
                  <a:lnTo>
                    <a:pt x="379" y="458"/>
                  </a:lnTo>
                  <a:lnTo>
                    <a:pt x="362" y="456"/>
                  </a:lnTo>
                  <a:lnTo>
                    <a:pt x="362" y="456"/>
                  </a:lnTo>
                  <a:lnTo>
                    <a:pt x="345" y="458"/>
                  </a:lnTo>
                  <a:lnTo>
                    <a:pt x="328" y="459"/>
                  </a:lnTo>
                  <a:lnTo>
                    <a:pt x="292" y="461"/>
                  </a:lnTo>
                  <a:lnTo>
                    <a:pt x="297" y="3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51"/>
            <p:cNvSpPr>
              <a:spLocks noEditPoints="1"/>
            </p:cNvSpPr>
            <p:nvPr/>
          </p:nvSpPr>
          <p:spPr bwMode="auto">
            <a:xfrm>
              <a:off x="3411538" y="4127500"/>
              <a:ext cx="355600" cy="574675"/>
            </a:xfrm>
            <a:custGeom>
              <a:avLst/>
              <a:gdLst>
                <a:gd name="T0" fmla="*/ 6 w 448"/>
                <a:gd name="T1" fmla="*/ 253 h 724"/>
                <a:gd name="T2" fmla="*/ 0 w 448"/>
                <a:gd name="T3" fmla="*/ 12 h 724"/>
                <a:gd name="T4" fmla="*/ 49 w 448"/>
                <a:gd name="T5" fmla="*/ 16 h 724"/>
                <a:gd name="T6" fmla="*/ 83 w 448"/>
                <a:gd name="T7" fmla="*/ 16 h 724"/>
                <a:gd name="T8" fmla="*/ 132 w 448"/>
                <a:gd name="T9" fmla="*/ 12 h 724"/>
                <a:gd name="T10" fmla="*/ 125 w 448"/>
                <a:gd name="T11" fmla="*/ 94 h 724"/>
                <a:gd name="T12" fmla="*/ 131 w 448"/>
                <a:gd name="T13" fmla="*/ 84 h 724"/>
                <a:gd name="T14" fmla="*/ 146 w 448"/>
                <a:gd name="T15" fmla="*/ 57 h 724"/>
                <a:gd name="T16" fmla="*/ 167 w 448"/>
                <a:gd name="T17" fmla="*/ 33 h 724"/>
                <a:gd name="T18" fmla="*/ 195 w 448"/>
                <a:gd name="T19" fmla="*/ 16 h 724"/>
                <a:gd name="T20" fmla="*/ 227 w 448"/>
                <a:gd name="T21" fmla="*/ 3 h 724"/>
                <a:gd name="T22" fmla="*/ 263 w 448"/>
                <a:gd name="T23" fmla="*/ 0 h 724"/>
                <a:gd name="T24" fmla="*/ 299 w 448"/>
                <a:gd name="T25" fmla="*/ 3 h 724"/>
                <a:gd name="T26" fmla="*/ 348 w 448"/>
                <a:gd name="T27" fmla="*/ 21 h 724"/>
                <a:gd name="T28" fmla="*/ 392 w 448"/>
                <a:gd name="T29" fmla="*/ 55 h 724"/>
                <a:gd name="T30" fmla="*/ 424 w 448"/>
                <a:gd name="T31" fmla="*/ 108 h 724"/>
                <a:gd name="T32" fmla="*/ 444 w 448"/>
                <a:gd name="T33" fmla="*/ 177 h 724"/>
                <a:gd name="T34" fmla="*/ 448 w 448"/>
                <a:gd name="T35" fmla="*/ 235 h 724"/>
                <a:gd name="T36" fmla="*/ 439 w 448"/>
                <a:gd name="T37" fmla="*/ 326 h 724"/>
                <a:gd name="T38" fmla="*/ 413 w 448"/>
                <a:gd name="T39" fmla="*/ 394 h 724"/>
                <a:gd name="T40" fmla="*/ 374 w 448"/>
                <a:gd name="T41" fmla="*/ 442 h 724"/>
                <a:gd name="T42" fmla="*/ 328 w 448"/>
                <a:gd name="T43" fmla="*/ 472 h 724"/>
                <a:gd name="T44" fmla="*/ 278 w 448"/>
                <a:gd name="T45" fmla="*/ 485 h 724"/>
                <a:gd name="T46" fmla="*/ 239 w 448"/>
                <a:gd name="T47" fmla="*/ 485 h 724"/>
                <a:gd name="T48" fmla="*/ 186 w 448"/>
                <a:gd name="T49" fmla="*/ 468 h 724"/>
                <a:gd name="T50" fmla="*/ 146 w 448"/>
                <a:gd name="T51" fmla="*/ 432 h 724"/>
                <a:gd name="T52" fmla="*/ 135 w 448"/>
                <a:gd name="T53" fmla="*/ 416 h 724"/>
                <a:gd name="T54" fmla="*/ 137 w 448"/>
                <a:gd name="T55" fmla="*/ 669 h 724"/>
                <a:gd name="T56" fmla="*/ 142 w 448"/>
                <a:gd name="T57" fmla="*/ 724 h 724"/>
                <a:gd name="T58" fmla="*/ 70 w 448"/>
                <a:gd name="T59" fmla="*/ 719 h 724"/>
                <a:gd name="T60" fmla="*/ 13 w 448"/>
                <a:gd name="T61" fmla="*/ 723 h 724"/>
                <a:gd name="T62" fmla="*/ 2 w 448"/>
                <a:gd name="T63" fmla="*/ 645 h 724"/>
                <a:gd name="T64" fmla="*/ 7 w 448"/>
                <a:gd name="T65" fmla="*/ 394 h 724"/>
                <a:gd name="T66" fmla="*/ 222 w 448"/>
                <a:gd name="T67" fmla="*/ 59 h 724"/>
                <a:gd name="T68" fmla="*/ 196 w 448"/>
                <a:gd name="T69" fmla="*/ 64 h 724"/>
                <a:gd name="T70" fmla="*/ 172 w 448"/>
                <a:gd name="T71" fmla="*/ 83 h 724"/>
                <a:gd name="T72" fmla="*/ 152 w 448"/>
                <a:gd name="T73" fmla="*/ 115 h 724"/>
                <a:gd name="T74" fmla="*/ 137 w 448"/>
                <a:gd name="T75" fmla="*/ 162 h 724"/>
                <a:gd name="T76" fmla="*/ 130 w 448"/>
                <a:gd name="T77" fmla="*/ 228 h 724"/>
                <a:gd name="T78" fmla="*/ 130 w 448"/>
                <a:gd name="T79" fmla="*/ 274 h 724"/>
                <a:gd name="T80" fmla="*/ 136 w 448"/>
                <a:gd name="T81" fmla="*/ 328 h 724"/>
                <a:gd name="T82" fmla="*/ 147 w 448"/>
                <a:gd name="T83" fmla="*/ 370 h 724"/>
                <a:gd name="T84" fmla="*/ 166 w 448"/>
                <a:gd name="T85" fmla="*/ 400 h 724"/>
                <a:gd name="T86" fmla="*/ 190 w 448"/>
                <a:gd name="T87" fmla="*/ 418 h 724"/>
                <a:gd name="T88" fmla="*/ 218 w 448"/>
                <a:gd name="T89" fmla="*/ 423 h 724"/>
                <a:gd name="T90" fmla="*/ 237 w 448"/>
                <a:gd name="T91" fmla="*/ 420 h 724"/>
                <a:gd name="T92" fmla="*/ 263 w 448"/>
                <a:gd name="T93" fmla="*/ 405 h 724"/>
                <a:gd name="T94" fmla="*/ 283 w 448"/>
                <a:gd name="T95" fmla="*/ 378 h 724"/>
                <a:gd name="T96" fmla="*/ 296 w 448"/>
                <a:gd name="T97" fmla="*/ 336 h 724"/>
                <a:gd name="T98" fmla="*/ 305 w 448"/>
                <a:gd name="T99" fmla="*/ 282 h 724"/>
                <a:gd name="T100" fmla="*/ 306 w 448"/>
                <a:gd name="T101" fmla="*/ 238 h 724"/>
                <a:gd name="T102" fmla="*/ 302 w 448"/>
                <a:gd name="T103" fmla="*/ 175 h 724"/>
                <a:gd name="T104" fmla="*/ 292 w 448"/>
                <a:gd name="T105" fmla="*/ 126 h 724"/>
                <a:gd name="T106" fmla="*/ 278 w 448"/>
                <a:gd name="T107" fmla="*/ 91 h 724"/>
                <a:gd name="T108" fmla="*/ 257 w 448"/>
                <a:gd name="T109" fmla="*/ 69 h 724"/>
                <a:gd name="T110" fmla="*/ 230 w 448"/>
                <a:gd name="T111" fmla="*/ 59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8" h="724">
                  <a:moveTo>
                    <a:pt x="7" y="342"/>
                  </a:moveTo>
                  <a:lnTo>
                    <a:pt x="7" y="342"/>
                  </a:lnTo>
                  <a:lnTo>
                    <a:pt x="6" y="253"/>
                  </a:lnTo>
                  <a:lnTo>
                    <a:pt x="5" y="171"/>
                  </a:lnTo>
                  <a:lnTo>
                    <a:pt x="2" y="91"/>
                  </a:lnTo>
                  <a:lnTo>
                    <a:pt x="0" y="12"/>
                  </a:lnTo>
                  <a:lnTo>
                    <a:pt x="0" y="12"/>
                  </a:lnTo>
                  <a:lnTo>
                    <a:pt x="33" y="15"/>
                  </a:lnTo>
                  <a:lnTo>
                    <a:pt x="49" y="16"/>
                  </a:lnTo>
                  <a:lnTo>
                    <a:pt x="66" y="17"/>
                  </a:lnTo>
                  <a:lnTo>
                    <a:pt x="66" y="17"/>
                  </a:lnTo>
                  <a:lnTo>
                    <a:pt x="83" y="16"/>
                  </a:lnTo>
                  <a:lnTo>
                    <a:pt x="99" y="15"/>
                  </a:lnTo>
                  <a:lnTo>
                    <a:pt x="132" y="12"/>
                  </a:lnTo>
                  <a:lnTo>
                    <a:pt x="132" y="12"/>
                  </a:lnTo>
                  <a:lnTo>
                    <a:pt x="128" y="50"/>
                  </a:lnTo>
                  <a:lnTo>
                    <a:pt x="126" y="73"/>
                  </a:lnTo>
                  <a:lnTo>
                    <a:pt x="125" y="94"/>
                  </a:lnTo>
                  <a:lnTo>
                    <a:pt x="128" y="94"/>
                  </a:lnTo>
                  <a:lnTo>
                    <a:pt x="128" y="94"/>
                  </a:lnTo>
                  <a:lnTo>
                    <a:pt x="131" y="84"/>
                  </a:lnTo>
                  <a:lnTo>
                    <a:pt x="135" y="74"/>
                  </a:lnTo>
                  <a:lnTo>
                    <a:pt x="140" y="65"/>
                  </a:lnTo>
                  <a:lnTo>
                    <a:pt x="146" y="57"/>
                  </a:lnTo>
                  <a:lnTo>
                    <a:pt x="152" y="48"/>
                  </a:lnTo>
                  <a:lnTo>
                    <a:pt x="160" y="41"/>
                  </a:lnTo>
                  <a:lnTo>
                    <a:pt x="167" y="33"/>
                  </a:lnTo>
                  <a:lnTo>
                    <a:pt x="176" y="27"/>
                  </a:lnTo>
                  <a:lnTo>
                    <a:pt x="185" y="21"/>
                  </a:lnTo>
                  <a:lnTo>
                    <a:pt x="195" y="16"/>
                  </a:lnTo>
                  <a:lnTo>
                    <a:pt x="204" y="11"/>
                  </a:lnTo>
                  <a:lnTo>
                    <a:pt x="216" y="7"/>
                  </a:lnTo>
                  <a:lnTo>
                    <a:pt x="227" y="3"/>
                  </a:lnTo>
                  <a:lnTo>
                    <a:pt x="238" y="1"/>
                  </a:lnTo>
                  <a:lnTo>
                    <a:pt x="250" y="0"/>
                  </a:lnTo>
                  <a:lnTo>
                    <a:pt x="263" y="0"/>
                  </a:lnTo>
                  <a:lnTo>
                    <a:pt x="263" y="0"/>
                  </a:lnTo>
                  <a:lnTo>
                    <a:pt x="280" y="1"/>
                  </a:lnTo>
                  <a:lnTo>
                    <a:pt x="299" y="3"/>
                  </a:lnTo>
                  <a:lnTo>
                    <a:pt x="315" y="7"/>
                  </a:lnTo>
                  <a:lnTo>
                    <a:pt x="332" y="13"/>
                  </a:lnTo>
                  <a:lnTo>
                    <a:pt x="348" y="21"/>
                  </a:lnTo>
                  <a:lnTo>
                    <a:pt x="363" y="31"/>
                  </a:lnTo>
                  <a:lnTo>
                    <a:pt x="378" y="42"/>
                  </a:lnTo>
                  <a:lnTo>
                    <a:pt x="392" y="55"/>
                  </a:lnTo>
                  <a:lnTo>
                    <a:pt x="403" y="70"/>
                  </a:lnTo>
                  <a:lnTo>
                    <a:pt x="414" y="88"/>
                  </a:lnTo>
                  <a:lnTo>
                    <a:pt x="424" y="108"/>
                  </a:lnTo>
                  <a:lnTo>
                    <a:pt x="433" y="129"/>
                  </a:lnTo>
                  <a:lnTo>
                    <a:pt x="439" y="152"/>
                  </a:lnTo>
                  <a:lnTo>
                    <a:pt x="444" y="177"/>
                  </a:lnTo>
                  <a:lnTo>
                    <a:pt x="446" y="206"/>
                  </a:lnTo>
                  <a:lnTo>
                    <a:pt x="448" y="235"/>
                  </a:lnTo>
                  <a:lnTo>
                    <a:pt x="448" y="235"/>
                  </a:lnTo>
                  <a:lnTo>
                    <a:pt x="446" y="268"/>
                  </a:lnTo>
                  <a:lnTo>
                    <a:pt x="444" y="297"/>
                  </a:lnTo>
                  <a:lnTo>
                    <a:pt x="439" y="326"/>
                  </a:lnTo>
                  <a:lnTo>
                    <a:pt x="431" y="351"/>
                  </a:lnTo>
                  <a:lnTo>
                    <a:pt x="423" y="373"/>
                  </a:lnTo>
                  <a:lnTo>
                    <a:pt x="413" y="394"/>
                  </a:lnTo>
                  <a:lnTo>
                    <a:pt x="402" y="413"/>
                  </a:lnTo>
                  <a:lnTo>
                    <a:pt x="389" y="429"/>
                  </a:lnTo>
                  <a:lnTo>
                    <a:pt x="374" y="442"/>
                  </a:lnTo>
                  <a:lnTo>
                    <a:pt x="361" y="455"/>
                  </a:lnTo>
                  <a:lnTo>
                    <a:pt x="345" y="465"/>
                  </a:lnTo>
                  <a:lnTo>
                    <a:pt x="328" y="472"/>
                  </a:lnTo>
                  <a:lnTo>
                    <a:pt x="312" y="478"/>
                  </a:lnTo>
                  <a:lnTo>
                    <a:pt x="295" y="482"/>
                  </a:lnTo>
                  <a:lnTo>
                    <a:pt x="278" y="485"/>
                  </a:lnTo>
                  <a:lnTo>
                    <a:pt x="260" y="486"/>
                  </a:lnTo>
                  <a:lnTo>
                    <a:pt x="260" y="486"/>
                  </a:lnTo>
                  <a:lnTo>
                    <a:pt x="239" y="485"/>
                  </a:lnTo>
                  <a:lnTo>
                    <a:pt x="219" y="481"/>
                  </a:lnTo>
                  <a:lnTo>
                    <a:pt x="202" y="476"/>
                  </a:lnTo>
                  <a:lnTo>
                    <a:pt x="186" y="468"/>
                  </a:lnTo>
                  <a:lnTo>
                    <a:pt x="171" y="459"/>
                  </a:lnTo>
                  <a:lnTo>
                    <a:pt x="157" y="446"/>
                  </a:lnTo>
                  <a:lnTo>
                    <a:pt x="146" y="432"/>
                  </a:lnTo>
                  <a:lnTo>
                    <a:pt x="136" y="416"/>
                  </a:lnTo>
                  <a:lnTo>
                    <a:pt x="135" y="416"/>
                  </a:lnTo>
                  <a:lnTo>
                    <a:pt x="135" y="416"/>
                  </a:lnTo>
                  <a:lnTo>
                    <a:pt x="135" y="497"/>
                  </a:lnTo>
                  <a:lnTo>
                    <a:pt x="136" y="588"/>
                  </a:lnTo>
                  <a:lnTo>
                    <a:pt x="137" y="669"/>
                  </a:lnTo>
                  <a:lnTo>
                    <a:pt x="140" y="702"/>
                  </a:lnTo>
                  <a:lnTo>
                    <a:pt x="142" y="724"/>
                  </a:lnTo>
                  <a:lnTo>
                    <a:pt x="142" y="724"/>
                  </a:lnTo>
                  <a:lnTo>
                    <a:pt x="129" y="723"/>
                  </a:lnTo>
                  <a:lnTo>
                    <a:pt x="111" y="720"/>
                  </a:lnTo>
                  <a:lnTo>
                    <a:pt x="70" y="719"/>
                  </a:lnTo>
                  <a:lnTo>
                    <a:pt x="70" y="719"/>
                  </a:lnTo>
                  <a:lnTo>
                    <a:pt x="31" y="720"/>
                  </a:lnTo>
                  <a:lnTo>
                    <a:pt x="13" y="723"/>
                  </a:lnTo>
                  <a:lnTo>
                    <a:pt x="0" y="724"/>
                  </a:lnTo>
                  <a:lnTo>
                    <a:pt x="0" y="724"/>
                  </a:lnTo>
                  <a:lnTo>
                    <a:pt x="2" y="645"/>
                  </a:lnTo>
                  <a:lnTo>
                    <a:pt x="5" y="565"/>
                  </a:lnTo>
                  <a:lnTo>
                    <a:pt x="6" y="483"/>
                  </a:lnTo>
                  <a:lnTo>
                    <a:pt x="7" y="394"/>
                  </a:lnTo>
                  <a:lnTo>
                    <a:pt x="7" y="342"/>
                  </a:lnTo>
                  <a:close/>
                  <a:moveTo>
                    <a:pt x="222" y="59"/>
                  </a:moveTo>
                  <a:lnTo>
                    <a:pt x="222" y="59"/>
                  </a:lnTo>
                  <a:lnTo>
                    <a:pt x="213" y="59"/>
                  </a:lnTo>
                  <a:lnTo>
                    <a:pt x="204" y="62"/>
                  </a:lnTo>
                  <a:lnTo>
                    <a:pt x="196" y="64"/>
                  </a:lnTo>
                  <a:lnTo>
                    <a:pt x="187" y="69"/>
                  </a:lnTo>
                  <a:lnTo>
                    <a:pt x="180" y="75"/>
                  </a:lnTo>
                  <a:lnTo>
                    <a:pt x="172" y="83"/>
                  </a:lnTo>
                  <a:lnTo>
                    <a:pt x="165" y="91"/>
                  </a:lnTo>
                  <a:lnTo>
                    <a:pt x="157" y="103"/>
                  </a:lnTo>
                  <a:lnTo>
                    <a:pt x="152" y="115"/>
                  </a:lnTo>
                  <a:lnTo>
                    <a:pt x="146" y="129"/>
                  </a:lnTo>
                  <a:lnTo>
                    <a:pt x="141" y="145"/>
                  </a:lnTo>
                  <a:lnTo>
                    <a:pt x="137" y="162"/>
                  </a:lnTo>
                  <a:lnTo>
                    <a:pt x="134" y="182"/>
                  </a:lnTo>
                  <a:lnTo>
                    <a:pt x="132" y="204"/>
                  </a:lnTo>
                  <a:lnTo>
                    <a:pt x="130" y="228"/>
                  </a:lnTo>
                  <a:lnTo>
                    <a:pt x="130" y="253"/>
                  </a:lnTo>
                  <a:lnTo>
                    <a:pt x="130" y="253"/>
                  </a:lnTo>
                  <a:lnTo>
                    <a:pt x="130" y="274"/>
                  </a:lnTo>
                  <a:lnTo>
                    <a:pt x="131" y="294"/>
                  </a:lnTo>
                  <a:lnTo>
                    <a:pt x="134" y="312"/>
                  </a:lnTo>
                  <a:lnTo>
                    <a:pt x="136" y="328"/>
                  </a:lnTo>
                  <a:lnTo>
                    <a:pt x="139" y="343"/>
                  </a:lnTo>
                  <a:lnTo>
                    <a:pt x="144" y="358"/>
                  </a:lnTo>
                  <a:lnTo>
                    <a:pt x="147" y="370"/>
                  </a:lnTo>
                  <a:lnTo>
                    <a:pt x="154" y="382"/>
                  </a:lnTo>
                  <a:lnTo>
                    <a:pt x="159" y="392"/>
                  </a:lnTo>
                  <a:lnTo>
                    <a:pt x="166" y="400"/>
                  </a:lnTo>
                  <a:lnTo>
                    <a:pt x="172" y="406"/>
                  </a:lnTo>
                  <a:lnTo>
                    <a:pt x="181" y="413"/>
                  </a:lnTo>
                  <a:lnTo>
                    <a:pt x="190" y="418"/>
                  </a:lnTo>
                  <a:lnTo>
                    <a:pt x="198" y="420"/>
                  </a:lnTo>
                  <a:lnTo>
                    <a:pt x="208" y="423"/>
                  </a:lnTo>
                  <a:lnTo>
                    <a:pt x="218" y="423"/>
                  </a:lnTo>
                  <a:lnTo>
                    <a:pt x="218" y="423"/>
                  </a:lnTo>
                  <a:lnTo>
                    <a:pt x="228" y="423"/>
                  </a:lnTo>
                  <a:lnTo>
                    <a:pt x="237" y="420"/>
                  </a:lnTo>
                  <a:lnTo>
                    <a:pt x="247" y="416"/>
                  </a:lnTo>
                  <a:lnTo>
                    <a:pt x="254" y="411"/>
                  </a:lnTo>
                  <a:lnTo>
                    <a:pt x="263" y="405"/>
                  </a:lnTo>
                  <a:lnTo>
                    <a:pt x="270" y="398"/>
                  </a:lnTo>
                  <a:lnTo>
                    <a:pt x="276" y="388"/>
                  </a:lnTo>
                  <a:lnTo>
                    <a:pt x="283" y="378"/>
                  </a:lnTo>
                  <a:lnTo>
                    <a:pt x="288" y="366"/>
                  </a:lnTo>
                  <a:lnTo>
                    <a:pt x="292" y="352"/>
                  </a:lnTo>
                  <a:lnTo>
                    <a:pt x="296" y="336"/>
                  </a:lnTo>
                  <a:lnTo>
                    <a:pt x="300" y="320"/>
                  </a:lnTo>
                  <a:lnTo>
                    <a:pt x="302" y="301"/>
                  </a:lnTo>
                  <a:lnTo>
                    <a:pt x="305" y="282"/>
                  </a:lnTo>
                  <a:lnTo>
                    <a:pt x="306" y="260"/>
                  </a:lnTo>
                  <a:lnTo>
                    <a:pt x="306" y="238"/>
                  </a:lnTo>
                  <a:lnTo>
                    <a:pt x="306" y="238"/>
                  </a:lnTo>
                  <a:lnTo>
                    <a:pt x="306" y="215"/>
                  </a:lnTo>
                  <a:lnTo>
                    <a:pt x="305" y="194"/>
                  </a:lnTo>
                  <a:lnTo>
                    <a:pt x="302" y="175"/>
                  </a:lnTo>
                  <a:lnTo>
                    <a:pt x="300" y="157"/>
                  </a:lnTo>
                  <a:lnTo>
                    <a:pt x="297" y="141"/>
                  </a:lnTo>
                  <a:lnTo>
                    <a:pt x="292" y="126"/>
                  </a:lnTo>
                  <a:lnTo>
                    <a:pt x="289" y="112"/>
                  </a:lnTo>
                  <a:lnTo>
                    <a:pt x="283" y="101"/>
                  </a:lnTo>
                  <a:lnTo>
                    <a:pt x="278" y="91"/>
                  </a:lnTo>
                  <a:lnTo>
                    <a:pt x="270" y="83"/>
                  </a:lnTo>
                  <a:lnTo>
                    <a:pt x="264" y="75"/>
                  </a:lnTo>
                  <a:lnTo>
                    <a:pt x="257" y="69"/>
                  </a:lnTo>
                  <a:lnTo>
                    <a:pt x="248" y="64"/>
                  </a:lnTo>
                  <a:lnTo>
                    <a:pt x="239" y="62"/>
                  </a:lnTo>
                  <a:lnTo>
                    <a:pt x="230" y="59"/>
                  </a:lnTo>
                  <a:lnTo>
                    <a:pt x="222" y="59"/>
                  </a:lnTo>
                  <a:lnTo>
                    <a:pt x="22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52"/>
            <p:cNvSpPr>
              <a:spLocks noEditPoints="1"/>
            </p:cNvSpPr>
            <p:nvPr/>
          </p:nvSpPr>
          <p:spPr bwMode="auto">
            <a:xfrm>
              <a:off x="3819526" y="4127500"/>
              <a:ext cx="330200"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3 w 416"/>
                <a:gd name="T13" fmla="*/ 410 h 486"/>
                <a:gd name="T14" fmla="*/ 239 w 416"/>
                <a:gd name="T15" fmla="*/ 420 h 486"/>
                <a:gd name="T16" fmla="*/ 270 w 416"/>
                <a:gd name="T17" fmla="*/ 424 h 486"/>
                <a:gd name="T18" fmla="*/ 286 w 416"/>
                <a:gd name="T19" fmla="*/ 424 h 486"/>
                <a:gd name="T20" fmla="*/ 317 w 416"/>
                <a:gd name="T21" fmla="*/ 418 h 486"/>
                <a:gd name="T22" fmla="*/ 345 w 416"/>
                <a:gd name="T23" fmla="*/ 408 h 486"/>
                <a:gd name="T24" fmla="*/ 374 w 416"/>
                <a:gd name="T25" fmla="*/ 392 h 486"/>
                <a:gd name="T26" fmla="*/ 397 w 416"/>
                <a:gd name="T27" fmla="*/ 389 h 486"/>
                <a:gd name="T28" fmla="*/ 378 w 416"/>
                <a:gd name="T29" fmla="*/ 444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8 h 486"/>
                <a:gd name="T42" fmla="*/ 123 w 416"/>
                <a:gd name="T43" fmla="*/ 463 h 486"/>
                <a:gd name="T44" fmla="*/ 86 w 416"/>
                <a:gd name="T45" fmla="*/ 441 h 486"/>
                <a:gd name="T46" fmla="*/ 54 w 416"/>
                <a:gd name="T47" fmla="*/ 413 h 486"/>
                <a:gd name="T48" fmla="*/ 29 w 416"/>
                <a:gd name="T49" fmla="*/ 374 h 486"/>
                <a:gd name="T50" fmla="*/ 10 w 416"/>
                <a:gd name="T51" fmla="*/ 328 h 486"/>
                <a:gd name="T52" fmla="*/ 2 w 416"/>
                <a:gd name="T53" fmla="*/ 275 h 486"/>
                <a:gd name="T54" fmla="*/ 0 w 416"/>
                <a:gd name="T55" fmla="*/ 245 h 486"/>
                <a:gd name="T56" fmla="*/ 4 w 416"/>
                <a:gd name="T57" fmla="*/ 187 h 486"/>
                <a:gd name="T58" fmla="*/ 17 w 416"/>
                <a:gd name="T59" fmla="*/ 137 h 486"/>
                <a:gd name="T60" fmla="*/ 36 w 416"/>
                <a:gd name="T61" fmla="*/ 95 h 486"/>
                <a:gd name="T62" fmla="*/ 62 w 416"/>
                <a:gd name="T63" fmla="*/ 60 h 486"/>
                <a:gd name="T64" fmla="*/ 95 w 416"/>
                <a:gd name="T65" fmla="*/ 33 h 486"/>
                <a:gd name="T66" fmla="*/ 133 w 416"/>
                <a:gd name="T67" fmla="*/ 15 h 486"/>
                <a:gd name="T68" fmla="*/ 175 w 416"/>
                <a:gd name="T69" fmla="*/ 3 h 486"/>
                <a:gd name="T70" fmla="*/ 221 w 416"/>
                <a:gd name="T71" fmla="*/ 0 h 486"/>
                <a:gd name="T72" fmla="*/ 244 w 416"/>
                <a:gd name="T73" fmla="*/ 1 h 486"/>
                <a:gd name="T74" fmla="*/ 286 w 416"/>
                <a:gd name="T75" fmla="*/ 8 h 486"/>
                <a:gd name="T76" fmla="*/ 322 w 416"/>
                <a:gd name="T77" fmla="*/ 22 h 486"/>
                <a:gd name="T78" fmla="*/ 351 w 416"/>
                <a:gd name="T79" fmla="*/ 43 h 486"/>
                <a:gd name="T80" fmla="*/ 378 w 416"/>
                <a:gd name="T81" fmla="*/ 70 h 486"/>
                <a:gd name="T82" fmla="*/ 396 w 416"/>
                <a:gd name="T83" fmla="*/ 104 h 486"/>
                <a:gd name="T84" fmla="*/ 409 w 416"/>
                <a:gd name="T85" fmla="*/ 142 h 486"/>
                <a:gd name="T86" fmla="*/ 415 w 416"/>
                <a:gd name="T87" fmla="*/ 187 h 486"/>
                <a:gd name="T88" fmla="*/ 416 w 416"/>
                <a:gd name="T89" fmla="*/ 212 h 486"/>
                <a:gd name="T90" fmla="*/ 415 w 416"/>
                <a:gd name="T91" fmla="*/ 243 h 486"/>
                <a:gd name="T92" fmla="*/ 288 w 416"/>
                <a:gd name="T93" fmla="*/ 199 h 486"/>
                <a:gd name="T94" fmla="*/ 287 w 416"/>
                <a:gd name="T95" fmla="*/ 166 h 486"/>
                <a:gd name="T96" fmla="*/ 278 w 416"/>
                <a:gd name="T97" fmla="*/ 109 h 486"/>
                <a:gd name="T98" fmla="*/ 271 w 416"/>
                <a:gd name="T99" fmla="*/ 85 h 486"/>
                <a:gd name="T100" fmla="*/ 261 w 416"/>
                <a:gd name="T101" fmla="*/ 67 h 486"/>
                <a:gd name="T102" fmla="*/ 250 w 416"/>
                <a:gd name="T103" fmla="*/ 54 h 486"/>
                <a:gd name="T104" fmla="*/ 235 w 416"/>
                <a:gd name="T105" fmla="*/ 46 h 486"/>
                <a:gd name="T106" fmla="*/ 218 w 416"/>
                <a:gd name="T107" fmla="*/ 43 h 486"/>
                <a:gd name="T108" fmla="*/ 208 w 416"/>
                <a:gd name="T109" fmla="*/ 43 h 486"/>
                <a:gd name="T110" fmla="*/ 190 w 416"/>
                <a:gd name="T111" fmla="*/ 50 h 486"/>
                <a:gd name="T112" fmla="*/ 175 w 416"/>
                <a:gd name="T113" fmla="*/ 64 h 486"/>
                <a:gd name="T114" fmla="*/ 164 w 416"/>
                <a:gd name="T115" fmla="*/ 83 h 486"/>
                <a:gd name="T116" fmla="*/ 156 w 416"/>
                <a:gd name="T117" fmla="*/ 105 h 486"/>
                <a:gd name="T118" fmla="*/ 146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31"/>
                  </a:lnTo>
                  <a:lnTo>
                    <a:pt x="159" y="346"/>
                  </a:lnTo>
                  <a:lnTo>
                    <a:pt x="165" y="359"/>
                  </a:lnTo>
                  <a:lnTo>
                    <a:pt x="173" y="372"/>
                  </a:lnTo>
                  <a:lnTo>
                    <a:pt x="180" y="384"/>
                  </a:lnTo>
                  <a:lnTo>
                    <a:pt x="190" y="394"/>
                  </a:lnTo>
                  <a:lnTo>
                    <a:pt x="200" y="403"/>
                  </a:lnTo>
                  <a:lnTo>
                    <a:pt x="213" y="410"/>
                  </a:lnTo>
                  <a:lnTo>
                    <a:pt x="225" y="416"/>
                  </a:lnTo>
                  <a:lnTo>
                    <a:pt x="239" y="420"/>
                  </a:lnTo>
                  <a:lnTo>
                    <a:pt x="253" y="423"/>
                  </a:lnTo>
                  <a:lnTo>
                    <a:pt x="270" y="424"/>
                  </a:lnTo>
                  <a:lnTo>
                    <a:pt x="270" y="424"/>
                  </a:lnTo>
                  <a:lnTo>
                    <a:pt x="286" y="424"/>
                  </a:lnTo>
                  <a:lnTo>
                    <a:pt x="301" y="421"/>
                  </a:lnTo>
                  <a:lnTo>
                    <a:pt x="317" y="418"/>
                  </a:lnTo>
                  <a:lnTo>
                    <a:pt x="332" y="413"/>
                  </a:lnTo>
                  <a:lnTo>
                    <a:pt x="345" y="408"/>
                  </a:lnTo>
                  <a:lnTo>
                    <a:pt x="360" y="400"/>
                  </a:lnTo>
                  <a:lnTo>
                    <a:pt x="374" y="392"/>
                  </a:lnTo>
                  <a:lnTo>
                    <a:pt x="386" y="380"/>
                  </a:lnTo>
                  <a:lnTo>
                    <a:pt x="397" y="389"/>
                  </a:lnTo>
                  <a:lnTo>
                    <a:pt x="378" y="444"/>
                  </a:lnTo>
                  <a:lnTo>
                    <a:pt x="378" y="444"/>
                  </a:lnTo>
                  <a:lnTo>
                    <a:pt x="365" y="452"/>
                  </a:lnTo>
                  <a:lnTo>
                    <a:pt x="351" y="460"/>
                  </a:lnTo>
                  <a:lnTo>
                    <a:pt x="337" y="467"/>
                  </a:lnTo>
                  <a:lnTo>
                    <a:pt x="319" y="473"/>
                  </a:lnTo>
                  <a:lnTo>
                    <a:pt x="301" y="478"/>
                  </a:lnTo>
                  <a:lnTo>
                    <a:pt x="281" y="482"/>
                  </a:lnTo>
                  <a:lnTo>
                    <a:pt x="257" y="485"/>
                  </a:lnTo>
                  <a:lnTo>
                    <a:pt x="232" y="486"/>
                  </a:lnTo>
                  <a:lnTo>
                    <a:pt x="232" y="486"/>
                  </a:lnTo>
                  <a:lnTo>
                    <a:pt x="209" y="485"/>
                  </a:lnTo>
                  <a:lnTo>
                    <a:pt x="187" y="482"/>
                  </a:lnTo>
                  <a:lnTo>
                    <a:pt x="164" y="478"/>
                  </a:lnTo>
                  <a:lnTo>
                    <a:pt x="143" y="472"/>
                  </a:lnTo>
                  <a:lnTo>
                    <a:pt x="123" y="463"/>
                  </a:lnTo>
                  <a:lnTo>
                    <a:pt x="105" y="454"/>
                  </a:lnTo>
                  <a:lnTo>
                    <a:pt x="86" y="441"/>
                  </a:lnTo>
                  <a:lnTo>
                    <a:pt x="70" y="428"/>
                  </a:lnTo>
                  <a:lnTo>
                    <a:pt x="54" y="413"/>
                  </a:lnTo>
                  <a:lnTo>
                    <a:pt x="41" y="394"/>
                  </a:lnTo>
                  <a:lnTo>
                    <a:pt x="29" y="374"/>
                  </a:lnTo>
                  <a:lnTo>
                    <a:pt x="19" y="353"/>
                  </a:lnTo>
                  <a:lnTo>
                    <a:pt x="10" y="328"/>
                  </a:lnTo>
                  <a:lnTo>
                    <a:pt x="5" y="303"/>
                  </a:lnTo>
                  <a:lnTo>
                    <a:pt x="2" y="275"/>
                  </a:lnTo>
                  <a:lnTo>
                    <a:pt x="0" y="245"/>
                  </a:lnTo>
                  <a:lnTo>
                    <a:pt x="0" y="245"/>
                  </a:lnTo>
                  <a:lnTo>
                    <a:pt x="2" y="214"/>
                  </a:lnTo>
                  <a:lnTo>
                    <a:pt x="4" y="187"/>
                  </a:lnTo>
                  <a:lnTo>
                    <a:pt x="9" y="161"/>
                  </a:lnTo>
                  <a:lnTo>
                    <a:pt x="17" y="137"/>
                  </a:lnTo>
                  <a:lnTo>
                    <a:pt x="25" y="115"/>
                  </a:lnTo>
                  <a:lnTo>
                    <a:pt x="36" y="95"/>
                  </a:lnTo>
                  <a:lnTo>
                    <a:pt x="49" y="77"/>
                  </a:lnTo>
                  <a:lnTo>
                    <a:pt x="62" y="60"/>
                  </a:lnTo>
                  <a:lnTo>
                    <a:pt x="79" y="46"/>
                  </a:lnTo>
                  <a:lnTo>
                    <a:pt x="95" y="33"/>
                  </a:lnTo>
                  <a:lnTo>
                    <a:pt x="113" y="23"/>
                  </a:lnTo>
                  <a:lnTo>
                    <a:pt x="133" y="15"/>
                  </a:lnTo>
                  <a:lnTo>
                    <a:pt x="154" y="8"/>
                  </a:lnTo>
                  <a:lnTo>
                    <a:pt x="175" y="3"/>
                  </a:lnTo>
                  <a:lnTo>
                    <a:pt x="198" y="1"/>
                  </a:lnTo>
                  <a:lnTo>
                    <a:pt x="221" y="0"/>
                  </a:lnTo>
                  <a:lnTo>
                    <a:pt x="221" y="0"/>
                  </a:lnTo>
                  <a:lnTo>
                    <a:pt x="244" y="1"/>
                  </a:lnTo>
                  <a:lnTo>
                    <a:pt x="266" y="3"/>
                  </a:lnTo>
                  <a:lnTo>
                    <a:pt x="286" y="8"/>
                  </a:lnTo>
                  <a:lnTo>
                    <a:pt x="304" y="15"/>
                  </a:lnTo>
                  <a:lnTo>
                    <a:pt x="322" y="22"/>
                  </a:lnTo>
                  <a:lnTo>
                    <a:pt x="338" y="32"/>
                  </a:lnTo>
                  <a:lnTo>
                    <a:pt x="351" y="43"/>
                  </a:lnTo>
                  <a:lnTo>
                    <a:pt x="365" y="55"/>
                  </a:lnTo>
                  <a:lnTo>
                    <a:pt x="378" y="70"/>
                  </a:lnTo>
                  <a:lnTo>
                    <a:pt x="387" y="86"/>
                  </a:lnTo>
                  <a:lnTo>
                    <a:pt x="396" y="104"/>
                  </a:lnTo>
                  <a:lnTo>
                    <a:pt x="404" y="122"/>
                  </a:lnTo>
                  <a:lnTo>
                    <a:pt x="409" y="142"/>
                  </a:lnTo>
                  <a:lnTo>
                    <a:pt x="412" y="165"/>
                  </a:lnTo>
                  <a:lnTo>
                    <a:pt x="415" y="187"/>
                  </a:lnTo>
                  <a:lnTo>
                    <a:pt x="416" y="212"/>
                  </a:lnTo>
                  <a:lnTo>
                    <a:pt x="416" y="212"/>
                  </a:lnTo>
                  <a:lnTo>
                    <a:pt x="416" y="230"/>
                  </a:lnTo>
                  <a:lnTo>
                    <a:pt x="415" y="243"/>
                  </a:lnTo>
                  <a:lnTo>
                    <a:pt x="142" y="243"/>
                  </a:lnTo>
                  <a:close/>
                  <a:moveTo>
                    <a:pt x="288" y="199"/>
                  </a:moveTo>
                  <a:lnTo>
                    <a:pt x="288" y="199"/>
                  </a:lnTo>
                  <a:lnTo>
                    <a:pt x="287" y="166"/>
                  </a:lnTo>
                  <a:lnTo>
                    <a:pt x="283" y="135"/>
                  </a:lnTo>
                  <a:lnTo>
                    <a:pt x="278" y="109"/>
                  </a:lnTo>
                  <a:lnTo>
                    <a:pt x="275" y="96"/>
                  </a:lnTo>
                  <a:lnTo>
                    <a:pt x="271" y="85"/>
                  </a:lnTo>
                  <a:lnTo>
                    <a:pt x="266" y="75"/>
                  </a:lnTo>
                  <a:lnTo>
                    <a:pt x="261" y="67"/>
                  </a:lnTo>
                  <a:lnTo>
                    <a:pt x="256" y="60"/>
                  </a:lnTo>
                  <a:lnTo>
                    <a:pt x="250" y="54"/>
                  </a:lnTo>
                  <a:lnTo>
                    <a:pt x="242" y="49"/>
                  </a:lnTo>
                  <a:lnTo>
                    <a:pt x="235" y="46"/>
                  </a:lnTo>
                  <a:lnTo>
                    <a:pt x="226" y="43"/>
                  </a:lnTo>
                  <a:lnTo>
                    <a:pt x="218" y="43"/>
                  </a:lnTo>
                  <a:lnTo>
                    <a:pt x="218" y="43"/>
                  </a:lnTo>
                  <a:lnTo>
                    <a:pt x="208" y="43"/>
                  </a:lnTo>
                  <a:lnTo>
                    <a:pt x="198" y="47"/>
                  </a:lnTo>
                  <a:lnTo>
                    <a:pt x="190" y="50"/>
                  </a:lnTo>
                  <a:lnTo>
                    <a:pt x="183" y="57"/>
                  </a:lnTo>
                  <a:lnTo>
                    <a:pt x="175" y="64"/>
                  </a:lnTo>
                  <a:lnTo>
                    <a:pt x="169" y="73"/>
                  </a:lnTo>
                  <a:lnTo>
                    <a:pt x="164" y="83"/>
                  </a:lnTo>
                  <a:lnTo>
                    <a:pt x="159" y="94"/>
                  </a:lnTo>
                  <a:lnTo>
                    <a:pt x="156" y="105"/>
                  </a:lnTo>
                  <a:lnTo>
                    <a:pt x="152" y="117"/>
                  </a:lnTo>
                  <a:lnTo>
                    <a:pt x="146" y="143"/>
                  </a:lnTo>
                  <a:lnTo>
                    <a:pt x="143" y="172"/>
                  </a:lnTo>
                  <a:lnTo>
                    <a:pt x="142" y="199"/>
                  </a:lnTo>
                  <a:lnTo>
                    <a:pt x="288" y="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53"/>
            <p:cNvSpPr>
              <a:spLocks/>
            </p:cNvSpPr>
            <p:nvPr/>
          </p:nvSpPr>
          <p:spPr bwMode="auto">
            <a:xfrm>
              <a:off x="4210051" y="4130675"/>
              <a:ext cx="231775" cy="373063"/>
            </a:xfrm>
            <a:custGeom>
              <a:avLst/>
              <a:gdLst>
                <a:gd name="T0" fmla="*/ 131 w 290"/>
                <a:gd name="T1" fmla="*/ 128 h 471"/>
                <a:gd name="T2" fmla="*/ 144 w 290"/>
                <a:gd name="T3" fmla="*/ 98 h 471"/>
                <a:gd name="T4" fmla="*/ 159 w 290"/>
                <a:gd name="T5" fmla="*/ 71 h 471"/>
                <a:gd name="T6" fmla="*/ 175 w 290"/>
                <a:gd name="T7" fmla="*/ 50 h 471"/>
                <a:gd name="T8" fmla="*/ 192 w 290"/>
                <a:gd name="T9" fmla="*/ 31 h 471"/>
                <a:gd name="T10" fmla="*/ 211 w 290"/>
                <a:gd name="T11" fmla="*/ 17 h 471"/>
                <a:gd name="T12" fmla="*/ 231 w 290"/>
                <a:gd name="T13" fmla="*/ 8 h 471"/>
                <a:gd name="T14" fmla="*/ 252 w 290"/>
                <a:gd name="T15" fmla="*/ 3 h 471"/>
                <a:gd name="T16" fmla="*/ 275 w 290"/>
                <a:gd name="T17" fmla="*/ 0 h 471"/>
                <a:gd name="T18" fmla="*/ 290 w 290"/>
                <a:gd name="T19" fmla="*/ 1 h 471"/>
                <a:gd name="T20" fmla="*/ 288 w 290"/>
                <a:gd name="T21" fmla="*/ 16 h 471"/>
                <a:gd name="T22" fmla="*/ 285 w 290"/>
                <a:gd name="T23" fmla="*/ 50 h 471"/>
                <a:gd name="T24" fmla="*/ 285 w 290"/>
                <a:gd name="T25" fmla="*/ 70 h 471"/>
                <a:gd name="T26" fmla="*/ 285 w 290"/>
                <a:gd name="T27" fmla="*/ 133 h 471"/>
                <a:gd name="T28" fmla="*/ 276 w 290"/>
                <a:gd name="T29" fmla="*/ 140 h 471"/>
                <a:gd name="T30" fmla="*/ 255 w 290"/>
                <a:gd name="T31" fmla="*/ 132 h 471"/>
                <a:gd name="T32" fmla="*/ 228 w 290"/>
                <a:gd name="T33" fmla="*/ 127 h 471"/>
                <a:gd name="T34" fmla="*/ 218 w 290"/>
                <a:gd name="T35" fmla="*/ 128 h 471"/>
                <a:gd name="T36" fmla="*/ 198 w 290"/>
                <a:gd name="T37" fmla="*/ 132 h 471"/>
                <a:gd name="T38" fmla="*/ 181 w 290"/>
                <a:gd name="T39" fmla="*/ 139 h 471"/>
                <a:gd name="T40" fmla="*/ 167 w 290"/>
                <a:gd name="T41" fmla="*/ 149 h 471"/>
                <a:gd name="T42" fmla="*/ 155 w 290"/>
                <a:gd name="T43" fmla="*/ 163 h 471"/>
                <a:gd name="T44" fmla="*/ 146 w 290"/>
                <a:gd name="T45" fmla="*/ 177 h 471"/>
                <a:gd name="T46" fmla="*/ 140 w 290"/>
                <a:gd name="T47" fmla="*/ 194 h 471"/>
                <a:gd name="T48" fmla="*/ 136 w 290"/>
                <a:gd name="T49" fmla="*/ 212 h 471"/>
                <a:gd name="T50" fmla="*/ 136 w 290"/>
                <a:gd name="T51" fmla="*/ 259 h 471"/>
                <a:gd name="T52" fmla="*/ 136 w 290"/>
                <a:gd name="T53" fmla="*/ 316 h 471"/>
                <a:gd name="T54" fmla="*/ 140 w 290"/>
                <a:gd name="T55" fmla="*/ 421 h 471"/>
                <a:gd name="T56" fmla="*/ 144 w 290"/>
                <a:gd name="T57" fmla="*/ 471 h 471"/>
                <a:gd name="T58" fmla="*/ 93 w 290"/>
                <a:gd name="T59" fmla="*/ 468 h 471"/>
                <a:gd name="T60" fmla="*/ 72 w 290"/>
                <a:gd name="T61" fmla="*/ 466 h 471"/>
                <a:gd name="T62" fmla="*/ 32 w 290"/>
                <a:gd name="T63" fmla="*/ 469 h 471"/>
                <a:gd name="T64" fmla="*/ 0 w 290"/>
                <a:gd name="T65" fmla="*/ 471 h 471"/>
                <a:gd name="T66" fmla="*/ 6 w 290"/>
                <a:gd name="T67" fmla="*/ 370 h 471"/>
                <a:gd name="T68" fmla="*/ 9 w 290"/>
                <a:gd name="T69" fmla="*/ 259 h 471"/>
                <a:gd name="T70" fmla="*/ 9 w 290"/>
                <a:gd name="T71" fmla="*/ 222 h 471"/>
                <a:gd name="T72" fmla="*/ 6 w 290"/>
                <a:gd name="T73" fmla="*/ 112 h 471"/>
                <a:gd name="T74" fmla="*/ 0 w 290"/>
                <a:gd name="T75" fmla="*/ 10 h 471"/>
                <a:gd name="T76" fmla="*/ 33 w 290"/>
                <a:gd name="T77" fmla="*/ 13 h 471"/>
                <a:gd name="T78" fmla="*/ 66 w 290"/>
                <a:gd name="T79" fmla="*/ 15 h 471"/>
                <a:gd name="T80" fmla="*/ 83 w 290"/>
                <a:gd name="T81" fmla="*/ 14 h 471"/>
                <a:gd name="T82" fmla="*/ 133 w 290"/>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471">
                  <a:moveTo>
                    <a:pt x="129" y="127"/>
                  </a:moveTo>
                  <a:lnTo>
                    <a:pt x="131" y="128"/>
                  </a:lnTo>
                  <a:lnTo>
                    <a:pt x="131" y="128"/>
                  </a:lnTo>
                  <a:lnTo>
                    <a:pt x="144" y="98"/>
                  </a:lnTo>
                  <a:lnTo>
                    <a:pt x="151" y="84"/>
                  </a:lnTo>
                  <a:lnTo>
                    <a:pt x="159" y="71"/>
                  </a:lnTo>
                  <a:lnTo>
                    <a:pt x="166" y="60"/>
                  </a:lnTo>
                  <a:lnTo>
                    <a:pt x="175" y="50"/>
                  </a:lnTo>
                  <a:lnTo>
                    <a:pt x="183" y="40"/>
                  </a:lnTo>
                  <a:lnTo>
                    <a:pt x="192" y="31"/>
                  </a:lnTo>
                  <a:lnTo>
                    <a:pt x="201" y="24"/>
                  </a:lnTo>
                  <a:lnTo>
                    <a:pt x="211" y="17"/>
                  </a:lnTo>
                  <a:lnTo>
                    <a:pt x="221" y="13"/>
                  </a:lnTo>
                  <a:lnTo>
                    <a:pt x="231" y="8"/>
                  </a:lnTo>
                  <a:lnTo>
                    <a:pt x="240" y="5"/>
                  </a:lnTo>
                  <a:lnTo>
                    <a:pt x="252" y="3"/>
                  </a:lnTo>
                  <a:lnTo>
                    <a:pt x="263" y="1"/>
                  </a:lnTo>
                  <a:lnTo>
                    <a:pt x="275" y="0"/>
                  </a:lnTo>
                  <a:lnTo>
                    <a:pt x="275" y="0"/>
                  </a:lnTo>
                  <a:lnTo>
                    <a:pt x="290" y="1"/>
                  </a:lnTo>
                  <a:lnTo>
                    <a:pt x="290" y="1"/>
                  </a:lnTo>
                  <a:lnTo>
                    <a:pt x="288" y="16"/>
                  </a:lnTo>
                  <a:lnTo>
                    <a:pt x="286" y="32"/>
                  </a:lnTo>
                  <a:lnTo>
                    <a:pt x="285" y="50"/>
                  </a:lnTo>
                  <a:lnTo>
                    <a:pt x="285" y="70"/>
                  </a:lnTo>
                  <a:lnTo>
                    <a:pt x="285" y="70"/>
                  </a:lnTo>
                  <a:lnTo>
                    <a:pt x="285" y="101"/>
                  </a:lnTo>
                  <a:lnTo>
                    <a:pt x="285" y="133"/>
                  </a:lnTo>
                  <a:lnTo>
                    <a:pt x="276" y="140"/>
                  </a:lnTo>
                  <a:lnTo>
                    <a:pt x="276" y="140"/>
                  </a:lnTo>
                  <a:lnTo>
                    <a:pt x="266" y="135"/>
                  </a:lnTo>
                  <a:lnTo>
                    <a:pt x="255" y="132"/>
                  </a:lnTo>
                  <a:lnTo>
                    <a:pt x="243" y="128"/>
                  </a:lnTo>
                  <a:lnTo>
                    <a:pt x="228" y="127"/>
                  </a:lnTo>
                  <a:lnTo>
                    <a:pt x="228" y="127"/>
                  </a:lnTo>
                  <a:lnTo>
                    <a:pt x="218" y="128"/>
                  </a:lnTo>
                  <a:lnTo>
                    <a:pt x="208" y="129"/>
                  </a:lnTo>
                  <a:lnTo>
                    <a:pt x="198" y="132"/>
                  </a:lnTo>
                  <a:lnTo>
                    <a:pt x="190" y="135"/>
                  </a:lnTo>
                  <a:lnTo>
                    <a:pt x="181" y="139"/>
                  </a:lnTo>
                  <a:lnTo>
                    <a:pt x="173" y="144"/>
                  </a:lnTo>
                  <a:lnTo>
                    <a:pt x="167" y="149"/>
                  </a:lnTo>
                  <a:lnTo>
                    <a:pt x="161" y="155"/>
                  </a:lnTo>
                  <a:lnTo>
                    <a:pt x="155" y="163"/>
                  </a:lnTo>
                  <a:lnTo>
                    <a:pt x="150" y="170"/>
                  </a:lnTo>
                  <a:lnTo>
                    <a:pt x="146" y="177"/>
                  </a:lnTo>
                  <a:lnTo>
                    <a:pt x="142" y="186"/>
                  </a:lnTo>
                  <a:lnTo>
                    <a:pt x="140" y="194"/>
                  </a:lnTo>
                  <a:lnTo>
                    <a:pt x="138" y="204"/>
                  </a:lnTo>
                  <a:lnTo>
                    <a:pt x="136" y="212"/>
                  </a:lnTo>
                  <a:lnTo>
                    <a:pt x="136" y="222"/>
                  </a:lnTo>
                  <a:lnTo>
                    <a:pt x="136" y="259"/>
                  </a:lnTo>
                  <a:lnTo>
                    <a:pt x="136" y="259"/>
                  </a:lnTo>
                  <a:lnTo>
                    <a:pt x="136" y="316"/>
                  </a:lnTo>
                  <a:lnTo>
                    <a:pt x="138" y="370"/>
                  </a:lnTo>
                  <a:lnTo>
                    <a:pt x="140" y="421"/>
                  </a:lnTo>
                  <a:lnTo>
                    <a:pt x="144" y="471"/>
                  </a:lnTo>
                  <a:lnTo>
                    <a:pt x="144" y="471"/>
                  </a:lnTo>
                  <a:lnTo>
                    <a:pt x="113" y="469"/>
                  </a:lnTo>
                  <a:lnTo>
                    <a:pt x="93" y="468"/>
                  </a:lnTo>
                  <a:lnTo>
                    <a:pt x="72" y="466"/>
                  </a:lnTo>
                  <a:lnTo>
                    <a:pt x="72" y="466"/>
                  </a:lnTo>
                  <a:lnTo>
                    <a:pt x="51" y="468"/>
                  </a:lnTo>
                  <a:lnTo>
                    <a:pt x="32" y="469"/>
                  </a:lnTo>
                  <a:lnTo>
                    <a:pt x="0" y="471"/>
                  </a:lnTo>
                  <a:lnTo>
                    <a:pt x="0" y="471"/>
                  </a:lnTo>
                  <a:lnTo>
                    <a:pt x="4" y="421"/>
                  </a:lnTo>
                  <a:lnTo>
                    <a:pt x="6" y="370"/>
                  </a:lnTo>
                  <a:lnTo>
                    <a:pt x="7" y="316"/>
                  </a:lnTo>
                  <a:lnTo>
                    <a:pt x="9" y="259"/>
                  </a:lnTo>
                  <a:lnTo>
                    <a:pt x="9" y="222"/>
                  </a:lnTo>
                  <a:lnTo>
                    <a:pt x="9" y="222"/>
                  </a:lnTo>
                  <a:lnTo>
                    <a:pt x="7" y="165"/>
                  </a:lnTo>
                  <a:lnTo>
                    <a:pt x="6" y="112"/>
                  </a:lnTo>
                  <a:lnTo>
                    <a:pt x="4" y="61"/>
                  </a:lnTo>
                  <a:lnTo>
                    <a:pt x="0" y="10"/>
                  </a:lnTo>
                  <a:lnTo>
                    <a:pt x="0" y="10"/>
                  </a:lnTo>
                  <a:lnTo>
                    <a:pt x="33" y="13"/>
                  </a:lnTo>
                  <a:lnTo>
                    <a:pt x="49" y="14"/>
                  </a:lnTo>
                  <a:lnTo>
                    <a:pt x="66" y="15"/>
                  </a:lnTo>
                  <a:lnTo>
                    <a:pt x="66" y="15"/>
                  </a:lnTo>
                  <a:lnTo>
                    <a:pt x="83" y="14"/>
                  </a:lnTo>
                  <a:lnTo>
                    <a:pt x="99" y="13"/>
                  </a:lnTo>
                  <a:lnTo>
                    <a:pt x="133" y="10"/>
                  </a:lnTo>
                  <a:lnTo>
                    <a:pt x="129"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54"/>
            <p:cNvSpPr>
              <a:spLocks/>
            </p:cNvSpPr>
            <p:nvPr/>
          </p:nvSpPr>
          <p:spPr bwMode="auto">
            <a:xfrm>
              <a:off x="4511676" y="3971925"/>
              <a:ext cx="320675" cy="541338"/>
            </a:xfrm>
            <a:custGeom>
              <a:avLst/>
              <a:gdLst>
                <a:gd name="T0" fmla="*/ 323 w 406"/>
                <a:gd name="T1" fmla="*/ 121 h 682"/>
                <a:gd name="T2" fmla="*/ 294 w 406"/>
                <a:gd name="T3" fmla="*/ 84 h 682"/>
                <a:gd name="T4" fmla="*/ 272 w 406"/>
                <a:gd name="T5" fmla="*/ 70 h 682"/>
                <a:gd name="T6" fmla="*/ 236 w 406"/>
                <a:gd name="T7" fmla="*/ 59 h 682"/>
                <a:gd name="T8" fmla="*/ 205 w 406"/>
                <a:gd name="T9" fmla="*/ 59 h 682"/>
                <a:gd name="T10" fmla="*/ 175 w 406"/>
                <a:gd name="T11" fmla="*/ 65 h 682"/>
                <a:gd name="T12" fmla="*/ 151 w 406"/>
                <a:gd name="T13" fmla="*/ 78 h 682"/>
                <a:gd name="T14" fmla="*/ 133 w 406"/>
                <a:gd name="T15" fmla="*/ 96 h 682"/>
                <a:gd name="T16" fmla="*/ 120 w 406"/>
                <a:gd name="T17" fmla="*/ 119 h 682"/>
                <a:gd name="T18" fmla="*/ 117 w 406"/>
                <a:gd name="T19" fmla="*/ 144 h 682"/>
                <a:gd name="T20" fmla="*/ 119 w 406"/>
                <a:gd name="T21" fmla="*/ 168 h 682"/>
                <a:gd name="T22" fmla="*/ 135 w 406"/>
                <a:gd name="T23" fmla="*/ 199 h 682"/>
                <a:gd name="T24" fmla="*/ 161 w 406"/>
                <a:gd name="T25" fmla="*/ 223 h 682"/>
                <a:gd name="T26" fmla="*/ 262 w 406"/>
                <a:gd name="T27" fmla="*/ 277 h 682"/>
                <a:gd name="T28" fmla="*/ 328 w 406"/>
                <a:gd name="T29" fmla="*/ 315 h 682"/>
                <a:gd name="T30" fmla="*/ 361 w 406"/>
                <a:gd name="T31" fmla="*/ 344 h 682"/>
                <a:gd name="T32" fmla="*/ 387 w 406"/>
                <a:gd name="T33" fmla="*/ 382 h 682"/>
                <a:gd name="T34" fmla="*/ 403 w 406"/>
                <a:gd name="T35" fmla="*/ 429 h 682"/>
                <a:gd name="T36" fmla="*/ 406 w 406"/>
                <a:gd name="T37" fmla="*/ 466 h 682"/>
                <a:gd name="T38" fmla="*/ 396 w 406"/>
                <a:gd name="T39" fmla="*/ 534 h 682"/>
                <a:gd name="T40" fmla="*/ 366 w 406"/>
                <a:gd name="T41" fmla="*/ 591 h 682"/>
                <a:gd name="T42" fmla="*/ 319 w 406"/>
                <a:gd name="T43" fmla="*/ 636 h 682"/>
                <a:gd name="T44" fmla="*/ 257 w 406"/>
                <a:gd name="T45" fmla="*/ 666 h 682"/>
                <a:gd name="T46" fmla="*/ 181 w 406"/>
                <a:gd name="T47" fmla="*/ 681 h 682"/>
                <a:gd name="T48" fmla="*/ 128 w 406"/>
                <a:gd name="T49" fmla="*/ 681 h 682"/>
                <a:gd name="T50" fmla="*/ 61 w 406"/>
                <a:gd name="T51" fmla="*/ 669 h 682"/>
                <a:gd name="T52" fmla="*/ 11 w 406"/>
                <a:gd name="T53" fmla="*/ 648 h 682"/>
                <a:gd name="T54" fmla="*/ 9 w 406"/>
                <a:gd name="T55" fmla="*/ 610 h 682"/>
                <a:gd name="T56" fmla="*/ 27 w 406"/>
                <a:gd name="T57" fmla="*/ 519 h 682"/>
                <a:gd name="T58" fmla="*/ 48 w 406"/>
                <a:gd name="T59" fmla="*/ 531 h 682"/>
                <a:gd name="T60" fmla="*/ 60 w 406"/>
                <a:gd name="T61" fmla="*/ 559 h 682"/>
                <a:gd name="T62" fmla="*/ 78 w 406"/>
                <a:gd name="T63" fmla="*/ 585 h 682"/>
                <a:gd name="T64" fmla="*/ 104 w 406"/>
                <a:gd name="T65" fmla="*/ 605 h 682"/>
                <a:gd name="T66" fmla="*/ 138 w 406"/>
                <a:gd name="T67" fmla="*/ 619 h 682"/>
                <a:gd name="T68" fmla="*/ 177 w 406"/>
                <a:gd name="T69" fmla="*/ 622 h 682"/>
                <a:gd name="T70" fmla="*/ 204 w 406"/>
                <a:gd name="T71" fmla="*/ 621 h 682"/>
                <a:gd name="T72" fmla="*/ 236 w 406"/>
                <a:gd name="T73" fmla="*/ 611 h 682"/>
                <a:gd name="T74" fmla="*/ 261 w 406"/>
                <a:gd name="T75" fmla="*/ 594 h 682"/>
                <a:gd name="T76" fmla="*/ 278 w 406"/>
                <a:gd name="T77" fmla="*/ 571 h 682"/>
                <a:gd name="T78" fmla="*/ 287 w 406"/>
                <a:gd name="T79" fmla="*/ 545 h 682"/>
                <a:gd name="T80" fmla="*/ 289 w 406"/>
                <a:gd name="T81" fmla="*/ 526 h 682"/>
                <a:gd name="T82" fmla="*/ 282 w 406"/>
                <a:gd name="T83" fmla="*/ 490 h 682"/>
                <a:gd name="T84" fmla="*/ 263 w 406"/>
                <a:gd name="T85" fmla="*/ 461 h 682"/>
                <a:gd name="T86" fmla="*/ 223 w 406"/>
                <a:gd name="T87" fmla="*/ 430 h 682"/>
                <a:gd name="T88" fmla="*/ 120 w 406"/>
                <a:gd name="T89" fmla="*/ 378 h 682"/>
                <a:gd name="T90" fmla="*/ 71 w 406"/>
                <a:gd name="T91" fmla="*/ 344 h 682"/>
                <a:gd name="T92" fmla="*/ 40 w 406"/>
                <a:gd name="T93" fmla="*/ 313 h 682"/>
                <a:gd name="T94" fmla="*/ 17 w 406"/>
                <a:gd name="T95" fmla="*/ 274 h 682"/>
                <a:gd name="T96" fmla="*/ 5 w 406"/>
                <a:gd name="T97" fmla="*/ 223 h 682"/>
                <a:gd name="T98" fmla="*/ 6 w 406"/>
                <a:gd name="T99" fmla="*/ 179 h 682"/>
                <a:gd name="T100" fmla="*/ 22 w 406"/>
                <a:gd name="T101" fmla="*/ 116 h 682"/>
                <a:gd name="T102" fmla="*/ 56 w 406"/>
                <a:gd name="T103" fmla="*/ 65 h 682"/>
                <a:gd name="T104" fmla="*/ 102 w 406"/>
                <a:gd name="T105" fmla="*/ 29 h 682"/>
                <a:gd name="T106" fmla="*/ 158 w 406"/>
                <a:gd name="T107" fmla="*/ 7 h 682"/>
                <a:gd name="T108" fmla="*/ 220 w 406"/>
                <a:gd name="T109" fmla="*/ 0 h 682"/>
                <a:gd name="T110" fmla="*/ 268 w 406"/>
                <a:gd name="T111" fmla="*/ 2 h 682"/>
                <a:gd name="T112" fmla="*/ 329 w 406"/>
                <a:gd name="T113" fmla="*/ 18 h 682"/>
                <a:gd name="T114" fmla="*/ 376 w 406"/>
                <a:gd name="T115" fmla="*/ 46 h 682"/>
                <a:gd name="T116" fmla="*/ 361 w 406"/>
                <a:gd name="T117" fmla="*/ 8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 h="682">
                  <a:moveTo>
                    <a:pt x="331" y="140"/>
                  </a:moveTo>
                  <a:lnTo>
                    <a:pt x="331" y="140"/>
                  </a:lnTo>
                  <a:lnTo>
                    <a:pt x="323" y="121"/>
                  </a:lnTo>
                  <a:lnTo>
                    <a:pt x="313" y="105"/>
                  </a:lnTo>
                  <a:lnTo>
                    <a:pt x="301" y="90"/>
                  </a:lnTo>
                  <a:lnTo>
                    <a:pt x="294" y="84"/>
                  </a:lnTo>
                  <a:lnTo>
                    <a:pt x="288" y="79"/>
                  </a:lnTo>
                  <a:lnTo>
                    <a:pt x="280" y="74"/>
                  </a:lnTo>
                  <a:lnTo>
                    <a:pt x="272" y="70"/>
                  </a:lnTo>
                  <a:lnTo>
                    <a:pt x="264" y="67"/>
                  </a:lnTo>
                  <a:lnTo>
                    <a:pt x="256" y="63"/>
                  </a:lnTo>
                  <a:lnTo>
                    <a:pt x="236" y="59"/>
                  </a:lnTo>
                  <a:lnTo>
                    <a:pt x="216" y="58"/>
                  </a:lnTo>
                  <a:lnTo>
                    <a:pt x="216" y="58"/>
                  </a:lnTo>
                  <a:lnTo>
                    <a:pt x="205" y="59"/>
                  </a:lnTo>
                  <a:lnTo>
                    <a:pt x="195" y="60"/>
                  </a:lnTo>
                  <a:lnTo>
                    <a:pt x="185" y="62"/>
                  </a:lnTo>
                  <a:lnTo>
                    <a:pt x="175" y="65"/>
                  </a:lnTo>
                  <a:lnTo>
                    <a:pt x="166" y="69"/>
                  </a:lnTo>
                  <a:lnTo>
                    <a:pt x="159" y="73"/>
                  </a:lnTo>
                  <a:lnTo>
                    <a:pt x="151" y="78"/>
                  </a:lnTo>
                  <a:lnTo>
                    <a:pt x="144" y="84"/>
                  </a:lnTo>
                  <a:lnTo>
                    <a:pt x="138" y="90"/>
                  </a:lnTo>
                  <a:lnTo>
                    <a:pt x="133" y="96"/>
                  </a:lnTo>
                  <a:lnTo>
                    <a:pt x="128" y="104"/>
                  </a:lnTo>
                  <a:lnTo>
                    <a:pt x="124" y="111"/>
                  </a:lnTo>
                  <a:lnTo>
                    <a:pt x="120" y="119"/>
                  </a:lnTo>
                  <a:lnTo>
                    <a:pt x="118" y="127"/>
                  </a:lnTo>
                  <a:lnTo>
                    <a:pt x="117" y="136"/>
                  </a:lnTo>
                  <a:lnTo>
                    <a:pt x="117" y="144"/>
                  </a:lnTo>
                  <a:lnTo>
                    <a:pt x="117" y="144"/>
                  </a:lnTo>
                  <a:lnTo>
                    <a:pt x="117" y="157"/>
                  </a:lnTo>
                  <a:lnTo>
                    <a:pt x="119" y="168"/>
                  </a:lnTo>
                  <a:lnTo>
                    <a:pt x="123" y="179"/>
                  </a:lnTo>
                  <a:lnTo>
                    <a:pt x="129" y="189"/>
                  </a:lnTo>
                  <a:lnTo>
                    <a:pt x="135" y="199"/>
                  </a:lnTo>
                  <a:lnTo>
                    <a:pt x="143" y="208"/>
                  </a:lnTo>
                  <a:lnTo>
                    <a:pt x="151" y="215"/>
                  </a:lnTo>
                  <a:lnTo>
                    <a:pt x="161" y="223"/>
                  </a:lnTo>
                  <a:lnTo>
                    <a:pt x="184" y="238"/>
                  </a:lnTo>
                  <a:lnTo>
                    <a:pt x="208" y="251"/>
                  </a:lnTo>
                  <a:lnTo>
                    <a:pt x="262" y="277"/>
                  </a:lnTo>
                  <a:lnTo>
                    <a:pt x="288" y="291"/>
                  </a:lnTo>
                  <a:lnTo>
                    <a:pt x="314" y="306"/>
                  </a:lnTo>
                  <a:lnTo>
                    <a:pt x="328" y="315"/>
                  </a:lnTo>
                  <a:lnTo>
                    <a:pt x="339" y="325"/>
                  </a:lnTo>
                  <a:lnTo>
                    <a:pt x="350" y="335"/>
                  </a:lnTo>
                  <a:lnTo>
                    <a:pt x="361" y="344"/>
                  </a:lnTo>
                  <a:lnTo>
                    <a:pt x="371" y="356"/>
                  </a:lnTo>
                  <a:lnTo>
                    <a:pt x="380" y="368"/>
                  </a:lnTo>
                  <a:lnTo>
                    <a:pt x="387" y="382"/>
                  </a:lnTo>
                  <a:lnTo>
                    <a:pt x="393" y="397"/>
                  </a:lnTo>
                  <a:lnTo>
                    <a:pt x="399" y="411"/>
                  </a:lnTo>
                  <a:lnTo>
                    <a:pt x="403" y="429"/>
                  </a:lnTo>
                  <a:lnTo>
                    <a:pt x="406" y="447"/>
                  </a:lnTo>
                  <a:lnTo>
                    <a:pt x="406" y="466"/>
                  </a:lnTo>
                  <a:lnTo>
                    <a:pt x="406" y="466"/>
                  </a:lnTo>
                  <a:lnTo>
                    <a:pt x="404" y="490"/>
                  </a:lnTo>
                  <a:lnTo>
                    <a:pt x="402" y="512"/>
                  </a:lnTo>
                  <a:lnTo>
                    <a:pt x="396" y="534"/>
                  </a:lnTo>
                  <a:lnTo>
                    <a:pt x="388" y="554"/>
                  </a:lnTo>
                  <a:lnTo>
                    <a:pt x="378" y="573"/>
                  </a:lnTo>
                  <a:lnTo>
                    <a:pt x="366" y="591"/>
                  </a:lnTo>
                  <a:lnTo>
                    <a:pt x="352" y="607"/>
                  </a:lnTo>
                  <a:lnTo>
                    <a:pt x="336" y="622"/>
                  </a:lnTo>
                  <a:lnTo>
                    <a:pt x="319" y="636"/>
                  </a:lnTo>
                  <a:lnTo>
                    <a:pt x="300" y="647"/>
                  </a:lnTo>
                  <a:lnTo>
                    <a:pt x="279" y="657"/>
                  </a:lnTo>
                  <a:lnTo>
                    <a:pt x="257" y="666"/>
                  </a:lnTo>
                  <a:lnTo>
                    <a:pt x="233" y="673"/>
                  </a:lnTo>
                  <a:lnTo>
                    <a:pt x="208" y="678"/>
                  </a:lnTo>
                  <a:lnTo>
                    <a:pt x="181" y="681"/>
                  </a:lnTo>
                  <a:lnTo>
                    <a:pt x="154" y="682"/>
                  </a:lnTo>
                  <a:lnTo>
                    <a:pt x="154" y="682"/>
                  </a:lnTo>
                  <a:lnTo>
                    <a:pt x="128" y="681"/>
                  </a:lnTo>
                  <a:lnTo>
                    <a:pt x="104" y="678"/>
                  </a:lnTo>
                  <a:lnTo>
                    <a:pt x="82" y="674"/>
                  </a:lnTo>
                  <a:lnTo>
                    <a:pt x="61" y="669"/>
                  </a:lnTo>
                  <a:lnTo>
                    <a:pt x="42" y="663"/>
                  </a:lnTo>
                  <a:lnTo>
                    <a:pt x="26" y="656"/>
                  </a:lnTo>
                  <a:lnTo>
                    <a:pt x="11" y="648"/>
                  </a:lnTo>
                  <a:lnTo>
                    <a:pt x="0" y="641"/>
                  </a:lnTo>
                  <a:lnTo>
                    <a:pt x="0" y="641"/>
                  </a:lnTo>
                  <a:lnTo>
                    <a:pt x="9" y="610"/>
                  </a:lnTo>
                  <a:lnTo>
                    <a:pt x="16" y="580"/>
                  </a:lnTo>
                  <a:lnTo>
                    <a:pt x="22" y="550"/>
                  </a:lnTo>
                  <a:lnTo>
                    <a:pt x="27" y="519"/>
                  </a:lnTo>
                  <a:lnTo>
                    <a:pt x="46" y="519"/>
                  </a:lnTo>
                  <a:lnTo>
                    <a:pt x="46" y="519"/>
                  </a:lnTo>
                  <a:lnTo>
                    <a:pt x="48" y="531"/>
                  </a:lnTo>
                  <a:lnTo>
                    <a:pt x="51" y="540"/>
                  </a:lnTo>
                  <a:lnTo>
                    <a:pt x="55" y="550"/>
                  </a:lnTo>
                  <a:lnTo>
                    <a:pt x="60" y="559"/>
                  </a:lnTo>
                  <a:lnTo>
                    <a:pt x="66" y="568"/>
                  </a:lnTo>
                  <a:lnTo>
                    <a:pt x="72" y="576"/>
                  </a:lnTo>
                  <a:lnTo>
                    <a:pt x="78" y="585"/>
                  </a:lnTo>
                  <a:lnTo>
                    <a:pt x="87" y="593"/>
                  </a:lnTo>
                  <a:lnTo>
                    <a:pt x="96" y="599"/>
                  </a:lnTo>
                  <a:lnTo>
                    <a:pt x="104" y="605"/>
                  </a:lnTo>
                  <a:lnTo>
                    <a:pt x="114" y="610"/>
                  </a:lnTo>
                  <a:lnTo>
                    <a:pt x="125" y="615"/>
                  </a:lnTo>
                  <a:lnTo>
                    <a:pt x="138" y="619"/>
                  </a:lnTo>
                  <a:lnTo>
                    <a:pt x="150" y="621"/>
                  </a:lnTo>
                  <a:lnTo>
                    <a:pt x="164" y="622"/>
                  </a:lnTo>
                  <a:lnTo>
                    <a:pt x="177" y="622"/>
                  </a:lnTo>
                  <a:lnTo>
                    <a:pt x="177" y="622"/>
                  </a:lnTo>
                  <a:lnTo>
                    <a:pt x="191" y="622"/>
                  </a:lnTo>
                  <a:lnTo>
                    <a:pt x="204" y="621"/>
                  </a:lnTo>
                  <a:lnTo>
                    <a:pt x="215" y="619"/>
                  </a:lnTo>
                  <a:lnTo>
                    <a:pt x="226" y="615"/>
                  </a:lnTo>
                  <a:lnTo>
                    <a:pt x="236" y="611"/>
                  </a:lnTo>
                  <a:lnTo>
                    <a:pt x="246" y="606"/>
                  </a:lnTo>
                  <a:lnTo>
                    <a:pt x="253" y="600"/>
                  </a:lnTo>
                  <a:lnTo>
                    <a:pt x="261" y="594"/>
                  </a:lnTo>
                  <a:lnTo>
                    <a:pt x="268" y="588"/>
                  </a:lnTo>
                  <a:lnTo>
                    <a:pt x="273" y="580"/>
                  </a:lnTo>
                  <a:lnTo>
                    <a:pt x="278" y="571"/>
                  </a:lnTo>
                  <a:lnTo>
                    <a:pt x="282" y="563"/>
                  </a:lnTo>
                  <a:lnTo>
                    <a:pt x="285" y="554"/>
                  </a:lnTo>
                  <a:lnTo>
                    <a:pt x="287" y="545"/>
                  </a:lnTo>
                  <a:lnTo>
                    <a:pt x="289" y="535"/>
                  </a:lnTo>
                  <a:lnTo>
                    <a:pt x="289" y="526"/>
                  </a:lnTo>
                  <a:lnTo>
                    <a:pt x="289" y="526"/>
                  </a:lnTo>
                  <a:lnTo>
                    <a:pt x="288" y="513"/>
                  </a:lnTo>
                  <a:lnTo>
                    <a:pt x="285" y="501"/>
                  </a:lnTo>
                  <a:lnTo>
                    <a:pt x="282" y="490"/>
                  </a:lnTo>
                  <a:lnTo>
                    <a:pt x="277" y="480"/>
                  </a:lnTo>
                  <a:lnTo>
                    <a:pt x="270" y="470"/>
                  </a:lnTo>
                  <a:lnTo>
                    <a:pt x="263" y="461"/>
                  </a:lnTo>
                  <a:lnTo>
                    <a:pt x="254" y="452"/>
                  </a:lnTo>
                  <a:lnTo>
                    <a:pt x="244" y="445"/>
                  </a:lnTo>
                  <a:lnTo>
                    <a:pt x="223" y="430"/>
                  </a:lnTo>
                  <a:lnTo>
                    <a:pt x="199" y="418"/>
                  </a:lnTo>
                  <a:lnTo>
                    <a:pt x="146" y="392"/>
                  </a:lnTo>
                  <a:lnTo>
                    <a:pt x="120" y="378"/>
                  </a:lnTo>
                  <a:lnTo>
                    <a:pt x="94" y="362"/>
                  </a:lnTo>
                  <a:lnTo>
                    <a:pt x="82" y="354"/>
                  </a:lnTo>
                  <a:lnTo>
                    <a:pt x="71" y="344"/>
                  </a:lnTo>
                  <a:lnTo>
                    <a:pt x="60" y="336"/>
                  </a:lnTo>
                  <a:lnTo>
                    <a:pt x="50" y="325"/>
                  </a:lnTo>
                  <a:lnTo>
                    <a:pt x="40" y="313"/>
                  </a:lnTo>
                  <a:lnTo>
                    <a:pt x="31" y="301"/>
                  </a:lnTo>
                  <a:lnTo>
                    <a:pt x="24" y="287"/>
                  </a:lnTo>
                  <a:lnTo>
                    <a:pt x="17" y="274"/>
                  </a:lnTo>
                  <a:lnTo>
                    <a:pt x="11" y="258"/>
                  </a:lnTo>
                  <a:lnTo>
                    <a:pt x="8" y="242"/>
                  </a:lnTo>
                  <a:lnTo>
                    <a:pt x="5" y="223"/>
                  </a:lnTo>
                  <a:lnTo>
                    <a:pt x="5" y="203"/>
                  </a:lnTo>
                  <a:lnTo>
                    <a:pt x="5" y="203"/>
                  </a:lnTo>
                  <a:lnTo>
                    <a:pt x="6" y="179"/>
                  </a:lnTo>
                  <a:lnTo>
                    <a:pt x="9" y="157"/>
                  </a:lnTo>
                  <a:lnTo>
                    <a:pt x="15" y="136"/>
                  </a:lnTo>
                  <a:lnTo>
                    <a:pt x="22" y="116"/>
                  </a:lnTo>
                  <a:lnTo>
                    <a:pt x="31" y="98"/>
                  </a:lnTo>
                  <a:lnTo>
                    <a:pt x="42" y="80"/>
                  </a:lnTo>
                  <a:lnTo>
                    <a:pt x="56" y="65"/>
                  </a:lnTo>
                  <a:lnTo>
                    <a:pt x="70" y="52"/>
                  </a:lnTo>
                  <a:lnTo>
                    <a:pt x="84" y="39"/>
                  </a:lnTo>
                  <a:lnTo>
                    <a:pt x="102" y="29"/>
                  </a:lnTo>
                  <a:lnTo>
                    <a:pt x="119" y="19"/>
                  </a:lnTo>
                  <a:lnTo>
                    <a:pt x="138" y="12"/>
                  </a:lnTo>
                  <a:lnTo>
                    <a:pt x="158" y="7"/>
                  </a:lnTo>
                  <a:lnTo>
                    <a:pt x="177" y="2"/>
                  </a:lnTo>
                  <a:lnTo>
                    <a:pt x="199" y="0"/>
                  </a:lnTo>
                  <a:lnTo>
                    <a:pt x="220" y="0"/>
                  </a:lnTo>
                  <a:lnTo>
                    <a:pt x="220" y="0"/>
                  </a:lnTo>
                  <a:lnTo>
                    <a:pt x="244" y="0"/>
                  </a:lnTo>
                  <a:lnTo>
                    <a:pt x="268" y="2"/>
                  </a:lnTo>
                  <a:lnTo>
                    <a:pt x="289" y="6"/>
                  </a:lnTo>
                  <a:lnTo>
                    <a:pt x="310" y="12"/>
                  </a:lnTo>
                  <a:lnTo>
                    <a:pt x="329" y="18"/>
                  </a:lnTo>
                  <a:lnTo>
                    <a:pt x="346" y="27"/>
                  </a:lnTo>
                  <a:lnTo>
                    <a:pt x="361" y="36"/>
                  </a:lnTo>
                  <a:lnTo>
                    <a:pt x="376" y="46"/>
                  </a:lnTo>
                  <a:lnTo>
                    <a:pt x="376" y="46"/>
                  </a:lnTo>
                  <a:lnTo>
                    <a:pt x="367" y="67"/>
                  </a:lnTo>
                  <a:lnTo>
                    <a:pt x="361" y="89"/>
                  </a:lnTo>
                  <a:lnTo>
                    <a:pt x="345" y="140"/>
                  </a:lnTo>
                  <a:lnTo>
                    <a:pt x="331"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55"/>
            <p:cNvSpPr>
              <a:spLocks/>
            </p:cNvSpPr>
            <p:nvPr/>
          </p:nvSpPr>
          <p:spPr bwMode="auto">
            <a:xfrm>
              <a:off x="4864101" y="4003675"/>
              <a:ext cx="225425" cy="509588"/>
            </a:xfrm>
            <a:custGeom>
              <a:avLst/>
              <a:gdLst>
                <a:gd name="T0" fmla="*/ 279 w 285"/>
                <a:gd name="T1" fmla="*/ 174 h 643"/>
                <a:gd name="T2" fmla="*/ 275 w 285"/>
                <a:gd name="T3" fmla="*/ 200 h 643"/>
                <a:gd name="T4" fmla="*/ 277 w 285"/>
                <a:gd name="T5" fmla="*/ 211 h 643"/>
                <a:gd name="T6" fmla="*/ 195 w 285"/>
                <a:gd name="T7" fmla="*/ 221 h 643"/>
                <a:gd name="T8" fmla="*/ 192 w 285"/>
                <a:gd name="T9" fmla="*/ 272 h 643"/>
                <a:gd name="T10" fmla="*/ 189 w 285"/>
                <a:gd name="T11" fmla="*/ 434 h 643"/>
                <a:gd name="T12" fmla="*/ 189 w 285"/>
                <a:gd name="T13" fmla="*/ 479 h 643"/>
                <a:gd name="T14" fmla="*/ 194 w 285"/>
                <a:gd name="T15" fmla="*/ 541 h 643"/>
                <a:gd name="T16" fmla="*/ 199 w 285"/>
                <a:gd name="T17" fmla="*/ 561 h 643"/>
                <a:gd name="T18" fmla="*/ 206 w 285"/>
                <a:gd name="T19" fmla="*/ 575 h 643"/>
                <a:gd name="T20" fmla="*/ 215 w 285"/>
                <a:gd name="T21" fmla="*/ 583 h 643"/>
                <a:gd name="T22" fmla="*/ 227 w 285"/>
                <a:gd name="T23" fmla="*/ 587 h 643"/>
                <a:gd name="T24" fmla="*/ 242 w 285"/>
                <a:gd name="T25" fmla="*/ 588 h 643"/>
                <a:gd name="T26" fmla="*/ 257 w 285"/>
                <a:gd name="T27" fmla="*/ 588 h 643"/>
                <a:gd name="T28" fmla="*/ 277 w 285"/>
                <a:gd name="T29" fmla="*/ 583 h 643"/>
                <a:gd name="T30" fmla="*/ 285 w 285"/>
                <a:gd name="T31" fmla="*/ 618 h 643"/>
                <a:gd name="T32" fmla="*/ 275 w 285"/>
                <a:gd name="T33" fmla="*/ 623 h 643"/>
                <a:gd name="T34" fmla="*/ 251 w 285"/>
                <a:gd name="T35" fmla="*/ 633 h 643"/>
                <a:gd name="T36" fmla="*/ 223 w 285"/>
                <a:gd name="T37" fmla="*/ 639 h 643"/>
                <a:gd name="T38" fmla="*/ 195 w 285"/>
                <a:gd name="T39" fmla="*/ 643 h 643"/>
                <a:gd name="T40" fmla="*/ 181 w 285"/>
                <a:gd name="T41" fmla="*/ 643 h 643"/>
                <a:gd name="T42" fmla="*/ 154 w 285"/>
                <a:gd name="T43" fmla="*/ 640 h 643"/>
                <a:gd name="T44" fmla="*/ 129 w 285"/>
                <a:gd name="T45" fmla="*/ 633 h 643"/>
                <a:gd name="T46" fmla="*/ 108 w 285"/>
                <a:gd name="T47" fmla="*/ 622 h 643"/>
                <a:gd name="T48" fmla="*/ 92 w 285"/>
                <a:gd name="T49" fmla="*/ 606 h 643"/>
                <a:gd name="T50" fmla="*/ 78 w 285"/>
                <a:gd name="T51" fmla="*/ 585 h 643"/>
                <a:gd name="T52" fmla="*/ 68 w 285"/>
                <a:gd name="T53" fmla="*/ 558 h 643"/>
                <a:gd name="T54" fmla="*/ 62 w 285"/>
                <a:gd name="T55" fmla="*/ 529 h 643"/>
                <a:gd name="T56" fmla="*/ 61 w 285"/>
                <a:gd name="T57" fmla="*/ 495 h 643"/>
                <a:gd name="T58" fmla="*/ 61 w 285"/>
                <a:gd name="T59" fmla="*/ 433 h 643"/>
                <a:gd name="T60" fmla="*/ 66 w 285"/>
                <a:gd name="T61" fmla="*/ 288 h 643"/>
                <a:gd name="T62" fmla="*/ 0 w 285"/>
                <a:gd name="T63" fmla="*/ 224 h 643"/>
                <a:gd name="T64" fmla="*/ 3 w 285"/>
                <a:gd name="T65" fmla="*/ 211 h 643"/>
                <a:gd name="T66" fmla="*/ 4 w 285"/>
                <a:gd name="T67" fmla="*/ 200 h 643"/>
                <a:gd name="T68" fmla="*/ 0 w 285"/>
                <a:gd name="T69" fmla="*/ 174 h 643"/>
                <a:gd name="T70" fmla="*/ 67 w 285"/>
                <a:gd name="T71" fmla="*/ 176 h 643"/>
                <a:gd name="T72" fmla="*/ 63 w 285"/>
                <a:gd name="T73" fmla="*/ 59 h 643"/>
                <a:gd name="T74" fmla="*/ 129 w 285"/>
                <a:gd name="T75" fmla="*/ 31 h 643"/>
                <a:gd name="T76" fmla="*/ 203 w 285"/>
                <a:gd name="T77" fmla="*/ 7 h 643"/>
                <a:gd name="T78" fmla="*/ 200 w 285"/>
                <a:gd name="T79" fmla="*/ 43 h 643"/>
                <a:gd name="T80" fmla="*/ 196 w 285"/>
                <a:gd name="T81" fmla="*/ 131 h 643"/>
                <a:gd name="T82" fmla="*/ 279 w 285"/>
                <a:gd name="T83" fmla="*/ 174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643">
                  <a:moveTo>
                    <a:pt x="279" y="174"/>
                  </a:moveTo>
                  <a:lnTo>
                    <a:pt x="279" y="174"/>
                  </a:lnTo>
                  <a:lnTo>
                    <a:pt x="277" y="186"/>
                  </a:lnTo>
                  <a:lnTo>
                    <a:pt x="275" y="200"/>
                  </a:lnTo>
                  <a:lnTo>
                    <a:pt x="275" y="200"/>
                  </a:lnTo>
                  <a:lnTo>
                    <a:pt x="277" y="211"/>
                  </a:lnTo>
                  <a:lnTo>
                    <a:pt x="279" y="224"/>
                  </a:lnTo>
                  <a:lnTo>
                    <a:pt x="195" y="221"/>
                  </a:lnTo>
                  <a:lnTo>
                    <a:pt x="195" y="221"/>
                  </a:lnTo>
                  <a:lnTo>
                    <a:pt x="192" y="272"/>
                  </a:lnTo>
                  <a:lnTo>
                    <a:pt x="190" y="330"/>
                  </a:lnTo>
                  <a:lnTo>
                    <a:pt x="189" y="434"/>
                  </a:lnTo>
                  <a:lnTo>
                    <a:pt x="189" y="434"/>
                  </a:lnTo>
                  <a:lnTo>
                    <a:pt x="189" y="479"/>
                  </a:lnTo>
                  <a:lnTo>
                    <a:pt x="190" y="514"/>
                  </a:lnTo>
                  <a:lnTo>
                    <a:pt x="194" y="541"/>
                  </a:lnTo>
                  <a:lnTo>
                    <a:pt x="196" y="552"/>
                  </a:lnTo>
                  <a:lnTo>
                    <a:pt x="199" y="561"/>
                  </a:lnTo>
                  <a:lnTo>
                    <a:pt x="202" y="568"/>
                  </a:lnTo>
                  <a:lnTo>
                    <a:pt x="206" y="575"/>
                  </a:lnTo>
                  <a:lnTo>
                    <a:pt x="210" y="580"/>
                  </a:lnTo>
                  <a:lnTo>
                    <a:pt x="215" y="583"/>
                  </a:lnTo>
                  <a:lnTo>
                    <a:pt x="221" y="586"/>
                  </a:lnTo>
                  <a:lnTo>
                    <a:pt x="227" y="587"/>
                  </a:lnTo>
                  <a:lnTo>
                    <a:pt x="233" y="588"/>
                  </a:lnTo>
                  <a:lnTo>
                    <a:pt x="242" y="588"/>
                  </a:lnTo>
                  <a:lnTo>
                    <a:pt x="242" y="588"/>
                  </a:lnTo>
                  <a:lnTo>
                    <a:pt x="257" y="588"/>
                  </a:lnTo>
                  <a:lnTo>
                    <a:pt x="268" y="586"/>
                  </a:lnTo>
                  <a:lnTo>
                    <a:pt x="277" y="583"/>
                  </a:lnTo>
                  <a:lnTo>
                    <a:pt x="285" y="580"/>
                  </a:lnTo>
                  <a:lnTo>
                    <a:pt x="285" y="618"/>
                  </a:lnTo>
                  <a:lnTo>
                    <a:pt x="285" y="618"/>
                  </a:lnTo>
                  <a:lnTo>
                    <a:pt x="275" y="623"/>
                  </a:lnTo>
                  <a:lnTo>
                    <a:pt x="264" y="628"/>
                  </a:lnTo>
                  <a:lnTo>
                    <a:pt x="251" y="633"/>
                  </a:lnTo>
                  <a:lnTo>
                    <a:pt x="238" y="637"/>
                  </a:lnTo>
                  <a:lnTo>
                    <a:pt x="223" y="639"/>
                  </a:lnTo>
                  <a:lnTo>
                    <a:pt x="210" y="642"/>
                  </a:lnTo>
                  <a:lnTo>
                    <a:pt x="195" y="643"/>
                  </a:lnTo>
                  <a:lnTo>
                    <a:pt x="181" y="643"/>
                  </a:lnTo>
                  <a:lnTo>
                    <a:pt x="181" y="643"/>
                  </a:lnTo>
                  <a:lnTo>
                    <a:pt x="168" y="643"/>
                  </a:lnTo>
                  <a:lnTo>
                    <a:pt x="154" y="640"/>
                  </a:lnTo>
                  <a:lnTo>
                    <a:pt x="141" y="638"/>
                  </a:lnTo>
                  <a:lnTo>
                    <a:pt x="129" y="633"/>
                  </a:lnTo>
                  <a:lnTo>
                    <a:pt x="118" y="628"/>
                  </a:lnTo>
                  <a:lnTo>
                    <a:pt x="108" y="622"/>
                  </a:lnTo>
                  <a:lnTo>
                    <a:pt x="99" y="614"/>
                  </a:lnTo>
                  <a:lnTo>
                    <a:pt x="92" y="606"/>
                  </a:lnTo>
                  <a:lnTo>
                    <a:pt x="84" y="596"/>
                  </a:lnTo>
                  <a:lnTo>
                    <a:pt x="78" y="585"/>
                  </a:lnTo>
                  <a:lnTo>
                    <a:pt x="72" y="572"/>
                  </a:lnTo>
                  <a:lnTo>
                    <a:pt x="68" y="558"/>
                  </a:lnTo>
                  <a:lnTo>
                    <a:pt x="65" y="545"/>
                  </a:lnTo>
                  <a:lnTo>
                    <a:pt x="62" y="529"/>
                  </a:lnTo>
                  <a:lnTo>
                    <a:pt x="61" y="513"/>
                  </a:lnTo>
                  <a:lnTo>
                    <a:pt x="61" y="495"/>
                  </a:lnTo>
                  <a:lnTo>
                    <a:pt x="61" y="495"/>
                  </a:lnTo>
                  <a:lnTo>
                    <a:pt x="61" y="433"/>
                  </a:lnTo>
                  <a:lnTo>
                    <a:pt x="63" y="361"/>
                  </a:lnTo>
                  <a:lnTo>
                    <a:pt x="66" y="288"/>
                  </a:lnTo>
                  <a:lnTo>
                    <a:pt x="67" y="222"/>
                  </a:lnTo>
                  <a:lnTo>
                    <a:pt x="0" y="224"/>
                  </a:lnTo>
                  <a:lnTo>
                    <a:pt x="0" y="224"/>
                  </a:lnTo>
                  <a:lnTo>
                    <a:pt x="3" y="211"/>
                  </a:lnTo>
                  <a:lnTo>
                    <a:pt x="4" y="200"/>
                  </a:lnTo>
                  <a:lnTo>
                    <a:pt x="4" y="200"/>
                  </a:lnTo>
                  <a:lnTo>
                    <a:pt x="3" y="186"/>
                  </a:lnTo>
                  <a:lnTo>
                    <a:pt x="0" y="174"/>
                  </a:lnTo>
                  <a:lnTo>
                    <a:pt x="67" y="176"/>
                  </a:lnTo>
                  <a:lnTo>
                    <a:pt x="67" y="176"/>
                  </a:lnTo>
                  <a:lnTo>
                    <a:pt x="66" y="121"/>
                  </a:lnTo>
                  <a:lnTo>
                    <a:pt x="63" y="59"/>
                  </a:lnTo>
                  <a:lnTo>
                    <a:pt x="63" y="59"/>
                  </a:lnTo>
                  <a:lnTo>
                    <a:pt x="129" y="31"/>
                  </a:lnTo>
                  <a:lnTo>
                    <a:pt x="194" y="0"/>
                  </a:lnTo>
                  <a:lnTo>
                    <a:pt x="203" y="7"/>
                  </a:lnTo>
                  <a:lnTo>
                    <a:pt x="203" y="7"/>
                  </a:lnTo>
                  <a:lnTo>
                    <a:pt x="200" y="43"/>
                  </a:lnTo>
                  <a:lnTo>
                    <a:pt x="197" y="85"/>
                  </a:lnTo>
                  <a:lnTo>
                    <a:pt x="196" y="131"/>
                  </a:lnTo>
                  <a:lnTo>
                    <a:pt x="195" y="175"/>
                  </a:lnTo>
                  <a:lnTo>
                    <a:pt x="279" y="1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56"/>
            <p:cNvSpPr>
              <a:spLocks/>
            </p:cNvSpPr>
            <p:nvPr/>
          </p:nvSpPr>
          <p:spPr bwMode="auto">
            <a:xfrm>
              <a:off x="5156201" y="4130675"/>
              <a:ext cx="228600" cy="373063"/>
            </a:xfrm>
            <a:custGeom>
              <a:avLst/>
              <a:gdLst>
                <a:gd name="T0" fmla="*/ 131 w 289"/>
                <a:gd name="T1" fmla="*/ 128 h 471"/>
                <a:gd name="T2" fmla="*/ 144 w 289"/>
                <a:gd name="T3" fmla="*/ 98 h 471"/>
                <a:gd name="T4" fmla="*/ 158 w 289"/>
                <a:gd name="T5" fmla="*/ 71 h 471"/>
                <a:gd name="T6" fmla="*/ 174 w 289"/>
                <a:gd name="T7" fmla="*/ 50 h 471"/>
                <a:gd name="T8" fmla="*/ 191 w 289"/>
                <a:gd name="T9" fmla="*/ 31 h 471"/>
                <a:gd name="T10" fmla="*/ 210 w 289"/>
                <a:gd name="T11" fmla="*/ 17 h 471"/>
                <a:gd name="T12" fmla="*/ 230 w 289"/>
                <a:gd name="T13" fmla="*/ 8 h 471"/>
                <a:gd name="T14" fmla="*/ 251 w 289"/>
                <a:gd name="T15" fmla="*/ 3 h 471"/>
                <a:gd name="T16" fmla="*/ 275 w 289"/>
                <a:gd name="T17" fmla="*/ 0 h 471"/>
                <a:gd name="T18" fmla="*/ 289 w 289"/>
                <a:gd name="T19" fmla="*/ 1 h 471"/>
                <a:gd name="T20" fmla="*/ 287 w 289"/>
                <a:gd name="T21" fmla="*/ 16 h 471"/>
                <a:gd name="T22" fmla="*/ 284 w 289"/>
                <a:gd name="T23" fmla="*/ 50 h 471"/>
                <a:gd name="T24" fmla="*/ 284 w 289"/>
                <a:gd name="T25" fmla="*/ 70 h 471"/>
                <a:gd name="T26" fmla="*/ 286 w 289"/>
                <a:gd name="T27" fmla="*/ 133 h 471"/>
                <a:gd name="T28" fmla="*/ 277 w 289"/>
                <a:gd name="T29" fmla="*/ 140 h 471"/>
                <a:gd name="T30" fmla="*/ 255 w 289"/>
                <a:gd name="T31" fmla="*/ 132 h 471"/>
                <a:gd name="T32" fmla="*/ 227 w 289"/>
                <a:gd name="T33" fmla="*/ 127 h 471"/>
                <a:gd name="T34" fmla="*/ 217 w 289"/>
                <a:gd name="T35" fmla="*/ 128 h 471"/>
                <a:gd name="T36" fmla="*/ 198 w 289"/>
                <a:gd name="T37" fmla="*/ 132 h 471"/>
                <a:gd name="T38" fmla="*/ 182 w 289"/>
                <a:gd name="T39" fmla="*/ 139 h 471"/>
                <a:gd name="T40" fmla="*/ 167 w 289"/>
                <a:gd name="T41" fmla="*/ 149 h 471"/>
                <a:gd name="T42" fmla="*/ 154 w 289"/>
                <a:gd name="T43" fmla="*/ 163 h 471"/>
                <a:gd name="T44" fmla="*/ 146 w 289"/>
                <a:gd name="T45" fmla="*/ 177 h 471"/>
                <a:gd name="T46" fmla="*/ 139 w 289"/>
                <a:gd name="T47" fmla="*/ 194 h 471"/>
                <a:gd name="T48" fmla="*/ 136 w 289"/>
                <a:gd name="T49" fmla="*/ 212 h 471"/>
                <a:gd name="T50" fmla="*/ 136 w 289"/>
                <a:gd name="T51" fmla="*/ 259 h 471"/>
                <a:gd name="T52" fmla="*/ 136 w 289"/>
                <a:gd name="T53" fmla="*/ 316 h 471"/>
                <a:gd name="T54" fmla="*/ 139 w 289"/>
                <a:gd name="T55" fmla="*/ 421 h 471"/>
                <a:gd name="T56" fmla="*/ 143 w 289"/>
                <a:gd name="T57" fmla="*/ 471 h 471"/>
                <a:gd name="T58" fmla="*/ 93 w 289"/>
                <a:gd name="T59" fmla="*/ 468 h 471"/>
                <a:gd name="T60" fmla="*/ 71 w 289"/>
                <a:gd name="T61" fmla="*/ 466 h 471"/>
                <a:gd name="T62" fmla="*/ 31 w 289"/>
                <a:gd name="T63" fmla="*/ 469 h 471"/>
                <a:gd name="T64" fmla="*/ 0 w 289"/>
                <a:gd name="T65" fmla="*/ 471 h 471"/>
                <a:gd name="T66" fmla="*/ 7 w 289"/>
                <a:gd name="T67" fmla="*/ 370 h 471"/>
                <a:gd name="T68" fmla="*/ 8 w 289"/>
                <a:gd name="T69" fmla="*/ 259 h 471"/>
                <a:gd name="T70" fmla="*/ 8 w 289"/>
                <a:gd name="T71" fmla="*/ 222 h 471"/>
                <a:gd name="T72" fmla="*/ 7 w 289"/>
                <a:gd name="T73" fmla="*/ 112 h 471"/>
                <a:gd name="T74" fmla="*/ 0 w 289"/>
                <a:gd name="T75" fmla="*/ 10 h 471"/>
                <a:gd name="T76" fmla="*/ 33 w 289"/>
                <a:gd name="T77" fmla="*/ 13 h 471"/>
                <a:gd name="T78" fmla="*/ 66 w 289"/>
                <a:gd name="T79" fmla="*/ 15 h 471"/>
                <a:gd name="T80" fmla="*/ 82 w 289"/>
                <a:gd name="T81" fmla="*/ 14 h 471"/>
                <a:gd name="T82" fmla="*/ 132 w 289"/>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471">
                  <a:moveTo>
                    <a:pt x="128" y="127"/>
                  </a:moveTo>
                  <a:lnTo>
                    <a:pt x="131" y="128"/>
                  </a:lnTo>
                  <a:lnTo>
                    <a:pt x="131" y="128"/>
                  </a:lnTo>
                  <a:lnTo>
                    <a:pt x="144" y="98"/>
                  </a:lnTo>
                  <a:lnTo>
                    <a:pt x="151" y="84"/>
                  </a:lnTo>
                  <a:lnTo>
                    <a:pt x="158" y="71"/>
                  </a:lnTo>
                  <a:lnTo>
                    <a:pt x="165" y="60"/>
                  </a:lnTo>
                  <a:lnTo>
                    <a:pt x="174" y="50"/>
                  </a:lnTo>
                  <a:lnTo>
                    <a:pt x="183" y="40"/>
                  </a:lnTo>
                  <a:lnTo>
                    <a:pt x="191" y="31"/>
                  </a:lnTo>
                  <a:lnTo>
                    <a:pt x="200" y="24"/>
                  </a:lnTo>
                  <a:lnTo>
                    <a:pt x="210" y="17"/>
                  </a:lnTo>
                  <a:lnTo>
                    <a:pt x="220" y="13"/>
                  </a:lnTo>
                  <a:lnTo>
                    <a:pt x="230" y="8"/>
                  </a:lnTo>
                  <a:lnTo>
                    <a:pt x="241" y="5"/>
                  </a:lnTo>
                  <a:lnTo>
                    <a:pt x="251" y="3"/>
                  </a:lnTo>
                  <a:lnTo>
                    <a:pt x="263" y="1"/>
                  </a:lnTo>
                  <a:lnTo>
                    <a:pt x="275" y="0"/>
                  </a:lnTo>
                  <a:lnTo>
                    <a:pt x="275" y="0"/>
                  </a:lnTo>
                  <a:lnTo>
                    <a:pt x="289" y="1"/>
                  </a:lnTo>
                  <a:lnTo>
                    <a:pt x="289" y="1"/>
                  </a:lnTo>
                  <a:lnTo>
                    <a:pt x="287" y="16"/>
                  </a:lnTo>
                  <a:lnTo>
                    <a:pt x="286" y="32"/>
                  </a:lnTo>
                  <a:lnTo>
                    <a:pt x="284" y="50"/>
                  </a:lnTo>
                  <a:lnTo>
                    <a:pt x="284" y="70"/>
                  </a:lnTo>
                  <a:lnTo>
                    <a:pt x="284" y="70"/>
                  </a:lnTo>
                  <a:lnTo>
                    <a:pt x="284" y="101"/>
                  </a:lnTo>
                  <a:lnTo>
                    <a:pt x="286" y="133"/>
                  </a:lnTo>
                  <a:lnTo>
                    <a:pt x="277" y="140"/>
                  </a:lnTo>
                  <a:lnTo>
                    <a:pt x="277" y="140"/>
                  </a:lnTo>
                  <a:lnTo>
                    <a:pt x="267" y="135"/>
                  </a:lnTo>
                  <a:lnTo>
                    <a:pt x="255" y="132"/>
                  </a:lnTo>
                  <a:lnTo>
                    <a:pt x="242" y="128"/>
                  </a:lnTo>
                  <a:lnTo>
                    <a:pt x="227" y="127"/>
                  </a:lnTo>
                  <a:lnTo>
                    <a:pt x="227" y="127"/>
                  </a:lnTo>
                  <a:lnTo>
                    <a:pt x="217" y="128"/>
                  </a:lnTo>
                  <a:lnTo>
                    <a:pt x="208" y="129"/>
                  </a:lnTo>
                  <a:lnTo>
                    <a:pt x="198" y="132"/>
                  </a:lnTo>
                  <a:lnTo>
                    <a:pt x="189" y="135"/>
                  </a:lnTo>
                  <a:lnTo>
                    <a:pt x="182" y="139"/>
                  </a:lnTo>
                  <a:lnTo>
                    <a:pt x="174" y="144"/>
                  </a:lnTo>
                  <a:lnTo>
                    <a:pt x="167" y="149"/>
                  </a:lnTo>
                  <a:lnTo>
                    <a:pt x="160" y="155"/>
                  </a:lnTo>
                  <a:lnTo>
                    <a:pt x="154" y="163"/>
                  </a:lnTo>
                  <a:lnTo>
                    <a:pt x="149" y="170"/>
                  </a:lnTo>
                  <a:lnTo>
                    <a:pt x="146" y="177"/>
                  </a:lnTo>
                  <a:lnTo>
                    <a:pt x="142" y="186"/>
                  </a:lnTo>
                  <a:lnTo>
                    <a:pt x="139" y="194"/>
                  </a:lnTo>
                  <a:lnTo>
                    <a:pt x="137" y="204"/>
                  </a:lnTo>
                  <a:lnTo>
                    <a:pt x="136" y="212"/>
                  </a:lnTo>
                  <a:lnTo>
                    <a:pt x="136" y="222"/>
                  </a:lnTo>
                  <a:lnTo>
                    <a:pt x="136" y="259"/>
                  </a:lnTo>
                  <a:lnTo>
                    <a:pt x="136" y="259"/>
                  </a:lnTo>
                  <a:lnTo>
                    <a:pt x="136" y="316"/>
                  </a:lnTo>
                  <a:lnTo>
                    <a:pt x="137" y="370"/>
                  </a:lnTo>
                  <a:lnTo>
                    <a:pt x="139" y="421"/>
                  </a:lnTo>
                  <a:lnTo>
                    <a:pt x="143" y="471"/>
                  </a:lnTo>
                  <a:lnTo>
                    <a:pt x="143" y="471"/>
                  </a:lnTo>
                  <a:lnTo>
                    <a:pt x="112" y="469"/>
                  </a:lnTo>
                  <a:lnTo>
                    <a:pt x="93" y="468"/>
                  </a:lnTo>
                  <a:lnTo>
                    <a:pt x="71" y="466"/>
                  </a:lnTo>
                  <a:lnTo>
                    <a:pt x="71" y="466"/>
                  </a:lnTo>
                  <a:lnTo>
                    <a:pt x="50" y="468"/>
                  </a:lnTo>
                  <a:lnTo>
                    <a:pt x="31" y="469"/>
                  </a:lnTo>
                  <a:lnTo>
                    <a:pt x="0" y="471"/>
                  </a:lnTo>
                  <a:lnTo>
                    <a:pt x="0" y="471"/>
                  </a:lnTo>
                  <a:lnTo>
                    <a:pt x="4" y="421"/>
                  </a:lnTo>
                  <a:lnTo>
                    <a:pt x="7" y="370"/>
                  </a:lnTo>
                  <a:lnTo>
                    <a:pt x="8" y="316"/>
                  </a:lnTo>
                  <a:lnTo>
                    <a:pt x="8" y="259"/>
                  </a:lnTo>
                  <a:lnTo>
                    <a:pt x="8" y="222"/>
                  </a:lnTo>
                  <a:lnTo>
                    <a:pt x="8" y="222"/>
                  </a:lnTo>
                  <a:lnTo>
                    <a:pt x="8" y="165"/>
                  </a:lnTo>
                  <a:lnTo>
                    <a:pt x="7" y="112"/>
                  </a:lnTo>
                  <a:lnTo>
                    <a:pt x="4" y="61"/>
                  </a:lnTo>
                  <a:lnTo>
                    <a:pt x="0" y="10"/>
                  </a:lnTo>
                  <a:lnTo>
                    <a:pt x="0" y="10"/>
                  </a:lnTo>
                  <a:lnTo>
                    <a:pt x="33" y="13"/>
                  </a:lnTo>
                  <a:lnTo>
                    <a:pt x="49" y="14"/>
                  </a:lnTo>
                  <a:lnTo>
                    <a:pt x="66" y="15"/>
                  </a:lnTo>
                  <a:lnTo>
                    <a:pt x="66" y="15"/>
                  </a:lnTo>
                  <a:lnTo>
                    <a:pt x="82" y="14"/>
                  </a:lnTo>
                  <a:lnTo>
                    <a:pt x="98" y="13"/>
                  </a:lnTo>
                  <a:lnTo>
                    <a:pt x="132" y="10"/>
                  </a:lnTo>
                  <a:lnTo>
                    <a:pt x="128"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57"/>
            <p:cNvSpPr>
              <a:spLocks noEditPoints="1"/>
            </p:cNvSpPr>
            <p:nvPr/>
          </p:nvSpPr>
          <p:spPr bwMode="auto">
            <a:xfrm>
              <a:off x="5410201" y="4127500"/>
              <a:ext cx="328613"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2 w 416"/>
                <a:gd name="T13" fmla="*/ 410 h 486"/>
                <a:gd name="T14" fmla="*/ 239 w 416"/>
                <a:gd name="T15" fmla="*/ 420 h 486"/>
                <a:gd name="T16" fmla="*/ 270 w 416"/>
                <a:gd name="T17" fmla="*/ 424 h 486"/>
                <a:gd name="T18" fmla="*/ 286 w 416"/>
                <a:gd name="T19" fmla="*/ 424 h 486"/>
                <a:gd name="T20" fmla="*/ 317 w 416"/>
                <a:gd name="T21" fmla="*/ 418 h 486"/>
                <a:gd name="T22" fmla="*/ 345 w 416"/>
                <a:gd name="T23" fmla="*/ 408 h 486"/>
                <a:gd name="T24" fmla="*/ 374 w 416"/>
                <a:gd name="T25" fmla="*/ 392 h 486"/>
                <a:gd name="T26" fmla="*/ 397 w 416"/>
                <a:gd name="T27" fmla="*/ 389 h 486"/>
                <a:gd name="T28" fmla="*/ 376 w 416"/>
                <a:gd name="T29" fmla="*/ 444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8 h 486"/>
                <a:gd name="T42" fmla="*/ 123 w 416"/>
                <a:gd name="T43" fmla="*/ 463 h 486"/>
                <a:gd name="T44" fmla="*/ 86 w 416"/>
                <a:gd name="T45" fmla="*/ 441 h 486"/>
                <a:gd name="T46" fmla="*/ 54 w 416"/>
                <a:gd name="T47" fmla="*/ 413 h 486"/>
                <a:gd name="T48" fmla="*/ 29 w 416"/>
                <a:gd name="T49" fmla="*/ 374 h 486"/>
                <a:gd name="T50" fmla="*/ 10 w 416"/>
                <a:gd name="T51" fmla="*/ 328 h 486"/>
                <a:gd name="T52" fmla="*/ 2 w 416"/>
                <a:gd name="T53" fmla="*/ 275 h 486"/>
                <a:gd name="T54" fmla="*/ 0 w 416"/>
                <a:gd name="T55" fmla="*/ 245 h 486"/>
                <a:gd name="T56" fmla="*/ 4 w 416"/>
                <a:gd name="T57" fmla="*/ 187 h 486"/>
                <a:gd name="T58" fmla="*/ 17 w 416"/>
                <a:gd name="T59" fmla="*/ 137 h 486"/>
                <a:gd name="T60" fmla="*/ 36 w 416"/>
                <a:gd name="T61" fmla="*/ 95 h 486"/>
                <a:gd name="T62" fmla="*/ 62 w 416"/>
                <a:gd name="T63" fmla="*/ 60 h 486"/>
                <a:gd name="T64" fmla="*/ 95 w 416"/>
                <a:gd name="T65" fmla="*/ 33 h 486"/>
                <a:gd name="T66" fmla="*/ 133 w 416"/>
                <a:gd name="T67" fmla="*/ 15 h 486"/>
                <a:gd name="T68" fmla="*/ 175 w 416"/>
                <a:gd name="T69" fmla="*/ 3 h 486"/>
                <a:gd name="T70" fmla="*/ 221 w 416"/>
                <a:gd name="T71" fmla="*/ 0 h 486"/>
                <a:gd name="T72" fmla="*/ 243 w 416"/>
                <a:gd name="T73" fmla="*/ 1 h 486"/>
                <a:gd name="T74" fmla="*/ 286 w 416"/>
                <a:gd name="T75" fmla="*/ 8 h 486"/>
                <a:gd name="T76" fmla="*/ 322 w 416"/>
                <a:gd name="T77" fmla="*/ 22 h 486"/>
                <a:gd name="T78" fmla="*/ 351 w 416"/>
                <a:gd name="T79" fmla="*/ 43 h 486"/>
                <a:gd name="T80" fmla="*/ 376 w 416"/>
                <a:gd name="T81" fmla="*/ 70 h 486"/>
                <a:gd name="T82" fmla="*/ 396 w 416"/>
                <a:gd name="T83" fmla="*/ 104 h 486"/>
                <a:gd name="T84" fmla="*/ 408 w 416"/>
                <a:gd name="T85" fmla="*/ 142 h 486"/>
                <a:gd name="T86" fmla="*/ 415 w 416"/>
                <a:gd name="T87" fmla="*/ 187 h 486"/>
                <a:gd name="T88" fmla="*/ 416 w 416"/>
                <a:gd name="T89" fmla="*/ 212 h 486"/>
                <a:gd name="T90" fmla="*/ 415 w 416"/>
                <a:gd name="T91" fmla="*/ 243 h 486"/>
                <a:gd name="T92" fmla="*/ 288 w 416"/>
                <a:gd name="T93" fmla="*/ 199 h 486"/>
                <a:gd name="T94" fmla="*/ 287 w 416"/>
                <a:gd name="T95" fmla="*/ 166 h 486"/>
                <a:gd name="T96" fmla="*/ 278 w 416"/>
                <a:gd name="T97" fmla="*/ 109 h 486"/>
                <a:gd name="T98" fmla="*/ 271 w 416"/>
                <a:gd name="T99" fmla="*/ 85 h 486"/>
                <a:gd name="T100" fmla="*/ 261 w 416"/>
                <a:gd name="T101" fmla="*/ 67 h 486"/>
                <a:gd name="T102" fmla="*/ 250 w 416"/>
                <a:gd name="T103" fmla="*/ 54 h 486"/>
                <a:gd name="T104" fmla="*/ 235 w 416"/>
                <a:gd name="T105" fmla="*/ 46 h 486"/>
                <a:gd name="T106" fmla="*/ 217 w 416"/>
                <a:gd name="T107" fmla="*/ 43 h 486"/>
                <a:gd name="T108" fmla="*/ 208 w 416"/>
                <a:gd name="T109" fmla="*/ 43 h 486"/>
                <a:gd name="T110" fmla="*/ 190 w 416"/>
                <a:gd name="T111" fmla="*/ 50 h 486"/>
                <a:gd name="T112" fmla="*/ 175 w 416"/>
                <a:gd name="T113" fmla="*/ 64 h 486"/>
                <a:gd name="T114" fmla="*/ 164 w 416"/>
                <a:gd name="T115" fmla="*/ 83 h 486"/>
                <a:gd name="T116" fmla="*/ 155 w 416"/>
                <a:gd name="T117" fmla="*/ 105 h 486"/>
                <a:gd name="T118" fmla="*/ 146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31"/>
                  </a:lnTo>
                  <a:lnTo>
                    <a:pt x="159" y="346"/>
                  </a:lnTo>
                  <a:lnTo>
                    <a:pt x="165" y="359"/>
                  </a:lnTo>
                  <a:lnTo>
                    <a:pt x="173" y="372"/>
                  </a:lnTo>
                  <a:lnTo>
                    <a:pt x="180" y="384"/>
                  </a:lnTo>
                  <a:lnTo>
                    <a:pt x="190" y="394"/>
                  </a:lnTo>
                  <a:lnTo>
                    <a:pt x="200" y="403"/>
                  </a:lnTo>
                  <a:lnTo>
                    <a:pt x="212" y="410"/>
                  </a:lnTo>
                  <a:lnTo>
                    <a:pt x="225" y="416"/>
                  </a:lnTo>
                  <a:lnTo>
                    <a:pt x="239" y="420"/>
                  </a:lnTo>
                  <a:lnTo>
                    <a:pt x="253" y="423"/>
                  </a:lnTo>
                  <a:lnTo>
                    <a:pt x="270" y="424"/>
                  </a:lnTo>
                  <a:lnTo>
                    <a:pt x="270" y="424"/>
                  </a:lnTo>
                  <a:lnTo>
                    <a:pt x="286" y="424"/>
                  </a:lnTo>
                  <a:lnTo>
                    <a:pt x="301" y="421"/>
                  </a:lnTo>
                  <a:lnTo>
                    <a:pt x="317" y="418"/>
                  </a:lnTo>
                  <a:lnTo>
                    <a:pt x="332" y="413"/>
                  </a:lnTo>
                  <a:lnTo>
                    <a:pt x="345" y="408"/>
                  </a:lnTo>
                  <a:lnTo>
                    <a:pt x="360" y="400"/>
                  </a:lnTo>
                  <a:lnTo>
                    <a:pt x="374" y="392"/>
                  </a:lnTo>
                  <a:lnTo>
                    <a:pt x="386" y="380"/>
                  </a:lnTo>
                  <a:lnTo>
                    <a:pt x="397" y="389"/>
                  </a:lnTo>
                  <a:lnTo>
                    <a:pt x="376" y="444"/>
                  </a:lnTo>
                  <a:lnTo>
                    <a:pt x="376" y="444"/>
                  </a:lnTo>
                  <a:lnTo>
                    <a:pt x="364" y="452"/>
                  </a:lnTo>
                  <a:lnTo>
                    <a:pt x="351" y="460"/>
                  </a:lnTo>
                  <a:lnTo>
                    <a:pt x="337" y="467"/>
                  </a:lnTo>
                  <a:lnTo>
                    <a:pt x="319" y="473"/>
                  </a:lnTo>
                  <a:lnTo>
                    <a:pt x="301" y="478"/>
                  </a:lnTo>
                  <a:lnTo>
                    <a:pt x="281" y="482"/>
                  </a:lnTo>
                  <a:lnTo>
                    <a:pt x="257" y="485"/>
                  </a:lnTo>
                  <a:lnTo>
                    <a:pt x="232" y="486"/>
                  </a:lnTo>
                  <a:lnTo>
                    <a:pt x="232" y="486"/>
                  </a:lnTo>
                  <a:lnTo>
                    <a:pt x="209" y="485"/>
                  </a:lnTo>
                  <a:lnTo>
                    <a:pt x="186" y="482"/>
                  </a:lnTo>
                  <a:lnTo>
                    <a:pt x="164" y="478"/>
                  </a:lnTo>
                  <a:lnTo>
                    <a:pt x="143" y="472"/>
                  </a:lnTo>
                  <a:lnTo>
                    <a:pt x="123" y="463"/>
                  </a:lnTo>
                  <a:lnTo>
                    <a:pt x="105" y="454"/>
                  </a:lnTo>
                  <a:lnTo>
                    <a:pt x="86" y="441"/>
                  </a:lnTo>
                  <a:lnTo>
                    <a:pt x="70" y="428"/>
                  </a:lnTo>
                  <a:lnTo>
                    <a:pt x="54" y="413"/>
                  </a:lnTo>
                  <a:lnTo>
                    <a:pt x="40" y="394"/>
                  </a:lnTo>
                  <a:lnTo>
                    <a:pt x="29" y="374"/>
                  </a:lnTo>
                  <a:lnTo>
                    <a:pt x="19" y="353"/>
                  </a:lnTo>
                  <a:lnTo>
                    <a:pt x="10" y="328"/>
                  </a:lnTo>
                  <a:lnTo>
                    <a:pt x="5" y="303"/>
                  </a:lnTo>
                  <a:lnTo>
                    <a:pt x="2" y="275"/>
                  </a:lnTo>
                  <a:lnTo>
                    <a:pt x="0" y="245"/>
                  </a:lnTo>
                  <a:lnTo>
                    <a:pt x="0" y="245"/>
                  </a:lnTo>
                  <a:lnTo>
                    <a:pt x="2" y="214"/>
                  </a:lnTo>
                  <a:lnTo>
                    <a:pt x="4" y="187"/>
                  </a:lnTo>
                  <a:lnTo>
                    <a:pt x="9" y="161"/>
                  </a:lnTo>
                  <a:lnTo>
                    <a:pt x="17" y="137"/>
                  </a:lnTo>
                  <a:lnTo>
                    <a:pt x="25" y="115"/>
                  </a:lnTo>
                  <a:lnTo>
                    <a:pt x="36" y="95"/>
                  </a:lnTo>
                  <a:lnTo>
                    <a:pt x="49" y="77"/>
                  </a:lnTo>
                  <a:lnTo>
                    <a:pt x="62" y="60"/>
                  </a:lnTo>
                  <a:lnTo>
                    <a:pt x="79" y="46"/>
                  </a:lnTo>
                  <a:lnTo>
                    <a:pt x="95" y="33"/>
                  </a:lnTo>
                  <a:lnTo>
                    <a:pt x="113" y="23"/>
                  </a:lnTo>
                  <a:lnTo>
                    <a:pt x="133" y="15"/>
                  </a:lnTo>
                  <a:lnTo>
                    <a:pt x="153" y="8"/>
                  </a:lnTo>
                  <a:lnTo>
                    <a:pt x="175" y="3"/>
                  </a:lnTo>
                  <a:lnTo>
                    <a:pt x="198" y="1"/>
                  </a:lnTo>
                  <a:lnTo>
                    <a:pt x="221" y="0"/>
                  </a:lnTo>
                  <a:lnTo>
                    <a:pt x="221" y="0"/>
                  </a:lnTo>
                  <a:lnTo>
                    <a:pt x="243" y="1"/>
                  </a:lnTo>
                  <a:lnTo>
                    <a:pt x="266" y="3"/>
                  </a:lnTo>
                  <a:lnTo>
                    <a:pt x="286" y="8"/>
                  </a:lnTo>
                  <a:lnTo>
                    <a:pt x="304" y="15"/>
                  </a:lnTo>
                  <a:lnTo>
                    <a:pt x="322" y="22"/>
                  </a:lnTo>
                  <a:lnTo>
                    <a:pt x="338" y="32"/>
                  </a:lnTo>
                  <a:lnTo>
                    <a:pt x="351" y="43"/>
                  </a:lnTo>
                  <a:lnTo>
                    <a:pt x="365" y="55"/>
                  </a:lnTo>
                  <a:lnTo>
                    <a:pt x="376" y="70"/>
                  </a:lnTo>
                  <a:lnTo>
                    <a:pt x="387" y="86"/>
                  </a:lnTo>
                  <a:lnTo>
                    <a:pt x="396" y="104"/>
                  </a:lnTo>
                  <a:lnTo>
                    <a:pt x="402" y="122"/>
                  </a:lnTo>
                  <a:lnTo>
                    <a:pt x="408" y="142"/>
                  </a:lnTo>
                  <a:lnTo>
                    <a:pt x="412" y="165"/>
                  </a:lnTo>
                  <a:lnTo>
                    <a:pt x="415" y="187"/>
                  </a:lnTo>
                  <a:lnTo>
                    <a:pt x="416" y="212"/>
                  </a:lnTo>
                  <a:lnTo>
                    <a:pt x="416" y="212"/>
                  </a:lnTo>
                  <a:lnTo>
                    <a:pt x="416" y="230"/>
                  </a:lnTo>
                  <a:lnTo>
                    <a:pt x="415" y="243"/>
                  </a:lnTo>
                  <a:lnTo>
                    <a:pt x="142" y="243"/>
                  </a:lnTo>
                  <a:close/>
                  <a:moveTo>
                    <a:pt x="288" y="199"/>
                  </a:moveTo>
                  <a:lnTo>
                    <a:pt x="288" y="199"/>
                  </a:lnTo>
                  <a:lnTo>
                    <a:pt x="287" y="166"/>
                  </a:lnTo>
                  <a:lnTo>
                    <a:pt x="283" y="135"/>
                  </a:lnTo>
                  <a:lnTo>
                    <a:pt x="278" y="109"/>
                  </a:lnTo>
                  <a:lnTo>
                    <a:pt x="275" y="96"/>
                  </a:lnTo>
                  <a:lnTo>
                    <a:pt x="271" y="85"/>
                  </a:lnTo>
                  <a:lnTo>
                    <a:pt x="266" y="75"/>
                  </a:lnTo>
                  <a:lnTo>
                    <a:pt x="261" y="67"/>
                  </a:lnTo>
                  <a:lnTo>
                    <a:pt x="256" y="60"/>
                  </a:lnTo>
                  <a:lnTo>
                    <a:pt x="250" y="54"/>
                  </a:lnTo>
                  <a:lnTo>
                    <a:pt x="242" y="49"/>
                  </a:lnTo>
                  <a:lnTo>
                    <a:pt x="235" y="46"/>
                  </a:lnTo>
                  <a:lnTo>
                    <a:pt x="226" y="43"/>
                  </a:lnTo>
                  <a:lnTo>
                    <a:pt x="217" y="43"/>
                  </a:lnTo>
                  <a:lnTo>
                    <a:pt x="217" y="43"/>
                  </a:lnTo>
                  <a:lnTo>
                    <a:pt x="208" y="43"/>
                  </a:lnTo>
                  <a:lnTo>
                    <a:pt x="198" y="47"/>
                  </a:lnTo>
                  <a:lnTo>
                    <a:pt x="190" y="50"/>
                  </a:lnTo>
                  <a:lnTo>
                    <a:pt x="181" y="57"/>
                  </a:lnTo>
                  <a:lnTo>
                    <a:pt x="175" y="64"/>
                  </a:lnTo>
                  <a:lnTo>
                    <a:pt x="169" y="73"/>
                  </a:lnTo>
                  <a:lnTo>
                    <a:pt x="164" y="83"/>
                  </a:lnTo>
                  <a:lnTo>
                    <a:pt x="159" y="94"/>
                  </a:lnTo>
                  <a:lnTo>
                    <a:pt x="155" y="105"/>
                  </a:lnTo>
                  <a:lnTo>
                    <a:pt x="152" y="117"/>
                  </a:lnTo>
                  <a:lnTo>
                    <a:pt x="146" y="143"/>
                  </a:lnTo>
                  <a:lnTo>
                    <a:pt x="143" y="172"/>
                  </a:lnTo>
                  <a:lnTo>
                    <a:pt x="142" y="199"/>
                  </a:lnTo>
                  <a:lnTo>
                    <a:pt x="288" y="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58"/>
            <p:cNvSpPr>
              <a:spLocks noEditPoints="1"/>
            </p:cNvSpPr>
            <p:nvPr/>
          </p:nvSpPr>
          <p:spPr bwMode="auto">
            <a:xfrm>
              <a:off x="5775326" y="4127500"/>
              <a:ext cx="347663" cy="385763"/>
            </a:xfrm>
            <a:custGeom>
              <a:avLst/>
              <a:gdLst>
                <a:gd name="T0" fmla="*/ 52 w 439"/>
                <a:gd name="T1" fmla="*/ 52 h 486"/>
                <a:gd name="T2" fmla="*/ 117 w 439"/>
                <a:gd name="T3" fmla="*/ 17 h 486"/>
                <a:gd name="T4" fmla="*/ 187 w 439"/>
                <a:gd name="T5" fmla="*/ 1 h 486"/>
                <a:gd name="T6" fmla="*/ 229 w 439"/>
                <a:gd name="T7" fmla="*/ 0 h 486"/>
                <a:gd name="T8" fmla="*/ 280 w 439"/>
                <a:gd name="T9" fmla="*/ 8 h 486"/>
                <a:gd name="T10" fmla="*/ 323 w 439"/>
                <a:gd name="T11" fmla="*/ 27 h 486"/>
                <a:gd name="T12" fmla="*/ 355 w 439"/>
                <a:gd name="T13" fmla="*/ 57 h 486"/>
                <a:gd name="T14" fmla="*/ 377 w 439"/>
                <a:gd name="T15" fmla="*/ 99 h 486"/>
                <a:gd name="T16" fmla="*/ 384 w 439"/>
                <a:gd name="T17" fmla="*/ 155 h 486"/>
                <a:gd name="T18" fmla="*/ 382 w 439"/>
                <a:gd name="T19" fmla="*/ 372 h 486"/>
                <a:gd name="T20" fmla="*/ 385 w 439"/>
                <a:gd name="T21" fmla="*/ 406 h 486"/>
                <a:gd name="T22" fmla="*/ 395 w 439"/>
                <a:gd name="T23" fmla="*/ 426 h 486"/>
                <a:gd name="T24" fmla="*/ 413 w 439"/>
                <a:gd name="T25" fmla="*/ 435 h 486"/>
                <a:gd name="T26" fmla="*/ 439 w 439"/>
                <a:gd name="T27" fmla="*/ 460 h 486"/>
                <a:gd name="T28" fmla="*/ 391 w 439"/>
                <a:gd name="T29" fmla="*/ 480 h 486"/>
                <a:gd name="T30" fmla="*/ 351 w 439"/>
                <a:gd name="T31" fmla="*/ 486 h 486"/>
                <a:gd name="T32" fmla="*/ 318 w 439"/>
                <a:gd name="T33" fmla="*/ 481 h 486"/>
                <a:gd name="T34" fmla="*/ 282 w 439"/>
                <a:gd name="T35" fmla="*/ 457 h 486"/>
                <a:gd name="T36" fmla="*/ 260 w 439"/>
                <a:gd name="T37" fmla="*/ 416 h 486"/>
                <a:gd name="T38" fmla="*/ 236 w 439"/>
                <a:gd name="T39" fmla="*/ 444 h 486"/>
                <a:gd name="T40" fmla="*/ 193 w 439"/>
                <a:gd name="T41" fmla="*/ 475 h 486"/>
                <a:gd name="T42" fmla="*/ 136 w 439"/>
                <a:gd name="T43" fmla="*/ 486 h 486"/>
                <a:gd name="T44" fmla="*/ 102 w 439"/>
                <a:gd name="T45" fmla="*/ 483 h 486"/>
                <a:gd name="T46" fmla="*/ 62 w 439"/>
                <a:gd name="T47" fmla="*/ 470 h 486"/>
                <a:gd name="T48" fmla="*/ 32 w 439"/>
                <a:gd name="T49" fmla="*/ 446 h 486"/>
                <a:gd name="T50" fmla="*/ 12 w 439"/>
                <a:gd name="T51" fmla="*/ 416 h 486"/>
                <a:gd name="T52" fmla="*/ 1 w 439"/>
                <a:gd name="T53" fmla="*/ 384 h 486"/>
                <a:gd name="T54" fmla="*/ 0 w 439"/>
                <a:gd name="T55" fmla="*/ 361 h 486"/>
                <a:gd name="T56" fmla="*/ 4 w 439"/>
                <a:gd name="T57" fmla="*/ 320 h 486"/>
                <a:gd name="T58" fmla="*/ 22 w 439"/>
                <a:gd name="T59" fmla="*/ 286 h 486"/>
                <a:gd name="T60" fmla="*/ 48 w 439"/>
                <a:gd name="T61" fmla="*/ 260 h 486"/>
                <a:gd name="T62" fmla="*/ 83 w 439"/>
                <a:gd name="T63" fmla="*/ 240 h 486"/>
                <a:gd name="T64" fmla="*/ 141 w 439"/>
                <a:gd name="T65" fmla="*/ 222 h 486"/>
                <a:gd name="T66" fmla="*/ 204 w 439"/>
                <a:gd name="T67" fmla="*/ 206 h 486"/>
                <a:gd name="T68" fmla="*/ 244 w 439"/>
                <a:gd name="T69" fmla="*/ 187 h 486"/>
                <a:gd name="T70" fmla="*/ 254 w 439"/>
                <a:gd name="T71" fmla="*/ 176 h 486"/>
                <a:gd name="T72" fmla="*/ 257 w 439"/>
                <a:gd name="T73" fmla="*/ 153 h 486"/>
                <a:gd name="T74" fmla="*/ 254 w 439"/>
                <a:gd name="T75" fmla="*/ 130 h 486"/>
                <a:gd name="T76" fmla="*/ 243 w 439"/>
                <a:gd name="T77" fmla="*/ 108 h 486"/>
                <a:gd name="T78" fmla="*/ 226 w 439"/>
                <a:gd name="T79" fmla="*/ 90 h 486"/>
                <a:gd name="T80" fmla="*/ 204 w 439"/>
                <a:gd name="T81" fmla="*/ 78 h 486"/>
                <a:gd name="T82" fmla="*/ 176 w 439"/>
                <a:gd name="T83" fmla="*/ 72 h 486"/>
                <a:gd name="T84" fmla="*/ 148 w 439"/>
                <a:gd name="T85" fmla="*/ 72 h 486"/>
                <a:gd name="T86" fmla="*/ 99 w 439"/>
                <a:gd name="T87" fmla="*/ 88 h 486"/>
                <a:gd name="T88" fmla="*/ 59 w 439"/>
                <a:gd name="T89" fmla="*/ 114 h 486"/>
                <a:gd name="T90" fmla="*/ 32 w 439"/>
                <a:gd name="T91" fmla="*/ 67 h 486"/>
                <a:gd name="T92" fmla="*/ 249 w 439"/>
                <a:gd name="T93" fmla="*/ 230 h 486"/>
                <a:gd name="T94" fmla="*/ 195 w 439"/>
                <a:gd name="T95" fmla="*/ 253 h 486"/>
                <a:gd name="T96" fmla="*/ 167 w 439"/>
                <a:gd name="T97" fmla="*/ 268 h 486"/>
                <a:gd name="T98" fmla="*/ 145 w 439"/>
                <a:gd name="T99" fmla="*/ 292 h 486"/>
                <a:gd name="T100" fmla="*/ 133 w 439"/>
                <a:gd name="T101" fmla="*/ 331 h 486"/>
                <a:gd name="T102" fmla="*/ 133 w 439"/>
                <a:gd name="T103" fmla="*/ 364 h 486"/>
                <a:gd name="T104" fmla="*/ 147 w 439"/>
                <a:gd name="T105" fmla="*/ 401 h 486"/>
                <a:gd name="T106" fmla="*/ 176 w 439"/>
                <a:gd name="T107" fmla="*/ 419 h 486"/>
                <a:gd name="T108" fmla="*/ 195 w 439"/>
                <a:gd name="T109" fmla="*/ 420 h 486"/>
                <a:gd name="T110" fmla="*/ 217 w 439"/>
                <a:gd name="T111" fmla="*/ 414 h 486"/>
                <a:gd name="T112" fmla="*/ 234 w 439"/>
                <a:gd name="T113" fmla="*/ 401 h 486"/>
                <a:gd name="T114" fmla="*/ 246 w 439"/>
                <a:gd name="T115" fmla="*/ 383 h 486"/>
                <a:gd name="T116" fmla="*/ 256 w 439"/>
                <a:gd name="T117" fmla="*/ 348 h 486"/>
                <a:gd name="T118" fmla="*/ 259 w 439"/>
                <a:gd name="T119" fmla="*/ 263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9" h="486">
                  <a:moveTo>
                    <a:pt x="32" y="67"/>
                  </a:moveTo>
                  <a:lnTo>
                    <a:pt x="32" y="67"/>
                  </a:lnTo>
                  <a:lnTo>
                    <a:pt x="52" y="52"/>
                  </a:lnTo>
                  <a:lnTo>
                    <a:pt x="73" y="38"/>
                  </a:lnTo>
                  <a:lnTo>
                    <a:pt x="95" y="27"/>
                  </a:lnTo>
                  <a:lnTo>
                    <a:pt x="117" y="17"/>
                  </a:lnTo>
                  <a:lnTo>
                    <a:pt x="141" y="10"/>
                  </a:lnTo>
                  <a:lnTo>
                    <a:pt x="164" y="3"/>
                  </a:lnTo>
                  <a:lnTo>
                    <a:pt x="187" y="1"/>
                  </a:lnTo>
                  <a:lnTo>
                    <a:pt x="210" y="0"/>
                  </a:lnTo>
                  <a:lnTo>
                    <a:pt x="210" y="0"/>
                  </a:lnTo>
                  <a:lnTo>
                    <a:pt x="229" y="0"/>
                  </a:lnTo>
                  <a:lnTo>
                    <a:pt x="246" y="2"/>
                  </a:lnTo>
                  <a:lnTo>
                    <a:pt x="264" y="5"/>
                  </a:lnTo>
                  <a:lnTo>
                    <a:pt x="280" y="8"/>
                  </a:lnTo>
                  <a:lnTo>
                    <a:pt x="296" y="13"/>
                  </a:lnTo>
                  <a:lnTo>
                    <a:pt x="310" y="19"/>
                  </a:lnTo>
                  <a:lnTo>
                    <a:pt x="323" y="27"/>
                  </a:lnTo>
                  <a:lnTo>
                    <a:pt x="336" y="36"/>
                  </a:lnTo>
                  <a:lnTo>
                    <a:pt x="347" y="46"/>
                  </a:lnTo>
                  <a:lnTo>
                    <a:pt x="355" y="57"/>
                  </a:lnTo>
                  <a:lnTo>
                    <a:pt x="364" y="69"/>
                  </a:lnTo>
                  <a:lnTo>
                    <a:pt x="372" y="83"/>
                  </a:lnTo>
                  <a:lnTo>
                    <a:pt x="377" y="99"/>
                  </a:lnTo>
                  <a:lnTo>
                    <a:pt x="382" y="116"/>
                  </a:lnTo>
                  <a:lnTo>
                    <a:pt x="384" y="135"/>
                  </a:lnTo>
                  <a:lnTo>
                    <a:pt x="384" y="155"/>
                  </a:lnTo>
                  <a:lnTo>
                    <a:pt x="384" y="155"/>
                  </a:lnTo>
                  <a:lnTo>
                    <a:pt x="383" y="268"/>
                  </a:lnTo>
                  <a:lnTo>
                    <a:pt x="382" y="372"/>
                  </a:lnTo>
                  <a:lnTo>
                    <a:pt x="382" y="372"/>
                  </a:lnTo>
                  <a:lnTo>
                    <a:pt x="383" y="392"/>
                  </a:lnTo>
                  <a:lnTo>
                    <a:pt x="385" y="406"/>
                  </a:lnTo>
                  <a:lnTo>
                    <a:pt x="389" y="419"/>
                  </a:lnTo>
                  <a:lnTo>
                    <a:pt x="391" y="423"/>
                  </a:lnTo>
                  <a:lnTo>
                    <a:pt x="395" y="426"/>
                  </a:lnTo>
                  <a:lnTo>
                    <a:pt x="399" y="430"/>
                  </a:lnTo>
                  <a:lnTo>
                    <a:pt x="403" y="432"/>
                  </a:lnTo>
                  <a:lnTo>
                    <a:pt x="413" y="435"/>
                  </a:lnTo>
                  <a:lnTo>
                    <a:pt x="425" y="436"/>
                  </a:lnTo>
                  <a:lnTo>
                    <a:pt x="439" y="437"/>
                  </a:lnTo>
                  <a:lnTo>
                    <a:pt x="439" y="460"/>
                  </a:lnTo>
                  <a:lnTo>
                    <a:pt x="439" y="460"/>
                  </a:lnTo>
                  <a:lnTo>
                    <a:pt x="414" y="472"/>
                  </a:lnTo>
                  <a:lnTo>
                    <a:pt x="391" y="480"/>
                  </a:lnTo>
                  <a:lnTo>
                    <a:pt x="382" y="483"/>
                  </a:lnTo>
                  <a:lnTo>
                    <a:pt x="372" y="485"/>
                  </a:lnTo>
                  <a:lnTo>
                    <a:pt x="351" y="486"/>
                  </a:lnTo>
                  <a:lnTo>
                    <a:pt x="351" y="486"/>
                  </a:lnTo>
                  <a:lnTo>
                    <a:pt x="333" y="485"/>
                  </a:lnTo>
                  <a:lnTo>
                    <a:pt x="318" y="481"/>
                  </a:lnTo>
                  <a:lnTo>
                    <a:pt x="305" y="475"/>
                  </a:lnTo>
                  <a:lnTo>
                    <a:pt x="293" y="467"/>
                  </a:lnTo>
                  <a:lnTo>
                    <a:pt x="282" y="457"/>
                  </a:lnTo>
                  <a:lnTo>
                    <a:pt x="274" y="445"/>
                  </a:lnTo>
                  <a:lnTo>
                    <a:pt x="266" y="431"/>
                  </a:lnTo>
                  <a:lnTo>
                    <a:pt x="260" y="416"/>
                  </a:lnTo>
                  <a:lnTo>
                    <a:pt x="260" y="416"/>
                  </a:lnTo>
                  <a:lnTo>
                    <a:pt x="249" y="431"/>
                  </a:lnTo>
                  <a:lnTo>
                    <a:pt x="236" y="444"/>
                  </a:lnTo>
                  <a:lnTo>
                    <a:pt x="223" y="456"/>
                  </a:lnTo>
                  <a:lnTo>
                    <a:pt x="208" y="466"/>
                  </a:lnTo>
                  <a:lnTo>
                    <a:pt x="193" y="475"/>
                  </a:lnTo>
                  <a:lnTo>
                    <a:pt x="176" y="481"/>
                  </a:lnTo>
                  <a:lnTo>
                    <a:pt x="157" y="485"/>
                  </a:lnTo>
                  <a:lnTo>
                    <a:pt x="136" y="486"/>
                  </a:lnTo>
                  <a:lnTo>
                    <a:pt x="136" y="486"/>
                  </a:lnTo>
                  <a:lnTo>
                    <a:pt x="119" y="485"/>
                  </a:lnTo>
                  <a:lnTo>
                    <a:pt x="102" y="483"/>
                  </a:lnTo>
                  <a:lnTo>
                    <a:pt x="88" y="480"/>
                  </a:lnTo>
                  <a:lnTo>
                    <a:pt x="74" y="475"/>
                  </a:lnTo>
                  <a:lnTo>
                    <a:pt x="62" y="470"/>
                  </a:lnTo>
                  <a:lnTo>
                    <a:pt x="50" y="462"/>
                  </a:lnTo>
                  <a:lnTo>
                    <a:pt x="40" y="455"/>
                  </a:lnTo>
                  <a:lnTo>
                    <a:pt x="32" y="446"/>
                  </a:lnTo>
                  <a:lnTo>
                    <a:pt x="24" y="437"/>
                  </a:lnTo>
                  <a:lnTo>
                    <a:pt x="17" y="428"/>
                  </a:lnTo>
                  <a:lnTo>
                    <a:pt x="12" y="416"/>
                  </a:lnTo>
                  <a:lnTo>
                    <a:pt x="7" y="406"/>
                  </a:lnTo>
                  <a:lnTo>
                    <a:pt x="3" y="395"/>
                  </a:lnTo>
                  <a:lnTo>
                    <a:pt x="1" y="384"/>
                  </a:lnTo>
                  <a:lnTo>
                    <a:pt x="0" y="373"/>
                  </a:lnTo>
                  <a:lnTo>
                    <a:pt x="0" y="361"/>
                  </a:lnTo>
                  <a:lnTo>
                    <a:pt x="0" y="361"/>
                  </a:lnTo>
                  <a:lnTo>
                    <a:pt x="0" y="346"/>
                  </a:lnTo>
                  <a:lnTo>
                    <a:pt x="2" y="332"/>
                  </a:lnTo>
                  <a:lnTo>
                    <a:pt x="4" y="320"/>
                  </a:lnTo>
                  <a:lnTo>
                    <a:pt x="9" y="307"/>
                  </a:lnTo>
                  <a:lnTo>
                    <a:pt x="14" y="296"/>
                  </a:lnTo>
                  <a:lnTo>
                    <a:pt x="22" y="286"/>
                  </a:lnTo>
                  <a:lnTo>
                    <a:pt x="29" y="276"/>
                  </a:lnTo>
                  <a:lnTo>
                    <a:pt x="38" y="268"/>
                  </a:lnTo>
                  <a:lnTo>
                    <a:pt x="48" y="260"/>
                  </a:lnTo>
                  <a:lnTo>
                    <a:pt x="58" y="253"/>
                  </a:lnTo>
                  <a:lnTo>
                    <a:pt x="70" y="246"/>
                  </a:lnTo>
                  <a:lnTo>
                    <a:pt x="83" y="240"/>
                  </a:lnTo>
                  <a:lnTo>
                    <a:pt x="95" y="235"/>
                  </a:lnTo>
                  <a:lnTo>
                    <a:pt x="110" y="230"/>
                  </a:lnTo>
                  <a:lnTo>
                    <a:pt x="141" y="222"/>
                  </a:lnTo>
                  <a:lnTo>
                    <a:pt x="141" y="222"/>
                  </a:lnTo>
                  <a:lnTo>
                    <a:pt x="176" y="213"/>
                  </a:lnTo>
                  <a:lnTo>
                    <a:pt x="204" y="206"/>
                  </a:lnTo>
                  <a:lnTo>
                    <a:pt x="224" y="198"/>
                  </a:lnTo>
                  <a:lnTo>
                    <a:pt x="239" y="191"/>
                  </a:lnTo>
                  <a:lnTo>
                    <a:pt x="244" y="187"/>
                  </a:lnTo>
                  <a:lnTo>
                    <a:pt x="249" y="183"/>
                  </a:lnTo>
                  <a:lnTo>
                    <a:pt x="251" y="179"/>
                  </a:lnTo>
                  <a:lnTo>
                    <a:pt x="254" y="176"/>
                  </a:lnTo>
                  <a:lnTo>
                    <a:pt x="256" y="166"/>
                  </a:lnTo>
                  <a:lnTo>
                    <a:pt x="257" y="153"/>
                  </a:lnTo>
                  <a:lnTo>
                    <a:pt x="257" y="153"/>
                  </a:lnTo>
                  <a:lnTo>
                    <a:pt x="256" y="146"/>
                  </a:lnTo>
                  <a:lnTo>
                    <a:pt x="255" y="137"/>
                  </a:lnTo>
                  <a:lnTo>
                    <a:pt x="254" y="130"/>
                  </a:lnTo>
                  <a:lnTo>
                    <a:pt x="250" y="121"/>
                  </a:lnTo>
                  <a:lnTo>
                    <a:pt x="248" y="115"/>
                  </a:lnTo>
                  <a:lnTo>
                    <a:pt x="243" y="108"/>
                  </a:lnTo>
                  <a:lnTo>
                    <a:pt x="238" y="101"/>
                  </a:lnTo>
                  <a:lnTo>
                    <a:pt x="233" y="95"/>
                  </a:lnTo>
                  <a:lnTo>
                    <a:pt x="226" y="90"/>
                  </a:lnTo>
                  <a:lnTo>
                    <a:pt x="219" y="85"/>
                  </a:lnTo>
                  <a:lnTo>
                    <a:pt x="212" y="81"/>
                  </a:lnTo>
                  <a:lnTo>
                    <a:pt x="204" y="78"/>
                  </a:lnTo>
                  <a:lnTo>
                    <a:pt x="195" y="75"/>
                  </a:lnTo>
                  <a:lnTo>
                    <a:pt x="186" y="73"/>
                  </a:lnTo>
                  <a:lnTo>
                    <a:pt x="176" y="72"/>
                  </a:lnTo>
                  <a:lnTo>
                    <a:pt x="166" y="72"/>
                  </a:lnTo>
                  <a:lnTo>
                    <a:pt x="166" y="72"/>
                  </a:lnTo>
                  <a:lnTo>
                    <a:pt x="148" y="72"/>
                  </a:lnTo>
                  <a:lnTo>
                    <a:pt x="131" y="75"/>
                  </a:lnTo>
                  <a:lnTo>
                    <a:pt x="115" y="80"/>
                  </a:lnTo>
                  <a:lnTo>
                    <a:pt x="99" y="88"/>
                  </a:lnTo>
                  <a:lnTo>
                    <a:pt x="84" y="95"/>
                  </a:lnTo>
                  <a:lnTo>
                    <a:pt x="70" y="104"/>
                  </a:lnTo>
                  <a:lnTo>
                    <a:pt x="59" y="114"/>
                  </a:lnTo>
                  <a:lnTo>
                    <a:pt x="50" y="124"/>
                  </a:lnTo>
                  <a:lnTo>
                    <a:pt x="44" y="124"/>
                  </a:lnTo>
                  <a:lnTo>
                    <a:pt x="32" y="67"/>
                  </a:lnTo>
                  <a:close/>
                  <a:moveTo>
                    <a:pt x="259" y="225"/>
                  </a:moveTo>
                  <a:lnTo>
                    <a:pt x="259" y="225"/>
                  </a:lnTo>
                  <a:lnTo>
                    <a:pt x="249" y="230"/>
                  </a:lnTo>
                  <a:lnTo>
                    <a:pt x="238" y="235"/>
                  </a:lnTo>
                  <a:lnTo>
                    <a:pt x="217" y="244"/>
                  </a:lnTo>
                  <a:lnTo>
                    <a:pt x="195" y="253"/>
                  </a:lnTo>
                  <a:lnTo>
                    <a:pt x="186" y="256"/>
                  </a:lnTo>
                  <a:lnTo>
                    <a:pt x="176" y="261"/>
                  </a:lnTo>
                  <a:lnTo>
                    <a:pt x="167" y="268"/>
                  </a:lnTo>
                  <a:lnTo>
                    <a:pt x="158" y="275"/>
                  </a:lnTo>
                  <a:lnTo>
                    <a:pt x="151" y="282"/>
                  </a:lnTo>
                  <a:lnTo>
                    <a:pt x="145" y="292"/>
                  </a:lnTo>
                  <a:lnTo>
                    <a:pt x="140" y="303"/>
                  </a:lnTo>
                  <a:lnTo>
                    <a:pt x="136" y="316"/>
                  </a:lnTo>
                  <a:lnTo>
                    <a:pt x="133" y="331"/>
                  </a:lnTo>
                  <a:lnTo>
                    <a:pt x="132" y="348"/>
                  </a:lnTo>
                  <a:lnTo>
                    <a:pt x="132" y="348"/>
                  </a:lnTo>
                  <a:lnTo>
                    <a:pt x="133" y="364"/>
                  </a:lnTo>
                  <a:lnTo>
                    <a:pt x="137" y="379"/>
                  </a:lnTo>
                  <a:lnTo>
                    <a:pt x="141" y="392"/>
                  </a:lnTo>
                  <a:lnTo>
                    <a:pt x="147" y="401"/>
                  </a:lnTo>
                  <a:lnTo>
                    <a:pt x="156" y="409"/>
                  </a:lnTo>
                  <a:lnTo>
                    <a:pt x="164" y="415"/>
                  </a:lnTo>
                  <a:lnTo>
                    <a:pt x="176" y="419"/>
                  </a:lnTo>
                  <a:lnTo>
                    <a:pt x="187" y="420"/>
                  </a:lnTo>
                  <a:lnTo>
                    <a:pt x="187" y="420"/>
                  </a:lnTo>
                  <a:lnTo>
                    <a:pt x="195" y="420"/>
                  </a:lnTo>
                  <a:lnTo>
                    <a:pt x="203" y="419"/>
                  </a:lnTo>
                  <a:lnTo>
                    <a:pt x="209" y="416"/>
                  </a:lnTo>
                  <a:lnTo>
                    <a:pt x="217" y="414"/>
                  </a:lnTo>
                  <a:lnTo>
                    <a:pt x="223" y="410"/>
                  </a:lnTo>
                  <a:lnTo>
                    <a:pt x="228" y="406"/>
                  </a:lnTo>
                  <a:lnTo>
                    <a:pt x="234" y="401"/>
                  </a:lnTo>
                  <a:lnTo>
                    <a:pt x="238" y="397"/>
                  </a:lnTo>
                  <a:lnTo>
                    <a:pt x="243" y="390"/>
                  </a:lnTo>
                  <a:lnTo>
                    <a:pt x="246" y="383"/>
                  </a:lnTo>
                  <a:lnTo>
                    <a:pt x="250" y="375"/>
                  </a:lnTo>
                  <a:lnTo>
                    <a:pt x="253" y="367"/>
                  </a:lnTo>
                  <a:lnTo>
                    <a:pt x="256" y="348"/>
                  </a:lnTo>
                  <a:lnTo>
                    <a:pt x="257" y="326"/>
                  </a:lnTo>
                  <a:lnTo>
                    <a:pt x="257" y="326"/>
                  </a:lnTo>
                  <a:lnTo>
                    <a:pt x="259" y="263"/>
                  </a:lnTo>
                  <a:lnTo>
                    <a:pt x="259" y="225"/>
                  </a:lnTo>
                  <a:lnTo>
                    <a:pt x="259" y="2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59"/>
            <p:cNvSpPr>
              <a:spLocks/>
            </p:cNvSpPr>
            <p:nvPr/>
          </p:nvSpPr>
          <p:spPr bwMode="auto">
            <a:xfrm>
              <a:off x="6170613" y="4127500"/>
              <a:ext cx="555625" cy="376238"/>
            </a:xfrm>
            <a:custGeom>
              <a:avLst/>
              <a:gdLst>
                <a:gd name="T0" fmla="*/ 135 w 700"/>
                <a:gd name="T1" fmla="*/ 84 h 473"/>
                <a:gd name="T2" fmla="*/ 181 w 700"/>
                <a:gd name="T3" fmla="*/ 34 h 473"/>
                <a:gd name="T4" fmla="*/ 237 w 700"/>
                <a:gd name="T5" fmla="*/ 6 h 473"/>
                <a:gd name="T6" fmla="*/ 268 w 700"/>
                <a:gd name="T7" fmla="*/ 0 h 473"/>
                <a:gd name="T8" fmla="*/ 290 w 700"/>
                <a:gd name="T9" fmla="*/ 0 h 473"/>
                <a:gd name="T10" fmla="*/ 320 w 700"/>
                <a:gd name="T11" fmla="*/ 6 h 473"/>
                <a:gd name="T12" fmla="*/ 345 w 700"/>
                <a:gd name="T13" fmla="*/ 17 h 473"/>
                <a:gd name="T14" fmla="*/ 368 w 700"/>
                <a:gd name="T15" fmla="*/ 36 h 473"/>
                <a:gd name="T16" fmla="*/ 402 w 700"/>
                <a:gd name="T17" fmla="*/ 90 h 473"/>
                <a:gd name="T18" fmla="*/ 433 w 700"/>
                <a:gd name="T19" fmla="*/ 52 h 473"/>
                <a:gd name="T20" fmla="*/ 487 w 700"/>
                <a:gd name="T21" fmla="*/ 13 h 473"/>
                <a:gd name="T22" fmla="*/ 538 w 700"/>
                <a:gd name="T23" fmla="*/ 0 h 473"/>
                <a:gd name="T24" fmla="*/ 567 w 700"/>
                <a:gd name="T25" fmla="*/ 0 h 473"/>
                <a:gd name="T26" fmla="*/ 613 w 700"/>
                <a:gd name="T27" fmla="*/ 10 h 473"/>
                <a:gd name="T28" fmla="*/ 650 w 700"/>
                <a:gd name="T29" fmla="*/ 32 h 473"/>
                <a:gd name="T30" fmla="*/ 676 w 700"/>
                <a:gd name="T31" fmla="*/ 65 h 473"/>
                <a:gd name="T32" fmla="*/ 692 w 700"/>
                <a:gd name="T33" fmla="*/ 114 h 473"/>
                <a:gd name="T34" fmla="*/ 698 w 700"/>
                <a:gd name="T35" fmla="*/ 175 h 473"/>
                <a:gd name="T36" fmla="*/ 696 w 700"/>
                <a:gd name="T37" fmla="*/ 261 h 473"/>
                <a:gd name="T38" fmla="*/ 695 w 700"/>
                <a:gd name="T39" fmla="*/ 336 h 473"/>
                <a:gd name="T40" fmla="*/ 700 w 700"/>
                <a:gd name="T41" fmla="*/ 473 h 473"/>
                <a:gd name="T42" fmla="*/ 628 w 700"/>
                <a:gd name="T43" fmla="*/ 468 h 473"/>
                <a:gd name="T44" fmla="*/ 571 w 700"/>
                <a:gd name="T45" fmla="*/ 472 h 473"/>
                <a:gd name="T46" fmla="*/ 559 w 700"/>
                <a:gd name="T47" fmla="*/ 446 h 473"/>
                <a:gd name="T48" fmla="*/ 566 w 700"/>
                <a:gd name="T49" fmla="*/ 281 h 473"/>
                <a:gd name="T50" fmla="*/ 566 w 700"/>
                <a:gd name="T51" fmla="*/ 172 h 473"/>
                <a:gd name="T52" fmla="*/ 558 w 700"/>
                <a:gd name="T53" fmla="*/ 137 h 473"/>
                <a:gd name="T54" fmla="*/ 546 w 700"/>
                <a:gd name="T55" fmla="*/ 112 h 473"/>
                <a:gd name="T56" fmla="*/ 528 w 700"/>
                <a:gd name="T57" fmla="*/ 95 h 473"/>
                <a:gd name="T58" fmla="*/ 506 w 700"/>
                <a:gd name="T59" fmla="*/ 85 h 473"/>
                <a:gd name="T60" fmla="*/ 489 w 700"/>
                <a:gd name="T61" fmla="*/ 84 h 473"/>
                <a:gd name="T62" fmla="*/ 458 w 700"/>
                <a:gd name="T63" fmla="*/ 90 h 473"/>
                <a:gd name="T64" fmla="*/ 437 w 700"/>
                <a:gd name="T65" fmla="*/ 106 h 473"/>
                <a:gd name="T66" fmla="*/ 423 w 700"/>
                <a:gd name="T67" fmla="*/ 130 h 473"/>
                <a:gd name="T68" fmla="*/ 413 w 700"/>
                <a:gd name="T69" fmla="*/ 176 h 473"/>
                <a:gd name="T70" fmla="*/ 413 w 700"/>
                <a:gd name="T71" fmla="*/ 261 h 473"/>
                <a:gd name="T72" fmla="*/ 417 w 700"/>
                <a:gd name="T73" fmla="*/ 423 h 473"/>
                <a:gd name="T74" fmla="*/ 390 w 700"/>
                <a:gd name="T75" fmla="*/ 471 h 473"/>
                <a:gd name="T76" fmla="*/ 349 w 700"/>
                <a:gd name="T77" fmla="*/ 468 h 473"/>
                <a:gd name="T78" fmla="*/ 278 w 700"/>
                <a:gd name="T79" fmla="*/ 473 h 473"/>
                <a:gd name="T80" fmla="*/ 284 w 700"/>
                <a:gd name="T81" fmla="*/ 372 h 473"/>
                <a:gd name="T82" fmla="*/ 285 w 700"/>
                <a:gd name="T83" fmla="*/ 203 h 473"/>
                <a:gd name="T84" fmla="*/ 282 w 700"/>
                <a:gd name="T85" fmla="*/ 152 h 473"/>
                <a:gd name="T86" fmla="*/ 270 w 700"/>
                <a:gd name="T87" fmla="*/ 115 h 473"/>
                <a:gd name="T88" fmla="*/ 257 w 700"/>
                <a:gd name="T89" fmla="*/ 96 h 473"/>
                <a:gd name="T90" fmla="*/ 236 w 700"/>
                <a:gd name="T91" fmla="*/ 85 h 473"/>
                <a:gd name="T92" fmla="*/ 218 w 700"/>
                <a:gd name="T93" fmla="*/ 84 h 473"/>
                <a:gd name="T94" fmla="*/ 190 w 700"/>
                <a:gd name="T95" fmla="*/ 89 h 473"/>
                <a:gd name="T96" fmla="*/ 168 w 700"/>
                <a:gd name="T97" fmla="*/ 105 h 473"/>
                <a:gd name="T98" fmla="*/ 150 w 700"/>
                <a:gd name="T99" fmla="*/ 130 h 473"/>
                <a:gd name="T100" fmla="*/ 140 w 700"/>
                <a:gd name="T101" fmla="*/ 165 h 473"/>
                <a:gd name="T102" fmla="*/ 135 w 700"/>
                <a:gd name="T103" fmla="*/ 224 h 473"/>
                <a:gd name="T104" fmla="*/ 135 w 700"/>
                <a:gd name="T105" fmla="*/ 318 h 473"/>
                <a:gd name="T106" fmla="*/ 143 w 700"/>
                <a:gd name="T107" fmla="*/ 473 h 473"/>
                <a:gd name="T108" fmla="*/ 93 w 700"/>
                <a:gd name="T109" fmla="*/ 470 h 473"/>
                <a:gd name="T110" fmla="*/ 51 w 700"/>
                <a:gd name="T111" fmla="*/ 470 h 473"/>
                <a:gd name="T112" fmla="*/ 0 w 700"/>
                <a:gd name="T113" fmla="*/ 473 h 473"/>
                <a:gd name="T114" fmla="*/ 8 w 700"/>
                <a:gd name="T115" fmla="*/ 318 h 473"/>
                <a:gd name="T116" fmla="*/ 8 w 700"/>
                <a:gd name="T117" fmla="*/ 224 h 473"/>
                <a:gd name="T118" fmla="*/ 4 w 700"/>
                <a:gd name="T119" fmla="*/ 63 h 473"/>
                <a:gd name="T120" fmla="*/ 34 w 700"/>
                <a:gd name="T121" fmla="*/ 15 h 473"/>
                <a:gd name="T122" fmla="*/ 68 w 700"/>
                <a:gd name="T123" fmla="*/ 17 h 473"/>
                <a:gd name="T124" fmla="*/ 138 w 700"/>
                <a:gd name="T125" fmla="*/ 12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0" h="473">
                  <a:moveTo>
                    <a:pt x="134" y="84"/>
                  </a:moveTo>
                  <a:lnTo>
                    <a:pt x="135" y="84"/>
                  </a:lnTo>
                  <a:lnTo>
                    <a:pt x="135" y="84"/>
                  </a:lnTo>
                  <a:lnTo>
                    <a:pt x="149" y="65"/>
                  </a:lnTo>
                  <a:lnTo>
                    <a:pt x="164" y="49"/>
                  </a:lnTo>
                  <a:lnTo>
                    <a:pt x="181" y="34"/>
                  </a:lnTo>
                  <a:lnTo>
                    <a:pt x="199" y="22"/>
                  </a:lnTo>
                  <a:lnTo>
                    <a:pt x="217" y="12"/>
                  </a:lnTo>
                  <a:lnTo>
                    <a:pt x="237" y="6"/>
                  </a:lnTo>
                  <a:lnTo>
                    <a:pt x="247" y="3"/>
                  </a:lnTo>
                  <a:lnTo>
                    <a:pt x="258" y="1"/>
                  </a:lnTo>
                  <a:lnTo>
                    <a:pt x="268" y="0"/>
                  </a:lnTo>
                  <a:lnTo>
                    <a:pt x="279" y="0"/>
                  </a:lnTo>
                  <a:lnTo>
                    <a:pt x="279" y="0"/>
                  </a:lnTo>
                  <a:lnTo>
                    <a:pt x="290" y="0"/>
                  </a:lnTo>
                  <a:lnTo>
                    <a:pt x="300" y="1"/>
                  </a:lnTo>
                  <a:lnTo>
                    <a:pt x="310" y="3"/>
                  </a:lnTo>
                  <a:lnTo>
                    <a:pt x="320" y="6"/>
                  </a:lnTo>
                  <a:lnTo>
                    <a:pt x="329" y="8"/>
                  </a:lnTo>
                  <a:lnTo>
                    <a:pt x="337" y="13"/>
                  </a:lnTo>
                  <a:lnTo>
                    <a:pt x="345" y="17"/>
                  </a:lnTo>
                  <a:lnTo>
                    <a:pt x="354" y="23"/>
                  </a:lnTo>
                  <a:lnTo>
                    <a:pt x="361" y="29"/>
                  </a:lnTo>
                  <a:lnTo>
                    <a:pt x="368" y="36"/>
                  </a:lnTo>
                  <a:lnTo>
                    <a:pt x="381" y="52"/>
                  </a:lnTo>
                  <a:lnTo>
                    <a:pt x="392" y="69"/>
                  </a:lnTo>
                  <a:lnTo>
                    <a:pt x="402" y="90"/>
                  </a:lnTo>
                  <a:lnTo>
                    <a:pt x="402" y="90"/>
                  </a:lnTo>
                  <a:lnTo>
                    <a:pt x="417" y="69"/>
                  </a:lnTo>
                  <a:lnTo>
                    <a:pt x="433" y="52"/>
                  </a:lnTo>
                  <a:lnTo>
                    <a:pt x="450" y="36"/>
                  </a:lnTo>
                  <a:lnTo>
                    <a:pt x="469" y="23"/>
                  </a:lnTo>
                  <a:lnTo>
                    <a:pt x="487" y="13"/>
                  </a:lnTo>
                  <a:lnTo>
                    <a:pt x="507" y="6"/>
                  </a:lnTo>
                  <a:lnTo>
                    <a:pt x="528" y="1"/>
                  </a:lnTo>
                  <a:lnTo>
                    <a:pt x="538" y="0"/>
                  </a:lnTo>
                  <a:lnTo>
                    <a:pt x="550" y="0"/>
                  </a:lnTo>
                  <a:lnTo>
                    <a:pt x="550" y="0"/>
                  </a:lnTo>
                  <a:lnTo>
                    <a:pt x="567" y="0"/>
                  </a:lnTo>
                  <a:lnTo>
                    <a:pt x="583" y="2"/>
                  </a:lnTo>
                  <a:lnTo>
                    <a:pt x="598" y="6"/>
                  </a:lnTo>
                  <a:lnTo>
                    <a:pt x="613" y="10"/>
                  </a:lnTo>
                  <a:lnTo>
                    <a:pt x="626" y="16"/>
                  </a:lnTo>
                  <a:lnTo>
                    <a:pt x="639" y="23"/>
                  </a:lnTo>
                  <a:lnTo>
                    <a:pt x="650" y="32"/>
                  </a:lnTo>
                  <a:lnTo>
                    <a:pt x="660" y="42"/>
                  </a:lnTo>
                  <a:lnTo>
                    <a:pt x="669" y="53"/>
                  </a:lnTo>
                  <a:lnTo>
                    <a:pt x="676" y="65"/>
                  </a:lnTo>
                  <a:lnTo>
                    <a:pt x="682" y="80"/>
                  </a:lnTo>
                  <a:lnTo>
                    <a:pt x="688" y="96"/>
                  </a:lnTo>
                  <a:lnTo>
                    <a:pt x="692" y="114"/>
                  </a:lnTo>
                  <a:lnTo>
                    <a:pt x="696" y="132"/>
                  </a:lnTo>
                  <a:lnTo>
                    <a:pt x="697" y="153"/>
                  </a:lnTo>
                  <a:lnTo>
                    <a:pt x="698" y="175"/>
                  </a:lnTo>
                  <a:lnTo>
                    <a:pt x="698" y="175"/>
                  </a:lnTo>
                  <a:lnTo>
                    <a:pt x="697" y="220"/>
                  </a:lnTo>
                  <a:lnTo>
                    <a:pt x="696" y="261"/>
                  </a:lnTo>
                  <a:lnTo>
                    <a:pt x="695" y="299"/>
                  </a:lnTo>
                  <a:lnTo>
                    <a:pt x="695" y="336"/>
                  </a:lnTo>
                  <a:lnTo>
                    <a:pt x="695" y="336"/>
                  </a:lnTo>
                  <a:lnTo>
                    <a:pt x="695" y="367"/>
                  </a:lnTo>
                  <a:lnTo>
                    <a:pt x="696" y="401"/>
                  </a:lnTo>
                  <a:lnTo>
                    <a:pt x="700" y="473"/>
                  </a:lnTo>
                  <a:lnTo>
                    <a:pt x="700" y="473"/>
                  </a:lnTo>
                  <a:lnTo>
                    <a:pt x="667" y="470"/>
                  </a:lnTo>
                  <a:lnTo>
                    <a:pt x="628" y="468"/>
                  </a:lnTo>
                  <a:lnTo>
                    <a:pt x="628" y="468"/>
                  </a:lnTo>
                  <a:lnTo>
                    <a:pt x="588" y="470"/>
                  </a:lnTo>
                  <a:lnTo>
                    <a:pt x="571" y="472"/>
                  </a:lnTo>
                  <a:lnTo>
                    <a:pt x="556" y="473"/>
                  </a:lnTo>
                  <a:lnTo>
                    <a:pt x="556" y="473"/>
                  </a:lnTo>
                  <a:lnTo>
                    <a:pt x="559" y="446"/>
                  </a:lnTo>
                  <a:lnTo>
                    <a:pt x="561" y="418"/>
                  </a:lnTo>
                  <a:lnTo>
                    <a:pt x="564" y="353"/>
                  </a:lnTo>
                  <a:lnTo>
                    <a:pt x="566" y="281"/>
                  </a:lnTo>
                  <a:lnTo>
                    <a:pt x="567" y="199"/>
                  </a:lnTo>
                  <a:lnTo>
                    <a:pt x="567" y="199"/>
                  </a:lnTo>
                  <a:lnTo>
                    <a:pt x="566" y="172"/>
                  </a:lnTo>
                  <a:lnTo>
                    <a:pt x="563" y="160"/>
                  </a:lnTo>
                  <a:lnTo>
                    <a:pt x="561" y="148"/>
                  </a:lnTo>
                  <a:lnTo>
                    <a:pt x="558" y="137"/>
                  </a:lnTo>
                  <a:lnTo>
                    <a:pt x="554" y="129"/>
                  </a:lnTo>
                  <a:lnTo>
                    <a:pt x="551" y="120"/>
                  </a:lnTo>
                  <a:lnTo>
                    <a:pt x="546" y="112"/>
                  </a:lnTo>
                  <a:lnTo>
                    <a:pt x="541" y="105"/>
                  </a:lnTo>
                  <a:lnTo>
                    <a:pt x="535" y="99"/>
                  </a:lnTo>
                  <a:lnTo>
                    <a:pt x="528" y="95"/>
                  </a:lnTo>
                  <a:lnTo>
                    <a:pt x="521" y="90"/>
                  </a:lnTo>
                  <a:lnTo>
                    <a:pt x="514" y="88"/>
                  </a:lnTo>
                  <a:lnTo>
                    <a:pt x="506" y="85"/>
                  </a:lnTo>
                  <a:lnTo>
                    <a:pt x="497" y="84"/>
                  </a:lnTo>
                  <a:lnTo>
                    <a:pt x="489" y="84"/>
                  </a:lnTo>
                  <a:lnTo>
                    <a:pt x="489" y="84"/>
                  </a:lnTo>
                  <a:lnTo>
                    <a:pt x="478" y="84"/>
                  </a:lnTo>
                  <a:lnTo>
                    <a:pt x="468" y="86"/>
                  </a:lnTo>
                  <a:lnTo>
                    <a:pt x="458" y="90"/>
                  </a:lnTo>
                  <a:lnTo>
                    <a:pt x="450" y="94"/>
                  </a:lnTo>
                  <a:lnTo>
                    <a:pt x="443" y="100"/>
                  </a:lnTo>
                  <a:lnTo>
                    <a:pt x="437" y="106"/>
                  </a:lnTo>
                  <a:lnTo>
                    <a:pt x="432" y="114"/>
                  </a:lnTo>
                  <a:lnTo>
                    <a:pt x="427" y="121"/>
                  </a:lnTo>
                  <a:lnTo>
                    <a:pt x="423" y="130"/>
                  </a:lnTo>
                  <a:lnTo>
                    <a:pt x="421" y="139"/>
                  </a:lnTo>
                  <a:lnTo>
                    <a:pt x="416" y="157"/>
                  </a:lnTo>
                  <a:lnTo>
                    <a:pt x="413" y="176"/>
                  </a:lnTo>
                  <a:lnTo>
                    <a:pt x="413" y="193"/>
                  </a:lnTo>
                  <a:lnTo>
                    <a:pt x="413" y="261"/>
                  </a:lnTo>
                  <a:lnTo>
                    <a:pt x="413" y="261"/>
                  </a:lnTo>
                  <a:lnTo>
                    <a:pt x="413" y="318"/>
                  </a:lnTo>
                  <a:lnTo>
                    <a:pt x="414" y="372"/>
                  </a:lnTo>
                  <a:lnTo>
                    <a:pt x="417" y="423"/>
                  </a:lnTo>
                  <a:lnTo>
                    <a:pt x="421" y="473"/>
                  </a:lnTo>
                  <a:lnTo>
                    <a:pt x="421" y="473"/>
                  </a:lnTo>
                  <a:lnTo>
                    <a:pt x="390" y="471"/>
                  </a:lnTo>
                  <a:lnTo>
                    <a:pt x="371" y="470"/>
                  </a:lnTo>
                  <a:lnTo>
                    <a:pt x="349" y="468"/>
                  </a:lnTo>
                  <a:lnTo>
                    <a:pt x="349" y="468"/>
                  </a:lnTo>
                  <a:lnTo>
                    <a:pt x="328" y="470"/>
                  </a:lnTo>
                  <a:lnTo>
                    <a:pt x="309" y="471"/>
                  </a:lnTo>
                  <a:lnTo>
                    <a:pt x="278" y="473"/>
                  </a:lnTo>
                  <a:lnTo>
                    <a:pt x="278" y="473"/>
                  </a:lnTo>
                  <a:lnTo>
                    <a:pt x="282" y="423"/>
                  </a:lnTo>
                  <a:lnTo>
                    <a:pt x="284" y="372"/>
                  </a:lnTo>
                  <a:lnTo>
                    <a:pt x="285" y="318"/>
                  </a:lnTo>
                  <a:lnTo>
                    <a:pt x="285" y="261"/>
                  </a:lnTo>
                  <a:lnTo>
                    <a:pt x="285" y="203"/>
                  </a:lnTo>
                  <a:lnTo>
                    <a:pt x="285" y="203"/>
                  </a:lnTo>
                  <a:lnTo>
                    <a:pt x="284" y="177"/>
                  </a:lnTo>
                  <a:lnTo>
                    <a:pt x="282" y="152"/>
                  </a:lnTo>
                  <a:lnTo>
                    <a:pt x="278" y="132"/>
                  </a:lnTo>
                  <a:lnTo>
                    <a:pt x="274" y="122"/>
                  </a:lnTo>
                  <a:lnTo>
                    <a:pt x="270" y="115"/>
                  </a:lnTo>
                  <a:lnTo>
                    <a:pt x="267" y="108"/>
                  </a:lnTo>
                  <a:lnTo>
                    <a:pt x="262" y="101"/>
                  </a:lnTo>
                  <a:lnTo>
                    <a:pt x="257" y="96"/>
                  </a:lnTo>
                  <a:lnTo>
                    <a:pt x="251" y="91"/>
                  </a:lnTo>
                  <a:lnTo>
                    <a:pt x="243" y="88"/>
                  </a:lnTo>
                  <a:lnTo>
                    <a:pt x="236" y="85"/>
                  </a:lnTo>
                  <a:lnTo>
                    <a:pt x="227" y="84"/>
                  </a:lnTo>
                  <a:lnTo>
                    <a:pt x="218" y="84"/>
                  </a:lnTo>
                  <a:lnTo>
                    <a:pt x="218" y="84"/>
                  </a:lnTo>
                  <a:lnTo>
                    <a:pt x="208" y="84"/>
                  </a:lnTo>
                  <a:lnTo>
                    <a:pt x="199" y="86"/>
                  </a:lnTo>
                  <a:lnTo>
                    <a:pt x="190" y="89"/>
                  </a:lnTo>
                  <a:lnTo>
                    <a:pt x="181" y="93"/>
                  </a:lnTo>
                  <a:lnTo>
                    <a:pt x="174" y="99"/>
                  </a:lnTo>
                  <a:lnTo>
                    <a:pt x="168" y="105"/>
                  </a:lnTo>
                  <a:lnTo>
                    <a:pt x="161" y="112"/>
                  </a:lnTo>
                  <a:lnTo>
                    <a:pt x="155" y="121"/>
                  </a:lnTo>
                  <a:lnTo>
                    <a:pt x="150" y="130"/>
                  </a:lnTo>
                  <a:lnTo>
                    <a:pt x="146" y="141"/>
                  </a:lnTo>
                  <a:lnTo>
                    <a:pt x="143" y="152"/>
                  </a:lnTo>
                  <a:lnTo>
                    <a:pt x="140" y="165"/>
                  </a:lnTo>
                  <a:lnTo>
                    <a:pt x="138" y="178"/>
                  </a:lnTo>
                  <a:lnTo>
                    <a:pt x="137" y="192"/>
                  </a:lnTo>
                  <a:lnTo>
                    <a:pt x="135" y="224"/>
                  </a:lnTo>
                  <a:lnTo>
                    <a:pt x="135" y="261"/>
                  </a:lnTo>
                  <a:lnTo>
                    <a:pt x="135" y="261"/>
                  </a:lnTo>
                  <a:lnTo>
                    <a:pt x="135" y="318"/>
                  </a:lnTo>
                  <a:lnTo>
                    <a:pt x="137" y="372"/>
                  </a:lnTo>
                  <a:lnTo>
                    <a:pt x="139" y="423"/>
                  </a:lnTo>
                  <a:lnTo>
                    <a:pt x="143" y="473"/>
                  </a:lnTo>
                  <a:lnTo>
                    <a:pt x="143" y="473"/>
                  </a:lnTo>
                  <a:lnTo>
                    <a:pt x="112" y="471"/>
                  </a:lnTo>
                  <a:lnTo>
                    <a:pt x="93" y="470"/>
                  </a:lnTo>
                  <a:lnTo>
                    <a:pt x="72" y="468"/>
                  </a:lnTo>
                  <a:lnTo>
                    <a:pt x="72" y="468"/>
                  </a:lnTo>
                  <a:lnTo>
                    <a:pt x="51" y="470"/>
                  </a:lnTo>
                  <a:lnTo>
                    <a:pt x="31" y="471"/>
                  </a:lnTo>
                  <a:lnTo>
                    <a:pt x="0" y="473"/>
                  </a:lnTo>
                  <a:lnTo>
                    <a:pt x="0" y="473"/>
                  </a:lnTo>
                  <a:lnTo>
                    <a:pt x="4" y="423"/>
                  </a:lnTo>
                  <a:lnTo>
                    <a:pt x="6" y="372"/>
                  </a:lnTo>
                  <a:lnTo>
                    <a:pt x="8" y="318"/>
                  </a:lnTo>
                  <a:lnTo>
                    <a:pt x="8" y="261"/>
                  </a:lnTo>
                  <a:lnTo>
                    <a:pt x="8" y="224"/>
                  </a:lnTo>
                  <a:lnTo>
                    <a:pt x="8" y="224"/>
                  </a:lnTo>
                  <a:lnTo>
                    <a:pt x="8" y="167"/>
                  </a:lnTo>
                  <a:lnTo>
                    <a:pt x="6" y="114"/>
                  </a:lnTo>
                  <a:lnTo>
                    <a:pt x="4" y="63"/>
                  </a:lnTo>
                  <a:lnTo>
                    <a:pt x="0" y="12"/>
                  </a:lnTo>
                  <a:lnTo>
                    <a:pt x="0" y="12"/>
                  </a:lnTo>
                  <a:lnTo>
                    <a:pt x="34" y="15"/>
                  </a:lnTo>
                  <a:lnTo>
                    <a:pt x="51" y="16"/>
                  </a:lnTo>
                  <a:lnTo>
                    <a:pt x="68" y="17"/>
                  </a:lnTo>
                  <a:lnTo>
                    <a:pt x="68" y="17"/>
                  </a:lnTo>
                  <a:lnTo>
                    <a:pt x="84" y="16"/>
                  </a:lnTo>
                  <a:lnTo>
                    <a:pt x="102" y="15"/>
                  </a:lnTo>
                  <a:lnTo>
                    <a:pt x="138" y="12"/>
                  </a:lnTo>
                  <a:lnTo>
                    <a:pt x="134"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60"/>
            <p:cNvSpPr>
              <a:spLocks/>
            </p:cNvSpPr>
            <p:nvPr/>
          </p:nvSpPr>
          <p:spPr bwMode="auto">
            <a:xfrm>
              <a:off x="3519488" y="4560888"/>
              <a:ext cx="3214688" cy="420688"/>
            </a:xfrm>
            <a:custGeom>
              <a:avLst/>
              <a:gdLst>
                <a:gd name="T0" fmla="*/ 3976 w 4051"/>
                <a:gd name="T1" fmla="*/ 25 h 530"/>
                <a:gd name="T2" fmla="*/ 3891 w 4051"/>
                <a:gd name="T3" fmla="*/ 75 h 530"/>
                <a:gd name="T4" fmla="*/ 3689 w 4051"/>
                <a:gd name="T5" fmla="*/ 154 h 530"/>
                <a:gd name="T6" fmla="*/ 3475 w 4051"/>
                <a:gd name="T7" fmla="*/ 203 h 530"/>
                <a:gd name="T8" fmla="*/ 3257 w 4051"/>
                <a:gd name="T9" fmla="*/ 230 h 530"/>
                <a:gd name="T10" fmla="*/ 2962 w 4051"/>
                <a:gd name="T11" fmla="*/ 237 h 530"/>
                <a:gd name="T12" fmla="*/ 2740 w 4051"/>
                <a:gd name="T13" fmla="*/ 226 h 530"/>
                <a:gd name="T14" fmla="*/ 2445 w 4051"/>
                <a:gd name="T15" fmla="*/ 194 h 530"/>
                <a:gd name="T16" fmla="*/ 2223 w 4051"/>
                <a:gd name="T17" fmla="*/ 158 h 530"/>
                <a:gd name="T18" fmla="*/ 1712 w 4051"/>
                <a:gd name="T19" fmla="*/ 51 h 530"/>
                <a:gd name="T20" fmla="*/ 1837 w 4051"/>
                <a:gd name="T21" fmla="*/ 155 h 530"/>
                <a:gd name="T22" fmla="*/ 2130 w 4051"/>
                <a:gd name="T23" fmla="*/ 241 h 530"/>
                <a:gd name="T24" fmla="*/ 2353 w 4051"/>
                <a:gd name="T25" fmla="*/ 292 h 530"/>
                <a:gd name="T26" fmla="*/ 2654 w 4051"/>
                <a:gd name="T27" fmla="*/ 338 h 530"/>
                <a:gd name="T28" fmla="*/ 2884 w 4051"/>
                <a:gd name="T29" fmla="*/ 356 h 530"/>
                <a:gd name="T30" fmla="*/ 3140 w 4051"/>
                <a:gd name="T31" fmla="*/ 355 h 530"/>
                <a:gd name="T32" fmla="*/ 3396 w 4051"/>
                <a:gd name="T33" fmla="*/ 328 h 530"/>
                <a:gd name="T34" fmla="*/ 3272 w 4051"/>
                <a:gd name="T35" fmla="*/ 371 h 530"/>
                <a:gd name="T36" fmla="*/ 3113 w 4051"/>
                <a:gd name="T37" fmla="*/ 405 h 530"/>
                <a:gd name="T38" fmla="*/ 2882 w 4051"/>
                <a:gd name="T39" fmla="*/ 423 h 530"/>
                <a:gd name="T40" fmla="*/ 2713 w 4051"/>
                <a:gd name="T41" fmla="*/ 418 h 530"/>
                <a:gd name="T42" fmla="*/ 2487 w 4051"/>
                <a:gd name="T43" fmla="*/ 395 h 530"/>
                <a:gd name="T44" fmla="*/ 2305 w 4051"/>
                <a:gd name="T45" fmla="*/ 364 h 530"/>
                <a:gd name="T46" fmla="*/ 2094 w 4051"/>
                <a:gd name="T47" fmla="*/ 317 h 530"/>
                <a:gd name="T48" fmla="*/ 1792 w 4051"/>
                <a:gd name="T49" fmla="*/ 231 h 530"/>
                <a:gd name="T50" fmla="*/ 1453 w 4051"/>
                <a:gd name="T51" fmla="*/ 117 h 530"/>
                <a:gd name="T52" fmla="*/ 1275 w 4051"/>
                <a:gd name="T53" fmla="*/ 72 h 530"/>
                <a:gd name="T54" fmla="*/ 1032 w 4051"/>
                <a:gd name="T55" fmla="*/ 40 h 530"/>
                <a:gd name="T56" fmla="*/ 849 w 4051"/>
                <a:gd name="T57" fmla="*/ 41 h 530"/>
                <a:gd name="T58" fmla="*/ 605 w 4051"/>
                <a:gd name="T59" fmla="*/ 74 h 530"/>
                <a:gd name="T60" fmla="*/ 429 w 4051"/>
                <a:gd name="T61" fmla="*/ 124 h 530"/>
                <a:gd name="T62" fmla="*/ 204 w 4051"/>
                <a:gd name="T63" fmla="*/ 221 h 530"/>
                <a:gd name="T64" fmla="*/ 73 w 4051"/>
                <a:gd name="T65" fmla="*/ 302 h 530"/>
                <a:gd name="T66" fmla="*/ 35 w 4051"/>
                <a:gd name="T67" fmla="*/ 401 h 530"/>
                <a:gd name="T68" fmla="*/ 166 w 4051"/>
                <a:gd name="T69" fmla="*/ 323 h 530"/>
                <a:gd name="T70" fmla="*/ 300 w 4051"/>
                <a:gd name="T71" fmla="*/ 258 h 530"/>
                <a:gd name="T72" fmla="*/ 454 w 4051"/>
                <a:gd name="T73" fmla="*/ 205 h 530"/>
                <a:gd name="T74" fmla="*/ 620 w 4051"/>
                <a:gd name="T75" fmla="*/ 169 h 530"/>
                <a:gd name="T76" fmla="*/ 845 w 4051"/>
                <a:gd name="T77" fmla="*/ 143 h 530"/>
                <a:gd name="T78" fmla="*/ 1018 w 4051"/>
                <a:gd name="T79" fmla="*/ 147 h 530"/>
                <a:gd name="T80" fmla="*/ 1250 w 4051"/>
                <a:gd name="T81" fmla="*/ 181 h 530"/>
                <a:gd name="T82" fmla="*/ 1421 w 4051"/>
                <a:gd name="T83" fmla="*/ 229 h 530"/>
                <a:gd name="T84" fmla="*/ 1758 w 4051"/>
                <a:gd name="T85" fmla="*/ 345 h 530"/>
                <a:gd name="T86" fmla="*/ 1945 w 4051"/>
                <a:gd name="T87" fmla="*/ 401 h 530"/>
                <a:gd name="T88" fmla="*/ 2195 w 4051"/>
                <a:gd name="T89" fmla="*/ 463 h 530"/>
                <a:gd name="T90" fmla="*/ 2432 w 4051"/>
                <a:gd name="T91" fmla="*/ 504 h 530"/>
                <a:gd name="T92" fmla="*/ 2657 w 4051"/>
                <a:gd name="T93" fmla="*/ 526 h 530"/>
                <a:gd name="T94" fmla="*/ 2825 w 4051"/>
                <a:gd name="T95" fmla="*/ 530 h 530"/>
                <a:gd name="T96" fmla="*/ 3070 w 4051"/>
                <a:gd name="T97" fmla="*/ 510 h 530"/>
                <a:gd name="T98" fmla="*/ 3250 w 4051"/>
                <a:gd name="T99" fmla="*/ 469 h 530"/>
                <a:gd name="T100" fmla="*/ 3369 w 4051"/>
                <a:gd name="T101" fmla="*/ 426 h 530"/>
                <a:gd name="T102" fmla="*/ 3477 w 4051"/>
                <a:gd name="T103" fmla="*/ 371 h 530"/>
                <a:gd name="T104" fmla="*/ 3571 w 4051"/>
                <a:gd name="T105" fmla="*/ 305 h 530"/>
                <a:gd name="T106" fmla="*/ 3684 w 4051"/>
                <a:gd name="T107" fmla="*/ 256 h 530"/>
                <a:gd name="T108" fmla="*/ 3851 w 4051"/>
                <a:gd name="T109" fmla="*/ 184 h 530"/>
                <a:gd name="T110" fmla="*/ 3965 w 4051"/>
                <a:gd name="T111" fmla="*/ 114 h 530"/>
                <a:gd name="T112" fmla="*/ 4011 w 4051"/>
                <a:gd name="T113"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1" h="530">
                  <a:moveTo>
                    <a:pt x="4011" y="0"/>
                  </a:moveTo>
                  <a:lnTo>
                    <a:pt x="4011" y="0"/>
                  </a:lnTo>
                  <a:lnTo>
                    <a:pt x="4002" y="7"/>
                  </a:lnTo>
                  <a:lnTo>
                    <a:pt x="3976" y="25"/>
                  </a:lnTo>
                  <a:lnTo>
                    <a:pt x="3938" y="49"/>
                  </a:lnTo>
                  <a:lnTo>
                    <a:pt x="3916" y="61"/>
                  </a:lnTo>
                  <a:lnTo>
                    <a:pt x="3891" y="75"/>
                  </a:lnTo>
                  <a:lnTo>
                    <a:pt x="3891" y="75"/>
                  </a:lnTo>
                  <a:lnTo>
                    <a:pt x="3842" y="98"/>
                  </a:lnTo>
                  <a:lnTo>
                    <a:pt x="3792" y="118"/>
                  </a:lnTo>
                  <a:lnTo>
                    <a:pt x="3741" y="138"/>
                  </a:lnTo>
                  <a:lnTo>
                    <a:pt x="3689" y="154"/>
                  </a:lnTo>
                  <a:lnTo>
                    <a:pt x="3635" y="169"/>
                  </a:lnTo>
                  <a:lnTo>
                    <a:pt x="3582" y="181"/>
                  </a:lnTo>
                  <a:lnTo>
                    <a:pt x="3529" y="193"/>
                  </a:lnTo>
                  <a:lnTo>
                    <a:pt x="3475" y="203"/>
                  </a:lnTo>
                  <a:lnTo>
                    <a:pt x="3475" y="203"/>
                  </a:lnTo>
                  <a:lnTo>
                    <a:pt x="3403" y="214"/>
                  </a:lnTo>
                  <a:lnTo>
                    <a:pt x="3330" y="224"/>
                  </a:lnTo>
                  <a:lnTo>
                    <a:pt x="3257" y="230"/>
                  </a:lnTo>
                  <a:lnTo>
                    <a:pt x="3183" y="235"/>
                  </a:lnTo>
                  <a:lnTo>
                    <a:pt x="3109" y="237"/>
                  </a:lnTo>
                  <a:lnTo>
                    <a:pt x="3036" y="238"/>
                  </a:lnTo>
                  <a:lnTo>
                    <a:pt x="2962" y="237"/>
                  </a:lnTo>
                  <a:lnTo>
                    <a:pt x="2889" y="235"/>
                  </a:lnTo>
                  <a:lnTo>
                    <a:pt x="2889" y="235"/>
                  </a:lnTo>
                  <a:lnTo>
                    <a:pt x="2814" y="231"/>
                  </a:lnTo>
                  <a:lnTo>
                    <a:pt x="2740" y="226"/>
                  </a:lnTo>
                  <a:lnTo>
                    <a:pt x="2667" y="220"/>
                  </a:lnTo>
                  <a:lnTo>
                    <a:pt x="2592" y="212"/>
                  </a:lnTo>
                  <a:lnTo>
                    <a:pt x="2519" y="204"/>
                  </a:lnTo>
                  <a:lnTo>
                    <a:pt x="2445" y="194"/>
                  </a:lnTo>
                  <a:lnTo>
                    <a:pt x="2371" y="183"/>
                  </a:lnTo>
                  <a:lnTo>
                    <a:pt x="2298" y="172"/>
                  </a:lnTo>
                  <a:lnTo>
                    <a:pt x="2298" y="172"/>
                  </a:lnTo>
                  <a:lnTo>
                    <a:pt x="2223" y="158"/>
                  </a:lnTo>
                  <a:lnTo>
                    <a:pt x="2147" y="144"/>
                  </a:lnTo>
                  <a:lnTo>
                    <a:pt x="1998" y="114"/>
                  </a:lnTo>
                  <a:lnTo>
                    <a:pt x="1853" y="83"/>
                  </a:lnTo>
                  <a:lnTo>
                    <a:pt x="1712" y="51"/>
                  </a:lnTo>
                  <a:lnTo>
                    <a:pt x="1696" y="106"/>
                  </a:lnTo>
                  <a:lnTo>
                    <a:pt x="1696" y="106"/>
                  </a:lnTo>
                  <a:lnTo>
                    <a:pt x="1766" y="131"/>
                  </a:lnTo>
                  <a:lnTo>
                    <a:pt x="1837" y="155"/>
                  </a:lnTo>
                  <a:lnTo>
                    <a:pt x="1910" y="179"/>
                  </a:lnTo>
                  <a:lnTo>
                    <a:pt x="1982" y="200"/>
                  </a:lnTo>
                  <a:lnTo>
                    <a:pt x="2055" y="221"/>
                  </a:lnTo>
                  <a:lnTo>
                    <a:pt x="2130" y="241"/>
                  </a:lnTo>
                  <a:lnTo>
                    <a:pt x="2203" y="258"/>
                  </a:lnTo>
                  <a:lnTo>
                    <a:pt x="2277" y="276"/>
                  </a:lnTo>
                  <a:lnTo>
                    <a:pt x="2277" y="276"/>
                  </a:lnTo>
                  <a:lnTo>
                    <a:pt x="2353" y="292"/>
                  </a:lnTo>
                  <a:lnTo>
                    <a:pt x="2427" y="305"/>
                  </a:lnTo>
                  <a:lnTo>
                    <a:pt x="2503" y="318"/>
                  </a:lnTo>
                  <a:lnTo>
                    <a:pt x="2579" y="329"/>
                  </a:lnTo>
                  <a:lnTo>
                    <a:pt x="2654" y="338"/>
                  </a:lnTo>
                  <a:lnTo>
                    <a:pt x="2731" y="345"/>
                  </a:lnTo>
                  <a:lnTo>
                    <a:pt x="2807" y="351"/>
                  </a:lnTo>
                  <a:lnTo>
                    <a:pt x="2884" y="356"/>
                  </a:lnTo>
                  <a:lnTo>
                    <a:pt x="2884" y="356"/>
                  </a:lnTo>
                  <a:lnTo>
                    <a:pt x="2948" y="359"/>
                  </a:lnTo>
                  <a:lnTo>
                    <a:pt x="3011" y="359"/>
                  </a:lnTo>
                  <a:lnTo>
                    <a:pt x="3076" y="358"/>
                  </a:lnTo>
                  <a:lnTo>
                    <a:pt x="3140" y="355"/>
                  </a:lnTo>
                  <a:lnTo>
                    <a:pt x="3205" y="351"/>
                  </a:lnTo>
                  <a:lnTo>
                    <a:pt x="3268" y="345"/>
                  </a:lnTo>
                  <a:lnTo>
                    <a:pt x="3333" y="336"/>
                  </a:lnTo>
                  <a:lnTo>
                    <a:pt x="3396" y="328"/>
                  </a:lnTo>
                  <a:lnTo>
                    <a:pt x="3396" y="328"/>
                  </a:lnTo>
                  <a:lnTo>
                    <a:pt x="3356" y="343"/>
                  </a:lnTo>
                  <a:lnTo>
                    <a:pt x="3315" y="358"/>
                  </a:lnTo>
                  <a:lnTo>
                    <a:pt x="3272" y="371"/>
                  </a:lnTo>
                  <a:lnTo>
                    <a:pt x="3226" y="382"/>
                  </a:lnTo>
                  <a:lnTo>
                    <a:pt x="3226" y="382"/>
                  </a:lnTo>
                  <a:lnTo>
                    <a:pt x="3170" y="395"/>
                  </a:lnTo>
                  <a:lnTo>
                    <a:pt x="3113" y="405"/>
                  </a:lnTo>
                  <a:lnTo>
                    <a:pt x="3056" y="412"/>
                  </a:lnTo>
                  <a:lnTo>
                    <a:pt x="2998" y="418"/>
                  </a:lnTo>
                  <a:lnTo>
                    <a:pt x="2941" y="421"/>
                  </a:lnTo>
                  <a:lnTo>
                    <a:pt x="2882" y="423"/>
                  </a:lnTo>
                  <a:lnTo>
                    <a:pt x="2825" y="423"/>
                  </a:lnTo>
                  <a:lnTo>
                    <a:pt x="2767" y="421"/>
                  </a:lnTo>
                  <a:lnTo>
                    <a:pt x="2767" y="421"/>
                  </a:lnTo>
                  <a:lnTo>
                    <a:pt x="2713" y="418"/>
                  </a:lnTo>
                  <a:lnTo>
                    <a:pt x="2658" y="415"/>
                  </a:lnTo>
                  <a:lnTo>
                    <a:pt x="2602" y="410"/>
                  </a:lnTo>
                  <a:lnTo>
                    <a:pt x="2545" y="402"/>
                  </a:lnTo>
                  <a:lnTo>
                    <a:pt x="2487" y="395"/>
                  </a:lnTo>
                  <a:lnTo>
                    <a:pt x="2427" y="386"/>
                  </a:lnTo>
                  <a:lnTo>
                    <a:pt x="2367" y="375"/>
                  </a:lnTo>
                  <a:lnTo>
                    <a:pt x="2305" y="364"/>
                  </a:lnTo>
                  <a:lnTo>
                    <a:pt x="2305" y="364"/>
                  </a:lnTo>
                  <a:lnTo>
                    <a:pt x="2254" y="354"/>
                  </a:lnTo>
                  <a:lnTo>
                    <a:pt x="2203" y="343"/>
                  </a:lnTo>
                  <a:lnTo>
                    <a:pt x="2148" y="330"/>
                  </a:lnTo>
                  <a:lnTo>
                    <a:pt x="2094" y="317"/>
                  </a:lnTo>
                  <a:lnTo>
                    <a:pt x="1977" y="286"/>
                  </a:lnTo>
                  <a:lnTo>
                    <a:pt x="1849" y="248"/>
                  </a:lnTo>
                  <a:lnTo>
                    <a:pt x="1849" y="248"/>
                  </a:lnTo>
                  <a:lnTo>
                    <a:pt x="1792" y="231"/>
                  </a:lnTo>
                  <a:lnTo>
                    <a:pt x="1735" y="212"/>
                  </a:lnTo>
                  <a:lnTo>
                    <a:pt x="1622" y="173"/>
                  </a:lnTo>
                  <a:lnTo>
                    <a:pt x="1510" y="134"/>
                  </a:lnTo>
                  <a:lnTo>
                    <a:pt x="1453" y="117"/>
                  </a:lnTo>
                  <a:lnTo>
                    <a:pt x="1395" y="101"/>
                  </a:lnTo>
                  <a:lnTo>
                    <a:pt x="1395" y="101"/>
                  </a:lnTo>
                  <a:lnTo>
                    <a:pt x="1336" y="85"/>
                  </a:lnTo>
                  <a:lnTo>
                    <a:pt x="1275" y="72"/>
                  </a:lnTo>
                  <a:lnTo>
                    <a:pt x="1216" y="61"/>
                  </a:lnTo>
                  <a:lnTo>
                    <a:pt x="1155" y="51"/>
                  </a:lnTo>
                  <a:lnTo>
                    <a:pt x="1094" y="45"/>
                  </a:lnTo>
                  <a:lnTo>
                    <a:pt x="1032" y="40"/>
                  </a:lnTo>
                  <a:lnTo>
                    <a:pt x="971" y="39"/>
                  </a:lnTo>
                  <a:lnTo>
                    <a:pt x="909" y="39"/>
                  </a:lnTo>
                  <a:lnTo>
                    <a:pt x="909" y="39"/>
                  </a:lnTo>
                  <a:lnTo>
                    <a:pt x="849" y="41"/>
                  </a:lnTo>
                  <a:lnTo>
                    <a:pt x="788" y="45"/>
                  </a:lnTo>
                  <a:lnTo>
                    <a:pt x="727" y="52"/>
                  </a:lnTo>
                  <a:lnTo>
                    <a:pt x="666" y="62"/>
                  </a:lnTo>
                  <a:lnTo>
                    <a:pt x="605" y="74"/>
                  </a:lnTo>
                  <a:lnTo>
                    <a:pt x="546" y="88"/>
                  </a:lnTo>
                  <a:lnTo>
                    <a:pt x="486" y="105"/>
                  </a:lnTo>
                  <a:lnTo>
                    <a:pt x="429" y="124"/>
                  </a:lnTo>
                  <a:lnTo>
                    <a:pt x="429" y="124"/>
                  </a:lnTo>
                  <a:lnTo>
                    <a:pt x="371" y="145"/>
                  </a:lnTo>
                  <a:lnTo>
                    <a:pt x="315" y="169"/>
                  </a:lnTo>
                  <a:lnTo>
                    <a:pt x="259" y="194"/>
                  </a:lnTo>
                  <a:lnTo>
                    <a:pt x="204" y="221"/>
                  </a:lnTo>
                  <a:lnTo>
                    <a:pt x="150" y="252"/>
                  </a:lnTo>
                  <a:lnTo>
                    <a:pt x="124" y="267"/>
                  </a:lnTo>
                  <a:lnTo>
                    <a:pt x="98" y="284"/>
                  </a:lnTo>
                  <a:lnTo>
                    <a:pt x="73" y="302"/>
                  </a:lnTo>
                  <a:lnTo>
                    <a:pt x="49" y="319"/>
                  </a:lnTo>
                  <a:lnTo>
                    <a:pt x="24" y="338"/>
                  </a:lnTo>
                  <a:lnTo>
                    <a:pt x="0" y="356"/>
                  </a:lnTo>
                  <a:lnTo>
                    <a:pt x="35" y="401"/>
                  </a:lnTo>
                  <a:lnTo>
                    <a:pt x="35" y="401"/>
                  </a:lnTo>
                  <a:lnTo>
                    <a:pt x="71" y="379"/>
                  </a:lnTo>
                  <a:lnTo>
                    <a:pt x="112" y="354"/>
                  </a:lnTo>
                  <a:lnTo>
                    <a:pt x="166" y="323"/>
                  </a:lnTo>
                  <a:lnTo>
                    <a:pt x="196" y="307"/>
                  </a:lnTo>
                  <a:lnTo>
                    <a:pt x="230" y="291"/>
                  </a:lnTo>
                  <a:lnTo>
                    <a:pt x="264" y="274"/>
                  </a:lnTo>
                  <a:lnTo>
                    <a:pt x="300" y="258"/>
                  </a:lnTo>
                  <a:lnTo>
                    <a:pt x="338" y="243"/>
                  </a:lnTo>
                  <a:lnTo>
                    <a:pt x="376" y="229"/>
                  </a:lnTo>
                  <a:lnTo>
                    <a:pt x="414" y="216"/>
                  </a:lnTo>
                  <a:lnTo>
                    <a:pt x="454" y="205"/>
                  </a:lnTo>
                  <a:lnTo>
                    <a:pt x="454" y="205"/>
                  </a:lnTo>
                  <a:lnTo>
                    <a:pt x="510" y="193"/>
                  </a:lnTo>
                  <a:lnTo>
                    <a:pt x="565" y="180"/>
                  </a:lnTo>
                  <a:lnTo>
                    <a:pt x="620" y="169"/>
                  </a:lnTo>
                  <a:lnTo>
                    <a:pt x="676" y="160"/>
                  </a:lnTo>
                  <a:lnTo>
                    <a:pt x="732" y="152"/>
                  </a:lnTo>
                  <a:lnTo>
                    <a:pt x="789" y="147"/>
                  </a:lnTo>
                  <a:lnTo>
                    <a:pt x="845" y="143"/>
                  </a:lnTo>
                  <a:lnTo>
                    <a:pt x="902" y="142"/>
                  </a:lnTo>
                  <a:lnTo>
                    <a:pt x="902" y="142"/>
                  </a:lnTo>
                  <a:lnTo>
                    <a:pt x="960" y="143"/>
                  </a:lnTo>
                  <a:lnTo>
                    <a:pt x="1018" y="147"/>
                  </a:lnTo>
                  <a:lnTo>
                    <a:pt x="1078" y="152"/>
                  </a:lnTo>
                  <a:lnTo>
                    <a:pt x="1135" y="159"/>
                  </a:lnTo>
                  <a:lnTo>
                    <a:pt x="1193" y="169"/>
                  </a:lnTo>
                  <a:lnTo>
                    <a:pt x="1250" y="181"/>
                  </a:lnTo>
                  <a:lnTo>
                    <a:pt x="1307" y="195"/>
                  </a:lnTo>
                  <a:lnTo>
                    <a:pt x="1364" y="211"/>
                  </a:lnTo>
                  <a:lnTo>
                    <a:pt x="1364" y="211"/>
                  </a:lnTo>
                  <a:lnTo>
                    <a:pt x="1421" y="229"/>
                  </a:lnTo>
                  <a:lnTo>
                    <a:pt x="1477" y="247"/>
                  </a:lnTo>
                  <a:lnTo>
                    <a:pt x="1589" y="287"/>
                  </a:lnTo>
                  <a:lnTo>
                    <a:pt x="1702" y="327"/>
                  </a:lnTo>
                  <a:lnTo>
                    <a:pt x="1758" y="345"/>
                  </a:lnTo>
                  <a:lnTo>
                    <a:pt x="1815" y="364"/>
                  </a:lnTo>
                  <a:lnTo>
                    <a:pt x="1815" y="364"/>
                  </a:lnTo>
                  <a:lnTo>
                    <a:pt x="1880" y="384"/>
                  </a:lnTo>
                  <a:lnTo>
                    <a:pt x="1945" y="401"/>
                  </a:lnTo>
                  <a:lnTo>
                    <a:pt x="2009" y="418"/>
                  </a:lnTo>
                  <a:lnTo>
                    <a:pt x="2073" y="434"/>
                  </a:lnTo>
                  <a:lnTo>
                    <a:pt x="2135" y="449"/>
                  </a:lnTo>
                  <a:lnTo>
                    <a:pt x="2195" y="463"/>
                  </a:lnTo>
                  <a:lnTo>
                    <a:pt x="2256" y="475"/>
                  </a:lnTo>
                  <a:lnTo>
                    <a:pt x="2316" y="485"/>
                  </a:lnTo>
                  <a:lnTo>
                    <a:pt x="2374" y="495"/>
                  </a:lnTo>
                  <a:lnTo>
                    <a:pt x="2432" y="504"/>
                  </a:lnTo>
                  <a:lnTo>
                    <a:pt x="2489" y="511"/>
                  </a:lnTo>
                  <a:lnTo>
                    <a:pt x="2545" y="518"/>
                  </a:lnTo>
                  <a:lnTo>
                    <a:pt x="2601" y="523"/>
                  </a:lnTo>
                  <a:lnTo>
                    <a:pt x="2657" y="526"/>
                  </a:lnTo>
                  <a:lnTo>
                    <a:pt x="2711" y="529"/>
                  </a:lnTo>
                  <a:lnTo>
                    <a:pt x="2765" y="530"/>
                  </a:lnTo>
                  <a:lnTo>
                    <a:pt x="2765" y="530"/>
                  </a:lnTo>
                  <a:lnTo>
                    <a:pt x="2825" y="530"/>
                  </a:lnTo>
                  <a:lnTo>
                    <a:pt x="2887" y="527"/>
                  </a:lnTo>
                  <a:lnTo>
                    <a:pt x="2948" y="524"/>
                  </a:lnTo>
                  <a:lnTo>
                    <a:pt x="3009" y="518"/>
                  </a:lnTo>
                  <a:lnTo>
                    <a:pt x="3070" y="510"/>
                  </a:lnTo>
                  <a:lnTo>
                    <a:pt x="3131" y="499"/>
                  </a:lnTo>
                  <a:lnTo>
                    <a:pt x="3190" y="485"/>
                  </a:lnTo>
                  <a:lnTo>
                    <a:pt x="3250" y="469"/>
                  </a:lnTo>
                  <a:lnTo>
                    <a:pt x="3250" y="469"/>
                  </a:lnTo>
                  <a:lnTo>
                    <a:pt x="3279" y="459"/>
                  </a:lnTo>
                  <a:lnTo>
                    <a:pt x="3310" y="449"/>
                  </a:lnTo>
                  <a:lnTo>
                    <a:pt x="3340" y="438"/>
                  </a:lnTo>
                  <a:lnTo>
                    <a:pt x="3369" y="426"/>
                  </a:lnTo>
                  <a:lnTo>
                    <a:pt x="3397" y="413"/>
                  </a:lnTo>
                  <a:lnTo>
                    <a:pt x="3424" y="400"/>
                  </a:lnTo>
                  <a:lnTo>
                    <a:pt x="3450" y="386"/>
                  </a:lnTo>
                  <a:lnTo>
                    <a:pt x="3477" y="371"/>
                  </a:lnTo>
                  <a:lnTo>
                    <a:pt x="3477" y="371"/>
                  </a:lnTo>
                  <a:lnTo>
                    <a:pt x="3511" y="350"/>
                  </a:lnTo>
                  <a:lnTo>
                    <a:pt x="3542" y="328"/>
                  </a:lnTo>
                  <a:lnTo>
                    <a:pt x="3571" y="305"/>
                  </a:lnTo>
                  <a:lnTo>
                    <a:pt x="3597" y="283"/>
                  </a:lnTo>
                  <a:lnTo>
                    <a:pt x="3597" y="283"/>
                  </a:lnTo>
                  <a:lnTo>
                    <a:pt x="3640" y="270"/>
                  </a:lnTo>
                  <a:lnTo>
                    <a:pt x="3684" y="256"/>
                  </a:lnTo>
                  <a:lnTo>
                    <a:pt x="3727" y="240"/>
                  </a:lnTo>
                  <a:lnTo>
                    <a:pt x="3769" y="222"/>
                  </a:lnTo>
                  <a:lnTo>
                    <a:pt x="3810" y="204"/>
                  </a:lnTo>
                  <a:lnTo>
                    <a:pt x="3851" y="184"/>
                  </a:lnTo>
                  <a:lnTo>
                    <a:pt x="3890" y="163"/>
                  </a:lnTo>
                  <a:lnTo>
                    <a:pt x="3929" y="139"/>
                  </a:lnTo>
                  <a:lnTo>
                    <a:pt x="3929" y="139"/>
                  </a:lnTo>
                  <a:lnTo>
                    <a:pt x="3965" y="114"/>
                  </a:lnTo>
                  <a:lnTo>
                    <a:pt x="3997" y="90"/>
                  </a:lnTo>
                  <a:lnTo>
                    <a:pt x="4026" y="66"/>
                  </a:lnTo>
                  <a:lnTo>
                    <a:pt x="4051" y="41"/>
                  </a:lnTo>
                  <a:lnTo>
                    <a:pt x="40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7" name="タイトル 1"/>
          <p:cNvSpPr>
            <a:spLocks noGrp="1"/>
          </p:cNvSpPr>
          <p:nvPr>
            <p:ph type="title"/>
          </p:nvPr>
        </p:nvSpPr>
        <p:spPr>
          <a:xfrm>
            <a:off x="359532" y="1620000"/>
            <a:ext cx="5328592" cy="1424313"/>
          </a:xfrm>
          <a:prstGeom prst="rect">
            <a:avLst/>
          </a:prstGeom>
        </p:spPr>
        <p:txBody>
          <a:bodyPr lIns="0" tIns="0" rIns="0" bIns="0" anchor="ctr" anchorCtr="0"/>
          <a:lstStyle>
            <a:lvl1pPr algn="l">
              <a:lnSpc>
                <a:spcPts val="3300"/>
              </a:lnSpc>
              <a:defRPr sz="2300" b="1">
                <a:solidFill>
                  <a:schemeClr val="tx2"/>
                </a:solidFill>
              </a:defRPr>
            </a:lvl1pPr>
          </a:lstStyle>
          <a:p>
            <a:r>
              <a:rPr kumimoji="1" lang="ja-JP" altLang="en-US" dirty="0"/>
              <a:t>マスター タイトルの書式設定</a:t>
            </a:r>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0" y="0"/>
            <a:ext cx="9141179" cy="5143500"/>
          </a:xfrm>
          <a:prstGeom prst="rect">
            <a:avLst/>
          </a:prstGeom>
        </p:spPr>
      </p:pic>
      <p:grpSp>
        <p:nvGrpSpPr>
          <p:cNvPr id="10" name="グループ化 9"/>
          <p:cNvGrpSpPr>
            <a:grpSpLocks noChangeAspect="1"/>
          </p:cNvGrpSpPr>
          <p:nvPr userDrawn="1"/>
        </p:nvGrpSpPr>
        <p:grpSpPr>
          <a:xfrm>
            <a:off x="7812360" y="605743"/>
            <a:ext cx="1080000" cy="237815"/>
            <a:chOff x="1154113" y="0"/>
            <a:chExt cx="5580063" cy="1228726"/>
          </a:xfrm>
        </p:grpSpPr>
        <p:sp>
          <p:nvSpPr>
            <p:cNvPr id="11" name="Freeform 7"/>
            <p:cNvSpPr>
              <a:spLocks/>
            </p:cNvSpPr>
            <p:nvPr/>
          </p:nvSpPr>
          <p:spPr bwMode="auto">
            <a:xfrm>
              <a:off x="1704976" y="0"/>
              <a:ext cx="171450" cy="173038"/>
            </a:xfrm>
            <a:custGeom>
              <a:avLst/>
              <a:gdLst>
                <a:gd name="T0" fmla="*/ 108 w 217"/>
                <a:gd name="T1" fmla="*/ 217 h 217"/>
                <a:gd name="T2" fmla="*/ 130 w 217"/>
                <a:gd name="T3" fmla="*/ 215 h 217"/>
                <a:gd name="T4" fmla="*/ 150 w 217"/>
                <a:gd name="T5" fmla="*/ 208 h 217"/>
                <a:gd name="T6" fmla="*/ 169 w 217"/>
                <a:gd name="T7" fmla="*/ 198 h 217"/>
                <a:gd name="T8" fmla="*/ 185 w 217"/>
                <a:gd name="T9" fmla="*/ 185 h 217"/>
                <a:gd name="T10" fmla="*/ 199 w 217"/>
                <a:gd name="T11" fmla="*/ 169 h 217"/>
                <a:gd name="T12" fmla="*/ 209 w 217"/>
                <a:gd name="T13" fmla="*/ 150 h 217"/>
                <a:gd name="T14" fmla="*/ 215 w 217"/>
                <a:gd name="T15" fmla="*/ 130 h 217"/>
                <a:gd name="T16" fmla="*/ 217 w 217"/>
                <a:gd name="T17" fmla="*/ 108 h 217"/>
                <a:gd name="T18" fmla="*/ 216 w 217"/>
                <a:gd name="T19" fmla="*/ 97 h 217"/>
                <a:gd name="T20" fmla="*/ 212 w 217"/>
                <a:gd name="T21" fmla="*/ 76 h 217"/>
                <a:gd name="T22" fmla="*/ 204 w 217"/>
                <a:gd name="T23" fmla="*/ 57 h 217"/>
                <a:gd name="T24" fmla="*/ 193 w 217"/>
                <a:gd name="T25" fmla="*/ 40 h 217"/>
                <a:gd name="T26" fmla="*/ 178 w 217"/>
                <a:gd name="T27" fmla="*/ 25 h 217"/>
                <a:gd name="T28" fmla="*/ 160 w 217"/>
                <a:gd name="T29" fmla="*/ 12 h 217"/>
                <a:gd name="T30" fmla="*/ 140 w 217"/>
                <a:gd name="T31" fmla="*/ 5 h 217"/>
                <a:gd name="T32" fmla="*/ 119 w 217"/>
                <a:gd name="T33" fmla="*/ 0 h 217"/>
                <a:gd name="T34" fmla="*/ 108 w 217"/>
                <a:gd name="T35" fmla="*/ 0 h 217"/>
                <a:gd name="T36" fmla="*/ 86 w 217"/>
                <a:gd name="T37" fmla="*/ 2 h 217"/>
                <a:gd name="T38" fmla="*/ 66 w 217"/>
                <a:gd name="T39" fmla="*/ 9 h 217"/>
                <a:gd name="T40" fmla="*/ 47 w 217"/>
                <a:gd name="T41" fmla="*/ 19 h 217"/>
                <a:gd name="T42" fmla="*/ 31 w 217"/>
                <a:gd name="T43" fmla="*/ 31 h 217"/>
                <a:gd name="T44" fmla="*/ 19 w 217"/>
                <a:gd name="T45" fmla="*/ 47 h 217"/>
                <a:gd name="T46" fmla="*/ 8 w 217"/>
                <a:gd name="T47" fmla="*/ 66 h 217"/>
                <a:gd name="T48" fmla="*/ 2 w 217"/>
                <a:gd name="T49" fmla="*/ 87 h 217"/>
                <a:gd name="T50" fmla="*/ 0 w 217"/>
                <a:gd name="T51" fmla="*/ 108 h 217"/>
                <a:gd name="T52" fmla="*/ 0 w 217"/>
                <a:gd name="T53" fmla="*/ 119 h 217"/>
                <a:gd name="T54" fmla="*/ 5 w 217"/>
                <a:gd name="T55" fmla="*/ 140 h 217"/>
                <a:gd name="T56" fmla="*/ 13 w 217"/>
                <a:gd name="T57" fmla="*/ 160 h 217"/>
                <a:gd name="T58" fmla="*/ 25 w 217"/>
                <a:gd name="T59" fmla="*/ 177 h 217"/>
                <a:gd name="T60" fmla="*/ 39 w 217"/>
                <a:gd name="T61" fmla="*/ 192 h 217"/>
                <a:gd name="T62" fmla="*/ 56 w 217"/>
                <a:gd name="T63" fmla="*/ 203 h 217"/>
                <a:gd name="T64" fmla="*/ 76 w 217"/>
                <a:gd name="T65" fmla="*/ 212 h 217"/>
                <a:gd name="T66" fmla="*/ 97 w 217"/>
                <a:gd name="T67" fmla="*/ 216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6"/>
                  </a:lnTo>
                  <a:lnTo>
                    <a:pt x="130" y="215"/>
                  </a:lnTo>
                  <a:lnTo>
                    <a:pt x="140" y="212"/>
                  </a:lnTo>
                  <a:lnTo>
                    <a:pt x="150" y="208"/>
                  </a:lnTo>
                  <a:lnTo>
                    <a:pt x="160" y="203"/>
                  </a:lnTo>
                  <a:lnTo>
                    <a:pt x="169" y="198"/>
                  </a:lnTo>
                  <a:lnTo>
                    <a:pt x="178" y="192"/>
                  </a:lnTo>
                  <a:lnTo>
                    <a:pt x="185" y="185"/>
                  </a:lnTo>
                  <a:lnTo>
                    <a:pt x="193" y="177"/>
                  </a:lnTo>
                  <a:lnTo>
                    <a:pt x="199" y="169"/>
                  </a:lnTo>
                  <a:lnTo>
                    <a:pt x="204" y="160"/>
                  </a:lnTo>
                  <a:lnTo>
                    <a:pt x="209" y="150"/>
                  </a:lnTo>
                  <a:lnTo>
                    <a:pt x="212" y="140"/>
                  </a:lnTo>
                  <a:lnTo>
                    <a:pt x="215" y="130"/>
                  </a:lnTo>
                  <a:lnTo>
                    <a:pt x="216" y="119"/>
                  </a:lnTo>
                  <a:lnTo>
                    <a:pt x="217" y="108"/>
                  </a:lnTo>
                  <a:lnTo>
                    <a:pt x="217" y="108"/>
                  </a:lnTo>
                  <a:lnTo>
                    <a:pt x="216" y="97"/>
                  </a:lnTo>
                  <a:lnTo>
                    <a:pt x="215" y="87"/>
                  </a:lnTo>
                  <a:lnTo>
                    <a:pt x="212" y="76"/>
                  </a:lnTo>
                  <a:lnTo>
                    <a:pt x="209" y="66"/>
                  </a:lnTo>
                  <a:lnTo>
                    <a:pt x="204" y="57"/>
                  </a:lnTo>
                  <a:lnTo>
                    <a:pt x="199" y="47"/>
                  </a:lnTo>
                  <a:lnTo>
                    <a:pt x="193" y="40"/>
                  </a:lnTo>
                  <a:lnTo>
                    <a:pt x="185" y="31"/>
                  </a:lnTo>
                  <a:lnTo>
                    <a:pt x="178" y="25"/>
                  </a:lnTo>
                  <a:lnTo>
                    <a:pt x="169" y="19"/>
                  </a:lnTo>
                  <a:lnTo>
                    <a:pt x="160" y="12"/>
                  </a:lnTo>
                  <a:lnTo>
                    <a:pt x="150" y="9"/>
                  </a:lnTo>
                  <a:lnTo>
                    <a:pt x="140" y="5"/>
                  </a:lnTo>
                  <a:lnTo>
                    <a:pt x="130" y="2"/>
                  </a:lnTo>
                  <a:lnTo>
                    <a:pt x="119" y="0"/>
                  </a:lnTo>
                  <a:lnTo>
                    <a:pt x="108" y="0"/>
                  </a:lnTo>
                  <a:lnTo>
                    <a:pt x="108" y="0"/>
                  </a:lnTo>
                  <a:lnTo>
                    <a:pt x="97" y="0"/>
                  </a:lnTo>
                  <a:lnTo>
                    <a:pt x="86" y="2"/>
                  </a:lnTo>
                  <a:lnTo>
                    <a:pt x="76" y="5"/>
                  </a:lnTo>
                  <a:lnTo>
                    <a:pt x="66" y="9"/>
                  </a:lnTo>
                  <a:lnTo>
                    <a:pt x="56" y="12"/>
                  </a:lnTo>
                  <a:lnTo>
                    <a:pt x="47" y="19"/>
                  </a:lnTo>
                  <a:lnTo>
                    <a:pt x="39" y="25"/>
                  </a:lnTo>
                  <a:lnTo>
                    <a:pt x="31" y="31"/>
                  </a:lnTo>
                  <a:lnTo>
                    <a:pt x="25" y="40"/>
                  </a:lnTo>
                  <a:lnTo>
                    <a:pt x="19" y="47"/>
                  </a:lnTo>
                  <a:lnTo>
                    <a:pt x="13" y="57"/>
                  </a:lnTo>
                  <a:lnTo>
                    <a:pt x="8" y="66"/>
                  </a:lnTo>
                  <a:lnTo>
                    <a:pt x="5" y="76"/>
                  </a:lnTo>
                  <a:lnTo>
                    <a:pt x="2" y="87"/>
                  </a:lnTo>
                  <a:lnTo>
                    <a:pt x="0" y="97"/>
                  </a:lnTo>
                  <a:lnTo>
                    <a:pt x="0" y="108"/>
                  </a:lnTo>
                  <a:lnTo>
                    <a:pt x="0" y="108"/>
                  </a:lnTo>
                  <a:lnTo>
                    <a:pt x="0" y="119"/>
                  </a:lnTo>
                  <a:lnTo>
                    <a:pt x="2" y="130"/>
                  </a:lnTo>
                  <a:lnTo>
                    <a:pt x="5" y="140"/>
                  </a:lnTo>
                  <a:lnTo>
                    <a:pt x="8" y="150"/>
                  </a:lnTo>
                  <a:lnTo>
                    <a:pt x="13" y="160"/>
                  </a:lnTo>
                  <a:lnTo>
                    <a:pt x="19" y="169"/>
                  </a:lnTo>
                  <a:lnTo>
                    <a:pt x="25" y="177"/>
                  </a:lnTo>
                  <a:lnTo>
                    <a:pt x="31" y="185"/>
                  </a:lnTo>
                  <a:lnTo>
                    <a:pt x="39" y="192"/>
                  </a:lnTo>
                  <a:lnTo>
                    <a:pt x="47" y="198"/>
                  </a:lnTo>
                  <a:lnTo>
                    <a:pt x="56" y="203"/>
                  </a:lnTo>
                  <a:lnTo>
                    <a:pt x="66" y="208"/>
                  </a:lnTo>
                  <a:lnTo>
                    <a:pt x="76" y="212"/>
                  </a:lnTo>
                  <a:lnTo>
                    <a:pt x="86" y="215"/>
                  </a:lnTo>
                  <a:lnTo>
                    <a:pt x="97" y="216"/>
                  </a:lnTo>
                  <a:lnTo>
                    <a:pt x="108" y="217"/>
                  </a:lnTo>
                  <a:lnTo>
                    <a:pt x="108" y="217"/>
                  </a:lnTo>
                  <a:close/>
                </a:path>
              </a:pathLst>
            </a:custGeom>
            <a:solidFill>
              <a:srgbClr val="F8B7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8"/>
            <p:cNvSpPr>
              <a:spLocks/>
            </p:cNvSpPr>
            <p:nvPr/>
          </p:nvSpPr>
          <p:spPr bwMode="auto">
            <a:xfrm>
              <a:off x="2024063" y="103188"/>
              <a:ext cx="171450" cy="173038"/>
            </a:xfrm>
            <a:custGeom>
              <a:avLst/>
              <a:gdLst>
                <a:gd name="T0" fmla="*/ 108 w 217"/>
                <a:gd name="T1" fmla="*/ 217 h 217"/>
                <a:gd name="T2" fmla="*/ 130 w 217"/>
                <a:gd name="T3" fmla="*/ 215 h 217"/>
                <a:gd name="T4" fmla="*/ 150 w 217"/>
                <a:gd name="T5" fmla="*/ 209 h 217"/>
                <a:gd name="T6" fmla="*/ 169 w 217"/>
                <a:gd name="T7" fmla="*/ 199 h 217"/>
                <a:gd name="T8" fmla="*/ 185 w 217"/>
                <a:gd name="T9" fmla="*/ 185 h 217"/>
                <a:gd name="T10" fmla="*/ 199 w 217"/>
                <a:gd name="T11" fmla="*/ 169 h 217"/>
                <a:gd name="T12" fmla="*/ 208 w 217"/>
                <a:gd name="T13" fmla="*/ 150 h 217"/>
                <a:gd name="T14" fmla="*/ 215 w 217"/>
                <a:gd name="T15" fmla="*/ 130 h 217"/>
                <a:gd name="T16" fmla="*/ 217 w 217"/>
                <a:gd name="T17" fmla="*/ 108 h 217"/>
                <a:gd name="T18" fmla="*/ 216 w 217"/>
                <a:gd name="T19" fmla="*/ 97 h 217"/>
                <a:gd name="T20" fmla="*/ 212 w 217"/>
                <a:gd name="T21" fmla="*/ 76 h 217"/>
                <a:gd name="T22" fmla="*/ 203 w 217"/>
                <a:gd name="T23" fmla="*/ 56 h 217"/>
                <a:gd name="T24" fmla="*/ 192 w 217"/>
                <a:gd name="T25" fmla="*/ 39 h 217"/>
                <a:gd name="T26" fmla="*/ 177 w 217"/>
                <a:gd name="T27" fmla="*/ 25 h 217"/>
                <a:gd name="T28" fmla="*/ 160 w 217"/>
                <a:gd name="T29" fmla="*/ 13 h 217"/>
                <a:gd name="T30" fmla="*/ 140 w 217"/>
                <a:gd name="T31" fmla="*/ 4 h 217"/>
                <a:gd name="T32" fmla="*/ 119 w 217"/>
                <a:gd name="T33" fmla="*/ 0 h 217"/>
                <a:gd name="T34" fmla="*/ 108 w 217"/>
                <a:gd name="T35" fmla="*/ 0 h 217"/>
                <a:gd name="T36" fmla="*/ 86 w 217"/>
                <a:gd name="T37" fmla="*/ 1 h 217"/>
                <a:gd name="T38" fmla="*/ 66 w 217"/>
                <a:gd name="T39" fmla="*/ 8 h 217"/>
                <a:gd name="T40" fmla="*/ 47 w 217"/>
                <a:gd name="T41" fmla="*/ 19 h 217"/>
                <a:gd name="T42" fmla="*/ 31 w 217"/>
                <a:gd name="T43" fmla="*/ 31 h 217"/>
                <a:gd name="T44" fmla="*/ 19 w 217"/>
                <a:gd name="T45" fmla="*/ 47 h 217"/>
                <a:gd name="T46" fmla="*/ 8 w 217"/>
                <a:gd name="T47" fmla="*/ 66 h 217"/>
                <a:gd name="T48" fmla="*/ 1 w 217"/>
                <a:gd name="T49" fmla="*/ 86 h 217"/>
                <a:gd name="T50" fmla="*/ 0 w 217"/>
                <a:gd name="T51" fmla="*/ 108 h 217"/>
                <a:gd name="T52" fmla="*/ 0 w 217"/>
                <a:gd name="T53" fmla="*/ 119 h 217"/>
                <a:gd name="T54" fmla="*/ 5 w 217"/>
                <a:gd name="T55" fmla="*/ 140 h 217"/>
                <a:gd name="T56" fmla="*/ 13 w 217"/>
                <a:gd name="T57" fmla="*/ 160 h 217"/>
                <a:gd name="T58" fmla="*/ 25 w 217"/>
                <a:gd name="T59" fmla="*/ 178 h 217"/>
                <a:gd name="T60" fmla="*/ 39 w 217"/>
                <a:gd name="T61" fmla="*/ 192 h 217"/>
                <a:gd name="T62" fmla="*/ 56 w 217"/>
                <a:gd name="T63" fmla="*/ 204 h 217"/>
                <a:gd name="T64" fmla="*/ 76 w 217"/>
                <a:gd name="T65" fmla="*/ 212 h 217"/>
                <a:gd name="T66" fmla="*/ 97 w 217"/>
                <a:gd name="T67" fmla="*/ 216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6"/>
                  </a:lnTo>
                  <a:lnTo>
                    <a:pt x="130" y="215"/>
                  </a:lnTo>
                  <a:lnTo>
                    <a:pt x="140" y="212"/>
                  </a:lnTo>
                  <a:lnTo>
                    <a:pt x="150" y="209"/>
                  </a:lnTo>
                  <a:lnTo>
                    <a:pt x="160" y="204"/>
                  </a:lnTo>
                  <a:lnTo>
                    <a:pt x="169" y="199"/>
                  </a:lnTo>
                  <a:lnTo>
                    <a:pt x="177" y="192"/>
                  </a:lnTo>
                  <a:lnTo>
                    <a:pt x="185" y="185"/>
                  </a:lnTo>
                  <a:lnTo>
                    <a:pt x="192" y="178"/>
                  </a:lnTo>
                  <a:lnTo>
                    <a:pt x="199" y="169"/>
                  </a:lnTo>
                  <a:lnTo>
                    <a:pt x="203" y="160"/>
                  </a:lnTo>
                  <a:lnTo>
                    <a:pt x="208" y="150"/>
                  </a:lnTo>
                  <a:lnTo>
                    <a:pt x="212" y="140"/>
                  </a:lnTo>
                  <a:lnTo>
                    <a:pt x="215" y="130"/>
                  </a:lnTo>
                  <a:lnTo>
                    <a:pt x="216" y="119"/>
                  </a:lnTo>
                  <a:lnTo>
                    <a:pt x="217" y="108"/>
                  </a:lnTo>
                  <a:lnTo>
                    <a:pt x="217" y="108"/>
                  </a:lnTo>
                  <a:lnTo>
                    <a:pt x="216" y="97"/>
                  </a:lnTo>
                  <a:lnTo>
                    <a:pt x="215" y="86"/>
                  </a:lnTo>
                  <a:lnTo>
                    <a:pt x="212" y="76"/>
                  </a:lnTo>
                  <a:lnTo>
                    <a:pt x="208" y="66"/>
                  </a:lnTo>
                  <a:lnTo>
                    <a:pt x="203" y="56"/>
                  </a:lnTo>
                  <a:lnTo>
                    <a:pt x="199" y="47"/>
                  </a:lnTo>
                  <a:lnTo>
                    <a:pt x="192" y="39"/>
                  </a:lnTo>
                  <a:lnTo>
                    <a:pt x="185" y="31"/>
                  </a:lnTo>
                  <a:lnTo>
                    <a:pt x="177" y="25"/>
                  </a:lnTo>
                  <a:lnTo>
                    <a:pt x="169" y="19"/>
                  </a:lnTo>
                  <a:lnTo>
                    <a:pt x="160" y="13"/>
                  </a:lnTo>
                  <a:lnTo>
                    <a:pt x="150" y="8"/>
                  </a:lnTo>
                  <a:lnTo>
                    <a:pt x="140" y="4"/>
                  </a:lnTo>
                  <a:lnTo>
                    <a:pt x="130" y="1"/>
                  </a:lnTo>
                  <a:lnTo>
                    <a:pt x="119" y="0"/>
                  </a:lnTo>
                  <a:lnTo>
                    <a:pt x="108" y="0"/>
                  </a:lnTo>
                  <a:lnTo>
                    <a:pt x="108" y="0"/>
                  </a:lnTo>
                  <a:lnTo>
                    <a:pt x="97" y="0"/>
                  </a:lnTo>
                  <a:lnTo>
                    <a:pt x="86" y="1"/>
                  </a:lnTo>
                  <a:lnTo>
                    <a:pt x="76" y="4"/>
                  </a:lnTo>
                  <a:lnTo>
                    <a:pt x="66" y="8"/>
                  </a:lnTo>
                  <a:lnTo>
                    <a:pt x="56" y="13"/>
                  </a:lnTo>
                  <a:lnTo>
                    <a:pt x="47" y="19"/>
                  </a:lnTo>
                  <a:lnTo>
                    <a:pt x="39" y="25"/>
                  </a:lnTo>
                  <a:lnTo>
                    <a:pt x="31" y="31"/>
                  </a:lnTo>
                  <a:lnTo>
                    <a:pt x="25" y="39"/>
                  </a:lnTo>
                  <a:lnTo>
                    <a:pt x="19" y="47"/>
                  </a:lnTo>
                  <a:lnTo>
                    <a:pt x="13" y="56"/>
                  </a:lnTo>
                  <a:lnTo>
                    <a:pt x="8" y="66"/>
                  </a:lnTo>
                  <a:lnTo>
                    <a:pt x="5" y="76"/>
                  </a:lnTo>
                  <a:lnTo>
                    <a:pt x="1" y="86"/>
                  </a:lnTo>
                  <a:lnTo>
                    <a:pt x="0" y="97"/>
                  </a:lnTo>
                  <a:lnTo>
                    <a:pt x="0" y="108"/>
                  </a:lnTo>
                  <a:lnTo>
                    <a:pt x="0" y="108"/>
                  </a:lnTo>
                  <a:lnTo>
                    <a:pt x="0" y="119"/>
                  </a:lnTo>
                  <a:lnTo>
                    <a:pt x="1" y="130"/>
                  </a:lnTo>
                  <a:lnTo>
                    <a:pt x="5" y="140"/>
                  </a:lnTo>
                  <a:lnTo>
                    <a:pt x="8" y="150"/>
                  </a:lnTo>
                  <a:lnTo>
                    <a:pt x="13" y="160"/>
                  </a:lnTo>
                  <a:lnTo>
                    <a:pt x="19" y="169"/>
                  </a:lnTo>
                  <a:lnTo>
                    <a:pt x="25" y="178"/>
                  </a:lnTo>
                  <a:lnTo>
                    <a:pt x="31" y="185"/>
                  </a:lnTo>
                  <a:lnTo>
                    <a:pt x="39" y="192"/>
                  </a:lnTo>
                  <a:lnTo>
                    <a:pt x="47" y="199"/>
                  </a:lnTo>
                  <a:lnTo>
                    <a:pt x="56" y="204"/>
                  </a:lnTo>
                  <a:lnTo>
                    <a:pt x="66" y="209"/>
                  </a:lnTo>
                  <a:lnTo>
                    <a:pt x="76" y="212"/>
                  </a:lnTo>
                  <a:lnTo>
                    <a:pt x="86" y="215"/>
                  </a:lnTo>
                  <a:lnTo>
                    <a:pt x="97" y="216"/>
                  </a:lnTo>
                  <a:lnTo>
                    <a:pt x="108" y="217"/>
                  </a:lnTo>
                  <a:lnTo>
                    <a:pt x="108" y="217"/>
                  </a:lnTo>
                  <a:close/>
                </a:path>
              </a:pathLst>
            </a:custGeom>
            <a:solidFill>
              <a:srgbClr val="F8B7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9"/>
            <p:cNvSpPr>
              <a:spLocks/>
            </p:cNvSpPr>
            <p:nvPr/>
          </p:nvSpPr>
          <p:spPr bwMode="auto">
            <a:xfrm>
              <a:off x="1154113" y="260350"/>
              <a:ext cx="1084263" cy="909638"/>
            </a:xfrm>
            <a:custGeom>
              <a:avLst/>
              <a:gdLst>
                <a:gd name="T0" fmla="*/ 1236 w 1367"/>
                <a:gd name="T1" fmla="*/ 662 h 1146"/>
                <a:gd name="T2" fmla="*/ 1124 w 1367"/>
                <a:gd name="T3" fmla="*/ 814 h 1146"/>
                <a:gd name="T4" fmla="*/ 966 w 1367"/>
                <a:gd name="T5" fmla="*/ 921 h 1146"/>
                <a:gd name="T6" fmla="*/ 776 w 1367"/>
                <a:gd name="T7" fmla="*/ 969 h 1146"/>
                <a:gd name="T8" fmla="*/ 623 w 1367"/>
                <a:gd name="T9" fmla="*/ 959 h 1146"/>
                <a:gd name="T10" fmla="*/ 453 w 1367"/>
                <a:gd name="T11" fmla="*/ 893 h 1146"/>
                <a:gd name="T12" fmla="*/ 315 w 1367"/>
                <a:gd name="T13" fmla="*/ 778 h 1146"/>
                <a:gd name="T14" fmla="*/ 267 w 1367"/>
                <a:gd name="T15" fmla="*/ 691 h 1146"/>
                <a:gd name="T16" fmla="*/ 344 w 1367"/>
                <a:gd name="T17" fmla="*/ 688 h 1146"/>
                <a:gd name="T18" fmla="*/ 439 w 1367"/>
                <a:gd name="T19" fmla="*/ 662 h 1146"/>
                <a:gd name="T20" fmla="*/ 526 w 1367"/>
                <a:gd name="T21" fmla="*/ 612 h 1146"/>
                <a:gd name="T22" fmla="*/ 587 w 1367"/>
                <a:gd name="T23" fmla="*/ 557 h 1146"/>
                <a:gd name="T24" fmla="*/ 644 w 1367"/>
                <a:gd name="T25" fmla="*/ 475 h 1146"/>
                <a:gd name="T26" fmla="*/ 680 w 1367"/>
                <a:gd name="T27" fmla="*/ 382 h 1146"/>
                <a:gd name="T28" fmla="*/ 692 w 1367"/>
                <a:gd name="T29" fmla="*/ 283 h 1146"/>
                <a:gd name="T30" fmla="*/ 701 w 1367"/>
                <a:gd name="T31" fmla="*/ 241 h 1146"/>
                <a:gd name="T32" fmla="*/ 732 w 1367"/>
                <a:gd name="T33" fmla="*/ 200 h 1146"/>
                <a:gd name="T34" fmla="*/ 778 w 1367"/>
                <a:gd name="T35" fmla="*/ 178 h 1146"/>
                <a:gd name="T36" fmla="*/ 821 w 1367"/>
                <a:gd name="T37" fmla="*/ 178 h 1146"/>
                <a:gd name="T38" fmla="*/ 868 w 1367"/>
                <a:gd name="T39" fmla="*/ 200 h 1146"/>
                <a:gd name="T40" fmla="*/ 898 w 1367"/>
                <a:gd name="T41" fmla="*/ 241 h 1146"/>
                <a:gd name="T42" fmla="*/ 907 w 1367"/>
                <a:gd name="T43" fmla="*/ 410 h 1146"/>
                <a:gd name="T44" fmla="*/ 1054 w 1367"/>
                <a:gd name="T45" fmla="*/ 160 h 1146"/>
                <a:gd name="T46" fmla="*/ 997 w 1367"/>
                <a:gd name="T47" fmla="*/ 81 h 1146"/>
                <a:gd name="T48" fmla="*/ 918 w 1367"/>
                <a:gd name="T49" fmla="*/ 25 h 1146"/>
                <a:gd name="T50" fmla="*/ 820 w 1367"/>
                <a:gd name="T51" fmla="*/ 0 h 1146"/>
                <a:gd name="T52" fmla="*/ 716 w 1367"/>
                <a:gd name="T53" fmla="*/ 13 h 1146"/>
                <a:gd name="T54" fmla="*/ 599 w 1367"/>
                <a:gd name="T55" fmla="*/ 82 h 1146"/>
                <a:gd name="T56" fmla="*/ 530 w 1367"/>
                <a:gd name="T57" fmla="*/ 199 h 1146"/>
                <a:gd name="T58" fmla="*/ 515 w 1367"/>
                <a:gd name="T59" fmla="*/ 307 h 1146"/>
                <a:gd name="T60" fmla="*/ 477 w 1367"/>
                <a:gd name="T61" fmla="*/ 412 h 1146"/>
                <a:gd name="T62" fmla="*/ 412 w 1367"/>
                <a:gd name="T63" fmla="*/ 478 h 1146"/>
                <a:gd name="T64" fmla="*/ 306 w 1367"/>
                <a:gd name="T65" fmla="*/ 515 h 1146"/>
                <a:gd name="T66" fmla="*/ 251 w 1367"/>
                <a:gd name="T67" fmla="*/ 511 h 1146"/>
                <a:gd name="T68" fmla="*/ 207 w 1367"/>
                <a:gd name="T69" fmla="*/ 485 h 1146"/>
                <a:gd name="T70" fmla="*/ 180 w 1367"/>
                <a:gd name="T71" fmla="*/ 441 h 1146"/>
                <a:gd name="T72" fmla="*/ 176 w 1367"/>
                <a:gd name="T73" fmla="*/ 406 h 1146"/>
                <a:gd name="T74" fmla="*/ 14 w 1367"/>
                <a:gd name="T75" fmla="*/ 293 h 1146"/>
                <a:gd name="T76" fmla="*/ 0 w 1367"/>
                <a:gd name="T77" fmla="*/ 410 h 1146"/>
                <a:gd name="T78" fmla="*/ 15 w 1367"/>
                <a:gd name="T79" fmla="*/ 557 h 1146"/>
                <a:gd name="T80" fmla="*/ 72 w 1367"/>
                <a:gd name="T81" fmla="*/ 729 h 1146"/>
                <a:gd name="T82" fmla="*/ 169 w 1367"/>
                <a:gd name="T83" fmla="*/ 877 h 1146"/>
                <a:gd name="T84" fmla="*/ 296 w 1367"/>
                <a:gd name="T85" fmla="*/ 999 h 1146"/>
                <a:gd name="T86" fmla="*/ 450 w 1367"/>
                <a:gd name="T87" fmla="*/ 1088 h 1146"/>
                <a:gd name="T88" fmla="*/ 624 w 1367"/>
                <a:gd name="T89" fmla="*/ 1138 h 1146"/>
                <a:gd name="T90" fmla="*/ 761 w 1367"/>
                <a:gd name="T91" fmla="*/ 1145 h 1146"/>
                <a:gd name="T92" fmla="*/ 882 w 1367"/>
                <a:gd name="T93" fmla="*/ 1132 h 1146"/>
                <a:gd name="T94" fmla="*/ 997 w 1367"/>
                <a:gd name="T95" fmla="*/ 1098 h 1146"/>
                <a:gd name="T96" fmla="*/ 1103 w 1367"/>
                <a:gd name="T97" fmla="*/ 1049 h 1146"/>
                <a:gd name="T98" fmla="*/ 1282 w 1367"/>
                <a:gd name="T99" fmla="*/ 902 h 1146"/>
                <a:gd name="T100" fmla="*/ 1367 w 1367"/>
                <a:gd name="T101" fmla="*/ 789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7" h="1146">
                  <a:moveTo>
                    <a:pt x="1367" y="789"/>
                  </a:moveTo>
                  <a:lnTo>
                    <a:pt x="1238" y="660"/>
                  </a:lnTo>
                  <a:lnTo>
                    <a:pt x="1238" y="660"/>
                  </a:lnTo>
                  <a:lnTo>
                    <a:pt x="1236" y="662"/>
                  </a:lnTo>
                  <a:lnTo>
                    <a:pt x="1236" y="662"/>
                  </a:lnTo>
                  <a:lnTo>
                    <a:pt x="1218" y="695"/>
                  </a:lnTo>
                  <a:lnTo>
                    <a:pt x="1197" y="727"/>
                  </a:lnTo>
                  <a:lnTo>
                    <a:pt x="1174" y="758"/>
                  </a:lnTo>
                  <a:lnTo>
                    <a:pt x="1150" y="787"/>
                  </a:lnTo>
                  <a:lnTo>
                    <a:pt x="1124" y="814"/>
                  </a:lnTo>
                  <a:lnTo>
                    <a:pt x="1095" y="840"/>
                  </a:lnTo>
                  <a:lnTo>
                    <a:pt x="1065" y="862"/>
                  </a:lnTo>
                  <a:lnTo>
                    <a:pt x="1033" y="885"/>
                  </a:lnTo>
                  <a:lnTo>
                    <a:pt x="1001" y="903"/>
                  </a:lnTo>
                  <a:lnTo>
                    <a:pt x="966" y="921"/>
                  </a:lnTo>
                  <a:lnTo>
                    <a:pt x="930" y="936"/>
                  </a:lnTo>
                  <a:lnTo>
                    <a:pt x="894" y="948"/>
                  </a:lnTo>
                  <a:lnTo>
                    <a:pt x="856" y="958"/>
                  </a:lnTo>
                  <a:lnTo>
                    <a:pt x="817" y="964"/>
                  </a:lnTo>
                  <a:lnTo>
                    <a:pt x="776" y="969"/>
                  </a:lnTo>
                  <a:lnTo>
                    <a:pt x="737" y="970"/>
                  </a:lnTo>
                  <a:lnTo>
                    <a:pt x="737" y="970"/>
                  </a:lnTo>
                  <a:lnTo>
                    <a:pt x="698" y="969"/>
                  </a:lnTo>
                  <a:lnTo>
                    <a:pt x="660" y="965"/>
                  </a:lnTo>
                  <a:lnTo>
                    <a:pt x="623" y="959"/>
                  </a:lnTo>
                  <a:lnTo>
                    <a:pt x="587" y="951"/>
                  </a:lnTo>
                  <a:lnTo>
                    <a:pt x="552" y="939"/>
                  </a:lnTo>
                  <a:lnTo>
                    <a:pt x="517" y="926"/>
                  </a:lnTo>
                  <a:lnTo>
                    <a:pt x="485" y="911"/>
                  </a:lnTo>
                  <a:lnTo>
                    <a:pt x="453" y="893"/>
                  </a:lnTo>
                  <a:lnTo>
                    <a:pt x="422" y="874"/>
                  </a:lnTo>
                  <a:lnTo>
                    <a:pt x="393" y="853"/>
                  </a:lnTo>
                  <a:lnTo>
                    <a:pt x="365" y="829"/>
                  </a:lnTo>
                  <a:lnTo>
                    <a:pt x="339" y="804"/>
                  </a:lnTo>
                  <a:lnTo>
                    <a:pt x="315" y="778"/>
                  </a:lnTo>
                  <a:lnTo>
                    <a:pt x="291" y="751"/>
                  </a:lnTo>
                  <a:lnTo>
                    <a:pt x="270" y="721"/>
                  </a:lnTo>
                  <a:lnTo>
                    <a:pt x="252" y="690"/>
                  </a:lnTo>
                  <a:lnTo>
                    <a:pt x="252" y="690"/>
                  </a:lnTo>
                  <a:lnTo>
                    <a:pt x="267" y="691"/>
                  </a:lnTo>
                  <a:lnTo>
                    <a:pt x="283" y="693"/>
                  </a:lnTo>
                  <a:lnTo>
                    <a:pt x="283" y="693"/>
                  </a:lnTo>
                  <a:lnTo>
                    <a:pt x="303" y="691"/>
                  </a:lnTo>
                  <a:lnTo>
                    <a:pt x="324" y="690"/>
                  </a:lnTo>
                  <a:lnTo>
                    <a:pt x="344" y="688"/>
                  </a:lnTo>
                  <a:lnTo>
                    <a:pt x="363" y="685"/>
                  </a:lnTo>
                  <a:lnTo>
                    <a:pt x="383" y="680"/>
                  </a:lnTo>
                  <a:lnTo>
                    <a:pt x="402" y="675"/>
                  </a:lnTo>
                  <a:lnTo>
                    <a:pt x="420" y="669"/>
                  </a:lnTo>
                  <a:lnTo>
                    <a:pt x="439" y="662"/>
                  </a:lnTo>
                  <a:lnTo>
                    <a:pt x="458" y="653"/>
                  </a:lnTo>
                  <a:lnTo>
                    <a:pt x="475" y="644"/>
                  </a:lnTo>
                  <a:lnTo>
                    <a:pt x="492" y="634"/>
                  </a:lnTo>
                  <a:lnTo>
                    <a:pt x="510" y="624"/>
                  </a:lnTo>
                  <a:lnTo>
                    <a:pt x="526" y="612"/>
                  </a:lnTo>
                  <a:lnTo>
                    <a:pt x="542" y="600"/>
                  </a:lnTo>
                  <a:lnTo>
                    <a:pt x="557" y="587"/>
                  </a:lnTo>
                  <a:lnTo>
                    <a:pt x="572" y="572"/>
                  </a:lnTo>
                  <a:lnTo>
                    <a:pt x="572" y="572"/>
                  </a:lnTo>
                  <a:lnTo>
                    <a:pt x="587" y="557"/>
                  </a:lnTo>
                  <a:lnTo>
                    <a:pt x="599" y="542"/>
                  </a:lnTo>
                  <a:lnTo>
                    <a:pt x="611" y="526"/>
                  </a:lnTo>
                  <a:lnTo>
                    <a:pt x="624" y="510"/>
                  </a:lnTo>
                  <a:lnTo>
                    <a:pt x="634" y="493"/>
                  </a:lnTo>
                  <a:lnTo>
                    <a:pt x="644" y="475"/>
                  </a:lnTo>
                  <a:lnTo>
                    <a:pt x="654" y="458"/>
                  </a:lnTo>
                  <a:lnTo>
                    <a:pt x="661" y="440"/>
                  </a:lnTo>
                  <a:lnTo>
                    <a:pt x="668" y="421"/>
                  </a:lnTo>
                  <a:lnTo>
                    <a:pt x="675" y="402"/>
                  </a:lnTo>
                  <a:lnTo>
                    <a:pt x="680" y="382"/>
                  </a:lnTo>
                  <a:lnTo>
                    <a:pt x="685" y="364"/>
                  </a:lnTo>
                  <a:lnTo>
                    <a:pt x="687" y="344"/>
                  </a:lnTo>
                  <a:lnTo>
                    <a:pt x="690" y="324"/>
                  </a:lnTo>
                  <a:lnTo>
                    <a:pt x="692" y="303"/>
                  </a:lnTo>
                  <a:lnTo>
                    <a:pt x="692" y="283"/>
                  </a:lnTo>
                  <a:lnTo>
                    <a:pt x="692" y="283"/>
                  </a:lnTo>
                  <a:lnTo>
                    <a:pt x="692" y="272"/>
                  </a:lnTo>
                  <a:lnTo>
                    <a:pt x="695" y="261"/>
                  </a:lnTo>
                  <a:lnTo>
                    <a:pt x="697" y="251"/>
                  </a:lnTo>
                  <a:lnTo>
                    <a:pt x="701" y="241"/>
                  </a:lnTo>
                  <a:lnTo>
                    <a:pt x="704" y="232"/>
                  </a:lnTo>
                  <a:lnTo>
                    <a:pt x="711" y="222"/>
                  </a:lnTo>
                  <a:lnTo>
                    <a:pt x="717" y="215"/>
                  </a:lnTo>
                  <a:lnTo>
                    <a:pt x="723" y="208"/>
                  </a:lnTo>
                  <a:lnTo>
                    <a:pt x="732" y="200"/>
                  </a:lnTo>
                  <a:lnTo>
                    <a:pt x="739" y="194"/>
                  </a:lnTo>
                  <a:lnTo>
                    <a:pt x="748" y="189"/>
                  </a:lnTo>
                  <a:lnTo>
                    <a:pt x="758" y="184"/>
                  </a:lnTo>
                  <a:lnTo>
                    <a:pt x="768" y="180"/>
                  </a:lnTo>
                  <a:lnTo>
                    <a:pt x="778" y="178"/>
                  </a:lnTo>
                  <a:lnTo>
                    <a:pt x="789" y="177"/>
                  </a:lnTo>
                  <a:lnTo>
                    <a:pt x="800" y="175"/>
                  </a:lnTo>
                  <a:lnTo>
                    <a:pt x="800" y="175"/>
                  </a:lnTo>
                  <a:lnTo>
                    <a:pt x="810" y="177"/>
                  </a:lnTo>
                  <a:lnTo>
                    <a:pt x="821" y="178"/>
                  </a:lnTo>
                  <a:lnTo>
                    <a:pt x="831" y="180"/>
                  </a:lnTo>
                  <a:lnTo>
                    <a:pt x="841" y="184"/>
                  </a:lnTo>
                  <a:lnTo>
                    <a:pt x="851" y="189"/>
                  </a:lnTo>
                  <a:lnTo>
                    <a:pt x="859" y="194"/>
                  </a:lnTo>
                  <a:lnTo>
                    <a:pt x="868" y="200"/>
                  </a:lnTo>
                  <a:lnTo>
                    <a:pt x="876" y="208"/>
                  </a:lnTo>
                  <a:lnTo>
                    <a:pt x="882" y="215"/>
                  </a:lnTo>
                  <a:lnTo>
                    <a:pt x="888" y="222"/>
                  </a:lnTo>
                  <a:lnTo>
                    <a:pt x="894" y="232"/>
                  </a:lnTo>
                  <a:lnTo>
                    <a:pt x="898" y="241"/>
                  </a:lnTo>
                  <a:lnTo>
                    <a:pt x="902" y="251"/>
                  </a:lnTo>
                  <a:lnTo>
                    <a:pt x="904" y="261"/>
                  </a:lnTo>
                  <a:lnTo>
                    <a:pt x="907" y="272"/>
                  </a:lnTo>
                  <a:lnTo>
                    <a:pt x="907" y="283"/>
                  </a:lnTo>
                  <a:lnTo>
                    <a:pt x="907" y="410"/>
                  </a:lnTo>
                  <a:lnTo>
                    <a:pt x="1054" y="160"/>
                  </a:lnTo>
                  <a:lnTo>
                    <a:pt x="1054" y="160"/>
                  </a:lnTo>
                  <a:lnTo>
                    <a:pt x="1054" y="160"/>
                  </a:lnTo>
                  <a:lnTo>
                    <a:pt x="1054" y="160"/>
                  </a:lnTo>
                  <a:lnTo>
                    <a:pt x="1054" y="160"/>
                  </a:lnTo>
                  <a:lnTo>
                    <a:pt x="1045" y="143"/>
                  </a:lnTo>
                  <a:lnTo>
                    <a:pt x="1034" y="127"/>
                  </a:lnTo>
                  <a:lnTo>
                    <a:pt x="1023" y="111"/>
                  </a:lnTo>
                  <a:lnTo>
                    <a:pt x="1011" y="96"/>
                  </a:lnTo>
                  <a:lnTo>
                    <a:pt x="997" y="81"/>
                  </a:lnTo>
                  <a:lnTo>
                    <a:pt x="983" y="69"/>
                  </a:lnTo>
                  <a:lnTo>
                    <a:pt x="967" y="56"/>
                  </a:lnTo>
                  <a:lnTo>
                    <a:pt x="951" y="45"/>
                  </a:lnTo>
                  <a:lnTo>
                    <a:pt x="935" y="35"/>
                  </a:lnTo>
                  <a:lnTo>
                    <a:pt x="918" y="25"/>
                  </a:lnTo>
                  <a:lnTo>
                    <a:pt x="899" y="18"/>
                  </a:lnTo>
                  <a:lnTo>
                    <a:pt x="881" y="12"/>
                  </a:lnTo>
                  <a:lnTo>
                    <a:pt x="861" y="7"/>
                  </a:lnTo>
                  <a:lnTo>
                    <a:pt x="841" y="3"/>
                  </a:lnTo>
                  <a:lnTo>
                    <a:pt x="820" y="0"/>
                  </a:lnTo>
                  <a:lnTo>
                    <a:pt x="800" y="0"/>
                  </a:lnTo>
                  <a:lnTo>
                    <a:pt x="800" y="0"/>
                  </a:lnTo>
                  <a:lnTo>
                    <a:pt x="770" y="2"/>
                  </a:lnTo>
                  <a:lnTo>
                    <a:pt x="743" y="5"/>
                  </a:lnTo>
                  <a:lnTo>
                    <a:pt x="716" y="13"/>
                  </a:lnTo>
                  <a:lnTo>
                    <a:pt x="690" y="23"/>
                  </a:lnTo>
                  <a:lnTo>
                    <a:pt x="665" y="34"/>
                  </a:lnTo>
                  <a:lnTo>
                    <a:pt x="641" y="49"/>
                  </a:lnTo>
                  <a:lnTo>
                    <a:pt x="620" y="65"/>
                  </a:lnTo>
                  <a:lnTo>
                    <a:pt x="599" y="82"/>
                  </a:lnTo>
                  <a:lnTo>
                    <a:pt x="582" y="103"/>
                  </a:lnTo>
                  <a:lnTo>
                    <a:pt x="564" y="124"/>
                  </a:lnTo>
                  <a:lnTo>
                    <a:pt x="551" y="148"/>
                  </a:lnTo>
                  <a:lnTo>
                    <a:pt x="538" y="173"/>
                  </a:lnTo>
                  <a:lnTo>
                    <a:pt x="530" y="199"/>
                  </a:lnTo>
                  <a:lnTo>
                    <a:pt x="522" y="226"/>
                  </a:lnTo>
                  <a:lnTo>
                    <a:pt x="518" y="253"/>
                  </a:lnTo>
                  <a:lnTo>
                    <a:pt x="516" y="283"/>
                  </a:lnTo>
                  <a:lnTo>
                    <a:pt x="516" y="283"/>
                  </a:lnTo>
                  <a:lnTo>
                    <a:pt x="515" y="307"/>
                  </a:lnTo>
                  <a:lnTo>
                    <a:pt x="512" y="329"/>
                  </a:lnTo>
                  <a:lnTo>
                    <a:pt x="506" y="351"/>
                  </a:lnTo>
                  <a:lnTo>
                    <a:pt x="499" y="373"/>
                  </a:lnTo>
                  <a:lnTo>
                    <a:pt x="489" y="394"/>
                  </a:lnTo>
                  <a:lnTo>
                    <a:pt x="477" y="412"/>
                  </a:lnTo>
                  <a:lnTo>
                    <a:pt x="464" y="431"/>
                  </a:lnTo>
                  <a:lnTo>
                    <a:pt x="448" y="448"/>
                  </a:lnTo>
                  <a:lnTo>
                    <a:pt x="448" y="448"/>
                  </a:lnTo>
                  <a:lnTo>
                    <a:pt x="430" y="464"/>
                  </a:lnTo>
                  <a:lnTo>
                    <a:pt x="412" y="478"/>
                  </a:lnTo>
                  <a:lnTo>
                    <a:pt x="393" y="489"/>
                  </a:lnTo>
                  <a:lnTo>
                    <a:pt x="372" y="499"/>
                  </a:lnTo>
                  <a:lnTo>
                    <a:pt x="351" y="506"/>
                  </a:lnTo>
                  <a:lnTo>
                    <a:pt x="329" y="513"/>
                  </a:lnTo>
                  <a:lnTo>
                    <a:pt x="306" y="515"/>
                  </a:lnTo>
                  <a:lnTo>
                    <a:pt x="283" y="516"/>
                  </a:lnTo>
                  <a:lnTo>
                    <a:pt x="283" y="516"/>
                  </a:lnTo>
                  <a:lnTo>
                    <a:pt x="272" y="516"/>
                  </a:lnTo>
                  <a:lnTo>
                    <a:pt x="262" y="514"/>
                  </a:lnTo>
                  <a:lnTo>
                    <a:pt x="251" y="511"/>
                  </a:lnTo>
                  <a:lnTo>
                    <a:pt x="241" y="508"/>
                  </a:lnTo>
                  <a:lnTo>
                    <a:pt x="232" y="504"/>
                  </a:lnTo>
                  <a:lnTo>
                    <a:pt x="223" y="498"/>
                  </a:lnTo>
                  <a:lnTo>
                    <a:pt x="215" y="492"/>
                  </a:lnTo>
                  <a:lnTo>
                    <a:pt x="207" y="485"/>
                  </a:lnTo>
                  <a:lnTo>
                    <a:pt x="200" y="478"/>
                  </a:lnTo>
                  <a:lnTo>
                    <a:pt x="193" y="469"/>
                  </a:lnTo>
                  <a:lnTo>
                    <a:pt x="189" y="461"/>
                  </a:lnTo>
                  <a:lnTo>
                    <a:pt x="184" y="451"/>
                  </a:lnTo>
                  <a:lnTo>
                    <a:pt x="180" y="441"/>
                  </a:lnTo>
                  <a:lnTo>
                    <a:pt x="177" y="431"/>
                  </a:lnTo>
                  <a:lnTo>
                    <a:pt x="176" y="420"/>
                  </a:lnTo>
                  <a:lnTo>
                    <a:pt x="175" y="410"/>
                  </a:lnTo>
                  <a:lnTo>
                    <a:pt x="175" y="410"/>
                  </a:lnTo>
                  <a:lnTo>
                    <a:pt x="176" y="406"/>
                  </a:lnTo>
                  <a:lnTo>
                    <a:pt x="24" y="255"/>
                  </a:lnTo>
                  <a:lnTo>
                    <a:pt x="24" y="255"/>
                  </a:lnTo>
                  <a:lnTo>
                    <a:pt x="24" y="257"/>
                  </a:lnTo>
                  <a:lnTo>
                    <a:pt x="24" y="257"/>
                  </a:lnTo>
                  <a:lnTo>
                    <a:pt x="14" y="293"/>
                  </a:lnTo>
                  <a:lnTo>
                    <a:pt x="6" y="332"/>
                  </a:lnTo>
                  <a:lnTo>
                    <a:pt x="4" y="350"/>
                  </a:lnTo>
                  <a:lnTo>
                    <a:pt x="1" y="370"/>
                  </a:lnTo>
                  <a:lnTo>
                    <a:pt x="0" y="390"/>
                  </a:lnTo>
                  <a:lnTo>
                    <a:pt x="0" y="410"/>
                  </a:lnTo>
                  <a:lnTo>
                    <a:pt x="0" y="410"/>
                  </a:lnTo>
                  <a:lnTo>
                    <a:pt x="1" y="447"/>
                  </a:lnTo>
                  <a:lnTo>
                    <a:pt x="4" y="484"/>
                  </a:lnTo>
                  <a:lnTo>
                    <a:pt x="9" y="521"/>
                  </a:lnTo>
                  <a:lnTo>
                    <a:pt x="15" y="557"/>
                  </a:lnTo>
                  <a:lnTo>
                    <a:pt x="22" y="593"/>
                  </a:lnTo>
                  <a:lnTo>
                    <a:pt x="33" y="628"/>
                  </a:lnTo>
                  <a:lnTo>
                    <a:pt x="45" y="663"/>
                  </a:lnTo>
                  <a:lnTo>
                    <a:pt x="58" y="696"/>
                  </a:lnTo>
                  <a:lnTo>
                    <a:pt x="72" y="729"/>
                  </a:lnTo>
                  <a:lnTo>
                    <a:pt x="89" y="760"/>
                  </a:lnTo>
                  <a:lnTo>
                    <a:pt x="107" y="791"/>
                  </a:lnTo>
                  <a:lnTo>
                    <a:pt x="125" y="820"/>
                  </a:lnTo>
                  <a:lnTo>
                    <a:pt x="146" y="850"/>
                  </a:lnTo>
                  <a:lnTo>
                    <a:pt x="169" y="877"/>
                  </a:lnTo>
                  <a:lnTo>
                    <a:pt x="191" y="905"/>
                  </a:lnTo>
                  <a:lnTo>
                    <a:pt x="216" y="929"/>
                  </a:lnTo>
                  <a:lnTo>
                    <a:pt x="242" y="954"/>
                  </a:lnTo>
                  <a:lnTo>
                    <a:pt x="268" y="978"/>
                  </a:lnTo>
                  <a:lnTo>
                    <a:pt x="296" y="999"/>
                  </a:lnTo>
                  <a:lnTo>
                    <a:pt x="325" y="1020"/>
                  </a:lnTo>
                  <a:lnTo>
                    <a:pt x="355" y="1039"/>
                  </a:lnTo>
                  <a:lnTo>
                    <a:pt x="386" y="1057"/>
                  </a:lnTo>
                  <a:lnTo>
                    <a:pt x="417" y="1073"/>
                  </a:lnTo>
                  <a:lnTo>
                    <a:pt x="450" y="1088"/>
                  </a:lnTo>
                  <a:lnTo>
                    <a:pt x="484" y="1101"/>
                  </a:lnTo>
                  <a:lnTo>
                    <a:pt x="517" y="1113"/>
                  </a:lnTo>
                  <a:lnTo>
                    <a:pt x="552" y="1123"/>
                  </a:lnTo>
                  <a:lnTo>
                    <a:pt x="588" y="1130"/>
                  </a:lnTo>
                  <a:lnTo>
                    <a:pt x="624" y="1138"/>
                  </a:lnTo>
                  <a:lnTo>
                    <a:pt x="661" y="1142"/>
                  </a:lnTo>
                  <a:lnTo>
                    <a:pt x="698" y="1145"/>
                  </a:lnTo>
                  <a:lnTo>
                    <a:pt x="737" y="1146"/>
                  </a:lnTo>
                  <a:lnTo>
                    <a:pt x="737" y="1146"/>
                  </a:lnTo>
                  <a:lnTo>
                    <a:pt x="761" y="1145"/>
                  </a:lnTo>
                  <a:lnTo>
                    <a:pt x="786" y="1144"/>
                  </a:lnTo>
                  <a:lnTo>
                    <a:pt x="810" y="1143"/>
                  </a:lnTo>
                  <a:lnTo>
                    <a:pt x="835" y="1139"/>
                  </a:lnTo>
                  <a:lnTo>
                    <a:pt x="858" y="1135"/>
                  </a:lnTo>
                  <a:lnTo>
                    <a:pt x="882" y="1132"/>
                  </a:lnTo>
                  <a:lnTo>
                    <a:pt x="905" y="1127"/>
                  </a:lnTo>
                  <a:lnTo>
                    <a:pt x="929" y="1120"/>
                  </a:lnTo>
                  <a:lnTo>
                    <a:pt x="951" y="1114"/>
                  </a:lnTo>
                  <a:lnTo>
                    <a:pt x="975" y="1107"/>
                  </a:lnTo>
                  <a:lnTo>
                    <a:pt x="997" y="1098"/>
                  </a:lnTo>
                  <a:lnTo>
                    <a:pt x="1018" y="1089"/>
                  </a:lnTo>
                  <a:lnTo>
                    <a:pt x="1041" y="1081"/>
                  </a:lnTo>
                  <a:lnTo>
                    <a:pt x="1062" y="1070"/>
                  </a:lnTo>
                  <a:lnTo>
                    <a:pt x="1081" y="1060"/>
                  </a:lnTo>
                  <a:lnTo>
                    <a:pt x="1103" y="1049"/>
                  </a:lnTo>
                  <a:lnTo>
                    <a:pt x="1142" y="1024"/>
                  </a:lnTo>
                  <a:lnTo>
                    <a:pt x="1179" y="996"/>
                  </a:lnTo>
                  <a:lnTo>
                    <a:pt x="1215" y="968"/>
                  </a:lnTo>
                  <a:lnTo>
                    <a:pt x="1250" y="936"/>
                  </a:lnTo>
                  <a:lnTo>
                    <a:pt x="1282" y="902"/>
                  </a:lnTo>
                  <a:lnTo>
                    <a:pt x="1312" y="867"/>
                  </a:lnTo>
                  <a:lnTo>
                    <a:pt x="1341" y="830"/>
                  </a:lnTo>
                  <a:lnTo>
                    <a:pt x="1365" y="791"/>
                  </a:lnTo>
                  <a:lnTo>
                    <a:pt x="1365" y="791"/>
                  </a:lnTo>
                  <a:lnTo>
                    <a:pt x="1367" y="789"/>
                  </a:lnTo>
                  <a:lnTo>
                    <a:pt x="1367" y="789"/>
                  </a:lnTo>
                  <a:close/>
                </a:path>
              </a:pathLst>
            </a:custGeom>
            <a:solidFill>
              <a:srgbClr val="F8B7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10"/>
            <p:cNvSpPr>
              <a:spLocks/>
            </p:cNvSpPr>
            <p:nvPr/>
          </p:nvSpPr>
          <p:spPr bwMode="auto">
            <a:xfrm>
              <a:off x="2024063" y="103188"/>
              <a:ext cx="171450" cy="173038"/>
            </a:xfrm>
            <a:custGeom>
              <a:avLst/>
              <a:gdLst>
                <a:gd name="T0" fmla="*/ 108 w 217"/>
                <a:gd name="T1" fmla="*/ 217 h 217"/>
                <a:gd name="T2" fmla="*/ 130 w 217"/>
                <a:gd name="T3" fmla="*/ 215 h 217"/>
                <a:gd name="T4" fmla="*/ 150 w 217"/>
                <a:gd name="T5" fmla="*/ 209 h 217"/>
                <a:gd name="T6" fmla="*/ 169 w 217"/>
                <a:gd name="T7" fmla="*/ 199 h 217"/>
                <a:gd name="T8" fmla="*/ 185 w 217"/>
                <a:gd name="T9" fmla="*/ 185 h 217"/>
                <a:gd name="T10" fmla="*/ 199 w 217"/>
                <a:gd name="T11" fmla="*/ 169 h 217"/>
                <a:gd name="T12" fmla="*/ 208 w 217"/>
                <a:gd name="T13" fmla="*/ 150 h 217"/>
                <a:gd name="T14" fmla="*/ 215 w 217"/>
                <a:gd name="T15" fmla="*/ 130 h 217"/>
                <a:gd name="T16" fmla="*/ 217 w 217"/>
                <a:gd name="T17" fmla="*/ 108 h 217"/>
                <a:gd name="T18" fmla="*/ 216 w 217"/>
                <a:gd name="T19" fmla="*/ 97 h 217"/>
                <a:gd name="T20" fmla="*/ 212 w 217"/>
                <a:gd name="T21" fmla="*/ 76 h 217"/>
                <a:gd name="T22" fmla="*/ 203 w 217"/>
                <a:gd name="T23" fmla="*/ 56 h 217"/>
                <a:gd name="T24" fmla="*/ 192 w 217"/>
                <a:gd name="T25" fmla="*/ 39 h 217"/>
                <a:gd name="T26" fmla="*/ 177 w 217"/>
                <a:gd name="T27" fmla="*/ 25 h 217"/>
                <a:gd name="T28" fmla="*/ 160 w 217"/>
                <a:gd name="T29" fmla="*/ 13 h 217"/>
                <a:gd name="T30" fmla="*/ 140 w 217"/>
                <a:gd name="T31" fmla="*/ 4 h 217"/>
                <a:gd name="T32" fmla="*/ 119 w 217"/>
                <a:gd name="T33" fmla="*/ 0 h 217"/>
                <a:gd name="T34" fmla="*/ 108 w 217"/>
                <a:gd name="T35" fmla="*/ 0 h 217"/>
                <a:gd name="T36" fmla="*/ 86 w 217"/>
                <a:gd name="T37" fmla="*/ 1 h 217"/>
                <a:gd name="T38" fmla="*/ 66 w 217"/>
                <a:gd name="T39" fmla="*/ 8 h 217"/>
                <a:gd name="T40" fmla="*/ 47 w 217"/>
                <a:gd name="T41" fmla="*/ 19 h 217"/>
                <a:gd name="T42" fmla="*/ 31 w 217"/>
                <a:gd name="T43" fmla="*/ 31 h 217"/>
                <a:gd name="T44" fmla="*/ 19 w 217"/>
                <a:gd name="T45" fmla="*/ 47 h 217"/>
                <a:gd name="T46" fmla="*/ 8 w 217"/>
                <a:gd name="T47" fmla="*/ 66 h 217"/>
                <a:gd name="T48" fmla="*/ 1 w 217"/>
                <a:gd name="T49" fmla="*/ 86 h 217"/>
                <a:gd name="T50" fmla="*/ 0 w 217"/>
                <a:gd name="T51" fmla="*/ 108 h 217"/>
                <a:gd name="T52" fmla="*/ 0 w 217"/>
                <a:gd name="T53" fmla="*/ 119 h 217"/>
                <a:gd name="T54" fmla="*/ 5 w 217"/>
                <a:gd name="T55" fmla="*/ 140 h 217"/>
                <a:gd name="T56" fmla="*/ 13 w 217"/>
                <a:gd name="T57" fmla="*/ 160 h 217"/>
                <a:gd name="T58" fmla="*/ 25 w 217"/>
                <a:gd name="T59" fmla="*/ 178 h 217"/>
                <a:gd name="T60" fmla="*/ 39 w 217"/>
                <a:gd name="T61" fmla="*/ 192 h 217"/>
                <a:gd name="T62" fmla="*/ 56 w 217"/>
                <a:gd name="T63" fmla="*/ 204 h 217"/>
                <a:gd name="T64" fmla="*/ 76 w 217"/>
                <a:gd name="T65" fmla="*/ 212 h 217"/>
                <a:gd name="T66" fmla="*/ 97 w 217"/>
                <a:gd name="T67" fmla="*/ 216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6"/>
                  </a:lnTo>
                  <a:lnTo>
                    <a:pt x="130" y="215"/>
                  </a:lnTo>
                  <a:lnTo>
                    <a:pt x="140" y="212"/>
                  </a:lnTo>
                  <a:lnTo>
                    <a:pt x="150" y="209"/>
                  </a:lnTo>
                  <a:lnTo>
                    <a:pt x="160" y="204"/>
                  </a:lnTo>
                  <a:lnTo>
                    <a:pt x="169" y="199"/>
                  </a:lnTo>
                  <a:lnTo>
                    <a:pt x="177" y="192"/>
                  </a:lnTo>
                  <a:lnTo>
                    <a:pt x="185" y="185"/>
                  </a:lnTo>
                  <a:lnTo>
                    <a:pt x="192" y="178"/>
                  </a:lnTo>
                  <a:lnTo>
                    <a:pt x="199" y="169"/>
                  </a:lnTo>
                  <a:lnTo>
                    <a:pt x="203" y="160"/>
                  </a:lnTo>
                  <a:lnTo>
                    <a:pt x="208" y="150"/>
                  </a:lnTo>
                  <a:lnTo>
                    <a:pt x="212" y="140"/>
                  </a:lnTo>
                  <a:lnTo>
                    <a:pt x="215" y="130"/>
                  </a:lnTo>
                  <a:lnTo>
                    <a:pt x="216" y="119"/>
                  </a:lnTo>
                  <a:lnTo>
                    <a:pt x="217" y="108"/>
                  </a:lnTo>
                  <a:lnTo>
                    <a:pt x="217" y="108"/>
                  </a:lnTo>
                  <a:lnTo>
                    <a:pt x="216" y="97"/>
                  </a:lnTo>
                  <a:lnTo>
                    <a:pt x="215" y="86"/>
                  </a:lnTo>
                  <a:lnTo>
                    <a:pt x="212" y="76"/>
                  </a:lnTo>
                  <a:lnTo>
                    <a:pt x="208" y="66"/>
                  </a:lnTo>
                  <a:lnTo>
                    <a:pt x="203" y="56"/>
                  </a:lnTo>
                  <a:lnTo>
                    <a:pt x="199" y="47"/>
                  </a:lnTo>
                  <a:lnTo>
                    <a:pt x="192" y="39"/>
                  </a:lnTo>
                  <a:lnTo>
                    <a:pt x="185" y="31"/>
                  </a:lnTo>
                  <a:lnTo>
                    <a:pt x="177" y="25"/>
                  </a:lnTo>
                  <a:lnTo>
                    <a:pt x="169" y="19"/>
                  </a:lnTo>
                  <a:lnTo>
                    <a:pt x="160" y="13"/>
                  </a:lnTo>
                  <a:lnTo>
                    <a:pt x="150" y="8"/>
                  </a:lnTo>
                  <a:lnTo>
                    <a:pt x="140" y="4"/>
                  </a:lnTo>
                  <a:lnTo>
                    <a:pt x="130" y="1"/>
                  </a:lnTo>
                  <a:lnTo>
                    <a:pt x="119" y="0"/>
                  </a:lnTo>
                  <a:lnTo>
                    <a:pt x="108" y="0"/>
                  </a:lnTo>
                  <a:lnTo>
                    <a:pt x="108" y="0"/>
                  </a:lnTo>
                  <a:lnTo>
                    <a:pt x="97" y="0"/>
                  </a:lnTo>
                  <a:lnTo>
                    <a:pt x="86" y="1"/>
                  </a:lnTo>
                  <a:lnTo>
                    <a:pt x="76" y="4"/>
                  </a:lnTo>
                  <a:lnTo>
                    <a:pt x="66" y="8"/>
                  </a:lnTo>
                  <a:lnTo>
                    <a:pt x="56" y="13"/>
                  </a:lnTo>
                  <a:lnTo>
                    <a:pt x="47" y="19"/>
                  </a:lnTo>
                  <a:lnTo>
                    <a:pt x="39" y="25"/>
                  </a:lnTo>
                  <a:lnTo>
                    <a:pt x="31" y="31"/>
                  </a:lnTo>
                  <a:lnTo>
                    <a:pt x="25" y="39"/>
                  </a:lnTo>
                  <a:lnTo>
                    <a:pt x="19" y="47"/>
                  </a:lnTo>
                  <a:lnTo>
                    <a:pt x="13" y="56"/>
                  </a:lnTo>
                  <a:lnTo>
                    <a:pt x="8" y="66"/>
                  </a:lnTo>
                  <a:lnTo>
                    <a:pt x="5" y="76"/>
                  </a:lnTo>
                  <a:lnTo>
                    <a:pt x="1" y="86"/>
                  </a:lnTo>
                  <a:lnTo>
                    <a:pt x="0" y="97"/>
                  </a:lnTo>
                  <a:lnTo>
                    <a:pt x="0" y="108"/>
                  </a:lnTo>
                  <a:lnTo>
                    <a:pt x="0" y="108"/>
                  </a:lnTo>
                  <a:lnTo>
                    <a:pt x="0" y="119"/>
                  </a:lnTo>
                  <a:lnTo>
                    <a:pt x="1" y="130"/>
                  </a:lnTo>
                  <a:lnTo>
                    <a:pt x="5" y="140"/>
                  </a:lnTo>
                  <a:lnTo>
                    <a:pt x="8" y="150"/>
                  </a:lnTo>
                  <a:lnTo>
                    <a:pt x="13" y="160"/>
                  </a:lnTo>
                  <a:lnTo>
                    <a:pt x="19" y="169"/>
                  </a:lnTo>
                  <a:lnTo>
                    <a:pt x="25" y="178"/>
                  </a:lnTo>
                  <a:lnTo>
                    <a:pt x="31" y="185"/>
                  </a:lnTo>
                  <a:lnTo>
                    <a:pt x="39" y="192"/>
                  </a:lnTo>
                  <a:lnTo>
                    <a:pt x="47" y="199"/>
                  </a:lnTo>
                  <a:lnTo>
                    <a:pt x="56" y="204"/>
                  </a:lnTo>
                  <a:lnTo>
                    <a:pt x="66" y="209"/>
                  </a:lnTo>
                  <a:lnTo>
                    <a:pt x="76" y="212"/>
                  </a:lnTo>
                  <a:lnTo>
                    <a:pt x="86" y="215"/>
                  </a:lnTo>
                  <a:lnTo>
                    <a:pt x="97" y="216"/>
                  </a:lnTo>
                  <a:lnTo>
                    <a:pt x="108" y="217"/>
                  </a:lnTo>
                  <a:lnTo>
                    <a:pt x="108" y="217"/>
                  </a:lnTo>
                  <a:close/>
                </a:path>
              </a:pathLst>
            </a:custGeom>
            <a:solidFill>
              <a:srgbClr val="7EC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1"/>
            <p:cNvSpPr>
              <a:spLocks/>
            </p:cNvSpPr>
            <p:nvPr/>
          </p:nvSpPr>
          <p:spPr bwMode="auto">
            <a:xfrm>
              <a:off x="1173163" y="198438"/>
              <a:ext cx="385763" cy="385763"/>
            </a:xfrm>
            <a:custGeom>
              <a:avLst/>
              <a:gdLst>
                <a:gd name="T0" fmla="*/ 0 w 486"/>
                <a:gd name="T1" fmla="*/ 333 h 486"/>
                <a:gd name="T2" fmla="*/ 151 w 486"/>
                <a:gd name="T3" fmla="*/ 486 h 486"/>
                <a:gd name="T4" fmla="*/ 151 w 486"/>
                <a:gd name="T5" fmla="*/ 486 h 486"/>
                <a:gd name="T6" fmla="*/ 152 w 486"/>
                <a:gd name="T7" fmla="*/ 468 h 486"/>
                <a:gd name="T8" fmla="*/ 153 w 486"/>
                <a:gd name="T9" fmla="*/ 451 h 486"/>
                <a:gd name="T10" fmla="*/ 156 w 486"/>
                <a:gd name="T11" fmla="*/ 435 h 486"/>
                <a:gd name="T12" fmla="*/ 158 w 486"/>
                <a:gd name="T13" fmla="*/ 418 h 486"/>
                <a:gd name="T14" fmla="*/ 162 w 486"/>
                <a:gd name="T15" fmla="*/ 401 h 486"/>
                <a:gd name="T16" fmla="*/ 167 w 486"/>
                <a:gd name="T17" fmla="*/ 387 h 486"/>
                <a:gd name="T18" fmla="*/ 172 w 486"/>
                <a:gd name="T19" fmla="*/ 370 h 486"/>
                <a:gd name="T20" fmla="*/ 178 w 486"/>
                <a:gd name="T21" fmla="*/ 356 h 486"/>
                <a:gd name="T22" fmla="*/ 184 w 486"/>
                <a:gd name="T23" fmla="*/ 341 h 486"/>
                <a:gd name="T24" fmla="*/ 192 w 486"/>
                <a:gd name="T25" fmla="*/ 326 h 486"/>
                <a:gd name="T26" fmla="*/ 199 w 486"/>
                <a:gd name="T27" fmla="*/ 312 h 486"/>
                <a:gd name="T28" fmla="*/ 208 w 486"/>
                <a:gd name="T29" fmla="*/ 298 h 486"/>
                <a:gd name="T30" fmla="*/ 218 w 486"/>
                <a:gd name="T31" fmla="*/ 286 h 486"/>
                <a:gd name="T32" fmla="*/ 228 w 486"/>
                <a:gd name="T33" fmla="*/ 274 h 486"/>
                <a:gd name="T34" fmla="*/ 238 w 486"/>
                <a:gd name="T35" fmla="*/ 261 h 486"/>
                <a:gd name="T36" fmla="*/ 249 w 486"/>
                <a:gd name="T37" fmla="*/ 249 h 486"/>
                <a:gd name="T38" fmla="*/ 261 w 486"/>
                <a:gd name="T39" fmla="*/ 238 h 486"/>
                <a:gd name="T40" fmla="*/ 272 w 486"/>
                <a:gd name="T41" fmla="*/ 228 h 486"/>
                <a:gd name="T42" fmla="*/ 286 w 486"/>
                <a:gd name="T43" fmla="*/ 218 h 486"/>
                <a:gd name="T44" fmla="*/ 298 w 486"/>
                <a:gd name="T45" fmla="*/ 209 h 486"/>
                <a:gd name="T46" fmla="*/ 312 w 486"/>
                <a:gd name="T47" fmla="*/ 200 h 486"/>
                <a:gd name="T48" fmla="*/ 326 w 486"/>
                <a:gd name="T49" fmla="*/ 192 h 486"/>
                <a:gd name="T50" fmla="*/ 341 w 486"/>
                <a:gd name="T51" fmla="*/ 184 h 486"/>
                <a:gd name="T52" fmla="*/ 356 w 486"/>
                <a:gd name="T53" fmla="*/ 178 h 486"/>
                <a:gd name="T54" fmla="*/ 370 w 486"/>
                <a:gd name="T55" fmla="*/ 172 h 486"/>
                <a:gd name="T56" fmla="*/ 387 w 486"/>
                <a:gd name="T57" fmla="*/ 167 h 486"/>
                <a:gd name="T58" fmla="*/ 401 w 486"/>
                <a:gd name="T59" fmla="*/ 162 h 486"/>
                <a:gd name="T60" fmla="*/ 418 w 486"/>
                <a:gd name="T61" fmla="*/ 158 h 486"/>
                <a:gd name="T62" fmla="*/ 435 w 486"/>
                <a:gd name="T63" fmla="*/ 156 h 486"/>
                <a:gd name="T64" fmla="*/ 451 w 486"/>
                <a:gd name="T65" fmla="*/ 153 h 486"/>
                <a:gd name="T66" fmla="*/ 468 w 486"/>
                <a:gd name="T67" fmla="*/ 152 h 486"/>
                <a:gd name="T68" fmla="*/ 486 w 486"/>
                <a:gd name="T69" fmla="*/ 151 h 486"/>
                <a:gd name="T70" fmla="*/ 333 w 486"/>
                <a:gd name="T71" fmla="*/ 0 h 486"/>
                <a:gd name="T72" fmla="*/ 333 w 486"/>
                <a:gd name="T73" fmla="*/ 0 h 486"/>
                <a:gd name="T74" fmla="*/ 303 w 486"/>
                <a:gd name="T75" fmla="*/ 9 h 486"/>
                <a:gd name="T76" fmla="*/ 275 w 486"/>
                <a:gd name="T77" fmla="*/ 21 h 486"/>
                <a:gd name="T78" fmla="*/ 248 w 486"/>
                <a:gd name="T79" fmla="*/ 34 h 486"/>
                <a:gd name="T80" fmla="*/ 220 w 486"/>
                <a:gd name="T81" fmla="*/ 50 h 486"/>
                <a:gd name="T82" fmla="*/ 196 w 486"/>
                <a:gd name="T83" fmla="*/ 67 h 486"/>
                <a:gd name="T84" fmla="*/ 171 w 486"/>
                <a:gd name="T85" fmla="*/ 85 h 486"/>
                <a:gd name="T86" fmla="*/ 147 w 486"/>
                <a:gd name="T87" fmla="*/ 105 h 486"/>
                <a:gd name="T88" fmla="*/ 125 w 486"/>
                <a:gd name="T89" fmla="*/ 125 h 486"/>
                <a:gd name="T90" fmla="*/ 105 w 486"/>
                <a:gd name="T91" fmla="*/ 147 h 486"/>
                <a:gd name="T92" fmla="*/ 85 w 486"/>
                <a:gd name="T93" fmla="*/ 171 h 486"/>
                <a:gd name="T94" fmla="*/ 67 w 486"/>
                <a:gd name="T95" fmla="*/ 196 h 486"/>
                <a:gd name="T96" fmla="*/ 50 w 486"/>
                <a:gd name="T97" fmla="*/ 222 h 486"/>
                <a:gd name="T98" fmla="*/ 36 w 486"/>
                <a:gd name="T99" fmla="*/ 248 h 486"/>
                <a:gd name="T100" fmla="*/ 22 w 486"/>
                <a:gd name="T101" fmla="*/ 275 h 486"/>
                <a:gd name="T102" fmla="*/ 9 w 486"/>
                <a:gd name="T103" fmla="*/ 303 h 486"/>
                <a:gd name="T104" fmla="*/ 0 w 486"/>
                <a:gd name="T105" fmla="*/ 333 h 486"/>
                <a:gd name="T106" fmla="*/ 0 w 486"/>
                <a:gd name="T107" fmla="*/ 333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6" h="486">
                  <a:moveTo>
                    <a:pt x="0" y="333"/>
                  </a:moveTo>
                  <a:lnTo>
                    <a:pt x="151" y="486"/>
                  </a:lnTo>
                  <a:lnTo>
                    <a:pt x="151" y="486"/>
                  </a:lnTo>
                  <a:lnTo>
                    <a:pt x="152" y="468"/>
                  </a:lnTo>
                  <a:lnTo>
                    <a:pt x="153" y="451"/>
                  </a:lnTo>
                  <a:lnTo>
                    <a:pt x="156" y="435"/>
                  </a:lnTo>
                  <a:lnTo>
                    <a:pt x="158" y="418"/>
                  </a:lnTo>
                  <a:lnTo>
                    <a:pt x="162" y="401"/>
                  </a:lnTo>
                  <a:lnTo>
                    <a:pt x="167" y="387"/>
                  </a:lnTo>
                  <a:lnTo>
                    <a:pt x="172" y="370"/>
                  </a:lnTo>
                  <a:lnTo>
                    <a:pt x="178" y="356"/>
                  </a:lnTo>
                  <a:lnTo>
                    <a:pt x="184" y="341"/>
                  </a:lnTo>
                  <a:lnTo>
                    <a:pt x="192" y="326"/>
                  </a:lnTo>
                  <a:lnTo>
                    <a:pt x="199" y="312"/>
                  </a:lnTo>
                  <a:lnTo>
                    <a:pt x="208" y="298"/>
                  </a:lnTo>
                  <a:lnTo>
                    <a:pt x="218" y="286"/>
                  </a:lnTo>
                  <a:lnTo>
                    <a:pt x="228" y="274"/>
                  </a:lnTo>
                  <a:lnTo>
                    <a:pt x="238" y="261"/>
                  </a:lnTo>
                  <a:lnTo>
                    <a:pt x="249" y="249"/>
                  </a:lnTo>
                  <a:lnTo>
                    <a:pt x="261" y="238"/>
                  </a:lnTo>
                  <a:lnTo>
                    <a:pt x="272" y="228"/>
                  </a:lnTo>
                  <a:lnTo>
                    <a:pt x="286" y="218"/>
                  </a:lnTo>
                  <a:lnTo>
                    <a:pt x="298" y="209"/>
                  </a:lnTo>
                  <a:lnTo>
                    <a:pt x="312" y="200"/>
                  </a:lnTo>
                  <a:lnTo>
                    <a:pt x="326" y="192"/>
                  </a:lnTo>
                  <a:lnTo>
                    <a:pt x="341" y="184"/>
                  </a:lnTo>
                  <a:lnTo>
                    <a:pt x="356" y="178"/>
                  </a:lnTo>
                  <a:lnTo>
                    <a:pt x="370" y="172"/>
                  </a:lnTo>
                  <a:lnTo>
                    <a:pt x="387" y="167"/>
                  </a:lnTo>
                  <a:lnTo>
                    <a:pt x="401" y="162"/>
                  </a:lnTo>
                  <a:lnTo>
                    <a:pt x="418" y="158"/>
                  </a:lnTo>
                  <a:lnTo>
                    <a:pt x="435" y="156"/>
                  </a:lnTo>
                  <a:lnTo>
                    <a:pt x="451" y="153"/>
                  </a:lnTo>
                  <a:lnTo>
                    <a:pt x="468" y="152"/>
                  </a:lnTo>
                  <a:lnTo>
                    <a:pt x="486" y="151"/>
                  </a:lnTo>
                  <a:lnTo>
                    <a:pt x="333" y="0"/>
                  </a:lnTo>
                  <a:lnTo>
                    <a:pt x="333" y="0"/>
                  </a:lnTo>
                  <a:lnTo>
                    <a:pt x="303" y="9"/>
                  </a:lnTo>
                  <a:lnTo>
                    <a:pt x="275" y="21"/>
                  </a:lnTo>
                  <a:lnTo>
                    <a:pt x="248" y="34"/>
                  </a:lnTo>
                  <a:lnTo>
                    <a:pt x="220" y="50"/>
                  </a:lnTo>
                  <a:lnTo>
                    <a:pt x="196" y="67"/>
                  </a:lnTo>
                  <a:lnTo>
                    <a:pt x="171" y="85"/>
                  </a:lnTo>
                  <a:lnTo>
                    <a:pt x="147" y="105"/>
                  </a:lnTo>
                  <a:lnTo>
                    <a:pt x="125" y="125"/>
                  </a:lnTo>
                  <a:lnTo>
                    <a:pt x="105" y="147"/>
                  </a:lnTo>
                  <a:lnTo>
                    <a:pt x="85" y="171"/>
                  </a:lnTo>
                  <a:lnTo>
                    <a:pt x="67" y="196"/>
                  </a:lnTo>
                  <a:lnTo>
                    <a:pt x="50" y="222"/>
                  </a:lnTo>
                  <a:lnTo>
                    <a:pt x="36" y="248"/>
                  </a:lnTo>
                  <a:lnTo>
                    <a:pt x="22" y="275"/>
                  </a:lnTo>
                  <a:lnTo>
                    <a:pt x="9" y="303"/>
                  </a:lnTo>
                  <a:lnTo>
                    <a:pt x="0" y="333"/>
                  </a:lnTo>
                  <a:lnTo>
                    <a:pt x="0" y="333"/>
                  </a:lnTo>
                  <a:close/>
                </a:path>
              </a:pathLst>
            </a:custGeom>
            <a:solidFill>
              <a:srgbClr val="7EC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12"/>
            <p:cNvSpPr>
              <a:spLocks/>
            </p:cNvSpPr>
            <p:nvPr/>
          </p:nvSpPr>
          <p:spPr bwMode="auto">
            <a:xfrm>
              <a:off x="1689101" y="358775"/>
              <a:ext cx="635000" cy="528638"/>
            </a:xfrm>
            <a:custGeom>
              <a:avLst/>
              <a:gdLst>
                <a:gd name="T0" fmla="*/ 488 w 800"/>
                <a:gd name="T1" fmla="*/ 2 h 665"/>
                <a:gd name="T2" fmla="*/ 407 w 800"/>
                <a:gd name="T3" fmla="*/ 22 h 665"/>
                <a:gd name="T4" fmla="*/ 337 w 800"/>
                <a:gd name="T5" fmla="*/ 65 h 665"/>
                <a:gd name="T6" fmla="*/ 282 w 800"/>
                <a:gd name="T7" fmla="*/ 125 h 665"/>
                <a:gd name="T8" fmla="*/ 246 w 800"/>
                <a:gd name="T9" fmla="*/ 199 h 665"/>
                <a:gd name="T10" fmla="*/ 234 w 800"/>
                <a:gd name="T11" fmla="*/ 284 h 665"/>
                <a:gd name="T12" fmla="*/ 230 w 800"/>
                <a:gd name="T13" fmla="*/ 330 h 665"/>
                <a:gd name="T14" fmla="*/ 206 w 800"/>
                <a:gd name="T15" fmla="*/ 393 h 665"/>
                <a:gd name="T16" fmla="*/ 165 w 800"/>
                <a:gd name="T17" fmla="*/ 449 h 665"/>
                <a:gd name="T18" fmla="*/ 129 w 800"/>
                <a:gd name="T19" fmla="*/ 477 h 665"/>
                <a:gd name="T20" fmla="*/ 69 w 800"/>
                <a:gd name="T21" fmla="*/ 507 h 665"/>
                <a:gd name="T22" fmla="*/ 0 w 800"/>
                <a:gd name="T23" fmla="*/ 517 h 665"/>
                <a:gd name="T24" fmla="*/ 168 w 800"/>
                <a:gd name="T25" fmla="*/ 657 h 665"/>
                <a:gd name="T26" fmla="*/ 224 w 800"/>
                <a:gd name="T27" fmla="*/ 626 h 665"/>
                <a:gd name="T28" fmla="*/ 275 w 800"/>
                <a:gd name="T29" fmla="*/ 588 h 665"/>
                <a:gd name="T30" fmla="*/ 303 w 800"/>
                <a:gd name="T31" fmla="*/ 558 h 665"/>
                <a:gd name="T32" fmla="*/ 341 w 800"/>
                <a:gd name="T33" fmla="*/ 511 h 665"/>
                <a:gd name="T34" fmla="*/ 370 w 800"/>
                <a:gd name="T35" fmla="*/ 459 h 665"/>
                <a:gd name="T36" fmla="*/ 392 w 800"/>
                <a:gd name="T37" fmla="*/ 403 h 665"/>
                <a:gd name="T38" fmla="*/ 405 w 800"/>
                <a:gd name="T39" fmla="*/ 345 h 665"/>
                <a:gd name="T40" fmla="*/ 410 w 800"/>
                <a:gd name="T41" fmla="*/ 284 h 665"/>
                <a:gd name="T42" fmla="*/ 412 w 800"/>
                <a:gd name="T43" fmla="*/ 261 h 665"/>
                <a:gd name="T44" fmla="*/ 422 w 800"/>
                <a:gd name="T45" fmla="*/ 232 h 665"/>
                <a:gd name="T46" fmla="*/ 441 w 800"/>
                <a:gd name="T47" fmla="*/ 207 h 665"/>
                <a:gd name="T48" fmla="*/ 466 w 800"/>
                <a:gd name="T49" fmla="*/ 188 h 665"/>
                <a:gd name="T50" fmla="*/ 495 w 800"/>
                <a:gd name="T51" fmla="*/ 178 h 665"/>
                <a:gd name="T52" fmla="*/ 516 w 800"/>
                <a:gd name="T53" fmla="*/ 176 h 665"/>
                <a:gd name="T54" fmla="*/ 549 w 800"/>
                <a:gd name="T55" fmla="*/ 181 h 665"/>
                <a:gd name="T56" fmla="*/ 577 w 800"/>
                <a:gd name="T57" fmla="*/ 194 h 665"/>
                <a:gd name="T58" fmla="*/ 599 w 800"/>
                <a:gd name="T59" fmla="*/ 216 h 665"/>
                <a:gd name="T60" fmla="*/ 616 w 800"/>
                <a:gd name="T61" fmla="*/ 242 h 665"/>
                <a:gd name="T62" fmla="*/ 623 w 800"/>
                <a:gd name="T63" fmla="*/ 273 h 665"/>
                <a:gd name="T64" fmla="*/ 623 w 800"/>
                <a:gd name="T65" fmla="*/ 317 h 665"/>
                <a:gd name="T66" fmla="*/ 608 w 800"/>
                <a:gd name="T67" fmla="*/ 415 h 665"/>
                <a:gd name="T68" fmla="*/ 577 w 800"/>
                <a:gd name="T69" fmla="*/ 507 h 665"/>
                <a:gd name="T70" fmla="*/ 692 w 800"/>
                <a:gd name="T71" fmla="*/ 665 h 665"/>
                <a:gd name="T72" fmla="*/ 735 w 800"/>
                <a:gd name="T73" fmla="*/ 585 h 665"/>
                <a:gd name="T74" fmla="*/ 767 w 800"/>
                <a:gd name="T75" fmla="*/ 501 h 665"/>
                <a:gd name="T76" fmla="*/ 783 w 800"/>
                <a:gd name="T77" fmla="*/ 441 h 665"/>
                <a:gd name="T78" fmla="*/ 799 w 800"/>
                <a:gd name="T79" fmla="*/ 323 h 665"/>
                <a:gd name="T80" fmla="*/ 798 w 800"/>
                <a:gd name="T81" fmla="*/ 254 h 665"/>
                <a:gd name="T82" fmla="*/ 778 w 800"/>
                <a:gd name="T83" fmla="*/ 173 h 665"/>
                <a:gd name="T84" fmla="*/ 735 w 800"/>
                <a:gd name="T85" fmla="*/ 104 h 665"/>
                <a:gd name="T86" fmla="*/ 675 w 800"/>
                <a:gd name="T87" fmla="*/ 48 h 665"/>
                <a:gd name="T88" fmla="*/ 601 w 800"/>
                <a:gd name="T89" fmla="*/ 13 h 665"/>
                <a:gd name="T90" fmla="*/ 516 w 800"/>
                <a:gd name="T91" fmla="*/ 0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 h="665">
                  <a:moveTo>
                    <a:pt x="516" y="0"/>
                  </a:moveTo>
                  <a:lnTo>
                    <a:pt x="516" y="0"/>
                  </a:lnTo>
                  <a:lnTo>
                    <a:pt x="488" y="2"/>
                  </a:lnTo>
                  <a:lnTo>
                    <a:pt x="459" y="6"/>
                  </a:lnTo>
                  <a:lnTo>
                    <a:pt x="433" y="13"/>
                  </a:lnTo>
                  <a:lnTo>
                    <a:pt x="407" y="22"/>
                  </a:lnTo>
                  <a:lnTo>
                    <a:pt x="382" y="34"/>
                  </a:lnTo>
                  <a:lnTo>
                    <a:pt x="359" y="48"/>
                  </a:lnTo>
                  <a:lnTo>
                    <a:pt x="337" y="65"/>
                  </a:lnTo>
                  <a:lnTo>
                    <a:pt x="317" y="83"/>
                  </a:lnTo>
                  <a:lnTo>
                    <a:pt x="298" y="104"/>
                  </a:lnTo>
                  <a:lnTo>
                    <a:pt x="282" y="125"/>
                  </a:lnTo>
                  <a:lnTo>
                    <a:pt x="268" y="149"/>
                  </a:lnTo>
                  <a:lnTo>
                    <a:pt x="256" y="173"/>
                  </a:lnTo>
                  <a:lnTo>
                    <a:pt x="246" y="199"/>
                  </a:lnTo>
                  <a:lnTo>
                    <a:pt x="240" y="227"/>
                  </a:lnTo>
                  <a:lnTo>
                    <a:pt x="235" y="254"/>
                  </a:lnTo>
                  <a:lnTo>
                    <a:pt x="234" y="284"/>
                  </a:lnTo>
                  <a:lnTo>
                    <a:pt x="234" y="284"/>
                  </a:lnTo>
                  <a:lnTo>
                    <a:pt x="232" y="306"/>
                  </a:lnTo>
                  <a:lnTo>
                    <a:pt x="230" y="330"/>
                  </a:lnTo>
                  <a:lnTo>
                    <a:pt x="224" y="352"/>
                  </a:lnTo>
                  <a:lnTo>
                    <a:pt x="216" y="373"/>
                  </a:lnTo>
                  <a:lnTo>
                    <a:pt x="206" y="393"/>
                  </a:lnTo>
                  <a:lnTo>
                    <a:pt x="195" y="413"/>
                  </a:lnTo>
                  <a:lnTo>
                    <a:pt x="182" y="431"/>
                  </a:lnTo>
                  <a:lnTo>
                    <a:pt x="165" y="449"/>
                  </a:lnTo>
                  <a:lnTo>
                    <a:pt x="165" y="449"/>
                  </a:lnTo>
                  <a:lnTo>
                    <a:pt x="148" y="464"/>
                  </a:lnTo>
                  <a:lnTo>
                    <a:pt x="129" y="477"/>
                  </a:lnTo>
                  <a:lnTo>
                    <a:pt x="110" y="490"/>
                  </a:lnTo>
                  <a:lnTo>
                    <a:pt x="90" y="500"/>
                  </a:lnTo>
                  <a:lnTo>
                    <a:pt x="69" y="507"/>
                  </a:lnTo>
                  <a:lnTo>
                    <a:pt x="46" y="512"/>
                  </a:lnTo>
                  <a:lnTo>
                    <a:pt x="23" y="516"/>
                  </a:lnTo>
                  <a:lnTo>
                    <a:pt x="0" y="517"/>
                  </a:lnTo>
                  <a:lnTo>
                    <a:pt x="148" y="665"/>
                  </a:lnTo>
                  <a:lnTo>
                    <a:pt x="148" y="665"/>
                  </a:lnTo>
                  <a:lnTo>
                    <a:pt x="168" y="657"/>
                  </a:lnTo>
                  <a:lnTo>
                    <a:pt x="186" y="648"/>
                  </a:lnTo>
                  <a:lnTo>
                    <a:pt x="205" y="637"/>
                  </a:lnTo>
                  <a:lnTo>
                    <a:pt x="224" y="626"/>
                  </a:lnTo>
                  <a:lnTo>
                    <a:pt x="241" y="615"/>
                  </a:lnTo>
                  <a:lnTo>
                    <a:pt x="257" y="601"/>
                  </a:lnTo>
                  <a:lnTo>
                    <a:pt x="275" y="588"/>
                  </a:lnTo>
                  <a:lnTo>
                    <a:pt x="289" y="573"/>
                  </a:lnTo>
                  <a:lnTo>
                    <a:pt x="289" y="573"/>
                  </a:lnTo>
                  <a:lnTo>
                    <a:pt x="303" y="558"/>
                  </a:lnTo>
                  <a:lnTo>
                    <a:pt x="317" y="543"/>
                  </a:lnTo>
                  <a:lnTo>
                    <a:pt x="329" y="527"/>
                  </a:lnTo>
                  <a:lnTo>
                    <a:pt x="341" y="511"/>
                  </a:lnTo>
                  <a:lnTo>
                    <a:pt x="351" y="493"/>
                  </a:lnTo>
                  <a:lnTo>
                    <a:pt x="361" y="476"/>
                  </a:lnTo>
                  <a:lnTo>
                    <a:pt x="370" y="459"/>
                  </a:lnTo>
                  <a:lnTo>
                    <a:pt x="379" y="440"/>
                  </a:lnTo>
                  <a:lnTo>
                    <a:pt x="386" y="421"/>
                  </a:lnTo>
                  <a:lnTo>
                    <a:pt x="392" y="403"/>
                  </a:lnTo>
                  <a:lnTo>
                    <a:pt x="397" y="383"/>
                  </a:lnTo>
                  <a:lnTo>
                    <a:pt x="401" y="364"/>
                  </a:lnTo>
                  <a:lnTo>
                    <a:pt x="405" y="345"/>
                  </a:lnTo>
                  <a:lnTo>
                    <a:pt x="407" y="323"/>
                  </a:lnTo>
                  <a:lnTo>
                    <a:pt x="408" y="304"/>
                  </a:lnTo>
                  <a:lnTo>
                    <a:pt x="410" y="284"/>
                  </a:lnTo>
                  <a:lnTo>
                    <a:pt x="410" y="284"/>
                  </a:lnTo>
                  <a:lnTo>
                    <a:pt x="410" y="273"/>
                  </a:lnTo>
                  <a:lnTo>
                    <a:pt x="412" y="261"/>
                  </a:lnTo>
                  <a:lnTo>
                    <a:pt x="415" y="251"/>
                  </a:lnTo>
                  <a:lnTo>
                    <a:pt x="418" y="242"/>
                  </a:lnTo>
                  <a:lnTo>
                    <a:pt x="422" y="232"/>
                  </a:lnTo>
                  <a:lnTo>
                    <a:pt x="428" y="223"/>
                  </a:lnTo>
                  <a:lnTo>
                    <a:pt x="435" y="216"/>
                  </a:lnTo>
                  <a:lnTo>
                    <a:pt x="441" y="207"/>
                  </a:lnTo>
                  <a:lnTo>
                    <a:pt x="448" y="201"/>
                  </a:lnTo>
                  <a:lnTo>
                    <a:pt x="457" y="194"/>
                  </a:lnTo>
                  <a:lnTo>
                    <a:pt x="466" y="188"/>
                  </a:lnTo>
                  <a:lnTo>
                    <a:pt x="475" y="185"/>
                  </a:lnTo>
                  <a:lnTo>
                    <a:pt x="485" y="181"/>
                  </a:lnTo>
                  <a:lnTo>
                    <a:pt x="495" y="178"/>
                  </a:lnTo>
                  <a:lnTo>
                    <a:pt x="506" y="176"/>
                  </a:lnTo>
                  <a:lnTo>
                    <a:pt x="516" y="176"/>
                  </a:lnTo>
                  <a:lnTo>
                    <a:pt x="516" y="176"/>
                  </a:lnTo>
                  <a:lnTo>
                    <a:pt x="528" y="176"/>
                  </a:lnTo>
                  <a:lnTo>
                    <a:pt x="539" y="178"/>
                  </a:lnTo>
                  <a:lnTo>
                    <a:pt x="549" y="181"/>
                  </a:lnTo>
                  <a:lnTo>
                    <a:pt x="559" y="185"/>
                  </a:lnTo>
                  <a:lnTo>
                    <a:pt x="568" y="188"/>
                  </a:lnTo>
                  <a:lnTo>
                    <a:pt x="577" y="194"/>
                  </a:lnTo>
                  <a:lnTo>
                    <a:pt x="585" y="201"/>
                  </a:lnTo>
                  <a:lnTo>
                    <a:pt x="593" y="207"/>
                  </a:lnTo>
                  <a:lnTo>
                    <a:pt x="599" y="216"/>
                  </a:lnTo>
                  <a:lnTo>
                    <a:pt x="606" y="223"/>
                  </a:lnTo>
                  <a:lnTo>
                    <a:pt x="611" y="232"/>
                  </a:lnTo>
                  <a:lnTo>
                    <a:pt x="616" y="242"/>
                  </a:lnTo>
                  <a:lnTo>
                    <a:pt x="619" y="251"/>
                  </a:lnTo>
                  <a:lnTo>
                    <a:pt x="622" y="261"/>
                  </a:lnTo>
                  <a:lnTo>
                    <a:pt x="623" y="273"/>
                  </a:lnTo>
                  <a:lnTo>
                    <a:pt x="624" y="284"/>
                  </a:lnTo>
                  <a:lnTo>
                    <a:pt x="624" y="284"/>
                  </a:lnTo>
                  <a:lnTo>
                    <a:pt x="623" y="317"/>
                  </a:lnTo>
                  <a:lnTo>
                    <a:pt x="621" y="351"/>
                  </a:lnTo>
                  <a:lnTo>
                    <a:pt x="616" y="383"/>
                  </a:lnTo>
                  <a:lnTo>
                    <a:pt x="608" y="415"/>
                  </a:lnTo>
                  <a:lnTo>
                    <a:pt x="599" y="446"/>
                  </a:lnTo>
                  <a:lnTo>
                    <a:pt x="590" y="477"/>
                  </a:lnTo>
                  <a:lnTo>
                    <a:pt x="577" y="507"/>
                  </a:lnTo>
                  <a:lnTo>
                    <a:pt x="563" y="536"/>
                  </a:lnTo>
                  <a:lnTo>
                    <a:pt x="692" y="665"/>
                  </a:lnTo>
                  <a:lnTo>
                    <a:pt x="692" y="665"/>
                  </a:lnTo>
                  <a:lnTo>
                    <a:pt x="707" y="638"/>
                  </a:lnTo>
                  <a:lnTo>
                    <a:pt x="721" y="612"/>
                  </a:lnTo>
                  <a:lnTo>
                    <a:pt x="735" y="585"/>
                  </a:lnTo>
                  <a:lnTo>
                    <a:pt x="746" y="558"/>
                  </a:lnTo>
                  <a:lnTo>
                    <a:pt x="757" y="529"/>
                  </a:lnTo>
                  <a:lnTo>
                    <a:pt x="767" y="501"/>
                  </a:lnTo>
                  <a:lnTo>
                    <a:pt x="776" y="471"/>
                  </a:lnTo>
                  <a:lnTo>
                    <a:pt x="783" y="441"/>
                  </a:lnTo>
                  <a:lnTo>
                    <a:pt x="783" y="441"/>
                  </a:lnTo>
                  <a:lnTo>
                    <a:pt x="790" y="403"/>
                  </a:lnTo>
                  <a:lnTo>
                    <a:pt x="795" y="363"/>
                  </a:lnTo>
                  <a:lnTo>
                    <a:pt x="799" y="323"/>
                  </a:lnTo>
                  <a:lnTo>
                    <a:pt x="800" y="284"/>
                  </a:lnTo>
                  <a:lnTo>
                    <a:pt x="800" y="284"/>
                  </a:lnTo>
                  <a:lnTo>
                    <a:pt x="798" y="254"/>
                  </a:lnTo>
                  <a:lnTo>
                    <a:pt x="794" y="227"/>
                  </a:lnTo>
                  <a:lnTo>
                    <a:pt x="787" y="199"/>
                  </a:lnTo>
                  <a:lnTo>
                    <a:pt x="778" y="173"/>
                  </a:lnTo>
                  <a:lnTo>
                    <a:pt x="766" y="149"/>
                  </a:lnTo>
                  <a:lnTo>
                    <a:pt x="751" y="125"/>
                  </a:lnTo>
                  <a:lnTo>
                    <a:pt x="735" y="104"/>
                  </a:lnTo>
                  <a:lnTo>
                    <a:pt x="717" y="83"/>
                  </a:lnTo>
                  <a:lnTo>
                    <a:pt x="696" y="65"/>
                  </a:lnTo>
                  <a:lnTo>
                    <a:pt x="675" y="48"/>
                  </a:lnTo>
                  <a:lnTo>
                    <a:pt x="652" y="34"/>
                  </a:lnTo>
                  <a:lnTo>
                    <a:pt x="627" y="22"/>
                  </a:lnTo>
                  <a:lnTo>
                    <a:pt x="601" y="13"/>
                  </a:lnTo>
                  <a:lnTo>
                    <a:pt x="573" y="6"/>
                  </a:lnTo>
                  <a:lnTo>
                    <a:pt x="546" y="2"/>
                  </a:lnTo>
                  <a:lnTo>
                    <a:pt x="516" y="0"/>
                  </a:lnTo>
                  <a:lnTo>
                    <a:pt x="516" y="0"/>
                  </a:lnTo>
                  <a:close/>
                </a:path>
              </a:pathLst>
            </a:custGeom>
            <a:solidFill>
              <a:srgbClr val="7EC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13"/>
            <p:cNvSpPr>
              <a:spLocks/>
            </p:cNvSpPr>
            <p:nvPr/>
          </p:nvSpPr>
          <p:spPr bwMode="auto">
            <a:xfrm>
              <a:off x="2593976" y="219075"/>
              <a:ext cx="320675" cy="541338"/>
            </a:xfrm>
            <a:custGeom>
              <a:avLst/>
              <a:gdLst>
                <a:gd name="T0" fmla="*/ 323 w 406"/>
                <a:gd name="T1" fmla="*/ 123 h 684"/>
                <a:gd name="T2" fmla="*/ 294 w 406"/>
                <a:gd name="T3" fmla="*/ 86 h 684"/>
                <a:gd name="T4" fmla="*/ 272 w 406"/>
                <a:gd name="T5" fmla="*/ 71 h 684"/>
                <a:gd name="T6" fmla="*/ 236 w 406"/>
                <a:gd name="T7" fmla="*/ 61 h 684"/>
                <a:gd name="T8" fmla="*/ 205 w 406"/>
                <a:gd name="T9" fmla="*/ 60 h 684"/>
                <a:gd name="T10" fmla="*/ 175 w 406"/>
                <a:gd name="T11" fmla="*/ 67 h 684"/>
                <a:gd name="T12" fmla="*/ 150 w 406"/>
                <a:gd name="T13" fmla="*/ 80 h 684"/>
                <a:gd name="T14" fmla="*/ 132 w 406"/>
                <a:gd name="T15" fmla="*/ 98 h 684"/>
                <a:gd name="T16" fmla="*/ 120 w 406"/>
                <a:gd name="T17" fmla="*/ 121 h 684"/>
                <a:gd name="T18" fmla="*/ 116 w 406"/>
                <a:gd name="T19" fmla="*/ 145 h 684"/>
                <a:gd name="T20" fmla="*/ 119 w 406"/>
                <a:gd name="T21" fmla="*/ 170 h 684"/>
                <a:gd name="T22" fmla="*/ 135 w 406"/>
                <a:gd name="T23" fmla="*/ 200 h 684"/>
                <a:gd name="T24" fmla="*/ 161 w 406"/>
                <a:gd name="T25" fmla="*/ 225 h 684"/>
                <a:gd name="T26" fmla="*/ 261 w 406"/>
                <a:gd name="T27" fmla="*/ 278 h 684"/>
                <a:gd name="T28" fmla="*/ 326 w 406"/>
                <a:gd name="T29" fmla="*/ 317 h 684"/>
                <a:gd name="T30" fmla="*/ 361 w 406"/>
                <a:gd name="T31" fmla="*/ 346 h 684"/>
                <a:gd name="T32" fmla="*/ 387 w 406"/>
                <a:gd name="T33" fmla="*/ 384 h 684"/>
                <a:gd name="T34" fmla="*/ 403 w 406"/>
                <a:gd name="T35" fmla="*/ 431 h 684"/>
                <a:gd name="T36" fmla="*/ 406 w 406"/>
                <a:gd name="T37" fmla="*/ 468 h 684"/>
                <a:gd name="T38" fmla="*/ 396 w 406"/>
                <a:gd name="T39" fmla="*/ 535 h 684"/>
                <a:gd name="T40" fmla="*/ 366 w 406"/>
                <a:gd name="T41" fmla="*/ 592 h 684"/>
                <a:gd name="T42" fmla="*/ 319 w 406"/>
                <a:gd name="T43" fmla="*/ 637 h 684"/>
                <a:gd name="T44" fmla="*/ 257 w 406"/>
                <a:gd name="T45" fmla="*/ 668 h 684"/>
                <a:gd name="T46" fmla="*/ 181 w 406"/>
                <a:gd name="T47" fmla="*/ 683 h 684"/>
                <a:gd name="T48" fmla="*/ 128 w 406"/>
                <a:gd name="T49" fmla="*/ 683 h 684"/>
                <a:gd name="T50" fmla="*/ 61 w 406"/>
                <a:gd name="T51" fmla="*/ 671 h 684"/>
                <a:gd name="T52" fmla="*/ 11 w 406"/>
                <a:gd name="T53" fmla="*/ 650 h 684"/>
                <a:gd name="T54" fmla="*/ 9 w 406"/>
                <a:gd name="T55" fmla="*/ 611 h 684"/>
                <a:gd name="T56" fmla="*/ 27 w 406"/>
                <a:gd name="T57" fmla="*/ 521 h 684"/>
                <a:gd name="T58" fmla="*/ 47 w 406"/>
                <a:gd name="T59" fmla="*/ 531 h 684"/>
                <a:gd name="T60" fmla="*/ 60 w 406"/>
                <a:gd name="T61" fmla="*/ 561 h 684"/>
                <a:gd name="T62" fmla="*/ 78 w 406"/>
                <a:gd name="T63" fmla="*/ 586 h 684"/>
                <a:gd name="T64" fmla="*/ 104 w 406"/>
                <a:gd name="T65" fmla="*/ 607 h 684"/>
                <a:gd name="T66" fmla="*/ 137 w 406"/>
                <a:gd name="T67" fmla="*/ 619 h 684"/>
                <a:gd name="T68" fmla="*/ 178 w 406"/>
                <a:gd name="T69" fmla="*/ 624 h 684"/>
                <a:gd name="T70" fmla="*/ 204 w 406"/>
                <a:gd name="T71" fmla="*/ 623 h 684"/>
                <a:gd name="T72" fmla="*/ 236 w 406"/>
                <a:gd name="T73" fmla="*/ 613 h 684"/>
                <a:gd name="T74" fmla="*/ 261 w 406"/>
                <a:gd name="T75" fmla="*/ 596 h 684"/>
                <a:gd name="T76" fmla="*/ 278 w 406"/>
                <a:gd name="T77" fmla="*/ 573 h 684"/>
                <a:gd name="T78" fmla="*/ 287 w 406"/>
                <a:gd name="T79" fmla="*/ 547 h 684"/>
                <a:gd name="T80" fmla="*/ 289 w 406"/>
                <a:gd name="T81" fmla="*/ 527 h 684"/>
                <a:gd name="T82" fmla="*/ 282 w 406"/>
                <a:gd name="T83" fmla="*/ 492 h 684"/>
                <a:gd name="T84" fmla="*/ 262 w 406"/>
                <a:gd name="T85" fmla="*/ 463 h 684"/>
                <a:gd name="T86" fmla="*/ 222 w 406"/>
                <a:gd name="T87" fmla="*/ 432 h 684"/>
                <a:gd name="T88" fmla="*/ 120 w 406"/>
                <a:gd name="T89" fmla="*/ 380 h 684"/>
                <a:gd name="T90" fmla="*/ 71 w 406"/>
                <a:gd name="T91" fmla="*/ 346 h 684"/>
                <a:gd name="T92" fmla="*/ 40 w 406"/>
                <a:gd name="T93" fmla="*/ 315 h 684"/>
                <a:gd name="T94" fmla="*/ 16 w 406"/>
                <a:gd name="T95" fmla="*/ 274 h 684"/>
                <a:gd name="T96" fmla="*/ 5 w 406"/>
                <a:gd name="T97" fmla="*/ 225 h 684"/>
                <a:gd name="T98" fmla="*/ 5 w 406"/>
                <a:gd name="T99" fmla="*/ 181 h 684"/>
                <a:gd name="T100" fmla="*/ 23 w 406"/>
                <a:gd name="T101" fmla="*/ 117 h 684"/>
                <a:gd name="T102" fmla="*/ 55 w 406"/>
                <a:gd name="T103" fmla="*/ 67 h 684"/>
                <a:gd name="T104" fmla="*/ 102 w 406"/>
                <a:gd name="T105" fmla="*/ 30 h 684"/>
                <a:gd name="T106" fmla="*/ 156 w 406"/>
                <a:gd name="T107" fmla="*/ 8 h 684"/>
                <a:gd name="T108" fmla="*/ 218 w 406"/>
                <a:gd name="T109" fmla="*/ 0 h 684"/>
                <a:gd name="T110" fmla="*/ 267 w 406"/>
                <a:gd name="T111" fmla="*/ 4 h 684"/>
                <a:gd name="T112" fmla="*/ 328 w 406"/>
                <a:gd name="T113" fmla="*/ 20 h 684"/>
                <a:gd name="T114" fmla="*/ 376 w 406"/>
                <a:gd name="T115" fmla="*/ 47 h 684"/>
                <a:gd name="T116" fmla="*/ 361 w 406"/>
                <a:gd name="T117" fmla="*/ 9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 h="684">
                  <a:moveTo>
                    <a:pt x="330" y="142"/>
                  </a:moveTo>
                  <a:lnTo>
                    <a:pt x="330" y="142"/>
                  </a:lnTo>
                  <a:lnTo>
                    <a:pt x="323" y="123"/>
                  </a:lnTo>
                  <a:lnTo>
                    <a:pt x="313" y="106"/>
                  </a:lnTo>
                  <a:lnTo>
                    <a:pt x="300" y="92"/>
                  </a:lnTo>
                  <a:lnTo>
                    <a:pt x="294" y="86"/>
                  </a:lnTo>
                  <a:lnTo>
                    <a:pt x="287" y="81"/>
                  </a:lnTo>
                  <a:lnTo>
                    <a:pt x="279" y="76"/>
                  </a:lnTo>
                  <a:lnTo>
                    <a:pt x="272" y="71"/>
                  </a:lnTo>
                  <a:lnTo>
                    <a:pt x="263" y="69"/>
                  </a:lnTo>
                  <a:lnTo>
                    <a:pt x="254" y="65"/>
                  </a:lnTo>
                  <a:lnTo>
                    <a:pt x="236" y="61"/>
                  </a:lnTo>
                  <a:lnTo>
                    <a:pt x="215" y="60"/>
                  </a:lnTo>
                  <a:lnTo>
                    <a:pt x="215" y="60"/>
                  </a:lnTo>
                  <a:lnTo>
                    <a:pt x="205" y="60"/>
                  </a:lnTo>
                  <a:lnTo>
                    <a:pt x="194" y="61"/>
                  </a:lnTo>
                  <a:lnTo>
                    <a:pt x="185" y="64"/>
                  </a:lnTo>
                  <a:lnTo>
                    <a:pt x="175" y="67"/>
                  </a:lnTo>
                  <a:lnTo>
                    <a:pt x="166" y="71"/>
                  </a:lnTo>
                  <a:lnTo>
                    <a:pt x="158" y="75"/>
                  </a:lnTo>
                  <a:lnTo>
                    <a:pt x="150" y="80"/>
                  </a:lnTo>
                  <a:lnTo>
                    <a:pt x="144" y="86"/>
                  </a:lnTo>
                  <a:lnTo>
                    <a:pt x="138" y="92"/>
                  </a:lnTo>
                  <a:lnTo>
                    <a:pt x="132" y="98"/>
                  </a:lnTo>
                  <a:lnTo>
                    <a:pt x="127" y="106"/>
                  </a:lnTo>
                  <a:lnTo>
                    <a:pt x="123" y="113"/>
                  </a:lnTo>
                  <a:lnTo>
                    <a:pt x="120" y="121"/>
                  </a:lnTo>
                  <a:lnTo>
                    <a:pt x="118" y="129"/>
                  </a:lnTo>
                  <a:lnTo>
                    <a:pt x="117" y="137"/>
                  </a:lnTo>
                  <a:lnTo>
                    <a:pt x="116" y="145"/>
                  </a:lnTo>
                  <a:lnTo>
                    <a:pt x="116" y="145"/>
                  </a:lnTo>
                  <a:lnTo>
                    <a:pt x="117" y="158"/>
                  </a:lnTo>
                  <a:lnTo>
                    <a:pt x="119" y="170"/>
                  </a:lnTo>
                  <a:lnTo>
                    <a:pt x="123" y="181"/>
                  </a:lnTo>
                  <a:lnTo>
                    <a:pt x="128" y="191"/>
                  </a:lnTo>
                  <a:lnTo>
                    <a:pt x="135" y="200"/>
                  </a:lnTo>
                  <a:lnTo>
                    <a:pt x="143" y="209"/>
                  </a:lnTo>
                  <a:lnTo>
                    <a:pt x="151" y="217"/>
                  </a:lnTo>
                  <a:lnTo>
                    <a:pt x="161" y="225"/>
                  </a:lnTo>
                  <a:lnTo>
                    <a:pt x="184" y="240"/>
                  </a:lnTo>
                  <a:lnTo>
                    <a:pt x="207" y="252"/>
                  </a:lnTo>
                  <a:lnTo>
                    <a:pt x="261" y="278"/>
                  </a:lnTo>
                  <a:lnTo>
                    <a:pt x="288" y="293"/>
                  </a:lnTo>
                  <a:lnTo>
                    <a:pt x="314" y="308"/>
                  </a:lnTo>
                  <a:lnTo>
                    <a:pt x="326" y="317"/>
                  </a:lnTo>
                  <a:lnTo>
                    <a:pt x="339" y="325"/>
                  </a:lnTo>
                  <a:lnTo>
                    <a:pt x="350" y="335"/>
                  </a:lnTo>
                  <a:lnTo>
                    <a:pt x="361" y="346"/>
                  </a:lnTo>
                  <a:lnTo>
                    <a:pt x="370" y="358"/>
                  </a:lnTo>
                  <a:lnTo>
                    <a:pt x="380" y="370"/>
                  </a:lnTo>
                  <a:lnTo>
                    <a:pt x="387" y="384"/>
                  </a:lnTo>
                  <a:lnTo>
                    <a:pt x="393" y="397"/>
                  </a:lnTo>
                  <a:lnTo>
                    <a:pt x="398" y="413"/>
                  </a:lnTo>
                  <a:lnTo>
                    <a:pt x="403" y="431"/>
                  </a:lnTo>
                  <a:lnTo>
                    <a:pt x="404" y="448"/>
                  </a:lnTo>
                  <a:lnTo>
                    <a:pt x="406" y="468"/>
                  </a:lnTo>
                  <a:lnTo>
                    <a:pt x="406" y="468"/>
                  </a:lnTo>
                  <a:lnTo>
                    <a:pt x="404" y="492"/>
                  </a:lnTo>
                  <a:lnTo>
                    <a:pt x="401" y="514"/>
                  </a:lnTo>
                  <a:lnTo>
                    <a:pt x="396" y="535"/>
                  </a:lnTo>
                  <a:lnTo>
                    <a:pt x="388" y="556"/>
                  </a:lnTo>
                  <a:lnTo>
                    <a:pt x="378" y="575"/>
                  </a:lnTo>
                  <a:lnTo>
                    <a:pt x="366" y="592"/>
                  </a:lnTo>
                  <a:lnTo>
                    <a:pt x="352" y="609"/>
                  </a:lnTo>
                  <a:lnTo>
                    <a:pt x="336" y="624"/>
                  </a:lnTo>
                  <a:lnTo>
                    <a:pt x="319" y="637"/>
                  </a:lnTo>
                  <a:lnTo>
                    <a:pt x="300" y="649"/>
                  </a:lnTo>
                  <a:lnTo>
                    <a:pt x="279" y="659"/>
                  </a:lnTo>
                  <a:lnTo>
                    <a:pt x="257" y="668"/>
                  </a:lnTo>
                  <a:lnTo>
                    <a:pt x="233" y="675"/>
                  </a:lnTo>
                  <a:lnTo>
                    <a:pt x="207" y="680"/>
                  </a:lnTo>
                  <a:lnTo>
                    <a:pt x="181" y="683"/>
                  </a:lnTo>
                  <a:lnTo>
                    <a:pt x="153" y="684"/>
                  </a:lnTo>
                  <a:lnTo>
                    <a:pt x="153" y="684"/>
                  </a:lnTo>
                  <a:lnTo>
                    <a:pt x="128" y="683"/>
                  </a:lnTo>
                  <a:lnTo>
                    <a:pt x="104" y="680"/>
                  </a:lnTo>
                  <a:lnTo>
                    <a:pt x="82" y="676"/>
                  </a:lnTo>
                  <a:lnTo>
                    <a:pt x="61" y="671"/>
                  </a:lnTo>
                  <a:lnTo>
                    <a:pt x="42" y="665"/>
                  </a:lnTo>
                  <a:lnTo>
                    <a:pt x="26" y="658"/>
                  </a:lnTo>
                  <a:lnTo>
                    <a:pt x="11" y="650"/>
                  </a:lnTo>
                  <a:lnTo>
                    <a:pt x="0" y="643"/>
                  </a:lnTo>
                  <a:lnTo>
                    <a:pt x="0" y="643"/>
                  </a:lnTo>
                  <a:lnTo>
                    <a:pt x="9" y="611"/>
                  </a:lnTo>
                  <a:lnTo>
                    <a:pt x="15" y="582"/>
                  </a:lnTo>
                  <a:lnTo>
                    <a:pt x="23" y="552"/>
                  </a:lnTo>
                  <a:lnTo>
                    <a:pt x="27" y="521"/>
                  </a:lnTo>
                  <a:lnTo>
                    <a:pt x="46" y="521"/>
                  </a:lnTo>
                  <a:lnTo>
                    <a:pt x="46" y="521"/>
                  </a:lnTo>
                  <a:lnTo>
                    <a:pt x="47" y="531"/>
                  </a:lnTo>
                  <a:lnTo>
                    <a:pt x="51" y="541"/>
                  </a:lnTo>
                  <a:lnTo>
                    <a:pt x="55" y="551"/>
                  </a:lnTo>
                  <a:lnTo>
                    <a:pt x="60" y="561"/>
                  </a:lnTo>
                  <a:lnTo>
                    <a:pt x="65" y="570"/>
                  </a:lnTo>
                  <a:lnTo>
                    <a:pt x="71" y="578"/>
                  </a:lnTo>
                  <a:lnTo>
                    <a:pt x="78" y="586"/>
                  </a:lnTo>
                  <a:lnTo>
                    <a:pt x="86" y="593"/>
                  </a:lnTo>
                  <a:lnTo>
                    <a:pt x="94" y="601"/>
                  </a:lnTo>
                  <a:lnTo>
                    <a:pt x="104" y="607"/>
                  </a:lnTo>
                  <a:lnTo>
                    <a:pt x="114" y="612"/>
                  </a:lnTo>
                  <a:lnTo>
                    <a:pt x="125" y="616"/>
                  </a:lnTo>
                  <a:lnTo>
                    <a:pt x="137" y="619"/>
                  </a:lnTo>
                  <a:lnTo>
                    <a:pt x="150" y="622"/>
                  </a:lnTo>
                  <a:lnTo>
                    <a:pt x="163" y="624"/>
                  </a:lnTo>
                  <a:lnTo>
                    <a:pt x="178" y="624"/>
                  </a:lnTo>
                  <a:lnTo>
                    <a:pt x="178" y="624"/>
                  </a:lnTo>
                  <a:lnTo>
                    <a:pt x="191" y="624"/>
                  </a:lnTo>
                  <a:lnTo>
                    <a:pt x="204" y="623"/>
                  </a:lnTo>
                  <a:lnTo>
                    <a:pt x="215" y="621"/>
                  </a:lnTo>
                  <a:lnTo>
                    <a:pt x="226" y="617"/>
                  </a:lnTo>
                  <a:lnTo>
                    <a:pt x="236" y="613"/>
                  </a:lnTo>
                  <a:lnTo>
                    <a:pt x="245" y="608"/>
                  </a:lnTo>
                  <a:lnTo>
                    <a:pt x="253" y="602"/>
                  </a:lnTo>
                  <a:lnTo>
                    <a:pt x="261" y="596"/>
                  </a:lnTo>
                  <a:lnTo>
                    <a:pt x="267" y="589"/>
                  </a:lnTo>
                  <a:lnTo>
                    <a:pt x="273" y="582"/>
                  </a:lnTo>
                  <a:lnTo>
                    <a:pt x="278" y="573"/>
                  </a:lnTo>
                  <a:lnTo>
                    <a:pt x="282" y="565"/>
                  </a:lnTo>
                  <a:lnTo>
                    <a:pt x="284" y="556"/>
                  </a:lnTo>
                  <a:lnTo>
                    <a:pt x="287" y="547"/>
                  </a:lnTo>
                  <a:lnTo>
                    <a:pt x="288" y="537"/>
                  </a:lnTo>
                  <a:lnTo>
                    <a:pt x="289" y="527"/>
                  </a:lnTo>
                  <a:lnTo>
                    <a:pt x="289" y="527"/>
                  </a:lnTo>
                  <a:lnTo>
                    <a:pt x="288" y="514"/>
                  </a:lnTo>
                  <a:lnTo>
                    <a:pt x="285" y="503"/>
                  </a:lnTo>
                  <a:lnTo>
                    <a:pt x="282" y="492"/>
                  </a:lnTo>
                  <a:lnTo>
                    <a:pt x="277" y="480"/>
                  </a:lnTo>
                  <a:lnTo>
                    <a:pt x="271" y="472"/>
                  </a:lnTo>
                  <a:lnTo>
                    <a:pt x="262" y="463"/>
                  </a:lnTo>
                  <a:lnTo>
                    <a:pt x="253" y="454"/>
                  </a:lnTo>
                  <a:lnTo>
                    <a:pt x="245" y="447"/>
                  </a:lnTo>
                  <a:lnTo>
                    <a:pt x="222" y="432"/>
                  </a:lnTo>
                  <a:lnTo>
                    <a:pt x="199" y="420"/>
                  </a:lnTo>
                  <a:lnTo>
                    <a:pt x="147" y="394"/>
                  </a:lnTo>
                  <a:lnTo>
                    <a:pt x="120" y="380"/>
                  </a:lnTo>
                  <a:lnTo>
                    <a:pt x="94" y="364"/>
                  </a:lnTo>
                  <a:lnTo>
                    <a:pt x="82" y="355"/>
                  </a:lnTo>
                  <a:lnTo>
                    <a:pt x="71" y="346"/>
                  </a:lnTo>
                  <a:lnTo>
                    <a:pt x="60" y="336"/>
                  </a:lnTo>
                  <a:lnTo>
                    <a:pt x="49" y="327"/>
                  </a:lnTo>
                  <a:lnTo>
                    <a:pt x="40" y="315"/>
                  </a:lnTo>
                  <a:lnTo>
                    <a:pt x="31" y="303"/>
                  </a:lnTo>
                  <a:lnTo>
                    <a:pt x="24" y="289"/>
                  </a:lnTo>
                  <a:lnTo>
                    <a:pt x="16" y="274"/>
                  </a:lnTo>
                  <a:lnTo>
                    <a:pt x="11" y="260"/>
                  </a:lnTo>
                  <a:lnTo>
                    <a:pt x="8" y="242"/>
                  </a:lnTo>
                  <a:lnTo>
                    <a:pt x="5" y="225"/>
                  </a:lnTo>
                  <a:lnTo>
                    <a:pt x="4" y="205"/>
                  </a:lnTo>
                  <a:lnTo>
                    <a:pt x="4" y="205"/>
                  </a:lnTo>
                  <a:lnTo>
                    <a:pt x="5" y="181"/>
                  </a:lnTo>
                  <a:lnTo>
                    <a:pt x="9" y="158"/>
                  </a:lnTo>
                  <a:lnTo>
                    <a:pt x="15" y="137"/>
                  </a:lnTo>
                  <a:lnTo>
                    <a:pt x="23" y="117"/>
                  </a:lnTo>
                  <a:lnTo>
                    <a:pt x="31" y="100"/>
                  </a:lnTo>
                  <a:lnTo>
                    <a:pt x="42" y="82"/>
                  </a:lnTo>
                  <a:lnTo>
                    <a:pt x="55" y="67"/>
                  </a:lnTo>
                  <a:lnTo>
                    <a:pt x="70" y="54"/>
                  </a:lnTo>
                  <a:lnTo>
                    <a:pt x="85" y="41"/>
                  </a:lnTo>
                  <a:lnTo>
                    <a:pt x="102" y="30"/>
                  </a:lnTo>
                  <a:lnTo>
                    <a:pt x="119" y="21"/>
                  </a:lnTo>
                  <a:lnTo>
                    <a:pt x="138" y="14"/>
                  </a:lnTo>
                  <a:lnTo>
                    <a:pt x="156" y="8"/>
                  </a:lnTo>
                  <a:lnTo>
                    <a:pt x="178" y="4"/>
                  </a:lnTo>
                  <a:lnTo>
                    <a:pt x="197" y="2"/>
                  </a:lnTo>
                  <a:lnTo>
                    <a:pt x="218" y="0"/>
                  </a:lnTo>
                  <a:lnTo>
                    <a:pt x="218" y="0"/>
                  </a:lnTo>
                  <a:lnTo>
                    <a:pt x="245" y="2"/>
                  </a:lnTo>
                  <a:lnTo>
                    <a:pt x="267" y="4"/>
                  </a:lnTo>
                  <a:lnTo>
                    <a:pt x="289" y="8"/>
                  </a:lnTo>
                  <a:lnTo>
                    <a:pt x="309" y="14"/>
                  </a:lnTo>
                  <a:lnTo>
                    <a:pt x="328" y="20"/>
                  </a:lnTo>
                  <a:lnTo>
                    <a:pt x="345" y="28"/>
                  </a:lnTo>
                  <a:lnTo>
                    <a:pt x="361" y="38"/>
                  </a:lnTo>
                  <a:lnTo>
                    <a:pt x="376" y="47"/>
                  </a:lnTo>
                  <a:lnTo>
                    <a:pt x="376" y="47"/>
                  </a:lnTo>
                  <a:lnTo>
                    <a:pt x="367" y="69"/>
                  </a:lnTo>
                  <a:lnTo>
                    <a:pt x="361" y="90"/>
                  </a:lnTo>
                  <a:lnTo>
                    <a:pt x="345" y="142"/>
                  </a:lnTo>
                  <a:lnTo>
                    <a:pt x="330" y="142"/>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4"/>
            <p:cNvSpPr>
              <a:spLocks/>
            </p:cNvSpPr>
            <p:nvPr/>
          </p:nvSpPr>
          <p:spPr bwMode="auto">
            <a:xfrm>
              <a:off x="2987676" y="384175"/>
              <a:ext cx="339725" cy="376238"/>
            </a:xfrm>
            <a:custGeom>
              <a:avLst/>
              <a:gdLst>
                <a:gd name="T0" fmla="*/ 294 w 429"/>
                <a:gd name="T1" fmla="*/ 389 h 474"/>
                <a:gd name="T2" fmla="*/ 281 w 429"/>
                <a:gd name="T3" fmla="*/ 408 h 474"/>
                <a:gd name="T4" fmla="*/ 250 w 429"/>
                <a:gd name="T5" fmla="*/ 439 h 474"/>
                <a:gd name="T6" fmla="*/ 212 w 429"/>
                <a:gd name="T7" fmla="*/ 460 h 474"/>
                <a:gd name="T8" fmla="*/ 183 w 429"/>
                <a:gd name="T9" fmla="*/ 470 h 474"/>
                <a:gd name="T10" fmla="*/ 161 w 429"/>
                <a:gd name="T11" fmla="*/ 474 h 474"/>
                <a:gd name="T12" fmla="*/ 150 w 429"/>
                <a:gd name="T13" fmla="*/ 474 h 474"/>
                <a:gd name="T14" fmla="*/ 117 w 429"/>
                <a:gd name="T15" fmla="*/ 471 h 474"/>
                <a:gd name="T16" fmla="*/ 87 w 429"/>
                <a:gd name="T17" fmla="*/ 464 h 474"/>
                <a:gd name="T18" fmla="*/ 61 w 429"/>
                <a:gd name="T19" fmla="*/ 450 h 474"/>
                <a:gd name="T20" fmla="*/ 40 w 429"/>
                <a:gd name="T21" fmla="*/ 432 h 474"/>
                <a:gd name="T22" fmla="*/ 24 w 429"/>
                <a:gd name="T23" fmla="*/ 407 h 474"/>
                <a:gd name="T24" fmla="*/ 11 w 429"/>
                <a:gd name="T25" fmla="*/ 377 h 474"/>
                <a:gd name="T26" fmla="*/ 4 w 429"/>
                <a:gd name="T27" fmla="*/ 341 h 474"/>
                <a:gd name="T28" fmla="*/ 2 w 429"/>
                <a:gd name="T29" fmla="*/ 298 h 474"/>
                <a:gd name="T30" fmla="*/ 2 w 429"/>
                <a:gd name="T31" fmla="*/ 253 h 474"/>
                <a:gd name="T32" fmla="*/ 5 w 429"/>
                <a:gd name="T33" fmla="*/ 175 h 474"/>
                <a:gd name="T34" fmla="*/ 5 w 429"/>
                <a:gd name="T35" fmla="*/ 138 h 474"/>
                <a:gd name="T36" fmla="*/ 4 w 429"/>
                <a:gd name="T37" fmla="*/ 72 h 474"/>
                <a:gd name="T38" fmla="*/ 0 w 429"/>
                <a:gd name="T39" fmla="*/ 0 h 474"/>
                <a:gd name="T40" fmla="*/ 33 w 429"/>
                <a:gd name="T41" fmla="*/ 2 h 474"/>
                <a:gd name="T42" fmla="*/ 72 w 429"/>
                <a:gd name="T43" fmla="*/ 5 h 474"/>
                <a:gd name="T44" fmla="*/ 129 w 429"/>
                <a:gd name="T45" fmla="*/ 1 h 474"/>
                <a:gd name="T46" fmla="*/ 144 w 429"/>
                <a:gd name="T47" fmla="*/ 0 h 474"/>
                <a:gd name="T48" fmla="*/ 138 w 429"/>
                <a:gd name="T49" fmla="*/ 56 h 474"/>
                <a:gd name="T50" fmla="*/ 133 w 429"/>
                <a:gd name="T51" fmla="*/ 192 h 474"/>
                <a:gd name="T52" fmla="*/ 133 w 429"/>
                <a:gd name="T53" fmla="*/ 273 h 474"/>
                <a:gd name="T54" fmla="*/ 137 w 429"/>
                <a:gd name="T55" fmla="*/ 314 h 474"/>
                <a:gd name="T56" fmla="*/ 142 w 429"/>
                <a:gd name="T57" fmla="*/ 335 h 474"/>
                <a:gd name="T58" fmla="*/ 149 w 429"/>
                <a:gd name="T59" fmla="*/ 353 h 474"/>
                <a:gd name="T60" fmla="*/ 159 w 429"/>
                <a:gd name="T61" fmla="*/ 368 h 474"/>
                <a:gd name="T62" fmla="*/ 171 w 429"/>
                <a:gd name="T63" fmla="*/ 378 h 474"/>
                <a:gd name="T64" fmla="*/ 185 w 429"/>
                <a:gd name="T65" fmla="*/ 386 h 474"/>
                <a:gd name="T66" fmla="*/ 202 w 429"/>
                <a:gd name="T67" fmla="*/ 389 h 474"/>
                <a:gd name="T68" fmla="*/ 211 w 429"/>
                <a:gd name="T69" fmla="*/ 389 h 474"/>
                <a:gd name="T70" fmla="*/ 231 w 429"/>
                <a:gd name="T71" fmla="*/ 387 h 474"/>
                <a:gd name="T72" fmla="*/ 248 w 429"/>
                <a:gd name="T73" fmla="*/ 381 h 474"/>
                <a:gd name="T74" fmla="*/ 263 w 429"/>
                <a:gd name="T75" fmla="*/ 368 h 474"/>
                <a:gd name="T76" fmla="*/ 274 w 429"/>
                <a:gd name="T77" fmla="*/ 352 h 474"/>
                <a:gd name="T78" fmla="*/ 283 w 429"/>
                <a:gd name="T79" fmla="*/ 332 h 474"/>
                <a:gd name="T80" fmla="*/ 289 w 429"/>
                <a:gd name="T81" fmla="*/ 309 h 474"/>
                <a:gd name="T82" fmla="*/ 293 w 429"/>
                <a:gd name="T83" fmla="*/ 280 h 474"/>
                <a:gd name="T84" fmla="*/ 294 w 429"/>
                <a:gd name="T85" fmla="*/ 211 h 474"/>
                <a:gd name="T86" fmla="*/ 294 w 429"/>
                <a:gd name="T87" fmla="*/ 155 h 474"/>
                <a:gd name="T88" fmla="*/ 290 w 429"/>
                <a:gd name="T89" fmla="*/ 50 h 474"/>
                <a:gd name="T90" fmla="*/ 287 w 429"/>
                <a:gd name="T91" fmla="*/ 0 h 474"/>
                <a:gd name="T92" fmla="*/ 336 w 429"/>
                <a:gd name="T93" fmla="*/ 4 h 474"/>
                <a:gd name="T94" fmla="*/ 359 w 429"/>
                <a:gd name="T95" fmla="*/ 5 h 474"/>
                <a:gd name="T96" fmla="*/ 398 w 429"/>
                <a:gd name="T97" fmla="*/ 2 h 474"/>
                <a:gd name="T98" fmla="*/ 429 w 429"/>
                <a:gd name="T99" fmla="*/ 0 h 474"/>
                <a:gd name="T100" fmla="*/ 423 w 429"/>
                <a:gd name="T101" fmla="*/ 102 h 474"/>
                <a:gd name="T102" fmla="*/ 422 w 429"/>
                <a:gd name="T103" fmla="*/ 211 h 474"/>
                <a:gd name="T104" fmla="*/ 422 w 429"/>
                <a:gd name="T105" fmla="*/ 249 h 474"/>
                <a:gd name="T106" fmla="*/ 423 w 429"/>
                <a:gd name="T107" fmla="*/ 360 h 474"/>
                <a:gd name="T108" fmla="*/ 429 w 429"/>
                <a:gd name="T109" fmla="*/ 461 h 474"/>
                <a:gd name="T110" fmla="*/ 396 w 429"/>
                <a:gd name="T111" fmla="*/ 458 h 474"/>
                <a:gd name="T112" fmla="*/ 362 w 429"/>
                <a:gd name="T113" fmla="*/ 456 h 474"/>
                <a:gd name="T114" fmla="*/ 345 w 429"/>
                <a:gd name="T115" fmla="*/ 456 h 474"/>
                <a:gd name="T116" fmla="*/ 292 w 429"/>
                <a:gd name="T117" fmla="*/ 4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9" h="474">
                  <a:moveTo>
                    <a:pt x="297" y="389"/>
                  </a:moveTo>
                  <a:lnTo>
                    <a:pt x="294" y="389"/>
                  </a:lnTo>
                  <a:lnTo>
                    <a:pt x="294" y="389"/>
                  </a:lnTo>
                  <a:lnTo>
                    <a:pt x="281" y="408"/>
                  </a:lnTo>
                  <a:lnTo>
                    <a:pt x="266" y="424"/>
                  </a:lnTo>
                  <a:lnTo>
                    <a:pt x="250" y="439"/>
                  </a:lnTo>
                  <a:lnTo>
                    <a:pt x="231" y="451"/>
                  </a:lnTo>
                  <a:lnTo>
                    <a:pt x="212" y="460"/>
                  </a:lnTo>
                  <a:lnTo>
                    <a:pt x="192" y="468"/>
                  </a:lnTo>
                  <a:lnTo>
                    <a:pt x="183" y="470"/>
                  </a:lnTo>
                  <a:lnTo>
                    <a:pt x="173" y="473"/>
                  </a:lnTo>
                  <a:lnTo>
                    <a:pt x="161" y="474"/>
                  </a:lnTo>
                  <a:lnTo>
                    <a:pt x="150" y="474"/>
                  </a:lnTo>
                  <a:lnTo>
                    <a:pt x="150" y="474"/>
                  </a:lnTo>
                  <a:lnTo>
                    <a:pt x="133" y="473"/>
                  </a:lnTo>
                  <a:lnTo>
                    <a:pt x="117" y="471"/>
                  </a:lnTo>
                  <a:lnTo>
                    <a:pt x="101" y="468"/>
                  </a:lnTo>
                  <a:lnTo>
                    <a:pt x="87" y="464"/>
                  </a:lnTo>
                  <a:lnTo>
                    <a:pt x="73" y="458"/>
                  </a:lnTo>
                  <a:lnTo>
                    <a:pt x="61" y="450"/>
                  </a:lnTo>
                  <a:lnTo>
                    <a:pt x="50" y="442"/>
                  </a:lnTo>
                  <a:lnTo>
                    <a:pt x="40" y="432"/>
                  </a:lnTo>
                  <a:lnTo>
                    <a:pt x="31" y="420"/>
                  </a:lnTo>
                  <a:lnTo>
                    <a:pt x="24" y="407"/>
                  </a:lnTo>
                  <a:lnTo>
                    <a:pt x="16" y="393"/>
                  </a:lnTo>
                  <a:lnTo>
                    <a:pt x="11" y="377"/>
                  </a:lnTo>
                  <a:lnTo>
                    <a:pt x="6" y="360"/>
                  </a:lnTo>
                  <a:lnTo>
                    <a:pt x="4" y="341"/>
                  </a:lnTo>
                  <a:lnTo>
                    <a:pt x="2" y="320"/>
                  </a:lnTo>
                  <a:lnTo>
                    <a:pt x="2" y="298"/>
                  </a:lnTo>
                  <a:lnTo>
                    <a:pt x="2" y="298"/>
                  </a:lnTo>
                  <a:lnTo>
                    <a:pt x="2" y="253"/>
                  </a:lnTo>
                  <a:lnTo>
                    <a:pt x="4" y="212"/>
                  </a:lnTo>
                  <a:lnTo>
                    <a:pt x="5" y="175"/>
                  </a:lnTo>
                  <a:lnTo>
                    <a:pt x="5" y="138"/>
                  </a:lnTo>
                  <a:lnTo>
                    <a:pt x="5" y="138"/>
                  </a:lnTo>
                  <a:lnTo>
                    <a:pt x="5" y="107"/>
                  </a:lnTo>
                  <a:lnTo>
                    <a:pt x="4" y="72"/>
                  </a:lnTo>
                  <a:lnTo>
                    <a:pt x="0" y="0"/>
                  </a:lnTo>
                  <a:lnTo>
                    <a:pt x="0" y="0"/>
                  </a:lnTo>
                  <a:lnTo>
                    <a:pt x="15" y="1"/>
                  </a:lnTo>
                  <a:lnTo>
                    <a:pt x="33" y="2"/>
                  </a:lnTo>
                  <a:lnTo>
                    <a:pt x="72" y="5"/>
                  </a:lnTo>
                  <a:lnTo>
                    <a:pt x="72" y="5"/>
                  </a:lnTo>
                  <a:lnTo>
                    <a:pt x="112" y="2"/>
                  </a:lnTo>
                  <a:lnTo>
                    <a:pt x="129" y="1"/>
                  </a:lnTo>
                  <a:lnTo>
                    <a:pt x="144" y="0"/>
                  </a:lnTo>
                  <a:lnTo>
                    <a:pt x="144" y="0"/>
                  </a:lnTo>
                  <a:lnTo>
                    <a:pt x="140" y="26"/>
                  </a:lnTo>
                  <a:lnTo>
                    <a:pt x="138" y="56"/>
                  </a:lnTo>
                  <a:lnTo>
                    <a:pt x="135" y="120"/>
                  </a:lnTo>
                  <a:lnTo>
                    <a:pt x="133" y="192"/>
                  </a:lnTo>
                  <a:lnTo>
                    <a:pt x="133" y="273"/>
                  </a:lnTo>
                  <a:lnTo>
                    <a:pt x="133" y="273"/>
                  </a:lnTo>
                  <a:lnTo>
                    <a:pt x="134" y="301"/>
                  </a:lnTo>
                  <a:lnTo>
                    <a:pt x="137" y="314"/>
                  </a:lnTo>
                  <a:lnTo>
                    <a:pt x="138" y="325"/>
                  </a:lnTo>
                  <a:lnTo>
                    <a:pt x="142" y="335"/>
                  </a:lnTo>
                  <a:lnTo>
                    <a:pt x="145" y="345"/>
                  </a:lnTo>
                  <a:lnTo>
                    <a:pt x="149" y="353"/>
                  </a:lnTo>
                  <a:lnTo>
                    <a:pt x="154" y="361"/>
                  </a:lnTo>
                  <a:lnTo>
                    <a:pt x="159" y="368"/>
                  </a:lnTo>
                  <a:lnTo>
                    <a:pt x="165" y="373"/>
                  </a:lnTo>
                  <a:lnTo>
                    <a:pt x="171" y="378"/>
                  </a:lnTo>
                  <a:lnTo>
                    <a:pt x="178" y="383"/>
                  </a:lnTo>
                  <a:lnTo>
                    <a:pt x="185" y="386"/>
                  </a:lnTo>
                  <a:lnTo>
                    <a:pt x="194" y="388"/>
                  </a:lnTo>
                  <a:lnTo>
                    <a:pt x="202" y="389"/>
                  </a:lnTo>
                  <a:lnTo>
                    <a:pt x="211" y="389"/>
                  </a:lnTo>
                  <a:lnTo>
                    <a:pt x="211" y="389"/>
                  </a:lnTo>
                  <a:lnTo>
                    <a:pt x="221" y="389"/>
                  </a:lnTo>
                  <a:lnTo>
                    <a:pt x="231" y="387"/>
                  </a:lnTo>
                  <a:lnTo>
                    <a:pt x="240" y="384"/>
                  </a:lnTo>
                  <a:lnTo>
                    <a:pt x="248" y="381"/>
                  </a:lnTo>
                  <a:lnTo>
                    <a:pt x="256" y="375"/>
                  </a:lnTo>
                  <a:lnTo>
                    <a:pt x="263" y="368"/>
                  </a:lnTo>
                  <a:lnTo>
                    <a:pt x="269" y="361"/>
                  </a:lnTo>
                  <a:lnTo>
                    <a:pt x="274" y="352"/>
                  </a:lnTo>
                  <a:lnTo>
                    <a:pt x="279" y="344"/>
                  </a:lnTo>
                  <a:lnTo>
                    <a:pt x="283" y="332"/>
                  </a:lnTo>
                  <a:lnTo>
                    <a:pt x="287" y="321"/>
                  </a:lnTo>
                  <a:lnTo>
                    <a:pt x="289" y="309"/>
                  </a:lnTo>
                  <a:lnTo>
                    <a:pt x="292" y="295"/>
                  </a:lnTo>
                  <a:lnTo>
                    <a:pt x="293" y="280"/>
                  </a:lnTo>
                  <a:lnTo>
                    <a:pt x="294" y="249"/>
                  </a:lnTo>
                  <a:lnTo>
                    <a:pt x="294" y="211"/>
                  </a:lnTo>
                  <a:lnTo>
                    <a:pt x="294" y="211"/>
                  </a:lnTo>
                  <a:lnTo>
                    <a:pt x="294" y="155"/>
                  </a:lnTo>
                  <a:lnTo>
                    <a:pt x="293" y="102"/>
                  </a:lnTo>
                  <a:lnTo>
                    <a:pt x="290" y="50"/>
                  </a:lnTo>
                  <a:lnTo>
                    <a:pt x="287" y="0"/>
                  </a:lnTo>
                  <a:lnTo>
                    <a:pt x="287" y="0"/>
                  </a:lnTo>
                  <a:lnTo>
                    <a:pt x="318" y="2"/>
                  </a:lnTo>
                  <a:lnTo>
                    <a:pt x="336" y="4"/>
                  </a:lnTo>
                  <a:lnTo>
                    <a:pt x="359" y="5"/>
                  </a:lnTo>
                  <a:lnTo>
                    <a:pt x="359" y="5"/>
                  </a:lnTo>
                  <a:lnTo>
                    <a:pt x="380" y="4"/>
                  </a:lnTo>
                  <a:lnTo>
                    <a:pt x="398" y="2"/>
                  </a:lnTo>
                  <a:lnTo>
                    <a:pt x="429" y="0"/>
                  </a:lnTo>
                  <a:lnTo>
                    <a:pt x="429" y="0"/>
                  </a:lnTo>
                  <a:lnTo>
                    <a:pt x="426" y="50"/>
                  </a:lnTo>
                  <a:lnTo>
                    <a:pt x="423" y="102"/>
                  </a:lnTo>
                  <a:lnTo>
                    <a:pt x="422" y="155"/>
                  </a:lnTo>
                  <a:lnTo>
                    <a:pt x="422" y="211"/>
                  </a:lnTo>
                  <a:lnTo>
                    <a:pt x="422" y="249"/>
                  </a:lnTo>
                  <a:lnTo>
                    <a:pt x="422" y="249"/>
                  </a:lnTo>
                  <a:lnTo>
                    <a:pt x="422" y="306"/>
                  </a:lnTo>
                  <a:lnTo>
                    <a:pt x="423" y="360"/>
                  </a:lnTo>
                  <a:lnTo>
                    <a:pt x="426" y="411"/>
                  </a:lnTo>
                  <a:lnTo>
                    <a:pt x="429" y="461"/>
                  </a:lnTo>
                  <a:lnTo>
                    <a:pt x="429" y="461"/>
                  </a:lnTo>
                  <a:lnTo>
                    <a:pt x="396" y="458"/>
                  </a:lnTo>
                  <a:lnTo>
                    <a:pt x="379" y="456"/>
                  </a:lnTo>
                  <a:lnTo>
                    <a:pt x="362" y="456"/>
                  </a:lnTo>
                  <a:lnTo>
                    <a:pt x="362" y="456"/>
                  </a:lnTo>
                  <a:lnTo>
                    <a:pt x="345" y="456"/>
                  </a:lnTo>
                  <a:lnTo>
                    <a:pt x="328" y="458"/>
                  </a:lnTo>
                  <a:lnTo>
                    <a:pt x="292" y="461"/>
                  </a:lnTo>
                  <a:lnTo>
                    <a:pt x="297" y="389"/>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5"/>
            <p:cNvSpPr>
              <a:spLocks noEditPoints="1"/>
            </p:cNvSpPr>
            <p:nvPr/>
          </p:nvSpPr>
          <p:spPr bwMode="auto">
            <a:xfrm>
              <a:off x="3411538" y="374650"/>
              <a:ext cx="355600" cy="574675"/>
            </a:xfrm>
            <a:custGeom>
              <a:avLst/>
              <a:gdLst>
                <a:gd name="T0" fmla="*/ 6 w 448"/>
                <a:gd name="T1" fmla="*/ 253 h 724"/>
                <a:gd name="T2" fmla="*/ 0 w 448"/>
                <a:gd name="T3" fmla="*/ 12 h 724"/>
                <a:gd name="T4" fmla="*/ 49 w 448"/>
                <a:gd name="T5" fmla="*/ 16 h 724"/>
                <a:gd name="T6" fmla="*/ 83 w 448"/>
                <a:gd name="T7" fmla="*/ 16 h 724"/>
                <a:gd name="T8" fmla="*/ 132 w 448"/>
                <a:gd name="T9" fmla="*/ 12 h 724"/>
                <a:gd name="T10" fmla="*/ 125 w 448"/>
                <a:gd name="T11" fmla="*/ 94 h 724"/>
                <a:gd name="T12" fmla="*/ 131 w 448"/>
                <a:gd name="T13" fmla="*/ 84 h 724"/>
                <a:gd name="T14" fmla="*/ 146 w 448"/>
                <a:gd name="T15" fmla="*/ 57 h 724"/>
                <a:gd name="T16" fmla="*/ 168 w 448"/>
                <a:gd name="T17" fmla="*/ 33 h 724"/>
                <a:gd name="T18" fmla="*/ 195 w 448"/>
                <a:gd name="T19" fmla="*/ 14 h 724"/>
                <a:gd name="T20" fmla="*/ 227 w 448"/>
                <a:gd name="T21" fmla="*/ 3 h 724"/>
                <a:gd name="T22" fmla="*/ 263 w 448"/>
                <a:gd name="T23" fmla="*/ 0 h 724"/>
                <a:gd name="T24" fmla="*/ 299 w 448"/>
                <a:gd name="T25" fmla="*/ 2 h 724"/>
                <a:gd name="T26" fmla="*/ 348 w 448"/>
                <a:gd name="T27" fmla="*/ 21 h 724"/>
                <a:gd name="T28" fmla="*/ 392 w 448"/>
                <a:gd name="T29" fmla="*/ 55 h 724"/>
                <a:gd name="T30" fmla="*/ 424 w 448"/>
                <a:gd name="T31" fmla="*/ 106 h 724"/>
                <a:gd name="T32" fmla="*/ 444 w 448"/>
                <a:gd name="T33" fmla="*/ 177 h 724"/>
                <a:gd name="T34" fmla="*/ 448 w 448"/>
                <a:gd name="T35" fmla="*/ 235 h 724"/>
                <a:gd name="T36" fmla="*/ 439 w 448"/>
                <a:gd name="T37" fmla="*/ 326 h 724"/>
                <a:gd name="T38" fmla="*/ 413 w 448"/>
                <a:gd name="T39" fmla="*/ 394 h 724"/>
                <a:gd name="T40" fmla="*/ 376 w 448"/>
                <a:gd name="T41" fmla="*/ 442 h 724"/>
                <a:gd name="T42" fmla="*/ 328 w 448"/>
                <a:gd name="T43" fmla="*/ 472 h 724"/>
                <a:gd name="T44" fmla="*/ 278 w 448"/>
                <a:gd name="T45" fmla="*/ 485 h 724"/>
                <a:gd name="T46" fmla="*/ 239 w 448"/>
                <a:gd name="T47" fmla="*/ 485 h 724"/>
                <a:gd name="T48" fmla="*/ 186 w 448"/>
                <a:gd name="T49" fmla="*/ 468 h 724"/>
                <a:gd name="T50" fmla="*/ 146 w 448"/>
                <a:gd name="T51" fmla="*/ 432 h 724"/>
                <a:gd name="T52" fmla="*/ 135 w 448"/>
                <a:gd name="T53" fmla="*/ 416 h 724"/>
                <a:gd name="T54" fmla="*/ 139 w 448"/>
                <a:gd name="T55" fmla="*/ 669 h 724"/>
                <a:gd name="T56" fmla="*/ 142 w 448"/>
                <a:gd name="T57" fmla="*/ 724 h 724"/>
                <a:gd name="T58" fmla="*/ 70 w 448"/>
                <a:gd name="T59" fmla="*/ 719 h 724"/>
                <a:gd name="T60" fmla="*/ 13 w 448"/>
                <a:gd name="T61" fmla="*/ 721 h 724"/>
                <a:gd name="T62" fmla="*/ 2 w 448"/>
                <a:gd name="T63" fmla="*/ 645 h 724"/>
                <a:gd name="T64" fmla="*/ 7 w 448"/>
                <a:gd name="T65" fmla="*/ 394 h 724"/>
                <a:gd name="T66" fmla="*/ 222 w 448"/>
                <a:gd name="T67" fmla="*/ 58 h 724"/>
                <a:gd name="T68" fmla="*/ 196 w 448"/>
                <a:gd name="T69" fmla="*/ 64 h 724"/>
                <a:gd name="T70" fmla="*/ 172 w 448"/>
                <a:gd name="T71" fmla="*/ 83 h 724"/>
                <a:gd name="T72" fmla="*/ 152 w 448"/>
                <a:gd name="T73" fmla="*/ 115 h 724"/>
                <a:gd name="T74" fmla="*/ 137 w 448"/>
                <a:gd name="T75" fmla="*/ 162 h 724"/>
                <a:gd name="T76" fmla="*/ 130 w 448"/>
                <a:gd name="T77" fmla="*/ 227 h 724"/>
                <a:gd name="T78" fmla="*/ 130 w 448"/>
                <a:gd name="T79" fmla="*/ 274 h 724"/>
                <a:gd name="T80" fmla="*/ 136 w 448"/>
                <a:gd name="T81" fmla="*/ 328 h 724"/>
                <a:gd name="T82" fmla="*/ 147 w 448"/>
                <a:gd name="T83" fmla="*/ 370 h 724"/>
                <a:gd name="T84" fmla="*/ 166 w 448"/>
                <a:gd name="T85" fmla="*/ 399 h 724"/>
                <a:gd name="T86" fmla="*/ 190 w 448"/>
                <a:gd name="T87" fmla="*/ 416 h 724"/>
                <a:gd name="T88" fmla="*/ 218 w 448"/>
                <a:gd name="T89" fmla="*/ 423 h 724"/>
                <a:gd name="T90" fmla="*/ 237 w 448"/>
                <a:gd name="T91" fmla="*/ 420 h 724"/>
                <a:gd name="T92" fmla="*/ 263 w 448"/>
                <a:gd name="T93" fmla="*/ 405 h 724"/>
                <a:gd name="T94" fmla="*/ 283 w 448"/>
                <a:gd name="T95" fmla="*/ 377 h 724"/>
                <a:gd name="T96" fmla="*/ 297 w 448"/>
                <a:gd name="T97" fmla="*/ 336 h 724"/>
                <a:gd name="T98" fmla="*/ 305 w 448"/>
                <a:gd name="T99" fmla="*/ 281 h 724"/>
                <a:gd name="T100" fmla="*/ 306 w 448"/>
                <a:gd name="T101" fmla="*/ 238 h 724"/>
                <a:gd name="T102" fmla="*/ 302 w 448"/>
                <a:gd name="T103" fmla="*/ 174 h 724"/>
                <a:gd name="T104" fmla="*/ 292 w 448"/>
                <a:gd name="T105" fmla="*/ 126 h 724"/>
                <a:gd name="T106" fmla="*/ 278 w 448"/>
                <a:gd name="T107" fmla="*/ 90 h 724"/>
                <a:gd name="T108" fmla="*/ 257 w 448"/>
                <a:gd name="T109" fmla="*/ 69 h 724"/>
                <a:gd name="T110" fmla="*/ 230 w 448"/>
                <a:gd name="T111" fmla="*/ 59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8" h="724">
                  <a:moveTo>
                    <a:pt x="7" y="342"/>
                  </a:moveTo>
                  <a:lnTo>
                    <a:pt x="7" y="342"/>
                  </a:lnTo>
                  <a:lnTo>
                    <a:pt x="6" y="253"/>
                  </a:lnTo>
                  <a:lnTo>
                    <a:pt x="5" y="171"/>
                  </a:lnTo>
                  <a:lnTo>
                    <a:pt x="2" y="91"/>
                  </a:lnTo>
                  <a:lnTo>
                    <a:pt x="0" y="12"/>
                  </a:lnTo>
                  <a:lnTo>
                    <a:pt x="0" y="12"/>
                  </a:lnTo>
                  <a:lnTo>
                    <a:pt x="33" y="14"/>
                  </a:lnTo>
                  <a:lnTo>
                    <a:pt x="49" y="16"/>
                  </a:lnTo>
                  <a:lnTo>
                    <a:pt x="66" y="17"/>
                  </a:lnTo>
                  <a:lnTo>
                    <a:pt x="66" y="17"/>
                  </a:lnTo>
                  <a:lnTo>
                    <a:pt x="83" y="16"/>
                  </a:lnTo>
                  <a:lnTo>
                    <a:pt x="99" y="14"/>
                  </a:lnTo>
                  <a:lnTo>
                    <a:pt x="132" y="12"/>
                  </a:lnTo>
                  <a:lnTo>
                    <a:pt x="132" y="12"/>
                  </a:lnTo>
                  <a:lnTo>
                    <a:pt x="128" y="50"/>
                  </a:lnTo>
                  <a:lnTo>
                    <a:pt x="126" y="71"/>
                  </a:lnTo>
                  <a:lnTo>
                    <a:pt x="125" y="94"/>
                  </a:lnTo>
                  <a:lnTo>
                    <a:pt x="128" y="94"/>
                  </a:lnTo>
                  <a:lnTo>
                    <a:pt x="128" y="94"/>
                  </a:lnTo>
                  <a:lnTo>
                    <a:pt x="131" y="84"/>
                  </a:lnTo>
                  <a:lnTo>
                    <a:pt x="135" y="74"/>
                  </a:lnTo>
                  <a:lnTo>
                    <a:pt x="141" y="65"/>
                  </a:lnTo>
                  <a:lnTo>
                    <a:pt x="146" y="57"/>
                  </a:lnTo>
                  <a:lnTo>
                    <a:pt x="154" y="48"/>
                  </a:lnTo>
                  <a:lnTo>
                    <a:pt x="160" y="40"/>
                  </a:lnTo>
                  <a:lnTo>
                    <a:pt x="168" y="33"/>
                  </a:lnTo>
                  <a:lnTo>
                    <a:pt x="176" y="27"/>
                  </a:lnTo>
                  <a:lnTo>
                    <a:pt x="186" y="21"/>
                  </a:lnTo>
                  <a:lnTo>
                    <a:pt x="195" y="14"/>
                  </a:lnTo>
                  <a:lnTo>
                    <a:pt x="204" y="11"/>
                  </a:lnTo>
                  <a:lnTo>
                    <a:pt x="216" y="7"/>
                  </a:lnTo>
                  <a:lnTo>
                    <a:pt x="227" y="3"/>
                  </a:lnTo>
                  <a:lnTo>
                    <a:pt x="238" y="1"/>
                  </a:lnTo>
                  <a:lnTo>
                    <a:pt x="250" y="0"/>
                  </a:lnTo>
                  <a:lnTo>
                    <a:pt x="263" y="0"/>
                  </a:lnTo>
                  <a:lnTo>
                    <a:pt x="263" y="0"/>
                  </a:lnTo>
                  <a:lnTo>
                    <a:pt x="280" y="0"/>
                  </a:lnTo>
                  <a:lnTo>
                    <a:pt x="299" y="2"/>
                  </a:lnTo>
                  <a:lnTo>
                    <a:pt x="316" y="7"/>
                  </a:lnTo>
                  <a:lnTo>
                    <a:pt x="332" y="13"/>
                  </a:lnTo>
                  <a:lnTo>
                    <a:pt x="348" y="21"/>
                  </a:lnTo>
                  <a:lnTo>
                    <a:pt x="363" y="31"/>
                  </a:lnTo>
                  <a:lnTo>
                    <a:pt x="378" y="42"/>
                  </a:lnTo>
                  <a:lnTo>
                    <a:pt x="392" y="55"/>
                  </a:lnTo>
                  <a:lnTo>
                    <a:pt x="404" y="70"/>
                  </a:lnTo>
                  <a:lnTo>
                    <a:pt x="414" y="88"/>
                  </a:lnTo>
                  <a:lnTo>
                    <a:pt x="424" y="106"/>
                  </a:lnTo>
                  <a:lnTo>
                    <a:pt x="433" y="129"/>
                  </a:lnTo>
                  <a:lnTo>
                    <a:pt x="439" y="151"/>
                  </a:lnTo>
                  <a:lnTo>
                    <a:pt x="444" y="177"/>
                  </a:lnTo>
                  <a:lnTo>
                    <a:pt x="446" y="204"/>
                  </a:lnTo>
                  <a:lnTo>
                    <a:pt x="448" y="235"/>
                  </a:lnTo>
                  <a:lnTo>
                    <a:pt x="448" y="235"/>
                  </a:lnTo>
                  <a:lnTo>
                    <a:pt x="446" y="267"/>
                  </a:lnTo>
                  <a:lnTo>
                    <a:pt x="444" y="297"/>
                  </a:lnTo>
                  <a:lnTo>
                    <a:pt x="439" y="326"/>
                  </a:lnTo>
                  <a:lnTo>
                    <a:pt x="431" y="351"/>
                  </a:lnTo>
                  <a:lnTo>
                    <a:pt x="423" y="373"/>
                  </a:lnTo>
                  <a:lnTo>
                    <a:pt x="413" y="394"/>
                  </a:lnTo>
                  <a:lnTo>
                    <a:pt x="402" y="413"/>
                  </a:lnTo>
                  <a:lnTo>
                    <a:pt x="389" y="429"/>
                  </a:lnTo>
                  <a:lnTo>
                    <a:pt x="376" y="442"/>
                  </a:lnTo>
                  <a:lnTo>
                    <a:pt x="361" y="454"/>
                  </a:lnTo>
                  <a:lnTo>
                    <a:pt x="345" y="463"/>
                  </a:lnTo>
                  <a:lnTo>
                    <a:pt x="328" y="472"/>
                  </a:lnTo>
                  <a:lnTo>
                    <a:pt x="312" y="478"/>
                  </a:lnTo>
                  <a:lnTo>
                    <a:pt x="295" y="482"/>
                  </a:lnTo>
                  <a:lnTo>
                    <a:pt x="278" y="485"/>
                  </a:lnTo>
                  <a:lnTo>
                    <a:pt x="260" y="486"/>
                  </a:lnTo>
                  <a:lnTo>
                    <a:pt x="260" y="486"/>
                  </a:lnTo>
                  <a:lnTo>
                    <a:pt x="239" y="485"/>
                  </a:lnTo>
                  <a:lnTo>
                    <a:pt x="221" y="481"/>
                  </a:lnTo>
                  <a:lnTo>
                    <a:pt x="202" y="476"/>
                  </a:lnTo>
                  <a:lnTo>
                    <a:pt x="186" y="468"/>
                  </a:lnTo>
                  <a:lnTo>
                    <a:pt x="171" y="458"/>
                  </a:lnTo>
                  <a:lnTo>
                    <a:pt x="157" y="446"/>
                  </a:lnTo>
                  <a:lnTo>
                    <a:pt x="146" y="432"/>
                  </a:lnTo>
                  <a:lnTo>
                    <a:pt x="136" y="416"/>
                  </a:lnTo>
                  <a:lnTo>
                    <a:pt x="135" y="416"/>
                  </a:lnTo>
                  <a:lnTo>
                    <a:pt x="135" y="416"/>
                  </a:lnTo>
                  <a:lnTo>
                    <a:pt x="135" y="496"/>
                  </a:lnTo>
                  <a:lnTo>
                    <a:pt x="136" y="587"/>
                  </a:lnTo>
                  <a:lnTo>
                    <a:pt x="139" y="669"/>
                  </a:lnTo>
                  <a:lnTo>
                    <a:pt x="140" y="702"/>
                  </a:lnTo>
                  <a:lnTo>
                    <a:pt x="142" y="724"/>
                  </a:lnTo>
                  <a:lnTo>
                    <a:pt x="142" y="724"/>
                  </a:lnTo>
                  <a:lnTo>
                    <a:pt x="129" y="721"/>
                  </a:lnTo>
                  <a:lnTo>
                    <a:pt x="111" y="720"/>
                  </a:lnTo>
                  <a:lnTo>
                    <a:pt x="70" y="719"/>
                  </a:lnTo>
                  <a:lnTo>
                    <a:pt x="70" y="719"/>
                  </a:lnTo>
                  <a:lnTo>
                    <a:pt x="31" y="720"/>
                  </a:lnTo>
                  <a:lnTo>
                    <a:pt x="13" y="721"/>
                  </a:lnTo>
                  <a:lnTo>
                    <a:pt x="0" y="724"/>
                  </a:lnTo>
                  <a:lnTo>
                    <a:pt x="0" y="724"/>
                  </a:lnTo>
                  <a:lnTo>
                    <a:pt x="2" y="645"/>
                  </a:lnTo>
                  <a:lnTo>
                    <a:pt x="5" y="565"/>
                  </a:lnTo>
                  <a:lnTo>
                    <a:pt x="6" y="483"/>
                  </a:lnTo>
                  <a:lnTo>
                    <a:pt x="7" y="394"/>
                  </a:lnTo>
                  <a:lnTo>
                    <a:pt x="7" y="342"/>
                  </a:lnTo>
                  <a:close/>
                  <a:moveTo>
                    <a:pt x="222" y="58"/>
                  </a:moveTo>
                  <a:lnTo>
                    <a:pt x="222" y="58"/>
                  </a:lnTo>
                  <a:lnTo>
                    <a:pt x="213" y="59"/>
                  </a:lnTo>
                  <a:lnTo>
                    <a:pt x="204" y="60"/>
                  </a:lnTo>
                  <a:lnTo>
                    <a:pt x="196" y="64"/>
                  </a:lnTo>
                  <a:lnTo>
                    <a:pt x="187" y="69"/>
                  </a:lnTo>
                  <a:lnTo>
                    <a:pt x="180" y="75"/>
                  </a:lnTo>
                  <a:lnTo>
                    <a:pt x="172" y="83"/>
                  </a:lnTo>
                  <a:lnTo>
                    <a:pt x="165" y="91"/>
                  </a:lnTo>
                  <a:lnTo>
                    <a:pt x="159" y="103"/>
                  </a:lnTo>
                  <a:lnTo>
                    <a:pt x="152" y="115"/>
                  </a:lnTo>
                  <a:lnTo>
                    <a:pt x="146" y="129"/>
                  </a:lnTo>
                  <a:lnTo>
                    <a:pt x="141" y="145"/>
                  </a:lnTo>
                  <a:lnTo>
                    <a:pt x="137" y="162"/>
                  </a:lnTo>
                  <a:lnTo>
                    <a:pt x="135" y="182"/>
                  </a:lnTo>
                  <a:lnTo>
                    <a:pt x="132" y="203"/>
                  </a:lnTo>
                  <a:lnTo>
                    <a:pt x="130" y="227"/>
                  </a:lnTo>
                  <a:lnTo>
                    <a:pt x="130" y="253"/>
                  </a:lnTo>
                  <a:lnTo>
                    <a:pt x="130" y="253"/>
                  </a:lnTo>
                  <a:lnTo>
                    <a:pt x="130" y="274"/>
                  </a:lnTo>
                  <a:lnTo>
                    <a:pt x="131" y="294"/>
                  </a:lnTo>
                  <a:lnTo>
                    <a:pt x="134" y="311"/>
                  </a:lnTo>
                  <a:lnTo>
                    <a:pt x="136" y="328"/>
                  </a:lnTo>
                  <a:lnTo>
                    <a:pt x="139" y="343"/>
                  </a:lnTo>
                  <a:lnTo>
                    <a:pt x="144" y="357"/>
                  </a:lnTo>
                  <a:lnTo>
                    <a:pt x="147" y="370"/>
                  </a:lnTo>
                  <a:lnTo>
                    <a:pt x="154" y="382"/>
                  </a:lnTo>
                  <a:lnTo>
                    <a:pt x="159" y="390"/>
                  </a:lnTo>
                  <a:lnTo>
                    <a:pt x="166" y="399"/>
                  </a:lnTo>
                  <a:lnTo>
                    <a:pt x="173" y="406"/>
                  </a:lnTo>
                  <a:lnTo>
                    <a:pt x="181" y="413"/>
                  </a:lnTo>
                  <a:lnTo>
                    <a:pt x="190" y="416"/>
                  </a:lnTo>
                  <a:lnTo>
                    <a:pt x="198" y="420"/>
                  </a:lnTo>
                  <a:lnTo>
                    <a:pt x="208" y="423"/>
                  </a:lnTo>
                  <a:lnTo>
                    <a:pt x="218" y="423"/>
                  </a:lnTo>
                  <a:lnTo>
                    <a:pt x="218" y="423"/>
                  </a:lnTo>
                  <a:lnTo>
                    <a:pt x="228" y="423"/>
                  </a:lnTo>
                  <a:lnTo>
                    <a:pt x="237" y="420"/>
                  </a:lnTo>
                  <a:lnTo>
                    <a:pt x="247" y="416"/>
                  </a:lnTo>
                  <a:lnTo>
                    <a:pt x="254" y="411"/>
                  </a:lnTo>
                  <a:lnTo>
                    <a:pt x="263" y="405"/>
                  </a:lnTo>
                  <a:lnTo>
                    <a:pt x="270" y="396"/>
                  </a:lnTo>
                  <a:lnTo>
                    <a:pt x="276" y="388"/>
                  </a:lnTo>
                  <a:lnTo>
                    <a:pt x="283" y="377"/>
                  </a:lnTo>
                  <a:lnTo>
                    <a:pt x="288" y="364"/>
                  </a:lnTo>
                  <a:lnTo>
                    <a:pt x="292" y="351"/>
                  </a:lnTo>
                  <a:lnTo>
                    <a:pt x="297" y="336"/>
                  </a:lnTo>
                  <a:lnTo>
                    <a:pt x="300" y="320"/>
                  </a:lnTo>
                  <a:lnTo>
                    <a:pt x="302" y="301"/>
                  </a:lnTo>
                  <a:lnTo>
                    <a:pt x="305" y="281"/>
                  </a:lnTo>
                  <a:lnTo>
                    <a:pt x="306" y="260"/>
                  </a:lnTo>
                  <a:lnTo>
                    <a:pt x="306" y="238"/>
                  </a:lnTo>
                  <a:lnTo>
                    <a:pt x="306" y="238"/>
                  </a:lnTo>
                  <a:lnTo>
                    <a:pt x="306" y="215"/>
                  </a:lnTo>
                  <a:lnTo>
                    <a:pt x="305" y="194"/>
                  </a:lnTo>
                  <a:lnTo>
                    <a:pt x="302" y="174"/>
                  </a:lnTo>
                  <a:lnTo>
                    <a:pt x="300" y="157"/>
                  </a:lnTo>
                  <a:lnTo>
                    <a:pt x="297" y="140"/>
                  </a:lnTo>
                  <a:lnTo>
                    <a:pt x="292" y="126"/>
                  </a:lnTo>
                  <a:lnTo>
                    <a:pt x="289" y="112"/>
                  </a:lnTo>
                  <a:lnTo>
                    <a:pt x="283" y="101"/>
                  </a:lnTo>
                  <a:lnTo>
                    <a:pt x="278" y="90"/>
                  </a:lnTo>
                  <a:lnTo>
                    <a:pt x="270" y="81"/>
                  </a:lnTo>
                  <a:lnTo>
                    <a:pt x="264" y="74"/>
                  </a:lnTo>
                  <a:lnTo>
                    <a:pt x="257" y="69"/>
                  </a:lnTo>
                  <a:lnTo>
                    <a:pt x="248" y="64"/>
                  </a:lnTo>
                  <a:lnTo>
                    <a:pt x="240" y="60"/>
                  </a:lnTo>
                  <a:lnTo>
                    <a:pt x="230" y="59"/>
                  </a:lnTo>
                  <a:lnTo>
                    <a:pt x="222" y="58"/>
                  </a:lnTo>
                  <a:lnTo>
                    <a:pt x="222" y="58"/>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6"/>
            <p:cNvSpPr>
              <a:spLocks noEditPoints="1"/>
            </p:cNvSpPr>
            <p:nvPr/>
          </p:nvSpPr>
          <p:spPr bwMode="auto">
            <a:xfrm>
              <a:off x="3819526" y="374650"/>
              <a:ext cx="330200"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3 w 416"/>
                <a:gd name="T13" fmla="*/ 410 h 486"/>
                <a:gd name="T14" fmla="*/ 239 w 416"/>
                <a:gd name="T15" fmla="*/ 420 h 486"/>
                <a:gd name="T16" fmla="*/ 270 w 416"/>
                <a:gd name="T17" fmla="*/ 424 h 486"/>
                <a:gd name="T18" fmla="*/ 286 w 416"/>
                <a:gd name="T19" fmla="*/ 423 h 486"/>
                <a:gd name="T20" fmla="*/ 317 w 416"/>
                <a:gd name="T21" fmla="*/ 418 h 486"/>
                <a:gd name="T22" fmla="*/ 346 w 416"/>
                <a:gd name="T23" fmla="*/ 406 h 486"/>
                <a:gd name="T24" fmla="*/ 374 w 416"/>
                <a:gd name="T25" fmla="*/ 390 h 486"/>
                <a:gd name="T26" fmla="*/ 399 w 416"/>
                <a:gd name="T27" fmla="*/ 389 h 486"/>
                <a:gd name="T28" fmla="*/ 378 w 416"/>
                <a:gd name="T29" fmla="*/ 442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7 h 486"/>
                <a:gd name="T42" fmla="*/ 123 w 416"/>
                <a:gd name="T43" fmla="*/ 463 h 486"/>
                <a:gd name="T44" fmla="*/ 86 w 416"/>
                <a:gd name="T45" fmla="*/ 441 h 486"/>
                <a:gd name="T46" fmla="*/ 55 w 416"/>
                <a:gd name="T47" fmla="*/ 411 h 486"/>
                <a:gd name="T48" fmla="*/ 29 w 416"/>
                <a:gd name="T49" fmla="*/ 374 h 486"/>
                <a:gd name="T50" fmla="*/ 12 w 416"/>
                <a:gd name="T51" fmla="*/ 328 h 486"/>
                <a:gd name="T52" fmla="*/ 2 w 416"/>
                <a:gd name="T53" fmla="*/ 275 h 486"/>
                <a:gd name="T54" fmla="*/ 0 w 416"/>
                <a:gd name="T55" fmla="*/ 244 h 486"/>
                <a:gd name="T56" fmla="*/ 4 w 416"/>
                <a:gd name="T57" fmla="*/ 187 h 486"/>
                <a:gd name="T58" fmla="*/ 17 w 416"/>
                <a:gd name="T59" fmla="*/ 136 h 486"/>
                <a:gd name="T60" fmla="*/ 36 w 416"/>
                <a:gd name="T61" fmla="*/ 94 h 486"/>
                <a:gd name="T62" fmla="*/ 62 w 416"/>
                <a:gd name="T63" fmla="*/ 60 h 486"/>
                <a:gd name="T64" fmla="*/ 96 w 416"/>
                <a:gd name="T65" fmla="*/ 33 h 486"/>
                <a:gd name="T66" fmla="*/ 133 w 416"/>
                <a:gd name="T67" fmla="*/ 14 h 486"/>
                <a:gd name="T68" fmla="*/ 175 w 416"/>
                <a:gd name="T69" fmla="*/ 3 h 486"/>
                <a:gd name="T70" fmla="*/ 221 w 416"/>
                <a:gd name="T71" fmla="*/ 0 h 486"/>
                <a:gd name="T72" fmla="*/ 245 w 416"/>
                <a:gd name="T73" fmla="*/ 0 h 486"/>
                <a:gd name="T74" fmla="*/ 286 w 416"/>
                <a:gd name="T75" fmla="*/ 7 h 486"/>
                <a:gd name="T76" fmla="*/ 322 w 416"/>
                <a:gd name="T77" fmla="*/ 22 h 486"/>
                <a:gd name="T78" fmla="*/ 353 w 416"/>
                <a:gd name="T79" fmla="*/ 43 h 486"/>
                <a:gd name="T80" fmla="*/ 378 w 416"/>
                <a:gd name="T81" fmla="*/ 70 h 486"/>
                <a:gd name="T82" fmla="*/ 396 w 416"/>
                <a:gd name="T83" fmla="*/ 104 h 486"/>
                <a:gd name="T84" fmla="*/ 409 w 416"/>
                <a:gd name="T85" fmla="*/ 142 h 486"/>
                <a:gd name="T86" fmla="*/ 416 w 416"/>
                <a:gd name="T87" fmla="*/ 187 h 486"/>
                <a:gd name="T88" fmla="*/ 416 w 416"/>
                <a:gd name="T89" fmla="*/ 210 h 486"/>
                <a:gd name="T90" fmla="*/ 415 w 416"/>
                <a:gd name="T91" fmla="*/ 243 h 486"/>
                <a:gd name="T92" fmla="*/ 288 w 416"/>
                <a:gd name="T93" fmla="*/ 199 h 486"/>
                <a:gd name="T94" fmla="*/ 287 w 416"/>
                <a:gd name="T95" fmla="*/ 166 h 486"/>
                <a:gd name="T96" fmla="*/ 278 w 416"/>
                <a:gd name="T97" fmla="*/ 107 h 486"/>
                <a:gd name="T98" fmla="*/ 271 w 416"/>
                <a:gd name="T99" fmla="*/ 85 h 486"/>
                <a:gd name="T100" fmla="*/ 261 w 416"/>
                <a:gd name="T101" fmla="*/ 67 h 486"/>
                <a:gd name="T102" fmla="*/ 250 w 416"/>
                <a:gd name="T103" fmla="*/ 53 h 486"/>
                <a:gd name="T104" fmla="*/ 235 w 416"/>
                <a:gd name="T105" fmla="*/ 45 h 486"/>
                <a:gd name="T106" fmla="*/ 218 w 416"/>
                <a:gd name="T107" fmla="*/ 42 h 486"/>
                <a:gd name="T108" fmla="*/ 208 w 416"/>
                <a:gd name="T109" fmla="*/ 43 h 486"/>
                <a:gd name="T110" fmla="*/ 190 w 416"/>
                <a:gd name="T111" fmla="*/ 50 h 486"/>
                <a:gd name="T112" fmla="*/ 175 w 416"/>
                <a:gd name="T113" fmla="*/ 64 h 486"/>
                <a:gd name="T114" fmla="*/ 164 w 416"/>
                <a:gd name="T115" fmla="*/ 83 h 486"/>
                <a:gd name="T116" fmla="*/ 156 w 416"/>
                <a:gd name="T117" fmla="*/ 105 h 486"/>
                <a:gd name="T118" fmla="*/ 147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29"/>
                  </a:lnTo>
                  <a:lnTo>
                    <a:pt x="159" y="346"/>
                  </a:lnTo>
                  <a:lnTo>
                    <a:pt x="165" y="359"/>
                  </a:lnTo>
                  <a:lnTo>
                    <a:pt x="173" y="372"/>
                  </a:lnTo>
                  <a:lnTo>
                    <a:pt x="180" y="383"/>
                  </a:lnTo>
                  <a:lnTo>
                    <a:pt x="190" y="394"/>
                  </a:lnTo>
                  <a:lnTo>
                    <a:pt x="200" y="403"/>
                  </a:lnTo>
                  <a:lnTo>
                    <a:pt x="213" y="410"/>
                  </a:lnTo>
                  <a:lnTo>
                    <a:pt x="225" y="416"/>
                  </a:lnTo>
                  <a:lnTo>
                    <a:pt x="239" y="420"/>
                  </a:lnTo>
                  <a:lnTo>
                    <a:pt x="253" y="423"/>
                  </a:lnTo>
                  <a:lnTo>
                    <a:pt x="270" y="424"/>
                  </a:lnTo>
                  <a:lnTo>
                    <a:pt x="270" y="424"/>
                  </a:lnTo>
                  <a:lnTo>
                    <a:pt x="286" y="423"/>
                  </a:lnTo>
                  <a:lnTo>
                    <a:pt x="302" y="421"/>
                  </a:lnTo>
                  <a:lnTo>
                    <a:pt x="317" y="418"/>
                  </a:lnTo>
                  <a:lnTo>
                    <a:pt x="332" y="413"/>
                  </a:lnTo>
                  <a:lnTo>
                    <a:pt x="346" y="406"/>
                  </a:lnTo>
                  <a:lnTo>
                    <a:pt x="360" y="399"/>
                  </a:lnTo>
                  <a:lnTo>
                    <a:pt x="374" y="390"/>
                  </a:lnTo>
                  <a:lnTo>
                    <a:pt x="386" y="380"/>
                  </a:lnTo>
                  <a:lnTo>
                    <a:pt x="399" y="389"/>
                  </a:lnTo>
                  <a:lnTo>
                    <a:pt x="378" y="442"/>
                  </a:lnTo>
                  <a:lnTo>
                    <a:pt x="378" y="442"/>
                  </a:lnTo>
                  <a:lnTo>
                    <a:pt x="365" y="451"/>
                  </a:lnTo>
                  <a:lnTo>
                    <a:pt x="351" y="460"/>
                  </a:lnTo>
                  <a:lnTo>
                    <a:pt x="337" y="467"/>
                  </a:lnTo>
                  <a:lnTo>
                    <a:pt x="319" y="473"/>
                  </a:lnTo>
                  <a:lnTo>
                    <a:pt x="301" y="478"/>
                  </a:lnTo>
                  <a:lnTo>
                    <a:pt x="281" y="482"/>
                  </a:lnTo>
                  <a:lnTo>
                    <a:pt x="257" y="485"/>
                  </a:lnTo>
                  <a:lnTo>
                    <a:pt x="232" y="486"/>
                  </a:lnTo>
                  <a:lnTo>
                    <a:pt x="232" y="486"/>
                  </a:lnTo>
                  <a:lnTo>
                    <a:pt x="209" y="485"/>
                  </a:lnTo>
                  <a:lnTo>
                    <a:pt x="187" y="482"/>
                  </a:lnTo>
                  <a:lnTo>
                    <a:pt x="164" y="477"/>
                  </a:lnTo>
                  <a:lnTo>
                    <a:pt x="143" y="471"/>
                  </a:lnTo>
                  <a:lnTo>
                    <a:pt x="123" y="463"/>
                  </a:lnTo>
                  <a:lnTo>
                    <a:pt x="105" y="454"/>
                  </a:lnTo>
                  <a:lnTo>
                    <a:pt x="86" y="441"/>
                  </a:lnTo>
                  <a:lnTo>
                    <a:pt x="70" y="427"/>
                  </a:lnTo>
                  <a:lnTo>
                    <a:pt x="55" y="411"/>
                  </a:lnTo>
                  <a:lnTo>
                    <a:pt x="41" y="394"/>
                  </a:lnTo>
                  <a:lnTo>
                    <a:pt x="29" y="374"/>
                  </a:lnTo>
                  <a:lnTo>
                    <a:pt x="19" y="352"/>
                  </a:lnTo>
                  <a:lnTo>
                    <a:pt x="12" y="328"/>
                  </a:lnTo>
                  <a:lnTo>
                    <a:pt x="5" y="302"/>
                  </a:lnTo>
                  <a:lnTo>
                    <a:pt x="2" y="275"/>
                  </a:lnTo>
                  <a:lnTo>
                    <a:pt x="0" y="244"/>
                  </a:lnTo>
                  <a:lnTo>
                    <a:pt x="0" y="244"/>
                  </a:lnTo>
                  <a:lnTo>
                    <a:pt x="2" y="214"/>
                  </a:lnTo>
                  <a:lnTo>
                    <a:pt x="4" y="187"/>
                  </a:lnTo>
                  <a:lnTo>
                    <a:pt x="10" y="161"/>
                  </a:lnTo>
                  <a:lnTo>
                    <a:pt x="17" y="136"/>
                  </a:lnTo>
                  <a:lnTo>
                    <a:pt x="27" y="115"/>
                  </a:lnTo>
                  <a:lnTo>
                    <a:pt x="36" y="94"/>
                  </a:lnTo>
                  <a:lnTo>
                    <a:pt x="49" y="76"/>
                  </a:lnTo>
                  <a:lnTo>
                    <a:pt x="62" y="60"/>
                  </a:lnTo>
                  <a:lnTo>
                    <a:pt x="79" y="45"/>
                  </a:lnTo>
                  <a:lnTo>
                    <a:pt x="96" y="33"/>
                  </a:lnTo>
                  <a:lnTo>
                    <a:pt x="113" y="23"/>
                  </a:lnTo>
                  <a:lnTo>
                    <a:pt x="133" y="14"/>
                  </a:lnTo>
                  <a:lnTo>
                    <a:pt x="154" y="8"/>
                  </a:lnTo>
                  <a:lnTo>
                    <a:pt x="175" y="3"/>
                  </a:lnTo>
                  <a:lnTo>
                    <a:pt x="198" y="1"/>
                  </a:lnTo>
                  <a:lnTo>
                    <a:pt x="221" y="0"/>
                  </a:lnTo>
                  <a:lnTo>
                    <a:pt x="221" y="0"/>
                  </a:lnTo>
                  <a:lnTo>
                    <a:pt x="245" y="0"/>
                  </a:lnTo>
                  <a:lnTo>
                    <a:pt x="266" y="3"/>
                  </a:lnTo>
                  <a:lnTo>
                    <a:pt x="286" y="7"/>
                  </a:lnTo>
                  <a:lnTo>
                    <a:pt x="304" y="13"/>
                  </a:lnTo>
                  <a:lnTo>
                    <a:pt x="322" y="22"/>
                  </a:lnTo>
                  <a:lnTo>
                    <a:pt x="338" y="32"/>
                  </a:lnTo>
                  <a:lnTo>
                    <a:pt x="353" y="43"/>
                  </a:lnTo>
                  <a:lnTo>
                    <a:pt x="365" y="55"/>
                  </a:lnTo>
                  <a:lnTo>
                    <a:pt x="378" y="70"/>
                  </a:lnTo>
                  <a:lnTo>
                    <a:pt x="387" y="85"/>
                  </a:lnTo>
                  <a:lnTo>
                    <a:pt x="396" y="104"/>
                  </a:lnTo>
                  <a:lnTo>
                    <a:pt x="404" y="122"/>
                  </a:lnTo>
                  <a:lnTo>
                    <a:pt x="409" y="142"/>
                  </a:lnTo>
                  <a:lnTo>
                    <a:pt x="413" y="163"/>
                  </a:lnTo>
                  <a:lnTo>
                    <a:pt x="416" y="187"/>
                  </a:lnTo>
                  <a:lnTo>
                    <a:pt x="416" y="210"/>
                  </a:lnTo>
                  <a:lnTo>
                    <a:pt x="416" y="210"/>
                  </a:lnTo>
                  <a:lnTo>
                    <a:pt x="416" y="230"/>
                  </a:lnTo>
                  <a:lnTo>
                    <a:pt x="415" y="243"/>
                  </a:lnTo>
                  <a:lnTo>
                    <a:pt x="142" y="243"/>
                  </a:lnTo>
                  <a:close/>
                  <a:moveTo>
                    <a:pt x="288" y="199"/>
                  </a:moveTo>
                  <a:lnTo>
                    <a:pt x="288" y="199"/>
                  </a:lnTo>
                  <a:lnTo>
                    <a:pt x="287" y="166"/>
                  </a:lnTo>
                  <a:lnTo>
                    <a:pt x="283" y="135"/>
                  </a:lnTo>
                  <a:lnTo>
                    <a:pt x="278" y="107"/>
                  </a:lnTo>
                  <a:lnTo>
                    <a:pt x="275" y="96"/>
                  </a:lnTo>
                  <a:lnTo>
                    <a:pt x="271" y="85"/>
                  </a:lnTo>
                  <a:lnTo>
                    <a:pt x="266" y="75"/>
                  </a:lnTo>
                  <a:lnTo>
                    <a:pt x="261" y="67"/>
                  </a:lnTo>
                  <a:lnTo>
                    <a:pt x="256" y="59"/>
                  </a:lnTo>
                  <a:lnTo>
                    <a:pt x="250" y="53"/>
                  </a:lnTo>
                  <a:lnTo>
                    <a:pt x="242" y="48"/>
                  </a:lnTo>
                  <a:lnTo>
                    <a:pt x="235" y="45"/>
                  </a:lnTo>
                  <a:lnTo>
                    <a:pt x="226" y="43"/>
                  </a:lnTo>
                  <a:lnTo>
                    <a:pt x="218" y="42"/>
                  </a:lnTo>
                  <a:lnTo>
                    <a:pt x="218" y="42"/>
                  </a:lnTo>
                  <a:lnTo>
                    <a:pt x="208" y="43"/>
                  </a:lnTo>
                  <a:lnTo>
                    <a:pt x="199" y="45"/>
                  </a:lnTo>
                  <a:lnTo>
                    <a:pt x="190" y="50"/>
                  </a:lnTo>
                  <a:lnTo>
                    <a:pt x="183" y="57"/>
                  </a:lnTo>
                  <a:lnTo>
                    <a:pt x="175" y="64"/>
                  </a:lnTo>
                  <a:lnTo>
                    <a:pt x="169" y="73"/>
                  </a:lnTo>
                  <a:lnTo>
                    <a:pt x="164" y="83"/>
                  </a:lnTo>
                  <a:lnTo>
                    <a:pt x="159" y="93"/>
                  </a:lnTo>
                  <a:lnTo>
                    <a:pt x="156" y="105"/>
                  </a:lnTo>
                  <a:lnTo>
                    <a:pt x="152" y="117"/>
                  </a:lnTo>
                  <a:lnTo>
                    <a:pt x="147" y="143"/>
                  </a:lnTo>
                  <a:lnTo>
                    <a:pt x="143" y="172"/>
                  </a:lnTo>
                  <a:lnTo>
                    <a:pt x="142" y="199"/>
                  </a:lnTo>
                  <a:lnTo>
                    <a:pt x="288" y="199"/>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7"/>
            <p:cNvSpPr>
              <a:spLocks/>
            </p:cNvSpPr>
            <p:nvPr/>
          </p:nvSpPr>
          <p:spPr bwMode="auto">
            <a:xfrm>
              <a:off x="4211638" y="377825"/>
              <a:ext cx="230188" cy="373063"/>
            </a:xfrm>
            <a:custGeom>
              <a:avLst/>
              <a:gdLst>
                <a:gd name="T0" fmla="*/ 130 w 289"/>
                <a:gd name="T1" fmla="*/ 128 h 471"/>
                <a:gd name="T2" fmla="*/ 144 w 289"/>
                <a:gd name="T3" fmla="*/ 97 h 471"/>
                <a:gd name="T4" fmla="*/ 158 w 289"/>
                <a:gd name="T5" fmla="*/ 71 h 471"/>
                <a:gd name="T6" fmla="*/ 174 w 289"/>
                <a:gd name="T7" fmla="*/ 48 h 471"/>
                <a:gd name="T8" fmla="*/ 191 w 289"/>
                <a:gd name="T9" fmla="*/ 31 h 471"/>
                <a:gd name="T10" fmla="*/ 210 w 289"/>
                <a:gd name="T11" fmla="*/ 17 h 471"/>
                <a:gd name="T12" fmla="*/ 230 w 289"/>
                <a:gd name="T13" fmla="*/ 7 h 471"/>
                <a:gd name="T14" fmla="*/ 251 w 289"/>
                <a:gd name="T15" fmla="*/ 3 h 471"/>
                <a:gd name="T16" fmla="*/ 274 w 289"/>
                <a:gd name="T17" fmla="*/ 0 h 471"/>
                <a:gd name="T18" fmla="*/ 289 w 289"/>
                <a:gd name="T19" fmla="*/ 1 h 471"/>
                <a:gd name="T20" fmla="*/ 287 w 289"/>
                <a:gd name="T21" fmla="*/ 16 h 471"/>
                <a:gd name="T22" fmla="*/ 284 w 289"/>
                <a:gd name="T23" fmla="*/ 50 h 471"/>
                <a:gd name="T24" fmla="*/ 284 w 289"/>
                <a:gd name="T25" fmla="*/ 69 h 471"/>
                <a:gd name="T26" fmla="*/ 284 w 289"/>
                <a:gd name="T27" fmla="*/ 133 h 471"/>
                <a:gd name="T28" fmla="*/ 277 w 289"/>
                <a:gd name="T29" fmla="*/ 140 h 471"/>
                <a:gd name="T30" fmla="*/ 254 w 289"/>
                <a:gd name="T31" fmla="*/ 130 h 471"/>
                <a:gd name="T32" fmla="*/ 227 w 289"/>
                <a:gd name="T33" fmla="*/ 127 h 471"/>
                <a:gd name="T34" fmla="*/ 217 w 289"/>
                <a:gd name="T35" fmla="*/ 128 h 471"/>
                <a:gd name="T36" fmla="*/ 197 w 289"/>
                <a:gd name="T37" fmla="*/ 132 h 471"/>
                <a:gd name="T38" fmla="*/ 181 w 289"/>
                <a:gd name="T39" fmla="*/ 139 h 471"/>
                <a:gd name="T40" fmla="*/ 166 w 289"/>
                <a:gd name="T41" fmla="*/ 149 h 471"/>
                <a:gd name="T42" fmla="*/ 154 w 289"/>
                <a:gd name="T43" fmla="*/ 163 h 471"/>
                <a:gd name="T44" fmla="*/ 145 w 289"/>
                <a:gd name="T45" fmla="*/ 177 h 471"/>
                <a:gd name="T46" fmla="*/ 139 w 289"/>
                <a:gd name="T47" fmla="*/ 194 h 471"/>
                <a:gd name="T48" fmla="*/ 135 w 289"/>
                <a:gd name="T49" fmla="*/ 212 h 471"/>
                <a:gd name="T50" fmla="*/ 135 w 289"/>
                <a:gd name="T51" fmla="*/ 259 h 471"/>
                <a:gd name="T52" fmla="*/ 135 w 289"/>
                <a:gd name="T53" fmla="*/ 316 h 471"/>
                <a:gd name="T54" fmla="*/ 139 w 289"/>
                <a:gd name="T55" fmla="*/ 421 h 471"/>
                <a:gd name="T56" fmla="*/ 143 w 289"/>
                <a:gd name="T57" fmla="*/ 471 h 471"/>
                <a:gd name="T58" fmla="*/ 92 w 289"/>
                <a:gd name="T59" fmla="*/ 466 h 471"/>
                <a:gd name="T60" fmla="*/ 71 w 289"/>
                <a:gd name="T61" fmla="*/ 466 h 471"/>
                <a:gd name="T62" fmla="*/ 31 w 289"/>
                <a:gd name="T63" fmla="*/ 468 h 471"/>
                <a:gd name="T64" fmla="*/ 0 w 289"/>
                <a:gd name="T65" fmla="*/ 471 h 471"/>
                <a:gd name="T66" fmla="*/ 5 w 289"/>
                <a:gd name="T67" fmla="*/ 370 h 471"/>
                <a:gd name="T68" fmla="*/ 8 w 289"/>
                <a:gd name="T69" fmla="*/ 259 h 471"/>
                <a:gd name="T70" fmla="*/ 8 w 289"/>
                <a:gd name="T71" fmla="*/ 221 h 471"/>
                <a:gd name="T72" fmla="*/ 5 w 289"/>
                <a:gd name="T73" fmla="*/ 112 h 471"/>
                <a:gd name="T74" fmla="*/ 0 w 289"/>
                <a:gd name="T75" fmla="*/ 10 h 471"/>
                <a:gd name="T76" fmla="*/ 32 w 289"/>
                <a:gd name="T77" fmla="*/ 12 h 471"/>
                <a:gd name="T78" fmla="*/ 66 w 289"/>
                <a:gd name="T79" fmla="*/ 15 h 471"/>
                <a:gd name="T80" fmla="*/ 82 w 289"/>
                <a:gd name="T81" fmla="*/ 14 h 471"/>
                <a:gd name="T82" fmla="*/ 132 w 289"/>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471">
                  <a:moveTo>
                    <a:pt x="128" y="127"/>
                  </a:moveTo>
                  <a:lnTo>
                    <a:pt x="130" y="128"/>
                  </a:lnTo>
                  <a:lnTo>
                    <a:pt x="130" y="128"/>
                  </a:lnTo>
                  <a:lnTo>
                    <a:pt x="144" y="97"/>
                  </a:lnTo>
                  <a:lnTo>
                    <a:pt x="150" y="83"/>
                  </a:lnTo>
                  <a:lnTo>
                    <a:pt x="158" y="71"/>
                  </a:lnTo>
                  <a:lnTo>
                    <a:pt x="165" y="60"/>
                  </a:lnTo>
                  <a:lnTo>
                    <a:pt x="174" y="48"/>
                  </a:lnTo>
                  <a:lnTo>
                    <a:pt x="182" y="40"/>
                  </a:lnTo>
                  <a:lnTo>
                    <a:pt x="191" y="31"/>
                  </a:lnTo>
                  <a:lnTo>
                    <a:pt x="200" y="24"/>
                  </a:lnTo>
                  <a:lnTo>
                    <a:pt x="210" y="17"/>
                  </a:lnTo>
                  <a:lnTo>
                    <a:pt x="220" y="12"/>
                  </a:lnTo>
                  <a:lnTo>
                    <a:pt x="230" y="7"/>
                  </a:lnTo>
                  <a:lnTo>
                    <a:pt x="239" y="4"/>
                  </a:lnTo>
                  <a:lnTo>
                    <a:pt x="251" y="3"/>
                  </a:lnTo>
                  <a:lnTo>
                    <a:pt x="263" y="0"/>
                  </a:lnTo>
                  <a:lnTo>
                    <a:pt x="274" y="0"/>
                  </a:lnTo>
                  <a:lnTo>
                    <a:pt x="274" y="0"/>
                  </a:lnTo>
                  <a:lnTo>
                    <a:pt x="289" y="1"/>
                  </a:lnTo>
                  <a:lnTo>
                    <a:pt x="289" y="1"/>
                  </a:lnTo>
                  <a:lnTo>
                    <a:pt x="287" y="16"/>
                  </a:lnTo>
                  <a:lnTo>
                    <a:pt x="285" y="31"/>
                  </a:lnTo>
                  <a:lnTo>
                    <a:pt x="284" y="50"/>
                  </a:lnTo>
                  <a:lnTo>
                    <a:pt x="284" y="69"/>
                  </a:lnTo>
                  <a:lnTo>
                    <a:pt x="284" y="69"/>
                  </a:lnTo>
                  <a:lnTo>
                    <a:pt x="284" y="101"/>
                  </a:lnTo>
                  <a:lnTo>
                    <a:pt x="284" y="133"/>
                  </a:lnTo>
                  <a:lnTo>
                    <a:pt x="277" y="140"/>
                  </a:lnTo>
                  <a:lnTo>
                    <a:pt x="277" y="140"/>
                  </a:lnTo>
                  <a:lnTo>
                    <a:pt x="265" y="135"/>
                  </a:lnTo>
                  <a:lnTo>
                    <a:pt x="254" y="130"/>
                  </a:lnTo>
                  <a:lnTo>
                    <a:pt x="242" y="128"/>
                  </a:lnTo>
                  <a:lnTo>
                    <a:pt x="227" y="127"/>
                  </a:lnTo>
                  <a:lnTo>
                    <a:pt x="227" y="127"/>
                  </a:lnTo>
                  <a:lnTo>
                    <a:pt x="217" y="128"/>
                  </a:lnTo>
                  <a:lnTo>
                    <a:pt x="207" y="129"/>
                  </a:lnTo>
                  <a:lnTo>
                    <a:pt x="197" y="132"/>
                  </a:lnTo>
                  <a:lnTo>
                    <a:pt x="189" y="134"/>
                  </a:lnTo>
                  <a:lnTo>
                    <a:pt x="181" y="139"/>
                  </a:lnTo>
                  <a:lnTo>
                    <a:pt x="172" y="144"/>
                  </a:lnTo>
                  <a:lnTo>
                    <a:pt x="166" y="149"/>
                  </a:lnTo>
                  <a:lnTo>
                    <a:pt x="160" y="155"/>
                  </a:lnTo>
                  <a:lnTo>
                    <a:pt x="154" y="163"/>
                  </a:lnTo>
                  <a:lnTo>
                    <a:pt x="149" y="169"/>
                  </a:lnTo>
                  <a:lnTo>
                    <a:pt x="145" y="177"/>
                  </a:lnTo>
                  <a:lnTo>
                    <a:pt x="141" y="185"/>
                  </a:lnTo>
                  <a:lnTo>
                    <a:pt x="139" y="194"/>
                  </a:lnTo>
                  <a:lnTo>
                    <a:pt x="137" y="202"/>
                  </a:lnTo>
                  <a:lnTo>
                    <a:pt x="135" y="212"/>
                  </a:lnTo>
                  <a:lnTo>
                    <a:pt x="135" y="221"/>
                  </a:lnTo>
                  <a:lnTo>
                    <a:pt x="135" y="259"/>
                  </a:lnTo>
                  <a:lnTo>
                    <a:pt x="135" y="259"/>
                  </a:lnTo>
                  <a:lnTo>
                    <a:pt x="135" y="316"/>
                  </a:lnTo>
                  <a:lnTo>
                    <a:pt x="137" y="370"/>
                  </a:lnTo>
                  <a:lnTo>
                    <a:pt x="139" y="421"/>
                  </a:lnTo>
                  <a:lnTo>
                    <a:pt x="143" y="471"/>
                  </a:lnTo>
                  <a:lnTo>
                    <a:pt x="143" y="471"/>
                  </a:lnTo>
                  <a:lnTo>
                    <a:pt x="112" y="468"/>
                  </a:lnTo>
                  <a:lnTo>
                    <a:pt x="92" y="466"/>
                  </a:lnTo>
                  <a:lnTo>
                    <a:pt x="71" y="466"/>
                  </a:lnTo>
                  <a:lnTo>
                    <a:pt x="71" y="466"/>
                  </a:lnTo>
                  <a:lnTo>
                    <a:pt x="50" y="466"/>
                  </a:lnTo>
                  <a:lnTo>
                    <a:pt x="31" y="468"/>
                  </a:lnTo>
                  <a:lnTo>
                    <a:pt x="0" y="471"/>
                  </a:lnTo>
                  <a:lnTo>
                    <a:pt x="0" y="471"/>
                  </a:lnTo>
                  <a:lnTo>
                    <a:pt x="3" y="421"/>
                  </a:lnTo>
                  <a:lnTo>
                    <a:pt x="5" y="370"/>
                  </a:lnTo>
                  <a:lnTo>
                    <a:pt x="6" y="316"/>
                  </a:lnTo>
                  <a:lnTo>
                    <a:pt x="8" y="259"/>
                  </a:lnTo>
                  <a:lnTo>
                    <a:pt x="8" y="221"/>
                  </a:lnTo>
                  <a:lnTo>
                    <a:pt x="8" y="221"/>
                  </a:lnTo>
                  <a:lnTo>
                    <a:pt x="6" y="165"/>
                  </a:lnTo>
                  <a:lnTo>
                    <a:pt x="5" y="112"/>
                  </a:lnTo>
                  <a:lnTo>
                    <a:pt x="3" y="60"/>
                  </a:lnTo>
                  <a:lnTo>
                    <a:pt x="0" y="10"/>
                  </a:lnTo>
                  <a:lnTo>
                    <a:pt x="0" y="10"/>
                  </a:lnTo>
                  <a:lnTo>
                    <a:pt x="32" y="12"/>
                  </a:lnTo>
                  <a:lnTo>
                    <a:pt x="48" y="14"/>
                  </a:lnTo>
                  <a:lnTo>
                    <a:pt x="66" y="15"/>
                  </a:lnTo>
                  <a:lnTo>
                    <a:pt x="66" y="15"/>
                  </a:lnTo>
                  <a:lnTo>
                    <a:pt x="82" y="14"/>
                  </a:lnTo>
                  <a:lnTo>
                    <a:pt x="98" y="12"/>
                  </a:lnTo>
                  <a:lnTo>
                    <a:pt x="132" y="10"/>
                  </a:lnTo>
                  <a:lnTo>
                    <a:pt x="128" y="127"/>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8"/>
            <p:cNvSpPr>
              <a:spLocks/>
            </p:cNvSpPr>
            <p:nvPr/>
          </p:nvSpPr>
          <p:spPr bwMode="auto">
            <a:xfrm>
              <a:off x="4511676" y="219075"/>
              <a:ext cx="322263" cy="541338"/>
            </a:xfrm>
            <a:custGeom>
              <a:avLst/>
              <a:gdLst>
                <a:gd name="T0" fmla="*/ 323 w 407"/>
                <a:gd name="T1" fmla="*/ 123 h 684"/>
                <a:gd name="T2" fmla="*/ 294 w 407"/>
                <a:gd name="T3" fmla="*/ 86 h 684"/>
                <a:gd name="T4" fmla="*/ 273 w 407"/>
                <a:gd name="T5" fmla="*/ 71 h 684"/>
                <a:gd name="T6" fmla="*/ 237 w 407"/>
                <a:gd name="T7" fmla="*/ 61 h 684"/>
                <a:gd name="T8" fmla="*/ 205 w 407"/>
                <a:gd name="T9" fmla="*/ 60 h 684"/>
                <a:gd name="T10" fmla="*/ 176 w 407"/>
                <a:gd name="T11" fmla="*/ 67 h 684"/>
                <a:gd name="T12" fmla="*/ 151 w 407"/>
                <a:gd name="T13" fmla="*/ 80 h 684"/>
                <a:gd name="T14" fmla="*/ 133 w 407"/>
                <a:gd name="T15" fmla="*/ 98 h 684"/>
                <a:gd name="T16" fmla="*/ 120 w 407"/>
                <a:gd name="T17" fmla="*/ 121 h 684"/>
                <a:gd name="T18" fmla="*/ 117 w 407"/>
                <a:gd name="T19" fmla="*/ 145 h 684"/>
                <a:gd name="T20" fmla="*/ 119 w 407"/>
                <a:gd name="T21" fmla="*/ 170 h 684"/>
                <a:gd name="T22" fmla="*/ 135 w 407"/>
                <a:gd name="T23" fmla="*/ 200 h 684"/>
                <a:gd name="T24" fmla="*/ 161 w 407"/>
                <a:gd name="T25" fmla="*/ 225 h 684"/>
                <a:gd name="T26" fmla="*/ 262 w 407"/>
                <a:gd name="T27" fmla="*/ 278 h 684"/>
                <a:gd name="T28" fmla="*/ 328 w 407"/>
                <a:gd name="T29" fmla="*/ 317 h 684"/>
                <a:gd name="T30" fmla="*/ 361 w 407"/>
                <a:gd name="T31" fmla="*/ 346 h 684"/>
                <a:gd name="T32" fmla="*/ 387 w 407"/>
                <a:gd name="T33" fmla="*/ 384 h 684"/>
                <a:gd name="T34" fmla="*/ 403 w 407"/>
                <a:gd name="T35" fmla="*/ 431 h 684"/>
                <a:gd name="T36" fmla="*/ 407 w 407"/>
                <a:gd name="T37" fmla="*/ 468 h 684"/>
                <a:gd name="T38" fmla="*/ 396 w 407"/>
                <a:gd name="T39" fmla="*/ 535 h 684"/>
                <a:gd name="T40" fmla="*/ 366 w 407"/>
                <a:gd name="T41" fmla="*/ 592 h 684"/>
                <a:gd name="T42" fmla="*/ 319 w 407"/>
                <a:gd name="T43" fmla="*/ 637 h 684"/>
                <a:gd name="T44" fmla="*/ 257 w 407"/>
                <a:gd name="T45" fmla="*/ 668 h 684"/>
                <a:gd name="T46" fmla="*/ 181 w 407"/>
                <a:gd name="T47" fmla="*/ 683 h 684"/>
                <a:gd name="T48" fmla="*/ 129 w 407"/>
                <a:gd name="T49" fmla="*/ 683 h 684"/>
                <a:gd name="T50" fmla="*/ 62 w 407"/>
                <a:gd name="T51" fmla="*/ 671 h 684"/>
                <a:gd name="T52" fmla="*/ 11 w 407"/>
                <a:gd name="T53" fmla="*/ 650 h 684"/>
                <a:gd name="T54" fmla="*/ 9 w 407"/>
                <a:gd name="T55" fmla="*/ 611 h 684"/>
                <a:gd name="T56" fmla="*/ 27 w 407"/>
                <a:gd name="T57" fmla="*/ 521 h 684"/>
                <a:gd name="T58" fmla="*/ 48 w 407"/>
                <a:gd name="T59" fmla="*/ 531 h 684"/>
                <a:gd name="T60" fmla="*/ 60 w 407"/>
                <a:gd name="T61" fmla="*/ 561 h 684"/>
                <a:gd name="T62" fmla="*/ 79 w 407"/>
                <a:gd name="T63" fmla="*/ 586 h 684"/>
                <a:gd name="T64" fmla="*/ 104 w 407"/>
                <a:gd name="T65" fmla="*/ 607 h 684"/>
                <a:gd name="T66" fmla="*/ 138 w 407"/>
                <a:gd name="T67" fmla="*/ 619 h 684"/>
                <a:gd name="T68" fmla="*/ 177 w 407"/>
                <a:gd name="T69" fmla="*/ 624 h 684"/>
                <a:gd name="T70" fmla="*/ 204 w 407"/>
                <a:gd name="T71" fmla="*/ 623 h 684"/>
                <a:gd name="T72" fmla="*/ 236 w 407"/>
                <a:gd name="T73" fmla="*/ 613 h 684"/>
                <a:gd name="T74" fmla="*/ 262 w 407"/>
                <a:gd name="T75" fmla="*/ 596 h 684"/>
                <a:gd name="T76" fmla="*/ 278 w 407"/>
                <a:gd name="T77" fmla="*/ 573 h 684"/>
                <a:gd name="T78" fmla="*/ 288 w 407"/>
                <a:gd name="T79" fmla="*/ 547 h 684"/>
                <a:gd name="T80" fmla="*/ 289 w 407"/>
                <a:gd name="T81" fmla="*/ 527 h 684"/>
                <a:gd name="T82" fmla="*/ 282 w 407"/>
                <a:gd name="T83" fmla="*/ 492 h 684"/>
                <a:gd name="T84" fmla="*/ 263 w 407"/>
                <a:gd name="T85" fmla="*/ 463 h 684"/>
                <a:gd name="T86" fmla="*/ 223 w 407"/>
                <a:gd name="T87" fmla="*/ 432 h 684"/>
                <a:gd name="T88" fmla="*/ 120 w 407"/>
                <a:gd name="T89" fmla="*/ 380 h 684"/>
                <a:gd name="T90" fmla="*/ 71 w 407"/>
                <a:gd name="T91" fmla="*/ 346 h 684"/>
                <a:gd name="T92" fmla="*/ 40 w 407"/>
                <a:gd name="T93" fmla="*/ 315 h 684"/>
                <a:gd name="T94" fmla="*/ 17 w 407"/>
                <a:gd name="T95" fmla="*/ 274 h 684"/>
                <a:gd name="T96" fmla="*/ 6 w 407"/>
                <a:gd name="T97" fmla="*/ 225 h 684"/>
                <a:gd name="T98" fmla="*/ 6 w 407"/>
                <a:gd name="T99" fmla="*/ 181 h 684"/>
                <a:gd name="T100" fmla="*/ 22 w 407"/>
                <a:gd name="T101" fmla="*/ 117 h 684"/>
                <a:gd name="T102" fmla="*/ 56 w 407"/>
                <a:gd name="T103" fmla="*/ 67 h 684"/>
                <a:gd name="T104" fmla="*/ 102 w 407"/>
                <a:gd name="T105" fmla="*/ 30 h 684"/>
                <a:gd name="T106" fmla="*/ 158 w 407"/>
                <a:gd name="T107" fmla="*/ 8 h 684"/>
                <a:gd name="T108" fmla="*/ 220 w 407"/>
                <a:gd name="T109" fmla="*/ 0 h 684"/>
                <a:gd name="T110" fmla="*/ 268 w 407"/>
                <a:gd name="T111" fmla="*/ 4 h 684"/>
                <a:gd name="T112" fmla="*/ 329 w 407"/>
                <a:gd name="T113" fmla="*/ 20 h 684"/>
                <a:gd name="T114" fmla="*/ 376 w 407"/>
                <a:gd name="T115" fmla="*/ 47 h 684"/>
                <a:gd name="T116" fmla="*/ 345 w 407"/>
                <a:gd name="T117" fmla="*/ 142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 h="684">
                  <a:moveTo>
                    <a:pt x="331" y="142"/>
                  </a:moveTo>
                  <a:lnTo>
                    <a:pt x="331" y="142"/>
                  </a:lnTo>
                  <a:lnTo>
                    <a:pt x="323" y="123"/>
                  </a:lnTo>
                  <a:lnTo>
                    <a:pt x="313" y="106"/>
                  </a:lnTo>
                  <a:lnTo>
                    <a:pt x="301" y="92"/>
                  </a:lnTo>
                  <a:lnTo>
                    <a:pt x="294" y="86"/>
                  </a:lnTo>
                  <a:lnTo>
                    <a:pt x="288" y="81"/>
                  </a:lnTo>
                  <a:lnTo>
                    <a:pt x="280" y="76"/>
                  </a:lnTo>
                  <a:lnTo>
                    <a:pt x="273" y="71"/>
                  </a:lnTo>
                  <a:lnTo>
                    <a:pt x="264" y="69"/>
                  </a:lnTo>
                  <a:lnTo>
                    <a:pt x="256" y="65"/>
                  </a:lnTo>
                  <a:lnTo>
                    <a:pt x="237" y="61"/>
                  </a:lnTo>
                  <a:lnTo>
                    <a:pt x="216" y="60"/>
                  </a:lnTo>
                  <a:lnTo>
                    <a:pt x="216" y="60"/>
                  </a:lnTo>
                  <a:lnTo>
                    <a:pt x="205" y="60"/>
                  </a:lnTo>
                  <a:lnTo>
                    <a:pt x="195" y="61"/>
                  </a:lnTo>
                  <a:lnTo>
                    <a:pt x="185" y="64"/>
                  </a:lnTo>
                  <a:lnTo>
                    <a:pt x="176" y="67"/>
                  </a:lnTo>
                  <a:lnTo>
                    <a:pt x="166" y="71"/>
                  </a:lnTo>
                  <a:lnTo>
                    <a:pt x="159" y="75"/>
                  </a:lnTo>
                  <a:lnTo>
                    <a:pt x="151" y="80"/>
                  </a:lnTo>
                  <a:lnTo>
                    <a:pt x="144" y="86"/>
                  </a:lnTo>
                  <a:lnTo>
                    <a:pt x="138" y="92"/>
                  </a:lnTo>
                  <a:lnTo>
                    <a:pt x="133" y="98"/>
                  </a:lnTo>
                  <a:lnTo>
                    <a:pt x="128" y="106"/>
                  </a:lnTo>
                  <a:lnTo>
                    <a:pt x="124" y="113"/>
                  </a:lnTo>
                  <a:lnTo>
                    <a:pt x="120" y="121"/>
                  </a:lnTo>
                  <a:lnTo>
                    <a:pt x="118" y="129"/>
                  </a:lnTo>
                  <a:lnTo>
                    <a:pt x="117" y="137"/>
                  </a:lnTo>
                  <a:lnTo>
                    <a:pt x="117" y="145"/>
                  </a:lnTo>
                  <a:lnTo>
                    <a:pt x="117" y="145"/>
                  </a:lnTo>
                  <a:lnTo>
                    <a:pt x="117" y="158"/>
                  </a:lnTo>
                  <a:lnTo>
                    <a:pt x="119" y="170"/>
                  </a:lnTo>
                  <a:lnTo>
                    <a:pt x="124" y="181"/>
                  </a:lnTo>
                  <a:lnTo>
                    <a:pt x="129" y="191"/>
                  </a:lnTo>
                  <a:lnTo>
                    <a:pt x="135" y="200"/>
                  </a:lnTo>
                  <a:lnTo>
                    <a:pt x="143" y="209"/>
                  </a:lnTo>
                  <a:lnTo>
                    <a:pt x="151" y="217"/>
                  </a:lnTo>
                  <a:lnTo>
                    <a:pt x="161" y="225"/>
                  </a:lnTo>
                  <a:lnTo>
                    <a:pt x="184" y="240"/>
                  </a:lnTo>
                  <a:lnTo>
                    <a:pt x="208" y="252"/>
                  </a:lnTo>
                  <a:lnTo>
                    <a:pt x="262" y="278"/>
                  </a:lnTo>
                  <a:lnTo>
                    <a:pt x="289" y="293"/>
                  </a:lnTo>
                  <a:lnTo>
                    <a:pt x="315" y="308"/>
                  </a:lnTo>
                  <a:lnTo>
                    <a:pt x="328" y="317"/>
                  </a:lnTo>
                  <a:lnTo>
                    <a:pt x="339" y="325"/>
                  </a:lnTo>
                  <a:lnTo>
                    <a:pt x="351" y="335"/>
                  </a:lnTo>
                  <a:lnTo>
                    <a:pt x="361" y="346"/>
                  </a:lnTo>
                  <a:lnTo>
                    <a:pt x="371" y="358"/>
                  </a:lnTo>
                  <a:lnTo>
                    <a:pt x="380" y="370"/>
                  </a:lnTo>
                  <a:lnTo>
                    <a:pt x="387" y="384"/>
                  </a:lnTo>
                  <a:lnTo>
                    <a:pt x="394" y="397"/>
                  </a:lnTo>
                  <a:lnTo>
                    <a:pt x="399" y="413"/>
                  </a:lnTo>
                  <a:lnTo>
                    <a:pt x="403" y="431"/>
                  </a:lnTo>
                  <a:lnTo>
                    <a:pt x="406" y="448"/>
                  </a:lnTo>
                  <a:lnTo>
                    <a:pt x="407" y="468"/>
                  </a:lnTo>
                  <a:lnTo>
                    <a:pt x="407" y="468"/>
                  </a:lnTo>
                  <a:lnTo>
                    <a:pt x="406" y="492"/>
                  </a:lnTo>
                  <a:lnTo>
                    <a:pt x="402" y="514"/>
                  </a:lnTo>
                  <a:lnTo>
                    <a:pt x="396" y="535"/>
                  </a:lnTo>
                  <a:lnTo>
                    <a:pt x="388" y="556"/>
                  </a:lnTo>
                  <a:lnTo>
                    <a:pt x="378" y="575"/>
                  </a:lnTo>
                  <a:lnTo>
                    <a:pt x="366" y="592"/>
                  </a:lnTo>
                  <a:lnTo>
                    <a:pt x="352" y="609"/>
                  </a:lnTo>
                  <a:lnTo>
                    <a:pt x="337" y="624"/>
                  </a:lnTo>
                  <a:lnTo>
                    <a:pt x="319" y="637"/>
                  </a:lnTo>
                  <a:lnTo>
                    <a:pt x="300" y="649"/>
                  </a:lnTo>
                  <a:lnTo>
                    <a:pt x="279" y="659"/>
                  </a:lnTo>
                  <a:lnTo>
                    <a:pt x="257" y="668"/>
                  </a:lnTo>
                  <a:lnTo>
                    <a:pt x="233" y="675"/>
                  </a:lnTo>
                  <a:lnTo>
                    <a:pt x="208" y="680"/>
                  </a:lnTo>
                  <a:lnTo>
                    <a:pt x="181" y="683"/>
                  </a:lnTo>
                  <a:lnTo>
                    <a:pt x="154" y="684"/>
                  </a:lnTo>
                  <a:lnTo>
                    <a:pt x="154" y="684"/>
                  </a:lnTo>
                  <a:lnTo>
                    <a:pt x="129" y="683"/>
                  </a:lnTo>
                  <a:lnTo>
                    <a:pt x="104" y="680"/>
                  </a:lnTo>
                  <a:lnTo>
                    <a:pt x="82" y="676"/>
                  </a:lnTo>
                  <a:lnTo>
                    <a:pt x="62" y="671"/>
                  </a:lnTo>
                  <a:lnTo>
                    <a:pt x="42" y="665"/>
                  </a:lnTo>
                  <a:lnTo>
                    <a:pt x="26" y="658"/>
                  </a:lnTo>
                  <a:lnTo>
                    <a:pt x="11" y="650"/>
                  </a:lnTo>
                  <a:lnTo>
                    <a:pt x="0" y="643"/>
                  </a:lnTo>
                  <a:lnTo>
                    <a:pt x="0" y="643"/>
                  </a:lnTo>
                  <a:lnTo>
                    <a:pt x="9" y="611"/>
                  </a:lnTo>
                  <a:lnTo>
                    <a:pt x="16" y="582"/>
                  </a:lnTo>
                  <a:lnTo>
                    <a:pt x="22" y="552"/>
                  </a:lnTo>
                  <a:lnTo>
                    <a:pt x="27" y="521"/>
                  </a:lnTo>
                  <a:lnTo>
                    <a:pt x="46" y="521"/>
                  </a:lnTo>
                  <a:lnTo>
                    <a:pt x="46" y="521"/>
                  </a:lnTo>
                  <a:lnTo>
                    <a:pt x="48" y="531"/>
                  </a:lnTo>
                  <a:lnTo>
                    <a:pt x="51" y="541"/>
                  </a:lnTo>
                  <a:lnTo>
                    <a:pt x="56" y="551"/>
                  </a:lnTo>
                  <a:lnTo>
                    <a:pt x="60" y="561"/>
                  </a:lnTo>
                  <a:lnTo>
                    <a:pt x="66" y="570"/>
                  </a:lnTo>
                  <a:lnTo>
                    <a:pt x="72" y="578"/>
                  </a:lnTo>
                  <a:lnTo>
                    <a:pt x="79" y="586"/>
                  </a:lnTo>
                  <a:lnTo>
                    <a:pt x="87" y="593"/>
                  </a:lnTo>
                  <a:lnTo>
                    <a:pt x="96" y="601"/>
                  </a:lnTo>
                  <a:lnTo>
                    <a:pt x="104" y="607"/>
                  </a:lnTo>
                  <a:lnTo>
                    <a:pt x="115" y="612"/>
                  </a:lnTo>
                  <a:lnTo>
                    <a:pt x="125" y="616"/>
                  </a:lnTo>
                  <a:lnTo>
                    <a:pt x="138" y="619"/>
                  </a:lnTo>
                  <a:lnTo>
                    <a:pt x="150" y="622"/>
                  </a:lnTo>
                  <a:lnTo>
                    <a:pt x="164" y="624"/>
                  </a:lnTo>
                  <a:lnTo>
                    <a:pt x="177" y="624"/>
                  </a:lnTo>
                  <a:lnTo>
                    <a:pt x="177" y="624"/>
                  </a:lnTo>
                  <a:lnTo>
                    <a:pt x="191" y="624"/>
                  </a:lnTo>
                  <a:lnTo>
                    <a:pt x="204" y="623"/>
                  </a:lnTo>
                  <a:lnTo>
                    <a:pt x="216" y="621"/>
                  </a:lnTo>
                  <a:lnTo>
                    <a:pt x="226" y="617"/>
                  </a:lnTo>
                  <a:lnTo>
                    <a:pt x="236" y="613"/>
                  </a:lnTo>
                  <a:lnTo>
                    <a:pt x="246" y="608"/>
                  </a:lnTo>
                  <a:lnTo>
                    <a:pt x="254" y="602"/>
                  </a:lnTo>
                  <a:lnTo>
                    <a:pt x="262" y="596"/>
                  </a:lnTo>
                  <a:lnTo>
                    <a:pt x="268" y="589"/>
                  </a:lnTo>
                  <a:lnTo>
                    <a:pt x="273" y="582"/>
                  </a:lnTo>
                  <a:lnTo>
                    <a:pt x="278" y="573"/>
                  </a:lnTo>
                  <a:lnTo>
                    <a:pt x="282" y="565"/>
                  </a:lnTo>
                  <a:lnTo>
                    <a:pt x="285" y="556"/>
                  </a:lnTo>
                  <a:lnTo>
                    <a:pt x="288" y="547"/>
                  </a:lnTo>
                  <a:lnTo>
                    <a:pt x="289" y="537"/>
                  </a:lnTo>
                  <a:lnTo>
                    <a:pt x="289" y="527"/>
                  </a:lnTo>
                  <a:lnTo>
                    <a:pt x="289" y="527"/>
                  </a:lnTo>
                  <a:lnTo>
                    <a:pt x="288" y="514"/>
                  </a:lnTo>
                  <a:lnTo>
                    <a:pt x="285" y="503"/>
                  </a:lnTo>
                  <a:lnTo>
                    <a:pt x="282" y="492"/>
                  </a:lnTo>
                  <a:lnTo>
                    <a:pt x="277" y="480"/>
                  </a:lnTo>
                  <a:lnTo>
                    <a:pt x="270" y="472"/>
                  </a:lnTo>
                  <a:lnTo>
                    <a:pt x="263" y="463"/>
                  </a:lnTo>
                  <a:lnTo>
                    <a:pt x="254" y="454"/>
                  </a:lnTo>
                  <a:lnTo>
                    <a:pt x="244" y="447"/>
                  </a:lnTo>
                  <a:lnTo>
                    <a:pt x="223" y="432"/>
                  </a:lnTo>
                  <a:lnTo>
                    <a:pt x="200" y="420"/>
                  </a:lnTo>
                  <a:lnTo>
                    <a:pt x="146" y="394"/>
                  </a:lnTo>
                  <a:lnTo>
                    <a:pt x="120" y="380"/>
                  </a:lnTo>
                  <a:lnTo>
                    <a:pt x="94" y="364"/>
                  </a:lnTo>
                  <a:lnTo>
                    <a:pt x="83" y="355"/>
                  </a:lnTo>
                  <a:lnTo>
                    <a:pt x="71" y="346"/>
                  </a:lnTo>
                  <a:lnTo>
                    <a:pt x="60" y="336"/>
                  </a:lnTo>
                  <a:lnTo>
                    <a:pt x="50" y="327"/>
                  </a:lnTo>
                  <a:lnTo>
                    <a:pt x="40" y="315"/>
                  </a:lnTo>
                  <a:lnTo>
                    <a:pt x="31" y="303"/>
                  </a:lnTo>
                  <a:lnTo>
                    <a:pt x="24" y="289"/>
                  </a:lnTo>
                  <a:lnTo>
                    <a:pt x="17" y="274"/>
                  </a:lnTo>
                  <a:lnTo>
                    <a:pt x="13" y="260"/>
                  </a:lnTo>
                  <a:lnTo>
                    <a:pt x="8" y="242"/>
                  </a:lnTo>
                  <a:lnTo>
                    <a:pt x="6" y="225"/>
                  </a:lnTo>
                  <a:lnTo>
                    <a:pt x="5" y="205"/>
                  </a:lnTo>
                  <a:lnTo>
                    <a:pt x="5" y="205"/>
                  </a:lnTo>
                  <a:lnTo>
                    <a:pt x="6" y="181"/>
                  </a:lnTo>
                  <a:lnTo>
                    <a:pt x="10" y="158"/>
                  </a:lnTo>
                  <a:lnTo>
                    <a:pt x="15" y="137"/>
                  </a:lnTo>
                  <a:lnTo>
                    <a:pt x="22" y="117"/>
                  </a:lnTo>
                  <a:lnTo>
                    <a:pt x="32" y="100"/>
                  </a:lnTo>
                  <a:lnTo>
                    <a:pt x="44" y="82"/>
                  </a:lnTo>
                  <a:lnTo>
                    <a:pt x="56" y="67"/>
                  </a:lnTo>
                  <a:lnTo>
                    <a:pt x="70" y="54"/>
                  </a:lnTo>
                  <a:lnTo>
                    <a:pt x="86" y="41"/>
                  </a:lnTo>
                  <a:lnTo>
                    <a:pt x="102" y="30"/>
                  </a:lnTo>
                  <a:lnTo>
                    <a:pt x="119" y="21"/>
                  </a:lnTo>
                  <a:lnTo>
                    <a:pt x="138" y="14"/>
                  </a:lnTo>
                  <a:lnTo>
                    <a:pt x="158" y="8"/>
                  </a:lnTo>
                  <a:lnTo>
                    <a:pt x="177" y="4"/>
                  </a:lnTo>
                  <a:lnTo>
                    <a:pt x="199" y="2"/>
                  </a:lnTo>
                  <a:lnTo>
                    <a:pt x="220" y="0"/>
                  </a:lnTo>
                  <a:lnTo>
                    <a:pt x="220" y="0"/>
                  </a:lnTo>
                  <a:lnTo>
                    <a:pt x="244" y="2"/>
                  </a:lnTo>
                  <a:lnTo>
                    <a:pt x="268" y="4"/>
                  </a:lnTo>
                  <a:lnTo>
                    <a:pt x="289" y="8"/>
                  </a:lnTo>
                  <a:lnTo>
                    <a:pt x="310" y="14"/>
                  </a:lnTo>
                  <a:lnTo>
                    <a:pt x="329" y="20"/>
                  </a:lnTo>
                  <a:lnTo>
                    <a:pt x="346" y="28"/>
                  </a:lnTo>
                  <a:lnTo>
                    <a:pt x="361" y="38"/>
                  </a:lnTo>
                  <a:lnTo>
                    <a:pt x="376" y="47"/>
                  </a:lnTo>
                  <a:lnTo>
                    <a:pt x="376" y="47"/>
                  </a:lnTo>
                  <a:lnTo>
                    <a:pt x="361" y="90"/>
                  </a:lnTo>
                  <a:lnTo>
                    <a:pt x="345" y="142"/>
                  </a:lnTo>
                  <a:lnTo>
                    <a:pt x="331" y="142"/>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9"/>
            <p:cNvSpPr>
              <a:spLocks/>
            </p:cNvSpPr>
            <p:nvPr/>
          </p:nvSpPr>
          <p:spPr bwMode="auto">
            <a:xfrm>
              <a:off x="4864101" y="250825"/>
              <a:ext cx="225425" cy="509588"/>
            </a:xfrm>
            <a:custGeom>
              <a:avLst/>
              <a:gdLst>
                <a:gd name="T0" fmla="*/ 279 w 285"/>
                <a:gd name="T1" fmla="*/ 174 h 643"/>
                <a:gd name="T2" fmla="*/ 277 w 285"/>
                <a:gd name="T3" fmla="*/ 199 h 643"/>
                <a:gd name="T4" fmla="*/ 277 w 285"/>
                <a:gd name="T5" fmla="*/ 211 h 643"/>
                <a:gd name="T6" fmla="*/ 195 w 285"/>
                <a:gd name="T7" fmla="*/ 221 h 643"/>
                <a:gd name="T8" fmla="*/ 192 w 285"/>
                <a:gd name="T9" fmla="*/ 271 h 643"/>
                <a:gd name="T10" fmla="*/ 189 w 285"/>
                <a:gd name="T11" fmla="*/ 433 h 643"/>
                <a:gd name="T12" fmla="*/ 189 w 285"/>
                <a:gd name="T13" fmla="*/ 478 h 643"/>
                <a:gd name="T14" fmla="*/ 194 w 285"/>
                <a:gd name="T15" fmla="*/ 541 h 643"/>
                <a:gd name="T16" fmla="*/ 199 w 285"/>
                <a:gd name="T17" fmla="*/ 561 h 643"/>
                <a:gd name="T18" fmla="*/ 206 w 285"/>
                <a:gd name="T19" fmla="*/ 575 h 643"/>
                <a:gd name="T20" fmla="*/ 215 w 285"/>
                <a:gd name="T21" fmla="*/ 583 h 643"/>
                <a:gd name="T22" fmla="*/ 227 w 285"/>
                <a:gd name="T23" fmla="*/ 587 h 643"/>
                <a:gd name="T24" fmla="*/ 242 w 285"/>
                <a:gd name="T25" fmla="*/ 588 h 643"/>
                <a:gd name="T26" fmla="*/ 257 w 285"/>
                <a:gd name="T27" fmla="*/ 588 h 643"/>
                <a:gd name="T28" fmla="*/ 278 w 285"/>
                <a:gd name="T29" fmla="*/ 583 h 643"/>
                <a:gd name="T30" fmla="*/ 285 w 285"/>
                <a:gd name="T31" fmla="*/ 618 h 643"/>
                <a:gd name="T32" fmla="*/ 275 w 285"/>
                <a:gd name="T33" fmla="*/ 623 h 643"/>
                <a:gd name="T34" fmla="*/ 252 w 285"/>
                <a:gd name="T35" fmla="*/ 633 h 643"/>
                <a:gd name="T36" fmla="*/ 225 w 285"/>
                <a:gd name="T37" fmla="*/ 639 h 643"/>
                <a:gd name="T38" fmla="*/ 196 w 285"/>
                <a:gd name="T39" fmla="*/ 642 h 643"/>
                <a:gd name="T40" fmla="*/ 181 w 285"/>
                <a:gd name="T41" fmla="*/ 643 h 643"/>
                <a:gd name="T42" fmla="*/ 154 w 285"/>
                <a:gd name="T43" fmla="*/ 640 h 643"/>
                <a:gd name="T44" fmla="*/ 129 w 285"/>
                <a:gd name="T45" fmla="*/ 633 h 643"/>
                <a:gd name="T46" fmla="*/ 108 w 285"/>
                <a:gd name="T47" fmla="*/ 622 h 643"/>
                <a:gd name="T48" fmla="*/ 92 w 285"/>
                <a:gd name="T49" fmla="*/ 604 h 643"/>
                <a:gd name="T50" fmla="*/ 78 w 285"/>
                <a:gd name="T51" fmla="*/ 584 h 643"/>
                <a:gd name="T52" fmla="*/ 68 w 285"/>
                <a:gd name="T53" fmla="*/ 558 h 643"/>
                <a:gd name="T54" fmla="*/ 62 w 285"/>
                <a:gd name="T55" fmla="*/ 529 h 643"/>
                <a:gd name="T56" fmla="*/ 61 w 285"/>
                <a:gd name="T57" fmla="*/ 495 h 643"/>
                <a:gd name="T58" fmla="*/ 62 w 285"/>
                <a:gd name="T59" fmla="*/ 432 h 643"/>
                <a:gd name="T60" fmla="*/ 66 w 285"/>
                <a:gd name="T61" fmla="*/ 288 h 643"/>
                <a:gd name="T62" fmla="*/ 0 w 285"/>
                <a:gd name="T63" fmla="*/ 224 h 643"/>
                <a:gd name="T64" fmla="*/ 3 w 285"/>
                <a:gd name="T65" fmla="*/ 211 h 643"/>
                <a:gd name="T66" fmla="*/ 4 w 285"/>
                <a:gd name="T67" fmla="*/ 199 h 643"/>
                <a:gd name="T68" fmla="*/ 0 w 285"/>
                <a:gd name="T69" fmla="*/ 174 h 643"/>
                <a:gd name="T70" fmla="*/ 67 w 285"/>
                <a:gd name="T71" fmla="*/ 176 h 643"/>
                <a:gd name="T72" fmla="*/ 63 w 285"/>
                <a:gd name="T73" fmla="*/ 59 h 643"/>
                <a:gd name="T74" fmla="*/ 129 w 285"/>
                <a:gd name="T75" fmla="*/ 30 h 643"/>
                <a:gd name="T76" fmla="*/ 203 w 285"/>
                <a:gd name="T77" fmla="*/ 6 h 643"/>
                <a:gd name="T78" fmla="*/ 200 w 285"/>
                <a:gd name="T79" fmla="*/ 42 h 643"/>
                <a:gd name="T80" fmla="*/ 196 w 285"/>
                <a:gd name="T81" fmla="*/ 131 h 643"/>
                <a:gd name="T82" fmla="*/ 279 w 285"/>
                <a:gd name="T83" fmla="*/ 174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643">
                  <a:moveTo>
                    <a:pt x="279" y="174"/>
                  </a:moveTo>
                  <a:lnTo>
                    <a:pt x="279" y="174"/>
                  </a:lnTo>
                  <a:lnTo>
                    <a:pt x="277" y="186"/>
                  </a:lnTo>
                  <a:lnTo>
                    <a:pt x="277" y="199"/>
                  </a:lnTo>
                  <a:lnTo>
                    <a:pt x="277" y="199"/>
                  </a:lnTo>
                  <a:lnTo>
                    <a:pt x="277" y="211"/>
                  </a:lnTo>
                  <a:lnTo>
                    <a:pt x="279" y="224"/>
                  </a:lnTo>
                  <a:lnTo>
                    <a:pt x="195" y="221"/>
                  </a:lnTo>
                  <a:lnTo>
                    <a:pt x="195" y="221"/>
                  </a:lnTo>
                  <a:lnTo>
                    <a:pt x="192" y="271"/>
                  </a:lnTo>
                  <a:lnTo>
                    <a:pt x="190" y="329"/>
                  </a:lnTo>
                  <a:lnTo>
                    <a:pt x="189" y="433"/>
                  </a:lnTo>
                  <a:lnTo>
                    <a:pt x="189" y="433"/>
                  </a:lnTo>
                  <a:lnTo>
                    <a:pt x="189" y="478"/>
                  </a:lnTo>
                  <a:lnTo>
                    <a:pt x="191" y="514"/>
                  </a:lnTo>
                  <a:lnTo>
                    <a:pt x="194" y="541"/>
                  </a:lnTo>
                  <a:lnTo>
                    <a:pt x="196" y="552"/>
                  </a:lnTo>
                  <a:lnTo>
                    <a:pt x="199" y="561"/>
                  </a:lnTo>
                  <a:lnTo>
                    <a:pt x="202" y="568"/>
                  </a:lnTo>
                  <a:lnTo>
                    <a:pt x="206" y="575"/>
                  </a:lnTo>
                  <a:lnTo>
                    <a:pt x="210" y="580"/>
                  </a:lnTo>
                  <a:lnTo>
                    <a:pt x="215" y="583"/>
                  </a:lnTo>
                  <a:lnTo>
                    <a:pt x="221" y="586"/>
                  </a:lnTo>
                  <a:lnTo>
                    <a:pt x="227" y="587"/>
                  </a:lnTo>
                  <a:lnTo>
                    <a:pt x="235" y="588"/>
                  </a:lnTo>
                  <a:lnTo>
                    <a:pt x="242" y="588"/>
                  </a:lnTo>
                  <a:lnTo>
                    <a:pt x="242" y="588"/>
                  </a:lnTo>
                  <a:lnTo>
                    <a:pt x="257" y="588"/>
                  </a:lnTo>
                  <a:lnTo>
                    <a:pt x="268" y="586"/>
                  </a:lnTo>
                  <a:lnTo>
                    <a:pt x="278" y="583"/>
                  </a:lnTo>
                  <a:lnTo>
                    <a:pt x="285" y="578"/>
                  </a:lnTo>
                  <a:lnTo>
                    <a:pt x="285" y="618"/>
                  </a:lnTo>
                  <a:lnTo>
                    <a:pt x="285" y="618"/>
                  </a:lnTo>
                  <a:lnTo>
                    <a:pt x="275" y="623"/>
                  </a:lnTo>
                  <a:lnTo>
                    <a:pt x="264" y="628"/>
                  </a:lnTo>
                  <a:lnTo>
                    <a:pt x="252" y="633"/>
                  </a:lnTo>
                  <a:lnTo>
                    <a:pt x="238" y="635"/>
                  </a:lnTo>
                  <a:lnTo>
                    <a:pt x="225" y="639"/>
                  </a:lnTo>
                  <a:lnTo>
                    <a:pt x="210" y="640"/>
                  </a:lnTo>
                  <a:lnTo>
                    <a:pt x="196" y="642"/>
                  </a:lnTo>
                  <a:lnTo>
                    <a:pt x="181" y="643"/>
                  </a:lnTo>
                  <a:lnTo>
                    <a:pt x="181" y="643"/>
                  </a:lnTo>
                  <a:lnTo>
                    <a:pt x="168" y="642"/>
                  </a:lnTo>
                  <a:lnTo>
                    <a:pt x="154" y="640"/>
                  </a:lnTo>
                  <a:lnTo>
                    <a:pt x="141" y="638"/>
                  </a:lnTo>
                  <a:lnTo>
                    <a:pt x="129" y="633"/>
                  </a:lnTo>
                  <a:lnTo>
                    <a:pt x="118" y="628"/>
                  </a:lnTo>
                  <a:lnTo>
                    <a:pt x="108" y="622"/>
                  </a:lnTo>
                  <a:lnTo>
                    <a:pt x="99" y="613"/>
                  </a:lnTo>
                  <a:lnTo>
                    <a:pt x="92" y="604"/>
                  </a:lnTo>
                  <a:lnTo>
                    <a:pt x="84" y="594"/>
                  </a:lnTo>
                  <a:lnTo>
                    <a:pt x="78" y="584"/>
                  </a:lnTo>
                  <a:lnTo>
                    <a:pt x="73" y="572"/>
                  </a:lnTo>
                  <a:lnTo>
                    <a:pt x="68" y="558"/>
                  </a:lnTo>
                  <a:lnTo>
                    <a:pt x="65" y="545"/>
                  </a:lnTo>
                  <a:lnTo>
                    <a:pt x="62" y="529"/>
                  </a:lnTo>
                  <a:lnTo>
                    <a:pt x="61" y="513"/>
                  </a:lnTo>
                  <a:lnTo>
                    <a:pt x="61" y="495"/>
                  </a:lnTo>
                  <a:lnTo>
                    <a:pt x="61" y="495"/>
                  </a:lnTo>
                  <a:lnTo>
                    <a:pt x="62" y="432"/>
                  </a:lnTo>
                  <a:lnTo>
                    <a:pt x="63" y="361"/>
                  </a:lnTo>
                  <a:lnTo>
                    <a:pt x="66" y="288"/>
                  </a:lnTo>
                  <a:lnTo>
                    <a:pt x="67" y="222"/>
                  </a:lnTo>
                  <a:lnTo>
                    <a:pt x="0" y="224"/>
                  </a:lnTo>
                  <a:lnTo>
                    <a:pt x="0" y="224"/>
                  </a:lnTo>
                  <a:lnTo>
                    <a:pt x="3" y="211"/>
                  </a:lnTo>
                  <a:lnTo>
                    <a:pt x="4" y="199"/>
                  </a:lnTo>
                  <a:lnTo>
                    <a:pt x="4" y="199"/>
                  </a:lnTo>
                  <a:lnTo>
                    <a:pt x="3" y="186"/>
                  </a:lnTo>
                  <a:lnTo>
                    <a:pt x="0" y="174"/>
                  </a:lnTo>
                  <a:lnTo>
                    <a:pt x="67" y="176"/>
                  </a:lnTo>
                  <a:lnTo>
                    <a:pt x="67" y="176"/>
                  </a:lnTo>
                  <a:lnTo>
                    <a:pt x="67" y="121"/>
                  </a:lnTo>
                  <a:lnTo>
                    <a:pt x="63" y="59"/>
                  </a:lnTo>
                  <a:lnTo>
                    <a:pt x="63" y="59"/>
                  </a:lnTo>
                  <a:lnTo>
                    <a:pt x="129" y="30"/>
                  </a:lnTo>
                  <a:lnTo>
                    <a:pt x="194" y="0"/>
                  </a:lnTo>
                  <a:lnTo>
                    <a:pt x="203" y="6"/>
                  </a:lnTo>
                  <a:lnTo>
                    <a:pt x="203" y="6"/>
                  </a:lnTo>
                  <a:lnTo>
                    <a:pt x="200" y="42"/>
                  </a:lnTo>
                  <a:lnTo>
                    <a:pt x="197" y="85"/>
                  </a:lnTo>
                  <a:lnTo>
                    <a:pt x="196" y="131"/>
                  </a:lnTo>
                  <a:lnTo>
                    <a:pt x="195" y="175"/>
                  </a:lnTo>
                  <a:lnTo>
                    <a:pt x="279" y="174"/>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20"/>
            <p:cNvSpPr>
              <a:spLocks/>
            </p:cNvSpPr>
            <p:nvPr/>
          </p:nvSpPr>
          <p:spPr bwMode="auto">
            <a:xfrm>
              <a:off x="5156201" y="377825"/>
              <a:ext cx="230188" cy="373063"/>
            </a:xfrm>
            <a:custGeom>
              <a:avLst/>
              <a:gdLst>
                <a:gd name="T0" fmla="*/ 131 w 291"/>
                <a:gd name="T1" fmla="*/ 128 h 471"/>
                <a:gd name="T2" fmla="*/ 144 w 291"/>
                <a:gd name="T3" fmla="*/ 97 h 471"/>
                <a:gd name="T4" fmla="*/ 158 w 291"/>
                <a:gd name="T5" fmla="*/ 71 h 471"/>
                <a:gd name="T6" fmla="*/ 174 w 291"/>
                <a:gd name="T7" fmla="*/ 48 h 471"/>
                <a:gd name="T8" fmla="*/ 191 w 291"/>
                <a:gd name="T9" fmla="*/ 31 h 471"/>
                <a:gd name="T10" fmla="*/ 210 w 291"/>
                <a:gd name="T11" fmla="*/ 17 h 471"/>
                <a:gd name="T12" fmla="*/ 230 w 291"/>
                <a:gd name="T13" fmla="*/ 7 h 471"/>
                <a:gd name="T14" fmla="*/ 252 w 291"/>
                <a:gd name="T15" fmla="*/ 3 h 471"/>
                <a:gd name="T16" fmla="*/ 275 w 291"/>
                <a:gd name="T17" fmla="*/ 0 h 471"/>
                <a:gd name="T18" fmla="*/ 291 w 291"/>
                <a:gd name="T19" fmla="*/ 1 h 471"/>
                <a:gd name="T20" fmla="*/ 288 w 291"/>
                <a:gd name="T21" fmla="*/ 16 h 471"/>
                <a:gd name="T22" fmla="*/ 284 w 291"/>
                <a:gd name="T23" fmla="*/ 50 h 471"/>
                <a:gd name="T24" fmla="*/ 284 w 291"/>
                <a:gd name="T25" fmla="*/ 69 h 471"/>
                <a:gd name="T26" fmla="*/ 286 w 291"/>
                <a:gd name="T27" fmla="*/ 133 h 471"/>
                <a:gd name="T28" fmla="*/ 277 w 291"/>
                <a:gd name="T29" fmla="*/ 140 h 471"/>
                <a:gd name="T30" fmla="*/ 255 w 291"/>
                <a:gd name="T31" fmla="*/ 130 h 471"/>
                <a:gd name="T32" fmla="*/ 229 w 291"/>
                <a:gd name="T33" fmla="*/ 127 h 471"/>
                <a:gd name="T34" fmla="*/ 217 w 291"/>
                <a:gd name="T35" fmla="*/ 128 h 471"/>
                <a:gd name="T36" fmla="*/ 199 w 291"/>
                <a:gd name="T37" fmla="*/ 132 h 471"/>
                <a:gd name="T38" fmla="*/ 182 w 291"/>
                <a:gd name="T39" fmla="*/ 139 h 471"/>
                <a:gd name="T40" fmla="*/ 167 w 291"/>
                <a:gd name="T41" fmla="*/ 149 h 471"/>
                <a:gd name="T42" fmla="*/ 154 w 291"/>
                <a:gd name="T43" fmla="*/ 163 h 471"/>
                <a:gd name="T44" fmla="*/ 146 w 291"/>
                <a:gd name="T45" fmla="*/ 177 h 471"/>
                <a:gd name="T46" fmla="*/ 139 w 291"/>
                <a:gd name="T47" fmla="*/ 194 h 471"/>
                <a:gd name="T48" fmla="*/ 136 w 291"/>
                <a:gd name="T49" fmla="*/ 212 h 471"/>
                <a:gd name="T50" fmla="*/ 136 w 291"/>
                <a:gd name="T51" fmla="*/ 259 h 471"/>
                <a:gd name="T52" fmla="*/ 136 w 291"/>
                <a:gd name="T53" fmla="*/ 316 h 471"/>
                <a:gd name="T54" fmla="*/ 139 w 291"/>
                <a:gd name="T55" fmla="*/ 421 h 471"/>
                <a:gd name="T56" fmla="*/ 143 w 291"/>
                <a:gd name="T57" fmla="*/ 471 h 471"/>
                <a:gd name="T58" fmla="*/ 93 w 291"/>
                <a:gd name="T59" fmla="*/ 466 h 471"/>
                <a:gd name="T60" fmla="*/ 72 w 291"/>
                <a:gd name="T61" fmla="*/ 466 h 471"/>
                <a:gd name="T62" fmla="*/ 31 w 291"/>
                <a:gd name="T63" fmla="*/ 468 h 471"/>
                <a:gd name="T64" fmla="*/ 0 w 291"/>
                <a:gd name="T65" fmla="*/ 471 h 471"/>
                <a:gd name="T66" fmla="*/ 7 w 291"/>
                <a:gd name="T67" fmla="*/ 370 h 471"/>
                <a:gd name="T68" fmla="*/ 8 w 291"/>
                <a:gd name="T69" fmla="*/ 259 h 471"/>
                <a:gd name="T70" fmla="*/ 8 w 291"/>
                <a:gd name="T71" fmla="*/ 221 h 471"/>
                <a:gd name="T72" fmla="*/ 7 w 291"/>
                <a:gd name="T73" fmla="*/ 112 h 471"/>
                <a:gd name="T74" fmla="*/ 0 w 291"/>
                <a:gd name="T75" fmla="*/ 10 h 471"/>
                <a:gd name="T76" fmla="*/ 33 w 291"/>
                <a:gd name="T77" fmla="*/ 12 h 471"/>
                <a:gd name="T78" fmla="*/ 66 w 291"/>
                <a:gd name="T79" fmla="*/ 15 h 471"/>
                <a:gd name="T80" fmla="*/ 82 w 291"/>
                <a:gd name="T81" fmla="*/ 14 h 471"/>
                <a:gd name="T82" fmla="*/ 132 w 291"/>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1" h="471">
                  <a:moveTo>
                    <a:pt x="129" y="127"/>
                  </a:moveTo>
                  <a:lnTo>
                    <a:pt x="131" y="128"/>
                  </a:lnTo>
                  <a:lnTo>
                    <a:pt x="131" y="128"/>
                  </a:lnTo>
                  <a:lnTo>
                    <a:pt x="144" y="97"/>
                  </a:lnTo>
                  <a:lnTo>
                    <a:pt x="151" y="83"/>
                  </a:lnTo>
                  <a:lnTo>
                    <a:pt x="158" y="71"/>
                  </a:lnTo>
                  <a:lnTo>
                    <a:pt x="167" y="60"/>
                  </a:lnTo>
                  <a:lnTo>
                    <a:pt x="174" y="48"/>
                  </a:lnTo>
                  <a:lnTo>
                    <a:pt x="183" y="40"/>
                  </a:lnTo>
                  <a:lnTo>
                    <a:pt x="191" y="31"/>
                  </a:lnTo>
                  <a:lnTo>
                    <a:pt x="200" y="24"/>
                  </a:lnTo>
                  <a:lnTo>
                    <a:pt x="210" y="17"/>
                  </a:lnTo>
                  <a:lnTo>
                    <a:pt x="220" y="12"/>
                  </a:lnTo>
                  <a:lnTo>
                    <a:pt x="230" y="7"/>
                  </a:lnTo>
                  <a:lnTo>
                    <a:pt x="241" y="4"/>
                  </a:lnTo>
                  <a:lnTo>
                    <a:pt x="252" y="3"/>
                  </a:lnTo>
                  <a:lnTo>
                    <a:pt x="263" y="0"/>
                  </a:lnTo>
                  <a:lnTo>
                    <a:pt x="275" y="0"/>
                  </a:lnTo>
                  <a:lnTo>
                    <a:pt x="275" y="0"/>
                  </a:lnTo>
                  <a:lnTo>
                    <a:pt x="291" y="1"/>
                  </a:lnTo>
                  <a:lnTo>
                    <a:pt x="291" y="1"/>
                  </a:lnTo>
                  <a:lnTo>
                    <a:pt x="288" y="16"/>
                  </a:lnTo>
                  <a:lnTo>
                    <a:pt x="286" y="31"/>
                  </a:lnTo>
                  <a:lnTo>
                    <a:pt x="284" y="50"/>
                  </a:lnTo>
                  <a:lnTo>
                    <a:pt x="284" y="69"/>
                  </a:lnTo>
                  <a:lnTo>
                    <a:pt x="284" y="69"/>
                  </a:lnTo>
                  <a:lnTo>
                    <a:pt x="284" y="101"/>
                  </a:lnTo>
                  <a:lnTo>
                    <a:pt x="286" y="133"/>
                  </a:lnTo>
                  <a:lnTo>
                    <a:pt x="277" y="140"/>
                  </a:lnTo>
                  <a:lnTo>
                    <a:pt x="277" y="140"/>
                  </a:lnTo>
                  <a:lnTo>
                    <a:pt x="267" y="135"/>
                  </a:lnTo>
                  <a:lnTo>
                    <a:pt x="255" y="130"/>
                  </a:lnTo>
                  <a:lnTo>
                    <a:pt x="242" y="128"/>
                  </a:lnTo>
                  <a:lnTo>
                    <a:pt x="229" y="127"/>
                  </a:lnTo>
                  <a:lnTo>
                    <a:pt x="229" y="127"/>
                  </a:lnTo>
                  <a:lnTo>
                    <a:pt x="217" y="128"/>
                  </a:lnTo>
                  <a:lnTo>
                    <a:pt x="208" y="129"/>
                  </a:lnTo>
                  <a:lnTo>
                    <a:pt x="199" y="132"/>
                  </a:lnTo>
                  <a:lnTo>
                    <a:pt x="189" y="134"/>
                  </a:lnTo>
                  <a:lnTo>
                    <a:pt x="182" y="139"/>
                  </a:lnTo>
                  <a:lnTo>
                    <a:pt x="174" y="144"/>
                  </a:lnTo>
                  <a:lnTo>
                    <a:pt x="167" y="149"/>
                  </a:lnTo>
                  <a:lnTo>
                    <a:pt x="160" y="155"/>
                  </a:lnTo>
                  <a:lnTo>
                    <a:pt x="154" y="163"/>
                  </a:lnTo>
                  <a:lnTo>
                    <a:pt x="149" y="169"/>
                  </a:lnTo>
                  <a:lnTo>
                    <a:pt x="146" y="177"/>
                  </a:lnTo>
                  <a:lnTo>
                    <a:pt x="142" y="185"/>
                  </a:lnTo>
                  <a:lnTo>
                    <a:pt x="139" y="194"/>
                  </a:lnTo>
                  <a:lnTo>
                    <a:pt x="137" y="202"/>
                  </a:lnTo>
                  <a:lnTo>
                    <a:pt x="136" y="212"/>
                  </a:lnTo>
                  <a:lnTo>
                    <a:pt x="136" y="221"/>
                  </a:lnTo>
                  <a:lnTo>
                    <a:pt x="136" y="259"/>
                  </a:lnTo>
                  <a:lnTo>
                    <a:pt x="136" y="259"/>
                  </a:lnTo>
                  <a:lnTo>
                    <a:pt x="136" y="316"/>
                  </a:lnTo>
                  <a:lnTo>
                    <a:pt x="137" y="370"/>
                  </a:lnTo>
                  <a:lnTo>
                    <a:pt x="139" y="421"/>
                  </a:lnTo>
                  <a:lnTo>
                    <a:pt x="143" y="471"/>
                  </a:lnTo>
                  <a:lnTo>
                    <a:pt x="143" y="471"/>
                  </a:lnTo>
                  <a:lnTo>
                    <a:pt x="112" y="468"/>
                  </a:lnTo>
                  <a:lnTo>
                    <a:pt x="93" y="466"/>
                  </a:lnTo>
                  <a:lnTo>
                    <a:pt x="72" y="466"/>
                  </a:lnTo>
                  <a:lnTo>
                    <a:pt x="72" y="466"/>
                  </a:lnTo>
                  <a:lnTo>
                    <a:pt x="50" y="466"/>
                  </a:lnTo>
                  <a:lnTo>
                    <a:pt x="31" y="468"/>
                  </a:lnTo>
                  <a:lnTo>
                    <a:pt x="0" y="471"/>
                  </a:lnTo>
                  <a:lnTo>
                    <a:pt x="0" y="471"/>
                  </a:lnTo>
                  <a:lnTo>
                    <a:pt x="4" y="421"/>
                  </a:lnTo>
                  <a:lnTo>
                    <a:pt x="7" y="370"/>
                  </a:lnTo>
                  <a:lnTo>
                    <a:pt x="8" y="316"/>
                  </a:lnTo>
                  <a:lnTo>
                    <a:pt x="8" y="259"/>
                  </a:lnTo>
                  <a:lnTo>
                    <a:pt x="8" y="221"/>
                  </a:lnTo>
                  <a:lnTo>
                    <a:pt x="8" y="221"/>
                  </a:lnTo>
                  <a:lnTo>
                    <a:pt x="8" y="165"/>
                  </a:lnTo>
                  <a:lnTo>
                    <a:pt x="7" y="112"/>
                  </a:lnTo>
                  <a:lnTo>
                    <a:pt x="4" y="60"/>
                  </a:lnTo>
                  <a:lnTo>
                    <a:pt x="0" y="10"/>
                  </a:lnTo>
                  <a:lnTo>
                    <a:pt x="0" y="10"/>
                  </a:lnTo>
                  <a:lnTo>
                    <a:pt x="33" y="12"/>
                  </a:lnTo>
                  <a:lnTo>
                    <a:pt x="50" y="14"/>
                  </a:lnTo>
                  <a:lnTo>
                    <a:pt x="66" y="15"/>
                  </a:lnTo>
                  <a:lnTo>
                    <a:pt x="66" y="15"/>
                  </a:lnTo>
                  <a:lnTo>
                    <a:pt x="82" y="14"/>
                  </a:lnTo>
                  <a:lnTo>
                    <a:pt x="98" y="12"/>
                  </a:lnTo>
                  <a:lnTo>
                    <a:pt x="132" y="10"/>
                  </a:lnTo>
                  <a:lnTo>
                    <a:pt x="129" y="127"/>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21"/>
            <p:cNvSpPr>
              <a:spLocks noEditPoints="1"/>
            </p:cNvSpPr>
            <p:nvPr/>
          </p:nvSpPr>
          <p:spPr bwMode="auto">
            <a:xfrm>
              <a:off x="5410201" y="374650"/>
              <a:ext cx="328613"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2 w 416"/>
                <a:gd name="T13" fmla="*/ 410 h 486"/>
                <a:gd name="T14" fmla="*/ 239 w 416"/>
                <a:gd name="T15" fmla="*/ 420 h 486"/>
                <a:gd name="T16" fmla="*/ 270 w 416"/>
                <a:gd name="T17" fmla="*/ 424 h 486"/>
                <a:gd name="T18" fmla="*/ 286 w 416"/>
                <a:gd name="T19" fmla="*/ 423 h 486"/>
                <a:gd name="T20" fmla="*/ 317 w 416"/>
                <a:gd name="T21" fmla="*/ 418 h 486"/>
                <a:gd name="T22" fmla="*/ 346 w 416"/>
                <a:gd name="T23" fmla="*/ 406 h 486"/>
                <a:gd name="T24" fmla="*/ 374 w 416"/>
                <a:gd name="T25" fmla="*/ 390 h 486"/>
                <a:gd name="T26" fmla="*/ 399 w 416"/>
                <a:gd name="T27" fmla="*/ 389 h 486"/>
                <a:gd name="T28" fmla="*/ 377 w 416"/>
                <a:gd name="T29" fmla="*/ 442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7 h 486"/>
                <a:gd name="T42" fmla="*/ 123 w 416"/>
                <a:gd name="T43" fmla="*/ 463 h 486"/>
                <a:gd name="T44" fmla="*/ 86 w 416"/>
                <a:gd name="T45" fmla="*/ 441 h 486"/>
                <a:gd name="T46" fmla="*/ 55 w 416"/>
                <a:gd name="T47" fmla="*/ 411 h 486"/>
                <a:gd name="T48" fmla="*/ 29 w 416"/>
                <a:gd name="T49" fmla="*/ 374 h 486"/>
                <a:gd name="T50" fmla="*/ 12 w 416"/>
                <a:gd name="T51" fmla="*/ 328 h 486"/>
                <a:gd name="T52" fmla="*/ 2 w 416"/>
                <a:gd name="T53" fmla="*/ 275 h 486"/>
                <a:gd name="T54" fmla="*/ 0 w 416"/>
                <a:gd name="T55" fmla="*/ 244 h 486"/>
                <a:gd name="T56" fmla="*/ 4 w 416"/>
                <a:gd name="T57" fmla="*/ 187 h 486"/>
                <a:gd name="T58" fmla="*/ 17 w 416"/>
                <a:gd name="T59" fmla="*/ 136 h 486"/>
                <a:gd name="T60" fmla="*/ 36 w 416"/>
                <a:gd name="T61" fmla="*/ 94 h 486"/>
                <a:gd name="T62" fmla="*/ 62 w 416"/>
                <a:gd name="T63" fmla="*/ 60 h 486"/>
                <a:gd name="T64" fmla="*/ 96 w 416"/>
                <a:gd name="T65" fmla="*/ 33 h 486"/>
                <a:gd name="T66" fmla="*/ 133 w 416"/>
                <a:gd name="T67" fmla="*/ 14 h 486"/>
                <a:gd name="T68" fmla="*/ 175 w 416"/>
                <a:gd name="T69" fmla="*/ 3 h 486"/>
                <a:gd name="T70" fmla="*/ 221 w 416"/>
                <a:gd name="T71" fmla="*/ 0 h 486"/>
                <a:gd name="T72" fmla="*/ 245 w 416"/>
                <a:gd name="T73" fmla="*/ 0 h 486"/>
                <a:gd name="T74" fmla="*/ 286 w 416"/>
                <a:gd name="T75" fmla="*/ 7 h 486"/>
                <a:gd name="T76" fmla="*/ 322 w 416"/>
                <a:gd name="T77" fmla="*/ 22 h 486"/>
                <a:gd name="T78" fmla="*/ 353 w 416"/>
                <a:gd name="T79" fmla="*/ 43 h 486"/>
                <a:gd name="T80" fmla="*/ 377 w 416"/>
                <a:gd name="T81" fmla="*/ 70 h 486"/>
                <a:gd name="T82" fmla="*/ 396 w 416"/>
                <a:gd name="T83" fmla="*/ 104 h 486"/>
                <a:gd name="T84" fmla="*/ 408 w 416"/>
                <a:gd name="T85" fmla="*/ 142 h 486"/>
                <a:gd name="T86" fmla="*/ 415 w 416"/>
                <a:gd name="T87" fmla="*/ 187 h 486"/>
                <a:gd name="T88" fmla="*/ 416 w 416"/>
                <a:gd name="T89" fmla="*/ 210 h 486"/>
                <a:gd name="T90" fmla="*/ 415 w 416"/>
                <a:gd name="T91" fmla="*/ 243 h 486"/>
                <a:gd name="T92" fmla="*/ 288 w 416"/>
                <a:gd name="T93" fmla="*/ 199 h 486"/>
                <a:gd name="T94" fmla="*/ 287 w 416"/>
                <a:gd name="T95" fmla="*/ 166 h 486"/>
                <a:gd name="T96" fmla="*/ 278 w 416"/>
                <a:gd name="T97" fmla="*/ 107 h 486"/>
                <a:gd name="T98" fmla="*/ 271 w 416"/>
                <a:gd name="T99" fmla="*/ 85 h 486"/>
                <a:gd name="T100" fmla="*/ 261 w 416"/>
                <a:gd name="T101" fmla="*/ 67 h 486"/>
                <a:gd name="T102" fmla="*/ 250 w 416"/>
                <a:gd name="T103" fmla="*/ 53 h 486"/>
                <a:gd name="T104" fmla="*/ 235 w 416"/>
                <a:gd name="T105" fmla="*/ 45 h 486"/>
                <a:gd name="T106" fmla="*/ 217 w 416"/>
                <a:gd name="T107" fmla="*/ 42 h 486"/>
                <a:gd name="T108" fmla="*/ 208 w 416"/>
                <a:gd name="T109" fmla="*/ 43 h 486"/>
                <a:gd name="T110" fmla="*/ 190 w 416"/>
                <a:gd name="T111" fmla="*/ 50 h 486"/>
                <a:gd name="T112" fmla="*/ 175 w 416"/>
                <a:gd name="T113" fmla="*/ 64 h 486"/>
                <a:gd name="T114" fmla="*/ 164 w 416"/>
                <a:gd name="T115" fmla="*/ 83 h 486"/>
                <a:gd name="T116" fmla="*/ 155 w 416"/>
                <a:gd name="T117" fmla="*/ 105 h 486"/>
                <a:gd name="T118" fmla="*/ 147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29"/>
                  </a:lnTo>
                  <a:lnTo>
                    <a:pt x="159" y="346"/>
                  </a:lnTo>
                  <a:lnTo>
                    <a:pt x="165" y="359"/>
                  </a:lnTo>
                  <a:lnTo>
                    <a:pt x="173" y="372"/>
                  </a:lnTo>
                  <a:lnTo>
                    <a:pt x="180" y="383"/>
                  </a:lnTo>
                  <a:lnTo>
                    <a:pt x="190" y="394"/>
                  </a:lnTo>
                  <a:lnTo>
                    <a:pt x="201" y="403"/>
                  </a:lnTo>
                  <a:lnTo>
                    <a:pt x="212" y="410"/>
                  </a:lnTo>
                  <a:lnTo>
                    <a:pt x="225" y="416"/>
                  </a:lnTo>
                  <a:lnTo>
                    <a:pt x="239" y="420"/>
                  </a:lnTo>
                  <a:lnTo>
                    <a:pt x="253" y="423"/>
                  </a:lnTo>
                  <a:lnTo>
                    <a:pt x="270" y="424"/>
                  </a:lnTo>
                  <a:lnTo>
                    <a:pt x="270" y="424"/>
                  </a:lnTo>
                  <a:lnTo>
                    <a:pt x="286" y="423"/>
                  </a:lnTo>
                  <a:lnTo>
                    <a:pt x="302" y="421"/>
                  </a:lnTo>
                  <a:lnTo>
                    <a:pt x="317" y="418"/>
                  </a:lnTo>
                  <a:lnTo>
                    <a:pt x="332" y="413"/>
                  </a:lnTo>
                  <a:lnTo>
                    <a:pt x="346" y="406"/>
                  </a:lnTo>
                  <a:lnTo>
                    <a:pt x="360" y="399"/>
                  </a:lnTo>
                  <a:lnTo>
                    <a:pt x="374" y="390"/>
                  </a:lnTo>
                  <a:lnTo>
                    <a:pt x="386" y="380"/>
                  </a:lnTo>
                  <a:lnTo>
                    <a:pt x="399" y="389"/>
                  </a:lnTo>
                  <a:lnTo>
                    <a:pt x="377" y="442"/>
                  </a:lnTo>
                  <a:lnTo>
                    <a:pt x="377" y="442"/>
                  </a:lnTo>
                  <a:lnTo>
                    <a:pt x="365" y="451"/>
                  </a:lnTo>
                  <a:lnTo>
                    <a:pt x="351" y="460"/>
                  </a:lnTo>
                  <a:lnTo>
                    <a:pt x="337" y="467"/>
                  </a:lnTo>
                  <a:lnTo>
                    <a:pt x="319" y="473"/>
                  </a:lnTo>
                  <a:lnTo>
                    <a:pt x="301" y="478"/>
                  </a:lnTo>
                  <a:lnTo>
                    <a:pt x="281" y="482"/>
                  </a:lnTo>
                  <a:lnTo>
                    <a:pt x="257" y="485"/>
                  </a:lnTo>
                  <a:lnTo>
                    <a:pt x="232" y="486"/>
                  </a:lnTo>
                  <a:lnTo>
                    <a:pt x="232" y="486"/>
                  </a:lnTo>
                  <a:lnTo>
                    <a:pt x="209" y="485"/>
                  </a:lnTo>
                  <a:lnTo>
                    <a:pt x="186" y="482"/>
                  </a:lnTo>
                  <a:lnTo>
                    <a:pt x="164" y="477"/>
                  </a:lnTo>
                  <a:lnTo>
                    <a:pt x="143" y="471"/>
                  </a:lnTo>
                  <a:lnTo>
                    <a:pt x="123" y="463"/>
                  </a:lnTo>
                  <a:lnTo>
                    <a:pt x="105" y="454"/>
                  </a:lnTo>
                  <a:lnTo>
                    <a:pt x="86" y="441"/>
                  </a:lnTo>
                  <a:lnTo>
                    <a:pt x="70" y="427"/>
                  </a:lnTo>
                  <a:lnTo>
                    <a:pt x="55" y="411"/>
                  </a:lnTo>
                  <a:lnTo>
                    <a:pt x="41" y="394"/>
                  </a:lnTo>
                  <a:lnTo>
                    <a:pt x="29" y="374"/>
                  </a:lnTo>
                  <a:lnTo>
                    <a:pt x="19" y="352"/>
                  </a:lnTo>
                  <a:lnTo>
                    <a:pt x="12" y="328"/>
                  </a:lnTo>
                  <a:lnTo>
                    <a:pt x="5" y="302"/>
                  </a:lnTo>
                  <a:lnTo>
                    <a:pt x="2" y="275"/>
                  </a:lnTo>
                  <a:lnTo>
                    <a:pt x="0" y="244"/>
                  </a:lnTo>
                  <a:lnTo>
                    <a:pt x="0" y="244"/>
                  </a:lnTo>
                  <a:lnTo>
                    <a:pt x="2" y="214"/>
                  </a:lnTo>
                  <a:lnTo>
                    <a:pt x="4" y="187"/>
                  </a:lnTo>
                  <a:lnTo>
                    <a:pt x="10" y="161"/>
                  </a:lnTo>
                  <a:lnTo>
                    <a:pt x="17" y="136"/>
                  </a:lnTo>
                  <a:lnTo>
                    <a:pt x="26" y="115"/>
                  </a:lnTo>
                  <a:lnTo>
                    <a:pt x="36" y="94"/>
                  </a:lnTo>
                  <a:lnTo>
                    <a:pt x="49" y="76"/>
                  </a:lnTo>
                  <a:lnTo>
                    <a:pt x="62" y="60"/>
                  </a:lnTo>
                  <a:lnTo>
                    <a:pt x="79" y="45"/>
                  </a:lnTo>
                  <a:lnTo>
                    <a:pt x="96" y="33"/>
                  </a:lnTo>
                  <a:lnTo>
                    <a:pt x="113" y="23"/>
                  </a:lnTo>
                  <a:lnTo>
                    <a:pt x="133" y="14"/>
                  </a:lnTo>
                  <a:lnTo>
                    <a:pt x="154" y="8"/>
                  </a:lnTo>
                  <a:lnTo>
                    <a:pt x="175" y="3"/>
                  </a:lnTo>
                  <a:lnTo>
                    <a:pt x="198" y="1"/>
                  </a:lnTo>
                  <a:lnTo>
                    <a:pt x="221" y="0"/>
                  </a:lnTo>
                  <a:lnTo>
                    <a:pt x="221" y="0"/>
                  </a:lnTo>
                  <a:lnTo>
                    <a:pt x="245" y="0"/>
                  </a:lnTo>
                  <a:lnTo>
                    <a:pt x="266" y="3"/>
                  </a:lnTo>
                  <a:lnTo>
                    <a:pt x="286" y="7"/>
                  </a:lnTo>
                  <a:lnTo>
                    <a:pt x="304" y="13"/>
                  </a:lnTo>
                  <a:lnTo>
                    <a:pt x="322" y="22"/>
                  </a:lnTo>
                  <a:lnTo>
                    <a:pt x="338" y="32"/>
                  </a:lnTo>
                  <a:lnTo>
                    <a:pt x="353" y="43"/>
                  </a:lnTo>
                  <a:lnTo>
                    <a:pt x="365" y="55"/>
                  </a:lnTo>
                  <a:lnTo>
                    <a:pt x="377" y="70"/>
                  </a:lnTo>
                  <a:lnTo>
                    <a:pt x="387" y="85"/>
                  </a:lnTo>
                  <a:lnTo>
                    <a:pt x="396" y="104"/>
                  </a:lnTo>
                  <a:lnTo>
                    <a:pt x="403" y="122"/>
                  </a:lnTo>
                  <a:lnTo>
                    <a:pt x="408" y="142"/>
                  </a:lnTo>
                  <a:lnTo>
                    <a:pt x="412" y="163"/>
                  </a:lnTo>
                  <a:lnTo>
                    <a:pt x="415" y="187"/>
                  </a:lnTo>
                  <a:lnTo>
                    <a:pt x="416" y="210"/>
                  </a:lnTo>
                  <a:lnTo>
                    <a:pt x="416" y="210"/>
                  </a:lnTo>
                  <a:lnTo>
                    <a:pt x="416" y="230"/>
                  </a:lnTo>
                  <a:lnTo>
                    <a:pt x="415" y="243"/>
                  </a:lnTo>
                  <a:lnTo>
                    <a:pt x="142" y="243"/>
                  </a:lnTo>
                  <a:close/>
                  <a:moveTo>
                    <a:pt x="288" y="199"/>
                  </a:moveTo>
                  <a:lnTo>
                    <a:pt x="288" y="199"/>
                  </a:lnTo>
                  <a:lnTo>
                    <a:pt x="287" y="166"/>
                  </a:lnTo>
                  <a:lnTo>
                    <a:pt x="283" y="135"/>
                  </a:lnTo>
                  <a:lnTo>
                    <a:pt x="278" y="107"/>
                  </a:lnTo>
                  <a:lnTo>
                    <a:pt x="275" y="96"/>
                  </a:lnTo>
                  <a:lnTo>
                    <a:pt x="271" y="85"/>
                  </a:lnTo>
                  <a:lnTo>
                    <a:pt x="266" y="75"/>
                  </a:lnTo>
                  <a:lnTo>
                    <a:pt x="261" y="67"/>
                  </a:lnTo>
                  <a:lnTo>
                    <a:pt x="256" y="59"/>
                  </a:lnTo>
                  <a:lnTo>
                    <a:pt x="250" y="53"/>
                  </a:lnTo>
                  <a:lnTo>
                    <a:pt x="242" y="48"/>
                  </a:lnTo>
                  <a:lnTo>
                    <a:pt x="235" y="45"/>
                  </a:lnTo>
                  <a:lnTo>
                    <a:pt x="226" y="43"/>
                  </a:lnTo>
                  <a:lnTo>
                    <a:pt x="217" y="42"/>
                  </a:lnTo>
                  <a:lnTo>
                    <a:pt x="217" y="42"/>
                  </a:lnTo>
                  <a:lnTo>
                    <a:pt x="208" y="43"/>
                  </a:lnTo>
                  <a:lnTo>
                    <a:pt x="199" y="45"/>
                  </a:lnTo>
                  <a:lnTo>
                    <a:pt x="190" y="50"/>
                  </a:lnTo>
                  <a:lnTo>
                    <a:pt x="183" y="57"/>
                  </a:lnTo>
                  <a:lnTo>
                    <a:pt x="175" y="64"/>
                  </a:lnTo>
                  <a:lnTo>
                    <a:pt x="169" y="73"/>
                  </a:lnTo>
                  <a:lnTo>
                    <a:pt x="164" y="83"/>
                  </a:lnTo>
                  <a:lnTo>
                    <a:pt x="159" y="93"/>
                  </a:lnTo>
                  <a:lnTo>
                    <a:pt x="155" y="105"/>
                  </a:lnTo>
                  <a:lnTo>
                    <a:pt x="152" y="117"/>
                  </a:lnTo>
                  <a:lnTo>
                    <a:pt x="147" y="143"/>
                  </a:lnTo>
                  <a:lnTo>
                    <a:pt x="143" y="172"/>
                  </a:lnTo>
                  <a:lnTo>
                    <a:pt x="142" y="199"/>
                  </a:lnTo>
                  <a:lnTo>
                    <a:pt x="288" y="199"/>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2"/>
            <p:cNvSpPr>
              <a:spLocks noEditPoints="1"/>
            </p:cNvSpPr>
            <p:nvPr/>
          </p:nvSpPr>
          <p:spPr bwMode="auto">
            <a:xfrm>
              <a:off x="5775326" y="374650"/>
              <a:ext cx="347663" cy="385763"/>
            </a:xfrm>
            <a:custGeom>
              <a:avLst/>
              <a:gdLst>
                <a:gd name="T0" fmla="*/ 52 w 439"/>
                <a:gd name="T1" fmla="*/ 50 h 486"/>
                <a:gd name="T2" fmla="*/ 119 w 439"/>
                <a:gd name="T3" fmla="*/ 17 h 486"/>
                <a:gd name="T4" fmla="*/ 188 w 439"/>
                <a:gd name="T5" fmla="*/ 1 h 486"/>
                <a:gd name="T6" fmla="*/ 229 w 439"/>
                <a:gd name="T7" fmla="*/ 0 h 486"/>
                <a:gd name="T8" fmla="*/ 280 w 439"/>
                <a:gd name="T9" fmla="*/ 8 h 486"/>
                <a:gd name="T10" fmla="*/ 323 w 439"/>
                <a:gd name="T11" fmla="*/ 26 h 486"/>
                <a:gd name="T12" fmla="*/ 357 w 439"/>
                <a:gd name="T13" fmla="*/ 57 h 486"/>
                <a:gd name="T14" fmla="*/ 378 w 439"/>
                <a:gd name="T15" fmla="*/ 99 h 486"/>
                <a:gd name="T16" fmla="*/ 385 w 439"/>
                <a:gd name="T17" fmla="*/ 155 h 486"/>
                <a:gd name="T18" fmla="*/ 384 w 439"/>
                <a:gd name="T19" fmla="*/ 267 h 486"/>
                <a:gd name="T20" fmla="*/ 383 w 439"/>
                <a:gd name="T21" fmla="*/ 391 h 486"/>
                <a:gd name="T22" fmla="*/ 393 w 439"/>
                <a:gd name="T23" fmla="*/ 423 h 486"/>
                <a:gd name="T24" fmla="*/ 404 w 439"/>
                <a:gd name="T25" fmla="*/ 432 h 486"/>
                <a:gd name="T26" fmla="*/ 439 w 439"/>
                <a:gd name="T27" fmla="*/ 437 h 486"/>
                <a:gd name="T28" fmla="*/ 414 w 439"/>
                <a:gd name="T29" fmla="*/ 472 h 486"/>
                <a:gd name="T30" fmla="*/ 372 w 439"/>
                <a:gd name="T31" fmla="*/ 485 h 486"/>
                <a:gd name="T32" fmla="*/ 334 w 439"/>
                <a:gd name="T33" fmla="*/ 485 h 486"/>
                <a:gd name="T34" fmla="*/ 293 w 439"/>
                <a:gd name="T35" fmla="*/ 467 h 486"/>
                <a:gd name="T36" fmla="*/ 266 w 439"/>
                <a:gd name="T37" fmla="*/ 431 h 486"/>
                <a:gd name="T38" fmla="*/ 249 w 439"/>
                <a:gd name="T39" fmla="*/ 430 h 486"/>
                <a:gd name="T40" fmla="*/ 209 w 439"/>
                <a:gd name="T41" fmla="*/ 466 h 486"/>
                <a:gd name="T42" fmla="*/ 157 w 439"/>
                <a:gd name="T43" fmla="*/ 485 h 486"/>
                <a:gd name="T44" fmla="*/ 119 w 439"/>
                <a:gd name="T45" fmla="*/ 485 h 486"/>
                <a:gd name="T46" fmla="*/ 74 w 439"/>
                <a:gd name="T47" fmla="*/ 475 h 486"/>
                <a:gd name="T48" fmla="*/ 40 w 439"/>
                <a:gd name="T49" fmla="*/ 455 h 486"/>
                <a:gd name="T50" fmla="*/ 17 w 439"/>
                <a:gd name="T51" fmla="*/ 427 h 486"/>
                <a:gd name="T52" fmla="*/ 4 w 439"/>
                <a:gd name="T53" fmla="*/ 395 h 486"/>
                <a:gd name="T54" fmla="*/ 0 w 439"/>
                <a:gd name="T55" fmla="*/ 360 h 486"/>
                <a:gd name="T56" fmla="*/ 2 w 439"/>
                <a:gd name="T57" fmla="*/ 332 h 486"/>
                <a:gd name="T58" fmla="*/ 16 w 439"/>
                <a:gd name="T59" fmla="*/ 296 h 486"/>
                <a:gd name="T60" fmla="*/ 38 w 439"/>
                <a:gd name="T61" fmla="*/ 267 h 486"/>
                <a:gd name="T62" fmla="*/ 70 w 439"/>
                <a:gd name="T63" fmla="*/ 246 h 486"/>
                <a:gd name="T64" fmla="*/ 110 w 439"/>
                <a:gd name="T65" fmla="*/ 230 h 486"/>
                <a:gd name="T66" fmla="*/ 177 w 439"/>
                <a:gd name="T67" fmla="*/ 213 h 486"/>
                <a:gd name="T68" fmla="*/ 239 w 439"/>
                <a:gd name="T69" fmla="*/ 191 h 486"/>
                <a:gd name="T70" fmla="*/ 251 w 439"/>
                <a:gd name="T71" fmla="*/ 179 h 486"/>
                <a:gd name="T72" fmla="*/ 257 w 439"/>
                <a:gd name="T73" fmla="*/ 153 h 486"/>
                <a:gd name="T74" fmla="*/ 255 w 439"/>
                <a:gd name="T75" fmla="*/ 137 h 486"/>
                <a:gd name="T76" fmla="*/ 248 w 439"/>
                <a:gd name="T77" fmla="*/ 114 h 486"/>
                <a:gd name="T78" fmla="*/ 233 w 439"/>
                <a:gd name="T79" fmla="*/ 95 h 486"/>
                <a:gd name="T80" fmla="*/ 212 w 439"/>
                <a:gd name="T81" fmla="*/ 80 h 486"/>
                <a:gd name="T82" fmla="*/ 186 w 439"/>
                <a:gd name="T83" fmla="*/ 73 h 486"/>
                <a:gd name="T84" fmla="*/ 166 w 439"/>
                <a:gd name="T85" fmla="*/ 70 h 486"/>
                <a:gd name="T86" fmla="*/ 115 w 439"/>
                <a:gd name="T87" fmla="*/ 80 h 486"/>
                <a:gd name="T88" fmla="*/ 70 w 439"/>
                <a:gd name="T89" fmla="*/ 104 h 486"/>
                <a:gd name="T90" fmla="*/ 44 w 439"/>
                <a:gd name="T91" fmla="*/ 124 h 486"/>
                <a:gd name="T92" fmla="*/ 259 w 439"/>
                <a:gd name="T93" fmla="*/ 225 h 486"/>
                <a:gd name="T94" fmla="*/ 217 w 439"/>
                <a:gd name="T95" fmla="*/ 244 h 486"/>
                <a:gd name="T96" fmla="*/ 176 w 439"/>
                <a:gd name="T97" fmla="*/ 261 h 486"/>
                <a:gd name="T98" fmla="*/ 151 w 439"/>
                <a:gd name="T99" fmla="*/ 282 h 486"/>
                <a:gd name="T100" fmla="*/ 136 w 439"/>
                <a:gd name="T101" fmla="*/ 316 h 486"/>
                <a:gd name="T102" fmla="*/ 133 w 439"/>
                <a:gd name="T103" fmla="*/ 347 h 486"/>
                <a:gd name="T104" fmla="*/ 141 w 439"/>
                <a:gd name="T105" fmla="*/ 390 h 486"/>
                <a:gd name="T106" fmla="*/ 164 w 439"/>
                <a:gd name="T107" fmla="*/ 415 h 486"/>
                <a:gd name="T108" fmla="*/ 188 w 439"/>
                <a:gd name="T109" fmla="*/ 420 h 486"/>
                <a:gd name="T110" fmla="*/ 209 w 439"/>
                <a:gd name="T111" fmla="*/ 416 h 486"/>
                <a:gd name="T112" fmla="*/ 228 w 439"/>
                <a:gd name="T113" fmla="*/ 406 h 486"/>
                <a:gd name="T114" fmla="*/ 243 w 439"/>
                <a:gd name="T115" fmla="*/ 389 h 486"/>
                <a:gd name="T116" fmla="*/ 253 w 439"/>
                <a:gd name="T117" fmla="*/ 367 h 486"/>
                <a:gd name="T118" fmla="*/ 257 w 439"/>
                <a:gd name="T119" fmla="*/ 326 h 486"/>
                <a:gd name="T120" fmla="*/ 259 w 439"/>
                <a:gd name="T121" fmla="*/ 225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9" h="486">
                  <a:moveTo>
                    <a:pt x="32" y="67"/>
                  </a:moveTo>
                  <a:lnTo>
                    <a:pt x="32" y="67"/>
                  </a:lnTo>
                  <a:lnTo>
                    <a:pt x="52" y="50"/>
                  </a:lnTo>
                  <a:lnTo>
                    <a:pt x="73" y="38"/>
                  </a:lnTo>
                  <a:lnTo>
                    <a:pt x="95" y="26"/>
                  </a:lnTo>
                  <a:lnTo>
                    <a:pt x="119" y="17"/>
                  </a:lnTo>
                  <a:lnTo>
                    <a:pt x="141" y="9"/>
                  </a:lnTo>
                  <a:lnTo>
                    <a:pt x="164" y="3"/>
                  </a:lnTo>
                  <a:lnTo>
                    <a:pt x="188" y="1"/>
                  </a:lnTo>
                  <a:lnTo>
                    <a:pt x="210" y="0"/>
                  </a:lnTo>
                  <a:lnTo>
                    <a:pt x="210" y="0"/>
                  </a:lnTo>
                  <a:lnTo>
                    <a:pt x="229" y="0"/>
                  </a:lnTo>
                  <a:lnTo>
                    <a:pt x="246" y="1"/>
                  </a:lnTo>
                  <a:lnTo>
                    <a:pt x="264" y="5"/>
                  </a:lnTo>
                  <a:lnTo>
                    <a:pt x="280" y="8"/>
                  </a:lnTo>
                  <a:lnTo>
                    <a:pt x="296" y="13"/>
                  </a:lnTo>
                  <a:lnTo>
                    <a:pt x="310" y="18"/>
                  </a:lnTo>
                  <a:lnTo>
                    <a:pt x="323" y="26"/>
                  </a:lnTo>
                  <a:lnTo>
                    <a:pt x="336" y="34"/>
                  </a:lnTo>
                  <a:lnTo>
                    <a:pt x="347" y="44"/>
                  </a:lnTo>
                  <a:lnTo>
                    <a:pt x="357" y="57"/>
                  </a:lnTo>
                  <a:lnTo>
                    <a:pt x="364" y="69"/>
                  </a:lnTo>
                  <a:lnTo>
                    <a:pt x="372" y="83"/>
                  </a:lnTo>
                  <a:lnTo>
                    <a:pt x="378" y="99"/>
                  </a:lnTo>
                  <a:lnTo>
                    <a:pt x="382" y="116"/>
                  </a:lnTo>
                  <a:lnTo>
                    <a:pt x="384" y="135"/>
                  </a:lnTo>
                  <a:lnTo>
                    <a:pt x="385" y="155"/>
                  </a:lnTo>
                  <a:lnTo>
                    <a:pt x="385" y="155"/>
                  </a:lnTo>
                  <a:lnTo>
                    <a:pt x="384" y="213"/>
                  </a:lnTo>
                  <a:lnTo>
                    <a:pt x="384" y="267"/>
                  </a:lnTo>
                  <a:lnTo>
                    <a:pt x="382" y="370"/>
                  </a:lnTo>
                  <a:lnTo>
                    <a:pt x="382" y="370"/>
                  </a:lnTo>
                  <a:lnTo>
                    <a:pt x="383" y="391"/>
                  </a:lnTo>
                  <a:lnTo>
                    <a:pt x="385" y="406"/>
                  </a:lnTo>
                  <a:lnTo>
                    <a:pt x="389" y="419"/>
                  </a:lnTo>
                  <a:lnTo>
                    <a:pt x="393" y="423"/>
                  </a:lnTo>
                  <a:lnTo>
                    <a:pt x="395" y="426"/>
                  </a:lnTo>
                  <a:lnTo>
                    <a:pt x="399" y="430"/>
                  </a:lnTo>
                  <a:lnTo>
                    <a:pt x="404" y="432"/>
                  </a:lnTo>
                  <a:lnTo>
                    <a:pt x="413" y="435"/>
                  </a:lnTo>
                  <a:lnTo>
                    <a:pt x="425" y="436"/>
                  </a:lnTo>
                  <a:lnTo>
                    <a:pt x="439" y="437"/>
                  </a:lnTo>
                  <a:lnTo>
                    <a:pt x="439" y="460"/>
                  </a:lnTo>
                  <a:lnTo>
                    <a:pt x="439" y="460"/>
                  </a:lnTo>
                  <a:lnTo>
                    <a:pt x="414" y="472"/>
                  </a:lnTo>
                  <a:lnTo>
                    <a:pt x="391" y="480"/>
                  </a:lnTo>
                  <a:lnTo>
                    <a:pt x="382" y="482"/>
                  </a:lnTo>
                  <a:lnTo>
                    <a:pt x="372" y="485"/>
                  </a:lnTo>
                  <a:lnTo>
                    <a:pt x="351" y="486"/>
                  </a:lnTo>
                  <a:lnTo>
                    <a:pt x="351" y="486"/>
                  </a:lnTo>
                  <a:lnTo>
                    <a:pt x="334" y="485"/>
                  </a:lnTo>
                  <a:lnTo>
                    <a:pt x="318" y="481"/>
                  </a:lnTo>
                  <a:lnTo>
                    <a:pt x="306" y="475"/>
                  </a:lnTo>
                  <a:lnTo>
                    <a:pt x="293" y="467"/>
                  </a:lnTo>
                  <a:lnTo>
                    <a:pt x="284" y="457"/>
                  </a:lnTo>
                  <a:lnTo>
                    <a:pt x="274" y="445"/>
                  </a:lnTo>
                  <a:lnTo>
                    <a:pt x="266" y="431"/>
                  </a:lnTo>
                  <a:lnTo>
                    <a:pt x="260" y="416"/>
                  </a:lnTo>
                  <a:lnTo>
                    <a:pt x="260" y="416"/>
                  </a:lnTo>
                  <a:lnTo>
                    <a:pt x="249" y="430"/>
                  </a:lnTo>
                  <a:lnTo>
                    <a:pt x="236" y="444"/>
                  </a:lnTo>
                  <a:lnTo>
                    <a:pt x="223" y="456"/>
                  </a:lnTo>
                  <a:lnTo>
                    <a:pt x="209" y="466"/>
                  </a:lnTo>
                  <a:lnTo>
                    <a:pt x="193" y="475"/>
                  </a:lnTo>
                  <a:lnTo>
                    <a:pt x="176" y="481"/>
                  </a:lnTo>
                  <a:lnTo>
                    <a:pt x="157" y="485"/>
                  </a:lnTo>
                  <a:lnTo>
                    <a:pt x="136" y="486"/>
                  </a:lnTo>
                  <a:lnTo>
                    <a:pt x="136" y="486"/>
                  </a:lnTo>
                  <a:lnTo>
                    <a:pt x="119" y="485"/>
                  </a:lnTo>
                  <a:lnTo>
                    <a:pt x="102" y="483"/>
                  </a:lnTo>
                  <a:lnTo>
                    <a:pt x="88" y="480"/>
                  </a:lnTo>
                  <a:lnTo>
                    <a:pt x="74" y="475"/>
                  </a:lnTo>
                  <a:lnTo>
                    <a:pt x="62" y="468"/>
                  </a:lnTo>
                  <a:lnTo>
                    <a:pt x="50" y="462"/>
                  </a:lnTo>
                  <a:lnTo>
                    <a:pt x="40" y="455"/>
                  </a:lnTo>
                  <a:lnTo>
                    <a:pt x="32" y="446"/>
                  </a:lnTo>
                  <a:lnTo>
                    <a:pt x="24" y="437"/>
                  </a:lnTo>
                  <a:lnTo>
                    <a:pt x="17" y="427"/>
                  </a:lnTo>
                  <a:lnTo>
                    <a:pt x="12" y="416"/>
                  </a:lnTo>
                  <a:lnTo>
                    <a:pt x="7" y="406"/>
                  </a:lnTo>
                  <a:lnTo>
                    <a:pt x="4" y="395"/>
                  </a:lnTo>
                  <a:lnTo>
                    <a:pt x="2" y="384"/>
                  </a:lnTo>
                  <a:lnTo>
                    <a:pt x="0" y="372"/>
                  </a:lnTo>
                  <a:lnTo>
                    <a:pt x="0" y="360"/>
                  </a:lnTo>
                  <a:lnTo>
                    <a:pt x="0" y="360"/>
                  </a:lnTo>
                  <a:lnTo>
                    <a:pt x="1" y="346"/>
                  </a:lnTo>
                  <a:lnTo>
                    <a:pt x="2" y="332"/>
                  </a:lnTo>
                  <a:lnTo>
                    <a:pt x="6" y="318"/>
                  </a:lnTo>
                  <a:lnTo>
                    <a:pt x="9" y="307"/>
                  </a:lnTo>
                  <a:lnTo>
                    <a:pt x="16" y="296"/>
                  </a:lnTo>
                  <a:lnTo>
                    <a:pt x="22" y="286"/>
                  </a:lnTo>
                  <a:lnTo>
                    <a:pt x="29" y="276"/>
                  </a:lnTo>
                  <a:lnTo>
                    <a:pt x="38" y="267"/>
                  </a:lnTo>
                  <a:lnTo>
                    <a:pt x="48" y="260"/>
                  </a:lnTo>
                  <a:lnTo>
                    <a:pt x="58" y="253"/>
                  </a:lnTo>
                  <a:lnTo>
                    <a:pt x="70" y="246"/>
                  </a:lnTo>
                  <a:lnTo>
                    <a:pt x="83" y="240"/>
                  </a:lnTo>
                  <a:lnTo>
                    <a:pt x="96" y="235"/>
                  </a:lnTo>
                  <a:lnTo>
                    <a:pt x="110" y="230"/>
                  </a:lnTo>
                  <a:lnTo>
                    <a:pt x="141" y="222"/>
                  </a:lnTo>
                  <a:lnTo>
                    <a:pt x="141" y="222"/>
                  </a:lnTo>
                  <a:lnTo>
                    <a:pt x="177" y="213"/>
                  </a:lnTo>
                  <a:lnTo>
                    <a:pt x="204" y="204"/>
                  </a:lnTo>
                  <a:lnTo>
                    <a:pt x="224" y="198"/>
                  </a:lnTo>
                  <a:lnTo>
                    <a:pt x="239" y="191"/>
                  </a:lnTo>
                  <a:lnTo>
                    <a:pt x="244" y="187"/>
                  </a:lnTo>
                  <a:lnTo>
                    <a:pt x="249" y="183"/>
                  </a:lnTo>
                  <a:lnTo>
                    <a:pt x="251" y="179"/>
                  </a:lnTo>
                  <a:lnTo>
                    <a:pt x="254" y="176"/>
                  </a:lnTo>
                  <a:lnTo>
                    <a:pt x="256" y="166"/>
                  </a:lnTo>
                  <a:lnTo>
                    <a:pt x="257" y="153"/>
                  </a:lnTo>
                  <a:lnTo>
                    <a:pt x="257" y="153"/>
                  </a:lnTo>
                  <a:lnTo>
                    <a:pt x="256" y="145"/>
                  </a:lnTo>
                  <a:lnTo>
                    <a:pt x="255" y="137"/>
                  </a:lnTo>
                  <a:lnTo>
                    <a:pt x="254" y="129"/>
                  </a:lnTo>
                  <a:lnTo>
                    <a:pt x="251" y="121"/>
                  </a:lnTo>
                  <a:lnTo>
                    <a:pt x="248" y="114"/>
                  </a:lnTo>
                  <a:lnTo>
                    <a:pt x="244" y="107"/>
                  </a:lnTo>
                  <a:lnTo>
                    <a:pt x="239" y="101"/>
                  </a:lnTo>
                  <a:lnTo>
                    <a:pt x="233" y="95"/>
                  </a:lnTo>
                  <a:lnTo>
                    <a:pt x="226" y="90"/>
                  </a:lnTo>
                  <a:lnTo>
                    <a:pt x="220" y="85"/>
                  </a:lnTo>
                  <a:lnTo>
                    <a:pt x="212" y="80"/>
                  </a:lnTo>
                  <a:lnTo>
                    <a:pt x="204" y="78"/>
                  </a:lnTo>
                  <a:lnTo>
                    <a:pt x="195" y="74"/>
                  </a:lnTo>
                  <a:lnTo>
                    <a:pt x="186" y="73"/>
                  </a:lnTo>
                  <a:lnTo>
                    <a:pt x="176" y="71"/>
                  </a:lnTo>
                  <a:lnTo>
                    <a:pt x="166" y="70"/>
                  </a:lnTo>
                  <a:lnTo>
                    <a:pt x="166" y="70"/>
                  </a:lnTo>
                  <a:lnTo>
                    <a:pt x="148" y="71"/>
                  </a:lnTo>
                  <a:lnTo>
                    <a:pt x="132" y="75"/>
                  </a:lnTo>
                  <a:lnTo>
                    <a:pt x="115" y="80"/>
                  </a:lnTo>
                  <a:lnTo>
                    <a:pt x="99" y="86"/>
                  </a:lnTo>
                  <a:lnTo>
                    <a:pt x="84" y="95"/>
                  </a:lnTo>
                  <a:lnTo>
                    <a:pt x="70" y="104"/>
                  </a:lnTo>
                  <a:lnTo>
                    <a:pt x="59" y="114"/>
                  </a:lnTo>
                  <a:lnTo>
                    <a:pt x="52" y="124"/>
                  </a:lnTo>
                  <a:lnTo>
                    <a:pt x="44" y="124"/>
                  </a:lnTo>
                  <a:lnTo>
                    <a:pt x="32" y="67"/>
                  </a:lnTo>
                  <a:close/>
                  <a:moveTo>
                    <a:pt x="259" y="225"/>
                  </a:moveTo>
                  <a:lnTo>
                    <a:pt x="259" y="225"/>
                  </a:lnTo>
                  <a:lnTo>
                    <a:pt x="249" y="230"/>
                  </a:lnTo>
                  <a:lnTo>
                    <a:pt x="238" y="235"/>
                  </a:lnTo>
                  <a:lnTo>
                    <a:pt x="217" y="244"/>
                  </a:lnTo>
                  <a:lnTo>
                    <a:pt x="195" y="251"/>
                  </a:lnTo>
                  <a:lnTo>
                    <a:pt x="186" y="256"/>
                  </a:lnTo>
                  <a:lnTo>
                    <a:pt x="176" y="261"/>
                  </a:lnTo>
                  <a:lnTo>
                    <a:pt x="167" y="267"/>
                  </a:lnTo>
                  <a:lnTo>
                    <a:pt x="158" y="275"/>
                  </a:lnTo>
                  <a:lnTo>
                    <a:pt x="151" y="282"/>
                  </a:lnTo>
                  <a:lnTo>
                    <a:pt x="145" y="292"/>
                  </a:lnTo>
                  <a:lnTo>
                    <a:pt x="140" y="303"/>
                  </a:lnTo>
                  <a:lnTo>
                    <a:pt x="136" y="316"/>
                  </a:lnTo>
                  <a:lnTo>
                    <a:pt x="133" y="331"/>
                  </a:lnTo>
                  <a:lnTo>
                    <a:pt x="133" y="347"/>
                  </a:lnTo>
                  <a:lnTo>
                    <a:pt x="133" y="347"/>
                  </a:lnTo>
                  <a:lnTo>
                    <a:pt x="133" y="364"/>
                  </a:lnTo>
                  <a:lnTo>
                    <a:pt x="137" y="378"/>
                  </a:lnTo>
                  <a:lnTo>
                    <a:pt x="141" y="390"/>
                  </a:lnTo>
                  <a:lnTo>
                    <a:pt x="148" y="401"/>
                  </a:lnTo>
                  <a:lnTo>
                    <a:pt x="156" y="409"/>
                  </a:lnTo>
                  <a:lnTo>
                    <a:pt x="164" y="415"/>
                  </a:lnTo>
                  <a:lnTo>
                    <a:pt x="176" y="419"/>
                  </a:lnTo>
                  <a:lnTo>
                    <a:pt x="188" y="420"/>
                  </a:lnTo>
                  <a:lnTo>
                    <a:pt x="188" y="420"/>
                  </a:lnTo>
                  <a:lnTo>
                    <a:pt x="195" y="420"/>
                  </a:lnTo>
                  <a:lnTo>
                    <a:pt x="203" y="419"/>
                  </a:lnTo>
                  <a:lnTo>
                    <a:pt x="209" y="416"/>
                  </a:lnTo>
                  <a:lnTo>
                    <a:pt x="217" y="414"/>
                  </a:lnTo>
                  <a:lnTo>
                    <a:pt x="223" y="410"/>
                  </a:lnTo>
                  <a:lnTo>
                    <a:pt x="228" y="406"/>
                  </a:lnTo>
                  <a:lnTo>
                    <a:pt x="234" y="401"/>
                  </a:lnTo>
                  <a:lnTo>
                    <a:pt x="239" y="396"/>
                  </a:lnTo>
                  <a:lnTo>
                    <a:pt x="243" y="389"/>
                  </a:lnTo>
                  <a:lnTo>
                    <a:pt x="246" y="383"/>
                  </a:lnTo>
                  <a:lnTo>
                    <a:pt x="250" y="375"/>
                  </a:lnTo>
                  <a:lnTo>
                    <a:pt x="253" y="367"/>
                  </a:lnTo>
                  <a:lnTo>
                    <a:pt x="256" y="347"/>
                  </a:lnTo>
                  <a:lnTo>
                    <a:pt x="257" y="326"/>
                  </a:lnTo>
                  <a:lnTo>
                    <a:pt x="257" y="326"/>
                  </a:lnTo>
                  <a:lnTo>
                    <a:pt x="259" y="263"/>
                  </a:lnTo>
                  <a:lnTo>
                    <a:pt x="259" y="225"/>
                  </a:lnTo>
                  <a:lnTo>
                    <a:pt x="259" y="225"/>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23"/>
            <p:cNvSpPr>
              <a:spLocks/>
            </p:cNvSpPr>
            <p:nvPr/>
          </p:nvSpPr>
          <p:spPr bwMode="auto">
            <a:xfrm>
              <a:off x="6170613" y="374650"/>
              <a:ext cx="555625" cy="376238"/>
            </a:xfrm>
            <a:custGeom>
              <a:avLst/>
              <a:gdLst>
                <a:gd name="T0" fmla="*/ 135 w 700"/>
                <a:gd name="T1" fmla="*/ 83 h 473"/>
                <a:gd name="T2" fmla="*/ 181 w 700"/>
                <a:gd name="T3" fmla="*/ 34 h 473"/>
                <a:gd name="T4" fmla="*/ 237 w 700"/>
                <a:gd name="T5" fmla="*/ 5 h 473"/>
                <a:gd name="T6" fmla="*/ 269 w 700"/>
                <a:gd name="T7" fmla="*/ 0 h 473"/>
                <a:gd name="T8" fmla="*/ 290 w 700"/>
                <a:gd name="T9" fmla="*/ 0 h 473"/>
                <a:gd name="T10" fmla="*/ 320 w 700"/>
                <a:gd name="T11" fmla="*/ 6 h 473"/>
                <a:gd name="T12" fmla="*/ 346 w 700"/>
                <a:gd name="T13" fmla="*/ 17 h 473"/>
                <a:gd name="T14" fmla="*/ 368 w 700"/>
                <a:gd name="T15" fmla="*/ 36 h 473"/>
                <a:gd name="T16" fmla="*/ 402 w 700"/>
                <a:gd name="T17" fmla="*/ 90 h 473"/>
                <a:gd name="T18" fmla="*/ 433 w 700"/>
                <a:gd name="T19" fmla="*/ 52 h 473"/>
                <a:gd name="T20" fmla="*/ 489 w 700"/>
                <a:gd name="T21" fmla="*/ 12 h 473"/>
                <a:gd name="T22" fmla="*/ 540 w 700"/>
                <a:gd name="T23" fmla="*/ 0 h 473"/>
                <a:gd name="T24" fmla="*/ 567 w 700"/>
                <a:gd name="T25" fmla="*/ 0 h 473"/>
                <a:gd name="T26" fmla="*/ 613 w 700"/>
                <a:gd name="T27" fmla="*/ 9 h 473"/>
                <a:gd name="T28" fmla="*/ 650 w 700"/>
                <a:gd name="T29" fmla="*/ 32 h 473"/>
                <a:gd name="T30" fmla="*/ 676 w 700"/>
                <a:gd name="T31" fmla="*/ 65 h 473"/>
                <a:gd name="T32" fmla="*/ 693 w 700"/>
                <a:gd name="T33" fmla="*/ 114 h 473"/>
                <a:gd name="T34" fmla="*/ 698 w 700"/>
                <a:gd name="T35" fmla="*/ 174 h 473"/>
                <a:gd name="T36" fmla="*/ 696 w 700"/>
                <a:gd name="T37" fmla="*/ 260 h 473"/>
                <a:gd name="T38" fmla="*/ 695 w 700"/>
                <a:gd name="T39" fmla="*/ 334 h 473"/>
                <a:gd name="T40" fmla="*/ 700 w 700"/>
                <a:gd name="T41" fmla="*/ 473 h 473"/>
                <a:gd name="T42" fmla="*/ 667 w 700"/>
                <a:gd name="T43" fmla="*/ 470 h 473"/>
                <a:gd name="T44" fmla="*/ 588 w 700"/>
                <a:gd name="T45" fmla="*/ 470 h 473"/>
                <a:gd name="T46" fmla="*/ 556 w 700"/>
                <a:gd name="T47" fmla="*/ 473 h 473"/>
                <a:gd name="T48" fmla="*/ 564 w 700"/>
                <a:gd name="T49" fmla="*/ 353 h 473"/>
                <a:gd name="T50" fmla="*/ 567 w 700"/>
                <a:gd name="T51" fmla="*/ 199 h 473"/>
                <a:gd name="T52" fmla="*/ 562 w 700"/>
                <a:gd name="T53" fmla="*/ 148 h 473"/>
                <a:gd name="T54" fmla="*/ 551 w 700"/>
                <a:gd name="T55" fmla="*/ 120 h 473"/>
                <a:gd name="T56" fmla="*/ 535 w 700"/>
                <a:gd name="T57" fmla="*/ 99 h 473"/>
                <a:gd name="T58" fmla="*/ 515 w 700"/>
                <a:gd name="T59" fmla="*/ 88 h 473"/>
                <a:gd name="T60" fmla="*/ 489 w 700"/>
                <a:gd name="T61" fmla="*/ 83 h 473"/>
                <a:gd name="T62" fmla="*/ 468 w 700"/>
                <a:gd name="T63" fmla="*/ 86 h 473"/>
                <a:gd name="T64" fmla="*/ 444 w 700"/>
                <a:gd name="T65" fmla="*/ 100 h 473"/>
                <a:gd name="T66" fmla="*/ 428 w 700"/>
                <a:gd name="T67" fmla="*/ 121 h 473"/>
                <a:gd name="T68" fmla="*/ 417 w 700"/>
                <a:gd name="T69" fmla="*/ 156 h 473"/>
                <a:gd name="T70" fmla="*/ 413 w 700"/>
                <a:gd name="T71" fmla="*/ 261 h 473"/>
                <a:gd name="T72" fmla="*/ 414 w 700"/>
                <a:gd name="T73" fmla="*/ 372 h 473"/>
                <a:gd name="T74" fmla="*/ 421 w 700"/>
                <a:gd name="T75" fmla="*/ 473 h 473"/>
                <a:gd name="T76" fmla="*/ 350 w 700"/>
                <a:gd name="T77" fmla="*/ 468 h 473"/>
                <a:gd name="T78" fmla="*/ 309 w 700"/>
                <a:gd name="T79" fmla="*/ 470 h 473"/>
                <a:gd name="T80" fmla="*/ 282 w 700"/>
                <a:gd name="T81" fmla="*/ 423 h 473"/>
                <a:gd name="T82" fmla="*/ 285 w 700"/>
                <a:gd name="T83" fmla="*/ 261 h 473"/>
                <a:gd name="T84" fmla="*/ 284 w 700"/>
                <a:gd name="T85" fmla="*/ 176 h 473"/>
                <a:gd name="T86" fmla="*/ 274 w 700"/>
                <a:gd name="T87" fmla="*/ 122 h 473"/>
                <a:gd name="T88" fmla="*/ 262 w 700"/>
                <a:gd name="T89" fmla="*/ 101 h 473"/>
                <a:gd name="T90" fmla="*/ 243 w 700"/>
                <a:gd name="T91" fmla="*/ 88 h 473"/>
                <a:gd name="T92" fmla="*/ 218 w 700"/>
                <a:gd name="T93" fmla="*/ 83 h 473"/>
                <a:gd name="T94" fmla="*/ 199 w 700"/>
                <a:gd name="T95" fmla="*/ 85 h 473"/>
                <a:gd name="T96" fmla="*/ 174 w 700"/>
                <a:gd name="T97" fmla="*/ 98 h 473"/>
                <a:gd name="T98" fmla="*/ 156 w 700"/>
                <a:gd name="T99" fmla="*/ 120 h 473"/>
                <a:gd name="T100" fmla="*/ 144 w 700"/>
                <a:gd name="T101" fmla="*/ 152 h 473"/>
                <a:gd name="T102" fmla="*/ 137 w 700"/>
                <a:gd name="T103" fmla="*/ 192 h 473"/>
                <a:gd name="T104" fmla="*/ 135 w 700"/>
                <a:gd name="T105" fmla="*/ 261 h 473"/>
                <a:gd name="T106" fmla="*/ 140 w 700"/>
                <a:gd name="T107" fmla="*/ 423 h 473"/>
                <a:gd name="T108" fmla="*/ 113 w 700"/>
                <a:gd name="T109" fmla="*/ 470 h 473"/>
                <a:gd name="T110" fmla="*/ 72 w 700"/>
                <a:gd name="T111" fmla="*/ 468 h 473"/>
                <a:gd name="T112" fmla="*/ 0 w 700"/>
                <a:gd name="T113" fmla="*/ 473 h 473"/>
                <a:gd name="T114" fmla="*/ 6 w 700"/>
                <a:gd name="T115" fmla="*/ 372 h 473"/>
                <a:gd name="T116" fmla="*/ 8 w 700"/>
                <a:gd name="T117" fmla="*/ 223 h 473"/>
                <a:gd name="T118" fmla="*/ 6 w 700"/>
                <a:gd name="T119" fmla="*/ 114 h 473"/>
                <a:gd name="T120" fmla="*/ 0 w 700"/>
                <a:gd name="T121" fmla="*/ 12 h 473"/>
                <a:gd name="T122" fmla="*/ 68 w 700"/>
                <a:gd name="T123" fmla="*/ 17 h 473"/>
                <a:gd name="T124" fmla="*/ 102 w 700"/>
                <a:gd name="T125" fmla="*/ 1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0" h="473">
                  <a:moveTo>
                    <a:pt x="134" y="83"/>
                  </a:moveTo>
                  <a:lnTo>
                    <a:pt x="135" y="83"/>
                  </a:lnTo>
                  <a:lnTo>
                    <a:pt x="135" y="83"/>
                  </a:lnTo>
                  <a:lnTo>
                    <a:pt x="150" y="65"/>
                  </a:lnTo>
                  <a:lnTo>
                    <a:pt x="165" y="48"/>
                  </a:lnTo>
                  <a:lnTo>
                    <a:pt x="181" y="34"/>
                  </a:lnTo>
                  <a:lnTo>
                    <a:pt x="199" y="22"/>
                  </a:lnTo>
                  <a:lnTo>
                    <a:pt x="217" y="12"/>
                  </a:lnTo>
                  <a:lnTo>
                    <a:pt x="237" y="5"/>
                  </a:lnTo>
                  <a:lnTo>
                    <a:pt x="247" y="2"/>
                  </a:lnTo>
                  <a:lnTo>
                    <a:pt x="258" y="1"/>
                  </a:lnTo>
                  <a:lnTo>
                    <a:pt x="269" y="0"/>
                  </a:lnTo>
                  <a:lnTo>
                    <a:pt x="279" y="0"/>
                  </a:lnTo>
                  <a:lnTo>
                    <a:pt x="279" y="0"/>
                  </a:lnTo>
                  <a:lnTo>
                    <a:pt x="290" y="0"/>
                  </a:lnTo>
                  <a:lnTo>
                    <a:pt x="300" y="1"/>
                  </a:lnTo>
                  <a:lnTo>
                    <a:pt x="310" y="2"/>
                  </a:lnTo>
                  <a:lnTo>
                    <a:pt x="320" y="6"/>
                  </a:lnTo>
                  <a:lnTo>
                    <a:pt x="329" y="8"/>
                  </a:lnTo>
                  <a:lnTo>
                    <a:pt x="337" y="12"/>
                  </a:lnTo>
                  <a:lnTo>
                    <a:pt x="346" y="17"/>
                  </a:lnTo>
                  <a:lnTo>
                    <a:pt x="354" y="23"/>
                  </a:lnTo>
                  <a:lnTo>
                    <a:pt x="361" y="29"/>
                  </a:lnTo>
                  <a:lnTo>
                    <a:pt x="368" y="36"/>
                  </a:lnTo>
                  <a:lnTo>
                    <a:pt x="381" y="52"/>
                  </a:lnTo>
                  <a:lnTo>
                    <a:pt x="392" y="69"/>
                  </a:lnTo>
                  <a:lnTo>
                    <a:pt x="402" y="90"/>
                  </a:lnTo>
                  <a:lnTo>
                    <a:pt x="402" y="90"/>
                  </a:lnTo>
                  <a:lnTo>
                    <a:pt x="417" y="69"/>
                  </a:lnTo>
                  <a:lnTo>
                    <a:pt x="433" y="52"/>
                  </a:lnTo>
                  <a:lnTo>
                    <a:pt x="450" y="36"/>
                  </a:lnTo>
                  <a:lnTo>
                    <a:pt x="469" y="23"/>
                  </a:lnTo>
                  <a:lnTo>
                    <a:pt x="489" y="12"/>
                  </a:lnTo>
                  <a:lnTo>
                    <a:pt x="509" y="6"/>
                  </a:lnTo>
                  <a:lnTo>
                    <a:pt x="528" y="1"/>
                  </a:lnTo>
                  <a:lnTo>
                    <a:pt x="540" y="0"/>
                  </a:lnTo>
                  <a:lnTo>
                    <a:pt x="550" y="0"/>
                  </a:lnTo>
                  <a:lnTo>
                    <a:pt x="550" y="0"/>
                  </a:lnTo>
                  <a:lnTo>
                    <a:pt x="567" y="0"/>
                  </a:lnTo>
                  <a:lnTo>
                    <a:pt x="583" y="2"/>
                  </a:lnTo>
                  <a:lnTo>
                    <a:pt x="599" y="5"/>
                  </a:lnTo>
                  <a:lnTo>
                    <a:pt x="613" y="9"/>
                  </a:lnTo>
                  <a:lnTo>
                    <a:pt x="626" y="16"/>
                  </a:lnTo>
                  <a:lnTo>
                    <a:pt x="639" y="23"/>
                  </a:lnTo>
                  <a:lnTo>
                    <a:pt x="650" y="32"/>
                  </a:lnTo>
                  <a:lnTo>
                    <a:pt x="660" y="42"/>
                  </a:lnTo>
                  <a:lnTo>
                    <a:pt x="669" y="53"/>
                  </a:lnTo>
                  <a:lnTo>
                    <a:pt x="676" y="65"/>
                  </a:lnTo>
                  <a:lnTo>
                    <a:pt x="683" y="80"/>
                  </a:lnTo>
                  <a:lnTo>
                    <a:pt x="688" y="96"/>
                  </a:lnTo>
                  <a:lnTo>
                    <a:pt x="693" y="114"/>
                  </a:lnTo>
                  <a:lnTo>
                    <a:pt x="696" y="132"/>
                  </a:lnTo>
                  <a:lnTo>
                    <a:pt x="698" y="152"/>
                  </a:lnTo>
                  <a:lnTo>
                    <a:pt x="698" y="174"/>
                  </a:lnTo>
                  <a:lnTo>
                    <a:pt x="698" y="174"/>
                  </a:lnTo>
                  <a:lnTo>
                    <a:pt x="698" y="220"/>
                  </a:lnTo>
                  <a:lnTo>
                    <a:pt x="696" y="260"/>
                  </a:lnTo>
                  <a:lnTo>
                    <a:pt x="695" y="298"/>
                  </a:lnTo>
                  <a:lnTo>
                    <a:pt x="695" y="334"/>
                  </a:lnTo>
                  <a:lnTo>
                    <a:pt x="695" y="334"/>
                  </a:lnTo>
                  <a:lnTo>
                    <a:pt x="695" y="367"/>
                  </a:lnTo>
                  <a:lnTo>
                    <a:pt x="696" y="401"/>
                  </a:lnTo>
                  <a:lnTo>
                    <a:pt x="700" y="473"/>
                  </a:lnTo>
                  <a:lnTo>
                    <a:pt x="700" y="473"/>
                  </a:lnTo>
                  <a:lnTo>
                    <a:pt x="685" y="471"/>
                  </a:lnTo>
                  <a:lnTo>
                    <a:pt x="667" y="470"/>
                  </a:lnTo>
                  <a:lnTo>
                    <a:pt x="628" y="468"/>
                  </a:lnTo>
                  <a:lnTo>
                    <a:pt x="628" y="468"/>
                  </a:lnTo>
                  <a:lnTo>
                    <a:pt x="588" y="470"/>
                  </a:lnTo>
                  <a:lnTo>
                    <a:pt x="571" y="471"/>
                  </a:lnTo>
                  <a:lnTo>
                    <a:pt x="556" y="473"/>
                  </a:lnTo>
                  <a:lnTo>
                    <a:pt x="556" y="473"/>
                  </a:lnTo>
                  <a:lnTo>
                    <a:pt x="559" y="446"/>
                  </a:lnTo>
                  <a:lnTo>
                    <a:pt x="562" y="418"/>
                  </a:lnTo>
                  <a:lnTo>
                    <a:pt x="564" y="353"/>
                  </a:lnTo>
                  <a:lnTo>
                    <a:pt x="567" y="280"/>
                  </a:lnTo>
                  <a:lnTo>
                    <a:pt x="567" y="199"/>
                  </a:lnTo>
                  <a:lnTo>
                    <a:pt x="567" y="199"/>
                  </a:lnTo>
                  <a:lnTo>
                    <a:pt x="566" y="172"/>
                  </a:lnTo>
                  <a:lnTo>
                    <a:pt x="563" y="160"/>
                  </a:lnTo>
                  <a:lnTo>
                    <a:pt x="562" y="148"/>
                  </a:lnTo>
                  <a:lnTo>
                    <a:pt x="558" y="137"/>
                  </a:lnTo>
                  <a:lnTo>
                    <a:pt x="554" y="127"/>
                  </a:lnTo>
                  <a:lnTo>
                    <a:pt x="551" y="120"/>
                  </a:lnTo>
                  <a:lnTo>
                    <a:pt x="546" y="111"/>
                  </a:lnTo>
                  <a:lnTo>
                    <a:pt x="541" y="105"/>
                  </a:lnTo>
                  <a:lnTo>
                    <a:pt x="535" y="99"/>
                  </a:lnTo>
                  <a:lnTo>
                    <a:pt x="528" y="94"/>
                  </a:lnTo>
                  <a:lnTo>
                    <a:pt x="522" y="90"/>
                  </a:lnTo>
                  <a:lnTo>
                    <a:pt x="515" y="88"/>
                  </a:lnTo>
                  <a:lnTo>
                    <a:pt x="506" y="85"/>
                  </a:lnTo>
                  <a:lnTo>
                    <a:pt x="497" y="84"/>
                  </a:lnTo>
                  <a:lnTo>
                    <a:pt x="489" y="83"/>
                  </a:lnTo>
                  <a:lnTo>
                    <a:pt x="489" y="83"/>
                  </a:lnTo>
                  <a:lnTo>
                    <a:pt x="478" y="84"/>
                  </a:lnTo>
                  <a:lnTo>
                    <a:pt x="468" y="86"/>
                  </a:lnTo>
                  <a:lnTo>
                    <a:pt x="459" y="89"/>
                  </a:lnTo>
                  <a:lnTo>
                    <a:pt x="450" y="94"/>
                  </a:lnTo>
                  <a:lnTo>
                    <a:pt x="444" y="100"/>
                  </a:lnTo>
                  <a:lnTo>
                    <a:pt x="438" y="106"/>
                  </a:lnTo>
                  <a:lnTo>
                    <a:pt x="432" y="112"/>
                  </a:lnTo>
                  <a:lnTo>
                    <a:pt x="428" y="121"/>
                  </a:lnTo>
                  <a:lnTo>
                    <a:pt x="424" y="130"/>
                  </a:lnTo>
                  <a:lnTo>
                    <a:pt x="421" y="138"/>
                  </a:lnTo>
                  <a:lnTo>
                    <a:pt x="417" y="156"/>
                  </a:lnTo>
                  <a:lnTo>
                    <a:pt x="414" y="174"/>
                  </a:lnTo>
                  <a:lnTo>
                    <a:pt x="413" y="193"/>
                  </a:lnTo>
                  <a:lnTo>
                    <a:pt x="413" y="261"/>
                  </a:lnTo>
                  <a:lnTo>
                    <a:pt x="413" y="261"/>
                  </a:lnTo>
                  <a:lnTo>
                    <a:pt x="413" y="318"/>
                  </a:lnTo>
                  <a:lnTo>
                    <a:pt x="414" y="372"/>
                  </a:lnTo>
                  <a:lnTo>
                    <a:pt x="417" y="423"/>
                  </a:lnTo>
                  <a:lnTo>
                    <a:pt x="421" y="473"/>
                  </a:lnTo>
                  <a:lnTo>
                    <a:pt x="421" y="473"/>
                  </a:lnTo>
                  <a:lnTo>
                    <a:pt x="390" y="470"/>
                  </a:lnTo>
                  <a:lnTo>
                    <a:pt x="371" y="468"/>
                  </a:lnTo>
                  <a:lnTo>
                    <a:pt x="350" y="468"/>
                  </a:lnTo>
                  <a:lnTo>
                    <a:pt x="350" y="468"/>
                  </a:lnTo>
                  <a:lnTo>
                    <a:pt x="328" y="468"/>
                  </a:lnTo>
                  <a:lnTo>
                    <a:pt x="309" y="470"/>
                  </a:lnTo>
                  <a:lnTo>
                    <a:pt x="278" y="473"/>
                  </a:lnTo>
                  <a:lnTo>
                    <a:pt x="278" y="473"/>
                  </a:lnTo>
                  <a:lnTo>
                    <a:pt x="282" y="423"/>
                  </a:lnTo>
                  <a:lnTo>
                    <a:pt x="284" y="372"/>
                  </a:lnTo>
                  <a:lnTo>
                    <a:pt x="285" y="318"/>
                  </a:lnTo>
                  <a:lnTo>
                    <a:pt x="285" y="261"/>
                  </a:lnTo>
                  <a:lnTo>
                    <a:pt x="285" y="203"/>
                  </a:lnTo>
                  <a:lnTo>
                    <a:pt x="285" y="203"/>
                  </a:lnTo>
                  <a:lnTo>
                    <a:pt x="284" y="176"/>
                  </a:lnTo>
                  <a:lnTo>
                    <a:pt x="282" y="152"/>
                  </a:lnTo>
                  <a:lnTo>
                    <a:pt x="278" y="132"/>
                  </a:lnTo>
                  <a:lnTo>
                    <a:pt x="274" y="122"/>
                  </a:lnTo>
                  <a:lnTo>
                    <a:pt x="270" y="115"/>
                  </a:lnTo>
                  <a:lnTo>
                    <a:pt x="267" y="107"/>
                  </a:lnTo>
                  <a:lnTo>
                    <a:pt x="262" y="101"/>
                  </a:lnTo>
                  <a:lnTo>
                    <a:pt x="257" y="95"/>
                  </a:lnTo>
                  <a:lnTo>
                    <a:pt x="251" y="91"/>
                  </a:lnTo>
                  <a:lnTo>
                    <a:pt x="243" y="88"/>
                  </a:lnTo>
                  <a:lnTo>
                    <a:pt x="236" y="85"/>
                  </a:lnTo>
                  <a:lnTo>
                    <a:pt x="228" y="84"/>
                  </a:lnTo>
                  <a:lnTo>
                    <a:pt x="218" y="83"/>
                  </a:lnTo>
                  <a:lnTo>
                    <a:pt x="218" y="83"/>
                  </a:lnTo>
                  <a:lnTo>
                    <a:pt x="208" y="84"/>
                  </a:lnTo>
                  <a:lnTo>
                    <a:pt x="199" y="85"/>
                  </a:lnTo>
                  <a:lnTo>
                    <a:pt x="190" y="89"/>
                  </a:lnTo>
                  <a:lnTo>
                    <a:pt x="181" y="93"/>
                  </a:lnTo>
                  <a:lnTo>
                    <a:pt x="174" y="98"/>
                  </a:lnTo>
                  <a:lnTo>
                    <a:pt x="168" y="105"/>
                  </a:lnTo>
                  <a:lnTo>
                    <a:pt x="161" y="112"/>
                  </a:lnTo>
                  <a:lnTo>
                    <a:pt x="156" y="120"/>
                  </a:lnTo>
                  <a:lnTo>
                    <a:pt x="151" y="130"/>
                  </a:lnTo>
                  <a:lnTo>
                    <a:pt x="146" y="141"/>
                  </a:lnTo>
                  <a:lnTo>
                    <a:pt x="144" y="152"/>
                  </a:lnTo>
                  <a:lnTo>
                    <a:pt x="140" y="165"/>
                  </a:lnTo>
                  <a:lnTo>
                    <a:pt x="139" y="178"/>
                  </a:lnTo>
                  <a:lnTo>
                    <a:pt x="137" y="192"/>
                  </a:lnTo>
                  <a:lnTo>
                    <a:pt x="135" y="223"/>
                  </a:lnTo>
                  <a:lnTo>
                    <a:pt x="135" y="261"/>
                  </a:lnTo>
                  <a:lnTo>
                    <a:pt x="135" y="261"/>
                  </a:lnTo>
                  <a:lnTo>
                    <a:pt x="137" y="318"/>
                  </a:lnTo>
                  <a:lnTo>
                    <a:pt x="138" y="372"/>
                  </a:lnTo>
                  <a:lnTo>
                    <a:pt x="140" y="423"/>
                  </a:lnTo>
                  <a:lnTo>
                    <a:pt x="144" y="473"/>
                  </a:lnTo>
                  <a:lnTo>
                    <a:pt x="144" y="473"/>
                  </a:lnTo>
                  <a:lnTo>
                    <a:pt x="113" y="470"/>
                  </a:lnTo>
                  <a:lnTo>
                    <a:pt x="93" y="468"/>
                  </a:lnTo>
                  <a:lnTo>
                    <a:pt x="72" y="468"/>
                  </a:lnTo>
                  <a:lnTo>
                    <a:pt x="72" y="468"/>
                  </a:lnTo>
                  <a:lnTo>
                    <a:pt x="51" y="468"/>
                  </a:lnTo>
                  <a:lnTo>
                    <a:pt x="31" y="470"/>
                  </a:lnTo>
                  <a:lnTo>
                    <a:pt x="0" y="473"/>
                  </a:lnTo>
                  <a:lnTo>
                    <a:pt x="0" y="473"/>
                  </a:lnTo>
                  <a:lnTo>
                    <a:pt x="4" y="423"/>
                  </a:lnTo>
                  <a:lnTo>
                    <a:pt x="6" y="372"/>
                  </a:lnTo>
                  <a:lnTo>
                    <a:pt x="8" y="318"/>
                  </a:lnTo>
                  <a:lnTo>
                    <a:pt x="8" y="261"/>
                  </a:lnTo>
                  <a:lnTo>
                    <a:pt x="8" y="223"/>
                  </a:lnTo>
                  <a:lnTo>
                    <a:pt x="8" y="223"/>
                  </a:lnTo>
                  <a:lnTo>
                    <a:pt x="8" y="167"/>
                  </a:lnTo>
                  <a:lnTo>
                    <a:pt x="6" y="114"/>
                  </a:lnTo>
                  <a:lnTo>
                    <a:pt x="4" y="62"/>
                  </a:lnTo>
                  <a:lnTo>
                    <a:pt x="0" y="12"/>
                  </a:lnTo>
                  <a:lnTo>
                    <a:pt x="0" y="12"/>
                  </a:lnTo>
                  <a:lnTo>
                    <a:pt x="35" y="14"/>
                  </a:lnTo>
                  <a:lnTo>
                    <a:pt x="51" y="16"/>
                  </a:lnTo>
                  <a:lnTo>
                    <a:pt x="68" y="17"/>
                  </a:lnTo>
                  <a:lnTo>
                    <a:pt x="68" y="17"/>
                  </a:lnTo>
                  <a:lnTo>
                    <a:pt x="86" y="16"/>
                  </a:lnTo>
                  <a:lnTo>
                    <a:pt x="102" y="14"/>
                  </a:lnTo>
                  <a:lnTo>
                    <a:pt x="138" y="12"/>
                  </a:lnTo>
                  <a:lnTo>
                    <a:pt x="134" y="83"/>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24"/>
            <p:cNvSpPr>
              <a:spLocks/>
            </p:cNvSpPr>
            <p:nvPr/>
          </p:nvSpPr>
          <p:spPr bwMode="auto">
            <a:xfrm>
              <a:off x="3519488" y="808038"/>
              <a:ext cx="3214688" cy="420688"/>
            </a:xfrm>
            <a:custGeom>
              <a:avLst/>
              <a:gdLst>
                <a:gd name="T0" fmla="*/ 3976 w 4051"/>
                <a:gd name="T1" fmla="*/ 24 h 530"/>
                <a:gd name="T2" fmla="*/ 3892 w 4051"/>
                <a:gd name="T3" fmla="*/ 73 h 530"/>
                <a:gd name="T4" fmla="*/ 3689 w 4051"/>
                <a:gd name="T5" fmla="*/ 154 h 530"/>
                <a:gd name="T6" fmla="*/ 3477 w 4051"/>
                <a:gd name="T7" fmla="*/ 202 h 530"/>
                <a:gd name="T8" fmla="*/ 3257 w 4051"/>
                <a:gd name="T9" fmla="*/ 230 h 530"/>
                <a:gd name="T10" fmla="*/ 2962 w 4051"/>
                <a:gd name="T11" fmla="*/ 237 h 530"/>
                <a:gd name="T12" fmla="*/ 2741 w 4051"/>
                <a:gd name="T13" fmla="*/ 226 h 530"/>
                <a:gd name="T14" fmla="*/ 2446 w 4051"/>
                <a:gd name="T15" fmla="*/ 193 h 530"/>
                <a:gd name="T16" fmla="*/ 2223 w 4051"/>
                <a:gd name="T17" fmla="*/ 158 h 530"/>
                <a:gd name="T18" fmla="*/ 1712 w 4051"/>
                <a:gd name="T19" fmla="*/ 51 h 530"/>
                <a:gd name="T20" fmla="*/ 1838 w 4051"/>
                <a:gd name="T21" fmla="*/ 155 h 530"/>
                <a:gd name="T22" fmla="*/ 2130 w 4051"/>
                <a:gd name="T23" fmla="*/ 241 h 530"/>
                <a:gd name="T24" fmla="*/ 2353 w 4051"/>
                <a:gd name="T25" fmla="*/ 291 h 530"/>
                <a:gd name="T26" fmla="*/ 2656 w 4051"/>
                <a:gd name="T27" fmla="*/ 338 h 530"/>
                <a:gd name="T28" fmla="*/ 2884 w 4051"/>
                <a:gd name="T29" fmla="*/ 356 h 530"/>
                <a:gd name="T30" fmla="*/ 3140 w 4051"/>
                <a:gd name="T31" fmla="*/ 355 h 530"/>
                <a:gd name="T32" fmla="*/ 3396 w 4051"/>
                <a:gd name="T33" fmla="*/ 326 h 530"/>
                <a:gd name="T34" fmla="*/ 3272 w 4051"/>
                <a:gd name="T35" fmla="*/ 371 h 530"/>
                <a:gd name="T36" fmla="*/ 3113 w 4051"/>
                <a:gd name="T37" fmla="*/ 405 h 530"/>
                <a:gd name="T38" fmla="*/ 2882 w 4051"/>
                <a:gd name="T39" fmla="*/ 422 h 530"/>
                <a:gd name="T40" fmla="*/ 2713 w 4051"/>
                <a:gd name="T41" fmla="*/ 418 h 530"/>
                <a:gd name="T42" fmla="*/ 2487 w 4051"/>
                <a:gd name="T43" fmla="*/ 395 h 530"/>
                <a:gd name="T44" fmla="*/ 2305 w 4051"/>
                <a:gd name="T45" fmla="*/ 362 h 530"/>
                <a:gd name="T46" fmla="*/ 2094 w 4051"/>
                <a:gd name="T47" fmla="*/ 315 h 530"/>
                <a:gd name="T48" fmla="*/ 1792 w 4051"/>
                <a:gd name="T49" fmla="*/ 231 h 530"/>
                <a:gd name="T50" fmla="*/ 1453 w 4051"/>
                <a:gd name="T51" fmla="*/ 117 h 530"/>
                <a:gd name="T52" fmla="*/ 1276 w 4051"/>
                <a:gd name="T53" fmla="*/ 71 h 530"/>
                <a:gd name="T54" fmla="*/ 1033 w 4051"/>
                <a:gd name="T55" fmla="*/ 40 h 530"/>
                <a:gd name="T56" fmla="*/ 849 w 4051"/>
                <a:gd name="T57" fmla="*/ 40 h 530"/>
                <a:gd name="T58" fmla="*/ 605 w 4051"/>
                <a:gd name="T59" fmla="*/ 73 h 530"/>
                <a:gd name="T60" fmla="*/ 429 w 4051"/>
                <a:gd name="T61" fmla="*/ 124 h 530"/>
                <a:gd name="T62" fmla="*/ 204 w 4051"/>
                <a:gd name="T63" fmla="*/ 221 h 530"/>
                <a:gd name="T64" fmla="*/ 73 w 4051"/>
                <a:gd name="T65" fmla="*/ 300 h 530"/>
                <a:gd name="T66" fmla="*/ 35 w 4051"/>
                <a:gd name="T67" fmla="*/ 401 h 530"/>
                <a:gd name="T68" fmla="*/ 166 w 4051"/>
                <a:gd name="T69" fmla="*/ 323 h 530"/>
                <a:gd name="T70" fmla="*/ 300 w 4051"/>
                <a:gd name="T71" fmla="*/ 258 h 530"/>
                <a:gd name="T72" fmla="*/ 454 w 4051"/>
                <a:gd name="T73" fmla="*/ 205 h 530"/>
                <a:gd name="T74" fmla="*/ 620 w 4051"/>
                <a:gd name="T75" fmla="*/ 169 h 530"/>
                <a:gd name="T76" fmla="*/ 845 w 4051"/>
                <a:gd name="T77" fmla="*/ 143 h 530"/>
                <a:gd name="T78" fmla="*/ 1020 w 4051"/>
                <a:gd name="T79" fmla="*/ 147 h 530"/>
                <a:gd name="T80" fmla="*/ 1252 w 4051"/>
                <a:gd name="T81" fmla="*/ 181 h 530"/>
                <a:gd name="T82" fmla="*/ 1421 w 4051"/>
                <a:gd name="T83" fmla="*/ 229 h 530"/>
                <a:gd name="T84" fmla="*/ 1758 w 4051"/>
                <a:gd name="T85" fmla="*/ 345 h 530"/>
                <a:gd name="T86" fmla="*/ 1946 w 4051"/>
                <a:gd name="T87" fmla="*/ 401 h 530"/>
                <a:gd name="T88" fmla="*/ 2195 w 4051"/>
                <a:gd name="T89" fmla="*/ 463 h 530"/>
                <a:gd name="T90" fmla="*/ 2432 w 4051"/>
                <a:gd name="T91" fmla="*/ 504 h 530"/>
                <a:gd name="T92" fmla="*/ 2657 w 4051"/>
                <a:gd name="T93" fmla="*/ 526 h 530"/>
                <a:gd name="T94" fmla="*/ 2827 w 4051"/>
                <a:gd name="T95" fmla="*/ 530 h 530"/>
                <a:gd name="T96" fmla="*/ 3071 w 4051"/>
                <a:gd name="T97" fmla="*/ 509 h 530"/>
                <a:gd name="T98" fmla="*/ 3250 w 4051"/>
                <a:gd name="T99" fmla="*/ 469 h 530"/>
                <a:gd name="T100" fmla="*/ 3369 w 4051"/>
                <a:gd name="T101" fmla="*/ 426 h 530"/>
                <a:gd name="T102" fmla="*/ 3478 w 4051"/>
                <a:gd name="T103" fmla="*/ 371 h 530"/>
                <a:gd name="T104" fmla="*/ 3572 w 4051"/>
                <a:gd name="T105" fmla="*/ 305 h 530"/>
                <a:gd name="T106" fmla="*/ 3684 w 4051"/>
                <a:gd name="T107" fmla="*/ 256 h 530"/>
                <a:gd name="T108" fmla="*/ 3851 w 4051"/>
                <a:gd name="T109" fmla="*/ 184 h 530"/>
                <a:gd name="T110" fmla="*/ 3966 w 4051"/>
                <a:gd name="T111" fmla="*/ 113 h 530"/>
                <a:gd name="T112" fmla="*/ 4012 w 4051"/>
                <a:gd name="T113"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1" h="530">
                  <a:moveTo>
                    <a:pt x="4012" y="0"/>
                  </a:moveTo>
                  <a:lnTo>
                    <a:pt x="4012" y="0"/>
                  </a:lnTo>
                  <a:lnTo>
                    <a:pt x="4002" y="6"/>
                  </a:lnTo>
                  <a:lnTo>
                    <a:pt x="3976" y="24"/>
                  </a:lnTo>
                  <a:lnTo>
                    <a:pt x="3938" y="49"/>
                  </a:lnTo>
                  <a:lnTo>
                    <a:pt x="3916" y="61"/>
                  </a:lnTo>
                  <a:lnTo>
                    <a:pt x="3892" y="73"/>
                  </a:lnTo>
                  <a:lnTo>
                    <a:pt x="3892" y="73"/>
                  </a:lnTo>
                  <a:lnTo>
                    <a:pt x="3842" y="97"/>
                  </a:lnTo>
                  <a:lnTo>
                    <a:pt x="3793" y="118"/>
                  </a:lnTo>
                  <a:lnTo>
                    <a:pt x="3741" y="137"/>
                  </a:lnTo>
                  <a:lnTo>
                    <a:pt x="3689" y="154"/>
                  </a:lnTo>
                  <a:lnTo>
                    <a:pt x="3637" y="169"/>
                  </a:lnTo>
                  <a:lnTo>
                    <a:pt x="3583" y="181"/>
                  </a:lnTo>
                  <a:lnTo>
                    <a:pt x="3530" y="193"/>
                  </a:lnTo>
                  <a:lnTo>
                    <a:pt x="3477" y="202"/>
                  </a:lnTo>
                  <a:lnTo>
                    <a:pt x="3477" y="202"/>
                  </a:lnTo>
                  <a:lnTo>
                    <a:pt x="3403" y="214"/>
                  </a:lnTo>
                  <a:lnTo>
                    <a:pt x="3330" y="222"/>
                  </a:lnTo>
                  <a:lnTo>
                    <a:pt x="3257" y="230"/>
                  </a:lnTo>
                  <a:lnTo>
                    <a:pt x="3184" y="235"/>
                  </a:lnTo>
                  <a:lnTo>
                    <a:pt x="3109" y="237"/>
                  </a:lnTo>
                  <a:lnTo>
                    <a:pt x="3036" y="238"/>
                  </a:lnTo>
                  <a:lnTo>
                    <a:pt x="2962" y="237"/>
                  </a:lnTo>
                  <a:lnTo>
                    <a:pt x="2889" y="235"/>
                  </a:lnTo>
                  <a:lnTo>
                    <a:pt x="2889" y="235"/>
                  </a:lnTo>
                  <a:lnTo>
                    <a:pt x="2814" y="231"/>
                  </a:lnTo>
                  <a:lnTo>
                    <a:pt x="2741" y="226"/>
                  </a:lnTo>
                  <a:lnTo>
                    <a:pt x="2667" y="219"/>
                  </a:lnTo>
                  <a:lnTo>
                    <a:pt x="2592" y="211"/>
                  </a:lnTo>
                  <a:lnTo>
                    <a:pt x="2519" y="202"/>
                  </a:lnTo>
                  <a:lnTo>
                    <a:pt x="2446" y="193"/>
                  </a:lnTo>
                  <a:lnTo>
                    <a:pt x="2371" y="183"/>
                  </a:lnTo>
                  <a:lnTo>
                    <a:pt x="2298" y="170"/>
                  </a:lnTo>
                  <a:lnTo>
                    <a:pt x="2298" y="170"/>
                  </a:lnTo>
                  <a:lnTo>
                    <a:pt x="2223" y="158"/>
                  </a:lnTo>
                  <a:lnTo>
                    <a:pt x="2148" y="143"/>
                  </a:lnTo>
                  <a:lnTo>
                    <a:pt x="1999" y="114"/>
                  </a:lnTo>
                  <a:lnTo>
                    <a:pt x="1853" y="82"/>
                  </a:lnTo>
                  <a:lnTo>
                    <a:pt x="1712" y="51"/>
                  </a:lnTo>
                  <a:lnTo>
                    <a:pt x="1696" y="104"/>
                  </a:lnTo>
                  <a:lnTo>
                    <a:pt x="1696" y="104"/>
                  </a:lnTo>
                  <a:lnTo>
                    <a:pt x="1766" y="131"/>
                  </a:lnTo>
                  <a:lnTo>
                    <a:pt x="1838" y="155"/>
                  </a:lnTo>
                  <a:lnTo>
                    <a:pt x="1910" y="179"/>
                  </a:lnTo>
                  <a:lnTo>
                    <a:pt x="1982" y="200"/>
                  </a:lnTo>
                  <a:lnTo>
                    <a:pt x="2055" y="221"/>
                  </a:lnTo>
                  <a:lnTo>
                    <a:pt x="2130" y="241"/>
                  </a:lnTo>
                  <a:lnTo>
                    <a:pt x="2203" y="258"/>
                  </a:lnTo>
                  <a:lnTo>
                    <a:pt x="2277" y="276"/>
                  </a:lnTo>
                  <a:lnTo>
                    <a:pt x="2277" y="276"/>
                  </a:lnTo>
                  <a:lnTo>
                    <a:pt x="2353" y="291"/>
                  </a:lnTo>
                  <a:lnTo>
                    <a:pt x="2427" y="305"/>
                  </a:lnTo>
                  <a:lnTo>
                    <a:pt x="2503" y="318"/>
                  </a:lnTo>
                  <a:lnTo>
                    <a:pt x="2579" y="329"/>
                  </a:lnTo>
                  <a:lnTo>
                    <a:pt x="2656" y="338"/>
                  </a:lnTo>
                  <a:lnTo>
                    <a:pt x="2731" y="345"/>
                  </a:lnTo>
                  <a:lnTo>
                    <a:pt x="2808" y="351"/>
                  </a:lnTo>
                  <a:lnTo>
                    <a:pt x="2884" y="356"/>
                  </a:lnTo>
                  <a:lnTo>
                    <a:pt x="2884" y="356"/>
                  </a:lnTo>
                  <a:lnTo>
                    <a:pt x="2948" y="358"/>
                  </a:lnTo>
                  <a:lnTo>
                    <a:pt x="3013" y="359"/>
                  </a:lnTo>
                  <a:lnTo>
                    <a:pt x="3076" y="358"/>
                  </a:lnTo>
                  <a:lnTo>
                    <a:pt x="3140" y="355"/>
                  </a:lnTo>
                  <a:lnTo>
                    <a:pt x="3205" y="351"/>
                  </a:lnTo>
                  <a:lnTo>
                    <a:pt x="3268" y="345"/>
                  </a:lnTo>
                  <a:lnTo>
                    <a:pt x="3333" y="336"/>
                  </a:lnTo>
                  <a:lnTo>
                    <a:pt x="3396" y="326"/>
                  </a:lnTo>
                  <a:lnTo>
                    <a:pt x="3396" y="326"/>
                  </a:lnTo>
                  <a:lnTo>
                    <a:pt x="3356" y="343"/>
                  </a:lnTo>
                  <a:lnTo>
                    <a:pt x="3315" y="358"/>
                  </a:lnTo>
                  <a:lnTo>
                    <a:pt x="3272" y="371"/>
                  </a:lnTo>
                  <a:lnTo>
                    <a:pt x="3226" y="382"/>
                  </a:lnTo>
                  <a:lnTo>
                    <a:pt x="3226" y="382"/>
                  </a:lnTo>
                  <a:lnTo>
                    <a:pt x="3170" y="395"/>
                  </a:lnTo>
                  <a:lnTo>
                    <a:pt x="3113" y="405"/>
                  </a:lnTo>
                  <a:lnTo>
                    <a:pt x="3056" y="412"/>
                  </a:lnTo>
                  <a:lnTo>
                    <a:pt x="2998" y="417"/>
                  </a:lnTo>
                  <a:lnTo>
                    <a:pt x="2941" y="421"/>
                  </a:lnTo>
                  <a:lnTo>
                    <a:pt x="2882" y="422"/>
                  </a:lnTo>
                  <a:lnTo>
                    <a:pt x="2825" y="422"/>
                  </a:lnTo>
                  <a:lnTo>
                    <a:pt x="2767" y="421"/>
                  </a:lnTo>
                  <a:lnTo>
                    <a:pt x="2767" y="421"/>
                  </a:lnTo>
                  <a:lnTo>
                    <a:pt x="2713" y="418"/>
                  </a:lnTo>
                  <a:lnTo>
                    <a:pt x="2658" y="415"/>
                  </a:lnTo>
                  <a:lnTo>
                    <a:pt x="2602" y="408"/>
                  </a:lnTo>
                  <a:lnTo>
                    <a:pt x="2545" y="402"/>
                  </a:lnTo>
                  <a:lnTo>
                    <a:pt x="2487" y="395"/>
                  </a:lnTo>
                  <a:lnTo>
                    <a:pt x="2427" y="385"/>
                  </a:lnTo>
                  <a:lnTo>
                    <a:pt x="2367" y="375"/>
                  </a:lnTo>
                  <a:lnTo>
                    <a:pt x="2305" y="362"/>
                  </a:lnTo>
                  <a:lnTo>
                    <a:pt x="2305" y="362"/>
                  </a:lnTo>
                  <a:lnTo>
                    <a:pt x="2254" y="353"/>
                  </a:lnTo>
                  <a:lnTo>
                    <a:pt x="2203" y="341"/>
                  </a:lnTo>
                  <a:lnTo>
                    <a:pt x="2149" y="329"/>
                  </a:lnTo>
                  <a:lnTo>
                    <a:pt x="2094" y="315"/>
                  </a:lnTo>
                  <a:lnTo>
                    <a:pt x="1977" y="284"/>
                  </a:lnTo>
                  <a:lnTo>
                    <a:pt x="1849" y="248"/>
                  </a:lnTo>
                  <a:lnTo>
                    <a:pt x="1849" y="248"/>
                  </a:lnTo>
                  <a:lnTo>
                    <a:pt x="1792" y="231"/>
                  </a:lnTo>
                  <a:lnTo>
                    <a:pt x="1735" y="211"/>
                  </a:lnTo>
                  <a:lnTo>
                    <a:pt x="1622" y="173"/>
                  </a:lnTo>
                  <a:lnTo>
                    <a:pt x="1510" y="134"/>
                  </a:lnTo>
                  <a:lnTo>
                    <a:pt x="1453" y="117"/>
                  </a:lnTo>
                  <a:lnTo>
                    <a:pt x="1395" y="100"/>
                  </a:lnTo>
                  <a:lnTo>
                    <a:pt x="1395" y="100"/>
                  </a:lnTo>
                  <a:lnTo>
                    <a:pt x="1336" y="85"/>
                  </a:lnTo>
                  <a:lnTo>
                    <a:pt x="1276" y="71"/>
                  </a:lnTo>
                  <a:lnTo>
                    <a:pt x="1216" y="60"/>
                  </a:lnTo>
                  <a:lnTo>
                    <a:pt x="1155" y="51"/>
                  </a:lnTo>
                  <a:lnTo>
                    <a:pt x="1094" y="45"/>
                  </a:lnTo>
                  <a:lnTo>
                    <a:pt x="1033" y="40"/>
                  </a:lnTo>
                  <a:lnTo>
                    <a:pt x="971" y="38"/>
                  </a:lnTo>
                  <a:lnTo>
                    <a:pt x="909" y="38"/>
                  </a:lnTo>
                  <a:lnTo>
                    <a:pt x="909" y="38"/>
                  </a:lnTo>
                  <a:lnTo>
                    <a:pt x="849" y="40"/>
                  </a:lnTo>
                  <a:lnTo>
                    <a:pt x="788" y="45"/>
                  </a:lnTo>
                  <a:lnTo>
                    <a:pt x="727" y="52"/>
                  </a:lnTo>
                  <a:lnTo>
                    <a:pt x="666" y="62"/>
                  </a:lnTo>
                  <a:lnTo>
                    <a:pt x="605" y="73"/>
                  </a:lnTo>
                  <a:lnTo>
                    <a:pt x="546" y="88"/>
                  </a:lnTo>
                  <a:lnTo>
                    <a:pt x="488" y="104"/>
                  </a:lnTo>
                  <a:lnTo>
                    <a:pt x="429" y="124"/>
                  </a:lnTo>
                  <a:lnTo>
                    <a:pt x="429" y="124"/>
                  </a:lnTo>
                  <a:lnTo>
                    <a:pt x="372" y="145"/>
                  </a:lnTo>
                  <a:lnTo>
                    <a:pt x="315" y="168"/>
                  </a:lnTo>
                  <a:lnTo>
                    <a:pt x="259" y="194"/>
                  </a:lnTo>
                  <a:lnTo>
                    <a:pt x="204" y="221"/>
                  </a:lnTo>
                  <a:lnTo>
                    <a:pt x="150" y="251"/>
                  </a:lnTo>
                  <a:lnTo>
                    <a:pt x="124" y="267"/>
                  </a:lnTo>
                  <a:lnTo>
                    <a:pt x="98" y="284"/>
                  </a:lnTo>
                  <a:lnTo>
                    <a:pt x="73" y="300"/>
                  </a:lnTo>
                  <a:lnTo>
                    <a:pt x="49" y="319"/>
                  </a:lnTo>
                  <a:lnTo>
                    <a:pt x="24" y="338"/>
                  </a:lnTo>
                  <a:lnTo>
                    <a:pt x="0" y="356"/>
                  </a:lnTo>
                  <a:lnTo>
                    <a:pt x="35" y="401"/>
                  </a:lnTo>
                  <a:lnTo>
                    <a:pt x="35" y="401"/>
                  </a:lnTo>
                  <a:lnTo>
                    <a:pt x="71" y="379"/>
                  </a:lnTo>
                  <a:lnTo>
                    <a:pt x="112" y="353"/>
                  </a:lnTo>
                  <a:lnTo>
                    <a:pt x="166" y="323"/>
                  </a:lnTo>
                  <a:lnTo>
                    <a:pt x="196" y="307"/>
                  </a:lnTo>
                  <a:lnTo>
                    <a:pt x="230" y="291"/>
                  </a:lnTo>
                  <a:lnTo>
                    <a:pt x="264" y="274"/>
                  </a:lnTo>
                  <a:lnTo>
                    <a:pt x="300" y="258"/>
                  </a:lnTo>
                  <a:lnTo>
                    <a:pt x="338" y="243"/>
                  </a:lnTo>
                  <a:lnTo>
                    <a:pt x="376" y="229"/>
                  </a:lnTo>
                  <a:lnTo>
                    <a:pt x="414" y="216"/>
                  </a:lnTo>
                  <a:lnTo>
                    <a:pt x="454" y="205"/>
                  </a:lnTo>
                  <a:lnTo>
                    <a:pt x="454" y="205"/>
                  </a:lnTo>
                  <a:lnTo>
                    <a:pt x="510" y="191"/>
                  </a:lnTo>
                  <a:lnTo>
                    <a:pt x="565" y="180"/>
                  </a:lnTo>
                  <a:lnTo>
                    <a:pt x="620" y="169"/>
                  </a:lnTo>
                  <a:lnTo>
                    <a:pt x="676" y="159"/>
                  </a:lnTo>
                  <a:lnTo>
                    <a:pt x="732" y="152"/>
                  </a:lnTo>
                  <a:lnTo>
                    <a:pt x="789" y="147"/>
                  </a:lnTo>
                  <a:lnTo>
                    <a:pt x="845" y="143"/>
                  </a:lnTo>
                  <a:lnTo>
                    <a:pt x="902" y="142"/>
                  </a:lnTo>
                  <a:lnTo>
                    <a:pt x="902" y="142"/>
                  </a:lnTo>
                  <a:lnTo>
                    <a:pt x="960" y="143"/>
                  </a:lnTo>
                  <a:lnTo>
                    <a:pt x="1020" y="147"/>
                  </a:lnTo>
                  <a:lnTo>
                    <a:pt x="1078" y="152"/>
                  </a:lnTo>
                  <a:lnTo>
                    <a:pt x="1136" y="159"/>
                  </a:lnTo>
                  <a:lnTo>
                    <a:pt x="1193" y="169"/>
                  </a:lnTo>
                  <a:lnTo>
                    <a:pt x="1252" y="181"/>
                  </a:lnTo>
                  <a:lnTo>
                    <a:pt x="1309" y="195"/>
                  </a:lnTo>
                  <a:lnTo>
                    <a:pt x="1364" y="210"/>
                  </a:lnTo>
                  <a:lnTo>
                    <a:pt x="1364" y="210"/>
                  </a:lnTo>
                  <a:lnTo>
                    <a:pt x="1421" y="229"/>
                  </a:lnTo>
                  <a:lnTo>
                    <a:pt x="1477" y="247"/>
                  </a:lnTo>
                  <a:lnTo>
                    <a:pt x="1590" y="287"/>
                  </a:lnTo>
                  <a:lnTo>
                    <a:pt x="1702" y="326"/>
                  </a:lnTo>
                  <a:lnTo>
                    <a:pt x="1758" y="345"/>
                  </a:lnTo>
                  <a:lnTo>
                    <a:pt x="1815" y="364"/>
                  </a:lnTo>
                  <a:lnTo>
                    <a:pt x="1815" y="364"/>
                  </a:lnTo>
                  <a:lnTo>
                    <a:pt x="1880" y="382"/>
                  </a:lnTo>
                  <a:lnTo>
                    <a:pt x="1946" y="401"/>
                  </a:lnTo>
                  <a:lnTo>
                    <a:pt x="2009" y="418"/>
                  </a:lnTo>
                  <a:lnTo>
                    <a:pt x="2073" y="434"/>
                  </a:lnTo>
                  <a:lnTo>
                    <a:pt x="2135" y="449"/>
                  </a:lnTo>
                  <a:lnTo>
                    <a:pt x="2195" y="463"/>
                  </a:lnTo>
                  <a:lnTo>
                    <a:pt x="2256" y="474"/>
                  </a:lnTo>
                  <a:lnTo>
                    <a:pt x="2316" y="485"/>
                  </a:lnTo>
                  <a:lnTo>
                    <a:pt x="2374" y="495"/>
                  </a:lnTo>
                  <a:lnTo>
                    <a:pt x="2432" y="504"/>
                  </a:lnTo>
                  <a:lnTo>
                    <a:pt x="2489" y="511"/>
                  </a:lnTo>
                  <a:lnTo>
                    <a:pt x="2546" y="518"/>
                  </a:lnTo>
                  <a:lnTo>
                    <a:pt x="2602" y="522"/>
                  </a:lnTo>
                  <a:lnTo>
                    <a:pt x="2657" y="526"/>
                  </a:lnTo>
                  <a:lnTo>
                    <a:pt x="2711" y="529"/>
                  </a:lnTo>
                  <a:lnTo>
                    <a:pt x="2765" y="530"/>
                  </a:lnTo>
                  <a:lnTo>
                    <a:pt x="2765" y="530"/>
                  </a:lnTo>
                  <a:lnTo>
                    <a:pt x="2827" y="530"/>
                  </a:lnTo>
                  <a:lnTo>
                    <a:pt x="2887" y="527"/>
                  </a:lnTo>
                  <a:lnTo>
                    <a:pt x="2948" y="524"/>
                  </a:lnTo>
                  <a:lnTo>
                    <a:pt x="3010" y="518"/>
                  </a:lnTo>
                  <a:lnTo>
                    <a:pt x="3071" y="509"/>
                  </a:lnTo>
                  <a:lnTo>
                    <a:pt x="3131" y="499"/>
                  </a:lnTo>
                  <a:lnTo>
                    <a:pt x="3190" y="485"/>
                  </a:lnTo>
                  <a:lnTo>
                    <a:pt x="3250" y="469"/>
                  </a:lnTo>
                  <a:lnTo>
                    <a:pt x="3250" y="469"/>
                  </a:lnTo>
                  <a:lnTo>
                    <a:pt x="3281" y="459"/>
                  </a:lnTo>
                  <a:lnTo>
                    <a:pt x="3310" y="449"/>
                  </a:lnTo>
                  <a:lnTo>
                    <a:pt x="3340" y="438"/>
                  </a:lnTo>
                  <a:lnTo>
                    <a:pt x="3369" y="426"/>
                  </a:lnTo>
                  <a:lnTo>
                    <a:pt x="3397" y="413"/>
                  </a:lnTo>
                  <a:lnTo>
                    <a:pt x="3424" y="400"/>
                  </a:lnTo>
                  <a:lnTo>
                    <a:pt x="3452" y="386"/>
                  </a:lnTo>
                  <a:lnTo>
                    <a:pt x="3478" y="371"/>
                  </a:lnTo>
                  <a:lnTo>
                    <a:pt x="3478" y="371"/>
                  </a:lnTo>
                  <a:lnTo>
                    <a:pt x="3511" y="350"/>
                  </a:lnTo>
                  <a:lnTo>
                    <a:pt x="3542" y="328"/>
                  </a:lnTo>
                  <a:lnTo>
                    <a:pt x="3572" y="305"/>
                  </a:lnTo>
                  <a:lnTo>
                    <a:pt x="3598" y="282"/>
                  </a:lnTo>
                  <a:lnTo>
                    <a:pt x="3598" y="282"/>
                  </a:lnTo>
                  <a:lnTo>
                    <a:pt x="3641" y="269"/>
                  </a:lnTo>
                  <a:lnTo>
                    <a:pt x="3684" y="256"/>
                  </a:lnTo>
                  <a:lnTo>
                    <a:pt x="3727" y="240"/>
                  </a:lnTo>
                  <a:lnTo>
                    <a:pt x="3769" y="222"/>
                  </a:lnTo>
                  <a:lnTo>
                    <a:pt x="3810" y="204"/>
                  </a:lnTo>
                  <a:lnTo>
                    <a:pt x="3851" y="184"/>
                  </a:lnTo>
                  <a:lnTo>
                    <a:pt x="3891" y="162"/>
                  </a:lnTo>
                  <a:lnTo>
                    <a:pt x="3929" y="138"/>
                  </a:lnTo>
                  <a:lnTo>
                    <a:pt x="3929" y="138"/>
                  </a:lnTo>
                  <a:lnTo>
                    <a:pt x="3966" y="113"/>
                  </a:lnTo>
                  <a:lnTo>
                    <a:pt x="3999" y="90"/>
                  </a:lnTo>
                  <a:lnTo>
                    <a:pt x="4026" y="65"/>
                  </a:lnTo>
                  <a:lnTo>
                    <a:pt x="4051" y="41"/>
                  </a:lnTo>
                  <a:lnTo>
                    <a:pt x="4012" y="0"/>
                  </a:lnTo>
                  <a:close/>
                </a:path>
              </a:pathLst>
            </a:custGeom>
            <a:solidFill>
              <a:srgbClr val="7EC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p:nvPr>
        </p:nvSpPr>
        <p:spPr>
          <a:xfrm>
            <a:off x="360000" y="951570"/>
            <a:ext cx="8424000" cy="3780420"/>
          </a:xfrm>
          <a:prstGeom prst="rect">
            <a:avLst/>
          </a:prstGeom>
        </p:spPr>
        <p:txBody>
          <a:bodyPr lIns="0" tIns="0" rIns="0" bIns="0"/>
          <a:lstStyle>
            <a:lvl1pPr marL="0" indent="0">
              <a:lnSpc>
                <a:spcPts val="1700"/>
              </a:lnSpc>
              <a:spcBef>
                <a:spcPts val="0"/>
              </a:spcBef>
              <a:buNone/>
              <a:defRPr sz="12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sp>
        <p:nvSpPr>
          <p:cNvPr id="2" name="タイトル 1"/>
          <p:cNvSpPr>
            <a:spLocks noGrp="1"/>
          </p:cNvSpPr>
          <p:nvPr>
            <p:ph type="title"/>
          </p:nvPr>
        </p:nvSpPr>
        <p:spPr>
          <a:xfrm>
            <a:off x="360000" y="87475"/>
            <a:ext cx="6336236" cy="648072"/>
          </a:xfrm>
          <a:prstGeom prst="rect">
            <a:avLst/>
          </a:prstGeom>
        </p:spPr>
        <p:txBody>
          <a:bodyPr lIns="0" tIns="0" rIns="0" bIns="0" anchor="b" anchorCtr="0"/>
          <a:lstStyle>
            <a:lvl1pPr algn="l">
              <a:lnSpc>
                <a:spcPts val="2000"/>
              </a:lnSpc>
              <a:defRPr sz="1700" b="1">
                <a:solidFill>
                  <a:schemeClr val="bg1"/>
                </a:solidFill>
              </a:defRPr>
            </a:lvl1pPr>
          </a:lstStyle>
          <a:p>
            <a:r>
              <a:rPr kumimoji="1" lang="ja-JP" altLang="en-US" dirty="0"/>
              <a:t>マスター タイトルの書式設定</a:t>
            </a:r>
          </a:p>
        </p:txBody>
      </p:sp>
      <p:sp>
        <p:nvSpPr>
          <p:cNvPr id="8" name="フッター プレースホルダー 1"/>
          <p:cNvSpPr>
            <a:spLocks noGrp="1"/>
          </p:cNvSpPr>
          <p:nvPr>
            <p:ph type="ftr" sz="quarter" idx="3"/>
          </p:nvPr>
        </p:nvSpPr>
        <p:spPr>
          <a:xfrm>
            <a:off x="360000" y="4833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©SuperStream Inc. All rights reserved.</a:t>
            </a:r>
            <a:endParaRPr lang="ja-JP" altLang="en-US" dirty="0"/>
          </a:p>
        </p:txBody>
      </p:sp>
    </p:spTree>
    <p:extLst>
      <p:ext uri="{BB962C8B-B14F-4D97-AF65-F5344CB8AC3E}">
        <p14:creationId xmlns:p14="http://schemas.microsoft.com/office/powerpoint/2010/main" val="204369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r="5123" b="2292"/>
          <a:stretch/>
        </p:blipFill>
        <p:spPr>
          <a:xfrm>
            <a:off x="1" y="0"/>
            <a:ext cx="9144000" cy="5143500"/>
          </a:xfrm>
          <a:prstGeom prst="rect">
            <a:avLst/>
          </a:prstGeom>
        </p:spPr>
      </p:pic>
      <p:sp>
        <p:nvSpPr>
          <p:cNvPr id="4" name="フッター プレースホルダー 3"/>
          <p:cNvSpPr>
            <a:spLocks noGrp="1"/>
          </p:cNvSpPr>
          <p:nvPr>
            <p:ph type="ftr" sz="quarter" idx="11"/>
          </p:nvPr>
        </p:nvSpPr>
        <p:spPr>
          <a:xfrm>
            <a:off x="251520" y="3003798"/>
            <a:ext cx="2160000" cy="135000"/>
          </a:xfrm>
        </p:spPr>
        <p:txBody>
          <a:bodyPr anchor="t" anchorCtr="0"/>
          <a:lstStyle>
            <a:lvl1pPr algn="l">
              <a:defRPr>
                <a:solidFill>
                  <a:schemeClr val="bg1"/>
                </a:solidFill>
              </a:defRPr>
            </a:lvl1pPr>
          </a:lstStyle>
          <a:p>
            <a:r>
              <a:rPr lang="en-US" altLang="ja-JP"/>
              <a:t>©SuperStream Inc. All rights reserved.</a:t>
            </a:r>
            <a:endParaRPr lang="ja-JP" altLang="en-US" dirty="0"/>
          </a:p>
        </p:txBody>
      </p:sp>
      <p:pic>
        <p:nvPicPr>
          <p:cNvPr id="6267" name="図 626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4000" y="2077200"/>
            <a:ext cx="973881" cy="951570"/>
          </a:xfrm>
          <a:prstGeom prst="rect">
            <a:avLst/>
          </a:prstGeom>
        </p:spPr>
      </p:pic>
    </p:spTree>
    <p:extLst>
      <p:ext uri="{BB962C8B-B14F-4D97-AF65-F5344CB8AC3E}">
        <p14:creationId xmlns:p14="http://schemas.microsoft.com/office/powerpoint/2010/main" val="25090232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424000" y="4860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
        <p:nvSpPr>
          <p:cNvPr id="2" name="フッター プレースホルダー 1"/>
          <p:cNvSpPr>
            <a:spLocks noGrp="1"/>
          </p:cNvSpPr>
          <p:nvPr>
            <p:ph type="ftr" sz="quarter" idx="3"/>
          </p:nvPr>
        </p:nvSpPr>
        <p:spPr>
          <a:xfrm>
            <a:off x="360000" y="4833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©SuperStream Inc. All rights reserved.</a:t>
            </a:r>
            <a:endParaRPr lang="ja-JP" altLang="en-US" dirty="0"/>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49" r:id="rId5"/>
    <p:sldLayoutId id="2147483654" r:id="rId6"/>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image" Target="../media/image52.png"/><Relationship Id="rId1" Type="http://schemas.openxmlformats.org/officeDocument/2006/relationships/slideLayout" Target="../slideLayouts/slideLayout5.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5.xml"/><Relationship Id="rId5" Type="http://schemas.openxmlformats.org/officeDocument/2006/relationships/image" Target="../media/image71.png"/><Relationship Id="rId4" Type="http://schemas.openxmlformats.org/officeDocument/2006/relationships/image" Target="../media/image70.png"/></Relationships>
</file>

<file path=ppt/slides/_rels/slide5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1.png"/></Relationships>
</file>

<file path=ppt/slides/_rels/slide6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83.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88.png"/><Relationship Id="rId4" Type="http://schemas.openxmlformats.org/officeDocument/2006/relationships/image" Target="../media/image8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0.pn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0.pn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6.pn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image" Target="../media/image97.png"/><Relationship Id="rId1" Type="http://schemas.openxmlformats.org/officeDocument/2006/relationships/slideLayout" Target="../slideLayouts/slideLayout5.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87.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9.png"/><Relationship Id="rId7" Type="http://schemas.openxmlformats.org/officeDocument/2006/relationships/image" Target="../media/image106.png"/><Relationship Id="rId2" Type="http://schemas.openxmlformats.org/officeDocument/2006/relationships/image" Target="../media/image98.png"/><Relationship Id="rId1" Type="http://schemas.openxmlformats.org/officeDocument/2006/relationships/slideLayout" Target="../slideLayouts/slideLayout5.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2.png"/><Relationship Id="rId9" Type="http://schemas.openxmlformats.org/officeDocument/2006/relationships/image" Target="../media/image103.png"/></Relationships>
</file>

<file path=ppt/slides/_rels/slide8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5.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8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104.png"/><Relationship Id="rId7"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5.xml"/><Relationship Id="rId6" Type="http://schemas.openxmlformats.org/officeDocument/2006/relationships/image" Target="../media/image94.png"/><Relationship Id="rId5" Type="http://schemas.openxmlformats.org/officeDocument/2006/relationships/image" Target="../media/image98.png"/><Relationship Id="rId4" Type="http://schemas.openxmlformats.org/officeDocument/2006/relationships/image" Target="../media/image105.png"/></Relationships>
</file>

<file path=ppt/slides/_rels/slide91.xml.rels><?xml version="1.0" encoding="UTF-8" standalone="yes"?>
<Relationships xmlns="http://schemas.openxmlformats.org/package/2006/relationships"><Relationship Id="rId3" Type="http://schemas.openxmlformats.org/officeDocument/2006/relationships/image" Target="../media/image114.png"/><Relationship Id="rId7" Type="http://schemas.openxmlformats.org/officeDocument/2006/relationships/image" Target="../media/image105.png"/><Relationship Id="rId2" Type="http://schemas.openxmlformats.org/officeDocument/2006/relationships/image" Target="../media/image107.png"/><Relationship Id="rId1" Type="http://schemas.openxmlformats.org/officeDocument/2006/relationships/slideLayout" Target="../slideLayouts/slideLayout5.xml"/><Relationship Id="rId6" Type="http://schemas.openxmlformats.org/officeDocument/2006/relationships/image" Target="../media/image104.png"/><Relationship Id="rId5" Type="http://schemas.openxmlformats.org/officeDocument/2006/relationships/image" Target="../media/image111.png"/><Relationship Id="rId4" Type="http://schemas.openxmlformats.org/officeDocument/2006/relationships/image" Target="../media/image115.png"/></Relationships>
</file>

<file path=ppt/slides/_rels/slide92.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image" Target="../media/image118.w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lang="en-US" altLang="ja-JP">
                <a:solidFill>
                  <a:schemeClr val="bg1"/>
                </a:solidFill>
              </a:rPr>
              <a:t>©SuperStream Inc. All rights reserved.</a:t>
            </a:r>
            <a:endParaRPr lang="ja-JP" altLang="en-US" dirty="0"/>
          </a:p>
        </p:txBody>
      </p:sp>
      <p:sp>
        <p:nvSpPr>
          <p:cNvPr id="4" name="タイトル 3"/>
          <p:cNvSpPr>
            <a:spLocks noGrp="1"/>
          </p:cNvSpPr>
          <p:nvPr>
            <p:ph type="title"/>
          </p:nvPr>
        </p:nvSpPr>
        <p:spPr>
          <a:xfrm>
            <a:off x="359532" y="1620000"/>
            <a:ext cx="5436604" cy="1424313"/>
          </a:xfrm>
        </p:spPr>
        <p:txBody>
          <a:bodyPr>
            <a:noAutofit/>
          </a:bodyPr>
          <a:lstStyle/>
          <a:p>
            <a:pPr>
              <a:tabLst>
                <a:tab pos="457200" algn="l"/>
              </a:tabLst>
            </a:pPr>
            <a:r>
              <a:rPr lang="ja-JP" altLang="en-US" dirty="0"/>
              <a:t>第三部</a:t>
            </a:r>
            <a:r>
              <a:rPr lang="en-US" altLang="ja-JP" dirty="0"/>
              <a:t/>
            </a:r>
            <a:br>
              <a:rPr lang="en-US" altLang="ja-JP" dirty="0"/>
            </a:br>
            <a:r>
              <a:rPr lang="en-US" altLang="ja-JP" sz="2000" dirty="0"/>
              <a:t>SuperStream-NX</a:t>
            </a:r>
            <a:r>
              <a:rPr lang="ja-JP" altLang="en-US" sz="2000" dirty="0"/>
              <a:t> 人事給与ソリューション</a:t>
            </a:r>
            <a:r>
              <a:rPr lang="en-US" altLang="ja-JP" dirty="0"/>
              <a:t/>
            </a:r>
            <a:br>
              <a:rPr lang="en-US" altLang="ja-JP" dirty="0"/>
            </a:br>
            <a:r>
              <a:rPr lang="ja-JP" altLang="en-US" sz="1800" dirty="0"/>
              <a:t>対象製品：</a:t>
            </a:r>
            <a:r>
              <a:rPr lang="ja-JP" altLang="ja-JP" sz="1800" kern="100" dirty="0">
                <a:cs typeface="Times New Roman" panose="02020603050405020304" pitchFamily="18" charset="0"/>
              </a:rPr>
              <a:t>人事管理</a:t>
            </a:r>
            <a:r>
              <a:rPr lang="ja-JP" altLang="en-US" sz="1800" kern="100" dirty="0">
                <a:cs typeface="Times New Roman" panose="02020603050405020304" pitchFamily="18" charset="0"/>
              </a:rPr>
              <a:t>、</a:t>
            </a:r>
            <a:r>
              <a:rPr lang="ja-JP" altLang="ja-JP" sz="1800" kern="100" dirty="0">
                <a:cs typeface="Times New Roman" panose="02020603050405020304" pitchFamily="18" charset="0"/>
              </a:rPr>
              <a:t>給与管理</a:t>
            </a:r>
            <a:r>
              <a:rPr lang="ja-JP" altLang="en-US" sz="1800" kern="100" dirty="0">
                <a:cs typeface="Times New Roman" panose="02020603050405020304" pitchFamily="18" charset="0"/>
              </a:rPr>
              <a:t>、</a:t>
            </a:r>
            <a:r>
              <a:rPr lang="ja-JP" altLang="ja-JP" sz="1800" kern="100" dirty="0">
                <a:cs typeface="Times New Roman" panose="02020603050405020304" pitchFamily="18" charset="0"/>
              </a:rPr>
              <a:t>人事諸届・照会</a:t>
            </a:r>
            <a:endParaRPr kumimoji="1" lang="ja-JP" altLang="en-US" sz="1800" dirty="0"/>
          </a:p>
        </p:txBody>
      </p:sp>
      <p:sp>
        <p:nvSpPr>
          <p:cNvPr id="6" name="テキスト ボックス 5"/>
          <p:cNvSpPr txBox="1"/>
          <p:nvPr/>
        </p:nvSpPr>
        <p:spPr>
          <a:xfrm>
            <a:off x="359532" y="3623994"/>
            <a:ext cx="4464496" cy="1107996"/>
          </a:xfrm>
          <a:prstGeom prst="rect">
            <a:avLst/>
          </a:prstGeom>
          <a:noFill/>
        </p:spPr>
        <p:txBody>
          <a:bodyPr wrap="square" lIns="0" tIns="0" rIns="0" bIns="0" rtlCol="0">
            <a:spAutoFit/>
          </a:bodyPr>
          <a:lstStyle/>
          <a:p>
            <a:pPr>
              <a:lnSpc>
                <a:spcPct val="150000"/>
              </a:lnSpc>
            </a:pPr>
            <a:r>
              <a:rPr lang="ja-JP" altLang="en-US" sz="1600" b="1" dirty="0">
                <a:solidFill>
                  <a:schemeClr val="bg1"/>
                </a:solidFill>
                <a:effectLst>
                  <a:outerShdw blurRad="38100" dist="38100" dir="2700000" algn="tl">
                    <a:srgbClr val="000000">
                      <a:alpha val="43137"/>
                    </a:srgbClr>
                  </a:outerShdw>
                </a:effectLst>
              </a:rPr>
              <a:t>スーパーストリーム株式会社</a:t>
            </a:r>
            <a:br>
              <a:rPr lang="ja-JP" altLang="en-US" sz="1600" b="1" dirty="0">
                <a:solidFill>
                  <a:schemeClr val="bg1"/>
                </a:solidFill>
                <a:effectLst>
                  <a:outerShdw blurRad="38100" dist="38100" dir="2700000" algn="tl">
                    <a:srgbClr val="000000">
                      <a:alpha val="43137"/>
                    </a:srgbClr>
                  </a:outerShdw>
                </a:effectLst>
              </a:rPr>
            </a:br>
            <a:r>
              <a:rPr lang="ja-JP" altLang="en-US" sz="1600" b="1" dirty="0">
                <a:solidFill>
                  <a:schemeClr val="bg1"/>
                </a:solidFill>
                <a:effectLst>
                  <a:outerShdw blurRad="38100" dist="38100" dir="2700000" algn="tl">
                    <a:srgbClr val="000000">
                      <a:alpha val="43137"/>
                    </a:srgbClr>
                  </a:outerShdw>
                </a:effectLst>
              </a:rPr>
              <a:t>企画開発本部 プロダクト開発部 開発２課</a:t>
            </a:r>
            <a:endParaRPr lang="en-US" altLang="ja-JP" sz="1600" b="1" dirty="0">
              <a:solidFill>
                <a:schemeClr val="bg1"/>
              </a:solidFill>
              <a:effectLst>
                <a:outerShdw blurRad="38100" dist="38100" dir="2700000" algn="tl">
                  <a:srgbClr val="000000">
                    <a:alpha val="43137"/>
                  </a:srgbClr>
                </a:outerShdw>
              </a:effectLst>
            </a:endParaRPr>
          </a:p>
          <a:p>
            <a:pPr>
              <a:lnSpc>
                <a:spcPct val="150000"/>
              </a:lnSpc>
            </a:pPr>
            <a:r>
              <a:rPr lang="ja-JP" altLang="en-US" sz="1600" b="1" dirty="0">
                <a:solidFill>
                  <a:schemeClr val="bg1"/>
                </a:solidFill>
                <a:effectLst>
                  <a:outerShdw blurRad="38100" dist="38100" dir="2700000" algn="tl">
                    <a:srgbClr val="000000">
                      <a:alpha val="43137"/>
                    </a:srgbClr>
                  </a:outerShdw>
                </a:effectLst>
              </a:rPr>
              <a:t>三島 征土</a:t>
            </a:r>
          </a:p>
        </p:txBody>
      </p:sp>
    </p:spTree>
    <p:extLst>
      <p:ext uri="{BB962C8B-B14F-4D97-AF65-F5344CB8AC3E}">
        <p14:creationId xmlns:p14="http://schemas.microsoft.com/office/powerpoint/2010/main" val="1074610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給与管理</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1.</a:t>
            </a:r>
            <a:r>
              <a:rPr lang="ja-JP" altLang="en-US" sz="1800" dirty="0">
                <a:solidFill>
                  <a:prstClr val="white"/>
                </a:solidFill>
              </a:rPr>
              <a:t>給与情報検索</a:t>
            </a:r>
            <a:endParaRPr lang="ja-JP" altLang="en-US" sz="1800" dirty="0">
              <a:latin typeface="+mn-ea"/>
              <a:ea typeface="+mn-ea"/>
            </a:endParaRPr>
          </a:p>
        </p:txBody>
      </p:sp>
      <p:sp>
        <p:nvSpPr>
          <p:cNvPr id="14" name="正方形/長方形 13"/>
          <p:cNvSpPr/>
          <p:nvPr/>
        </p:nvSpPr>
        <p:spPr>
          <a:xfrm>
            <a:off x="3803283" y="1131590"/>
            <a:ext cx="4859838" cy="1569660"/>
          </a:xfrm>
          <a:prstGeom prst="rect">
            <a:avLst/>
          </a:prstGeom>
        </p:spPr>
        <p:txBody>
          <a:bodyPr wrap="square">
            <a:spAutoFit/>
          </a:bodyPr>
          <a:lstStyle/>
          <a:p>
            <a:pPr lvl="0" defTabSz="685800">
              <a:defRPr/>
            </a:pPr>
            <a:r>
              <a:rPr lang="ja-JP" altLang="en-US" sz="1200" b="1" dirty="0">
                <a:solidFill>
                  <a:srgbClr val="0070C0"/>
                </a:solidFill>
              </a:rPr>
              <a:t>「表示選択」について　</a:t>
            </a:r>
            <a:endParaRPr lang="en-US" altLang="ja-JP" sz="1200" b="1" dirty="0">
              <a:solidFill>
                <a:srgbClr val="0070C0"/>
              </a:solidFill>
            </a:endParaRPr>
          </a:p>
          <a:p>
            <a:pPr lvl="0" defTabSz="685800">
              <a:defRPr/>
            </a:pPr>
            <a:r>
              <a:rPr lang="ja-JP" altLang="en-US" sz="1050" dirty="0"/>
              <a:t>①コード</a:t>
            </a:r>
            <a:r>
              <a:rPr lang="en-US" altLang="ja-JP" sz="1050" dirty="0"/>
              <a:t>/</a:t>
            </a:r>
            <a:r>
              <a:rPr lang="ja-JP" altLang="en-US" sz="1050" dirty="0"/>
              <a:t>名称管理されている項目は、下記より表示を選択できます</a:t>
            </a:r>
            <a:endParaRPr lang="en-US" altLang="ja-JP" sz="1050" dirty="0"/>
          </a:p>
          <a:p>
            <a:pPr lvl="0" defTabSz="685800">
              <a:defRPr/>
            </a:pPr>
            <a:r>
              <a:rPr lang="ja-JP" altLang="en-US" sz="1050" dirty="0"/>
              <a:t>　・コードと名称</a:t>
            </a:r>
            <a:endParaRPr lang="en-US" altLang="ja-JP" sz="1050" dirty="0"/>
          </a:p>
          <a:p>
            <a:pPr lvl="0" defTabSz="685800">
              <a:defRPr/>
            </a:pPr>
            <a:r>
              <a:rPr lang="ja-JP" altLang="en-US" sz="1050" dirty="0"/>
              <a:t>　・コードのみ</a:t>
            </a:r>
            <a:endParaRPr lang="en-US" altLang="ja-JP" sz="1050" dirty="0"/>
          </a:p>
          <a:p>
            <a:pPr lvl="0" defTabSz="685800">
              <a:defRPr/>
            </a:pPr>
            <a:r>
              <a:rPr lang="ja-JP" altLang="en-US" sz="1050" dirty="0"/>
              <a:t>　・名称のみ</a:t>
            </a:r>
            <a:endParaRPr lang="en-US" altLang="ja-JP" sz="1050" dirty="0"/>
          </a:p>
          <a:p>
            <a:pPr lvl="0" defTabSz="685800">
              <a:defRPr/>
            </a:pPr>
            <a:r>
              <a:rPr lang="ja-JP" altLang="en-US" sz="1050" dirty="0"/>
              <a:t>②給与体系マスタ、勤怠項目マスタの項目は、下記より表示を選択できます</a:t>
            </a:r>
            <a:endParaRPr lang="en-US" altLang="ja-JP" sz="1050" dirty="0"/>
          </a:p>
          <a:p>
            <a:pPr lvl="0" defTabSz="685800">
              <a:defRPr/>
            </a:pPr>
            <a:r>
              <a:rPr lang="ja-JP" altLang="en-US" sz="1050" dirty="0"/>
              <a:t>　・値と名称</a:t>
            </a:r>
            <a:endParaRPr lang="en-US" altLang="ja-JP" sz="1050" dirty="0"/>
          </a:p>
          <a:p>
            <a:pPr lvl="0" defTabSz="685800">
              <a:defRPr/>
            </a:pPr>
            <a:r>
              <a:rPr lang="ja-JP" altLang="en-US" sz="1050" dirty="0"/>
              <a:t>　・値のみ</a:t>
            </a:r>
            <a:endParaRPr lang="en-US" altLang="ja-JP" sz="1050" dirty="0"/>
          </a:p>
          <a:p>
            <a:pPr lvl="0" defTabSz="685800">
              <a:defRPr/>
            </a:pPr>
            <a:endParaRPr lang="en-US" altLang="ja-JP" sz="1050" dirty="0"/>
          </a:p>
        </p:txBody>
      </p:sp>
      <p:sp>
        <p:nvSpPr>
          <p:cNvPr id="12" name="山形 11"/>
          <p:cNvSpPr/>
          <p:nvPr/>
        </p:nvSpPr>
        <p:spPr>
          <a:xfrm>
            <a:off x="1362626" y="854381"/>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抽出</a:t>
            </a:r>
            <a:r>
              <a:rPr kumimoji="1" lang="ja-JP" altLang="en-US" sz="800" dirty="0">
                <a:solidFill>
                  <a:schemeClr val="tx1"/>
                </a:solidFill>
              </a:rPr>
              <a:t>条件</a:t>
            </a:r>
            <a:endParaRPr kumimoji="1" lang="en-US" altLang="ja-JP" sz="800" dirty="0">
              <a:solidFill>
                <a:schemeClr val="tx1"/>
              </a:solidFill>
            </a:endParaRPr>
          </a:p>
          <a:p>
            <a:pPr algn="ctr"/>
            <a:r>
              <a:rPr kumimoji="1" lang="ja-JP" altLang="en-US" sz="800" dirty="0">
                <a:solidFill>
                  <a:schemeClr val="tx1"/>
                </a:solidFill>
              </a:rPr>
              <a:t>パターンの登録</a:t>
            </a:r>
          </a:p>
        </p:txBody>
      </p:sp>
      <p:sp>
        <p:nvSpPr>
          <p:cNvPr id="13" name="山形 12"/>
          <p:cNvSpPr/>
          <p:nvPr/>
        </p:nvSpPr>
        <p:spPr>
          <a:xfrm>
            <a:off x="2473732" y="854381"/>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給与情報の</a:t>
            </a:r>
            <a:r>
              <a:rPr kumimoji="1" lang="ja-JP" altLang="en-US" sz="800" dirty="0">
                <a:solidFill>
                  <a:schemeClr val="tx1"/>
                </a:solidFill>
              </a:rPr>
              <a:t>照会</a:t>
            </a:r>
          </a:p>
        </p:txBody>
      </p:sp>
      <p:sp>
        <p:nvSpPr>
          <p:cNvPr id="16" name="山形 15"/>
          <p:cNvSpPr/>
          <p:nvPr/>
        </p:nvSpPr>
        <p:spPr>
          <a:xfrm>
            <a:off x="251520" y="854381"/>
            <a:ext cx="1152128" cy="313213"/>
          </a:xfrm>
          <a:prstGeom prst="chevron">
            <a:avLst>
              <a:gd name="adj" fmla="val 3756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表示項目</a:t>
            </a:r>
            <a:endParaRPr lang="en-US" altLang="ja-JP" sz="800" dirty="0">
              <a:solidFill>
                <a:schemeClr val="tx1"/>
              </a:solidFill>
            </a:endParaRPr>
          </a:p>
          <a:p>
            <a:pPr algn="ctr"/>
            <a:r>
              <a:rPr kumimoji="1" lang="ja-JP" altLang="en-US" sz="800" dirty="0">
                <a:solidFill>
                  <a:schemeClr val="tx1"/>
                </a:solidFill>
              </a:rPr>
              <a:t>パターンの登録</a:t>
            </a:r>
          </a:p>
        </p:txBody>
      </p:sp>
      <p:pic>
        <p:nvPicPr>
          <p:cNvPr id="6" name="図 5"/>
          <p:cNvPicPr>
            <a:picLocks noChangeAspect="1"/>
          </p:cNvPicPr>
          <p:nvPr/>
        </p:nvPicPr>
        <p:blipFill>
          <a:blip r:embed="rId2"/>
          <a:stretch>
            <a:fillRect/>
          </a:stretch>
        </p:blipFill>
        <p:spPr>
          <a:xfrm>
            <a:off x="251520" y="1347614"/>
            <a:ext cx="3456037" cy="1351485"/>
          </a:xfrm>
          <a:prstGeom prst="rect">
            <a:avLst/>
          </a:prstGeom>
        </p:spPr>
      </p:pic>
      <p:pic>
        <p:nvPicPr>
          <p:cNvPr id="9" name="図 8"/>
          <p:cNvPicPr>
            <a:picLocks noChangeAspect="1"/>
          </p:cNvPicPr>
          <p:nvPr/>
        </p:nvPicPr>
        <p:blipFill>
          <a:blip r:embed="rId3"/>
          <a:stretch>
            <a:fillRect/>
          </a:stretch>
        </p:blipFill>
        <p:spPr>
          <a:xfrm>
            <a:off x="269156" y="3400053"/>
            <a:ext cx="7979618" cy="1245798"/>
          </a:xfrm>
          <a:prstGeom prst="rect">
            <a:avLst/>
          </a:prstGeom>
        </p:spPr>
      </p:pic>
      <p:sp>
        <p:nvSpPr>
          <p:cNvPr id="17" name="線吹き出し 1 (枠付き) 16"/>
          <p:cNvSpPr/>
          <p:nvPr/>
        </p:nvSpPr>
        <p:spPr>
          <a:xfrm>
            <a:off x="899592" y="3162640"/>
            <a:ext cx="905118" cy="201198"/>
          </a:xfrm>
          <a:prstGeom prst="borderCallout1">
            <a:avLst>
              <a:gd name="adj1" fmla="val 18750"/>
              <a:gd name="adj2" fmla="val -8333"/>
              <a:gd name="adj3" fmla="val 176911"/>
              <a:gd name="adj4" fmla="val -31498"/>
            </a:avLst>
          </a:prstGeom>
          <a:solidFill>
            <a:schemeClr val="accent6"/>
          </a:solidFill>
          <a:ln>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000" dirty="0"/>
              <a:t>コードのみ</a:t>
            </a:r>
            <a:endParaRPr kumimoji="1" lang="ja-JP" altLang="en-US" sz="1000" dirty="0"/>
          </a:p>
        </p:txBody>
      </p:sp>
      <p:sp>
        <p:nvSpPr>
          <p:cNvPr id="18" name="線吹き出し 1 (枠付き) 17"/>
          <p:cNvSpPr/>
          <p:nvPr/>
        </p:nvSpPr>
        <p:spPr>
          <a:xfrm>
            <a:off x="2051720" y="3162640"/>
            <a:ext cx="1063513" cy="201198"/>
          </a:xfrm>
          <a:prstGeom prst="borderCallout1">
            <a:avLst>
              <a:gd name="adj1" fmla="val 18750"/>
              <a:gd name="adj2" fmla="val -8333"/>
              <a:gd name="adj3" fmla="val 176911"/>
              <a:gd name="adj4" fmla="val -31498"/>
            </a:avLst>
          </a:prstGeom>
          <a:solidFill>
            <a:schemeClr val="accent6"/>
          </a:solidFill>
          <a:ln>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000" dirty="0"/>
              <a:t>コードと名称</a:t>
            </a:r>
            <a:endParaRPr kumimoji="1" lang="ja-JP" altLang="en-US" sz="1000" dirty="0"/>
          </a:p>
        </p:txBody>
      </p:sp>
      <p:sp>
        <p:nvSpPr>
          <p:cNvPr id="19" name="線吹き出し 1 (枠付き) 18"/>
          <p:cNvSpPr/>
          <p:nvPr/>
        </p:nvSpPr>
        <p:spPr>
          <a:xfrm>
            <a:off x="4602986" y="3162640"/>
            <a:ext cx="905118" cy="201198"/>
          </a:xfrm>
          <a:prstGeom prst="borderCallout1">
            <a:avLst>
              <a:gd name="adj1" fmla="val 18750"/>
              <a:gd name="adj2" fmla="val -8333"/>
              <a:gd name="adj3" fmla="val 176911"/>
              <a:gd name="adj4" fmla="val -31498"/>
            </a:avLst>
          </a:prstGeom>
          <a:solidFill>
            <a:schemeClr val="accent6"/>
          </a:solidFill>
          <a:ln>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000" dirty="0"/>
              <a:t>名称のみ</a:t>
            </a:r>
            <a:endParaRPr kumimoji="1" lang="ja-JP" altLang="en-US" sz="1000" dirty="0"/>
          </a:p>
        </p:txBody>
      </p:sp>
      <p:sp>
        <p:nvSpPr>
          <p:cNvPr id="21" name="線吹き出し 1 (枠付き) 20"/>
          <p:cNvSpPr/>
          <p:nvPr/>
        </p:nvSpPr>
        <p:spPr>
          <a:xfrm>
            <a:off x="5328084" y="4699827"/>
            <a:ext cx="905118" cy="201198"/>
          </a:xfrm>
          <a:prstGeom prst="borderCallout1">
            <a:avLst>
              <a:gd name="adj1" fmla="val 18750"/>
              <a:gd name="adj2" fmla="val -8333"/>
              <a:gd name="adj3" fmla="val -94513"/>
              <a:gd name="adj4" fmla="val -19571"/>
            </a:avLst>
          </a:prstGeom>
          <a:solidFill>
            <a:schemeClr val="accent6"/>
          </a:solidFill>
          <a:ln>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000" dirty="0"/>
              <a:t>値と名称</a:t>
            </a:r>
            <a:endParaRPr kumimoji="1" lang="ja-JP" altLang="en-US" sz="1000" dirty="0"/>
          </a:p>
        </p:txBody>
      </p:sp>
      <p:sp>
        <p:nvSpPr>
          <p:cNvPr id="22" name="線吹き出し 1 (枠付き) 21"/>
          <p:cNvSpPr/>
          <p:nvPr/>
        </p:nvSpPr>
        <p:spPr>
          <a:xfrm>
            <a:off x="3347864" y="3157206"/>
            <a:ext cx="1063513" cy="201198"/>
          </a:xfrm>
          <a:prstGeom prst="borderCallout1">
            <a:avLst>
              <a:gd name="adj1" fmla="val 18750"/>
              <a:gd name="adj2" fmla="val -8333"/>
              <a:gd name="adj3" fmla="val 176911"/>
              <a:gd name="adj4" fmla="val -31498"/>
            </a:avLst>
          </a:prstGeom>
          <a:solidFill>
            <a:schemeClr val="accent6"/>
          </a:solidFill>
          <a:ln>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000" dirty="0"/>
              <a:t>コードと名称</a:t>
            </a:r>
            <a:endParaRPr kumimoji="1" lang="ja-JP" altLang="en-US" sz="1000" dirty="0"/>
          </a:p>
        </p:txBody>
      </p:sp>
      <p:sp>
        <p:nvSpPr>
          <p:cNvPr id="23" name="線吹き出し 1 (枠付き) 22"/>
          <p:cNvSpPr/>
          <p:nvPr/>
        </p:nvSpPr>
        <p:spPr>
          <a:xfrm>
            <a:off x="6475194" y="4695986"/>
            <a:ext cx="905118" cy="201198"/>
          </a:xfrm>
          <a:prstGeom prst="borderCallout1">
            <a:avLst>
              <a:gd name="adj1" fmla="val 18750"/>
              <a:gd name="adj2" fmla="val -8333"/>
              <a:gd name="adj3" fmla="val -94513"/>
              <a:gd name="adj4" fmla="val -19571"/>
            </a:avLst>
          </a:prstGeom>
          <a:solidFill>
            <a:schemeClr val="accent6"/>
          </a:solidFill>
          <a:ln>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000" dirty="0"/>
              <a:t>値と名称</a:t>
            </a:r>
            <a:endParaRPr kumimoji="1" lang="ja-JP" altLang="en-US" sz="1000" dirty="0"/>
          </a:p>
        </p:txBody>
      </p:sp>
      <p:sp>
        <p:nvSpPr>
          <p:cNvPr id="24" name="線吹き出し 1 (枠付き) 23"/>
          <p:cNvSpPr/>
          <p:nvPr/>
        </p:nvSpPr>
        <p:spPr>
          <a:xfrm>
            <a:off x="7632340" y="4710812"/>
            <a:ext cx="905118" cy="201198"/>
          </a:xfrm>
          <a:prstGeom prst="borderCallout1">
            <a:avLst>
              <a:gd name="adj1" fmla="val 18750"/>
              <a:gd name="adj2" fmla="val -8333"/>
              <a:gd name="adj3" fmla="val -94513"/>
              <a:gd name="adj4" fmla="val -19571"/>
            </a:avLst>
          </a:prstGeom>
          <a:solidFill>
            <a:schemeClr val="accent6"/>
          </a:solidFill>
          <a:ln>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000" dirty="0"/>
              <a:t>値のみ</a:t>
            </a:r>
            <a:endParaRPr kumimoji="1" lang="ja-JP" altLang="en-US" sz="1000" dirty="0"/>
          </a:p>
        </p:txBody>
      </p:sp>
      <p:sp>
        <p:nvSpPr>
          <p:cNvPr id="26" name="テキスト プレースホルダー 2"/>
          <p:cNvSpPr txBox="1">
            <a:spLocks/>
          </p:cNvSpPr>
          <p:nvPr/>
        </p:nvSpPr>
        <p:spPr>
          <a:xfrm>
            <a:off x="179512" y="2914027"/>
            <a:ext cx="2693641"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b="1" u="sng" dirty="0">
                <a:solidFill>
                  <a:prstClr val="black"/>
                </a:solidFill>
                <a:latin typeface="メイリオ"/>
                <a:ea typeface="メイリオ"/>
              </a:rPr>
              <a:t>表示選択の出力例</a:t>
            </a:r>
            <a:endParaRPr lang="en-US" altLang="ja-JP" sz="825" b="1" u="sng" dirty="0">
              <a:solidFill>
                <a:prstClr val="black"/>
              </a:solidFill>
              <a:latin typeface="メイリオ"/>
              <a:ea typeface="メイリオ"/>
            </a:endParaRPr>
          </a:p>
        </p:txBody>
      </p:sp>
      <p:sp>
        <p:nvSpPr>
          <p:cNvPr id="27" name="線吹き出し 1 (枠付き) 26"/>
          <p:cNvSpPr/>
          <p:nvPr/>
        </p:nvSpPr>
        <p:spPr>
          <a:xfrm>
            <a:off x="6660232" y="3198855"/>
            <a:ext cx="1588542" cy="201198"/>
          </a:xfrm>
          <a:prstGeom prst="borderCallout1">
            <a:avLst>
              <a:gd name="adj1" fmla="val 18750"/>
              <a:gd name="adj2" fmla="val -8333"/>
              <a:gd name="adj3" fmla="val 170599"/>
              <a:gd name="adj4" fmla="val -16708"/>
            </a:avLst>
          </a:prstGeom>
          <a:solidFill>
            <a:schemeClr val="accent6"/>
          </a:solidFill>
          <a:ln>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1000" dirty="0"/>
              <a:t>()</a:t>
            </a:r>
            <a:r>
              <a:rPr lang="ja-JP" altLang="en-US" sz="1000" dirty="0"/>
              <a:t>内は勤怠コード</a:t>
            </a:r>
            <a:endParaRPr kumimoji="1" lang="ja-JP" altLang="en-US" sz="1000" dirty="0"/>
          </a:p>
        </p:txBody>
      </p:sp>
      <p:grpSp>
        <p:nvGrpSpPr>
          <p:cNvPr id="3" name="グループ化 2"/>
          <p:cNvGrpSpPr/>
          <p:nvPr/>
        </p:nvGrpSpPr>
        <p:grpSpPr>
          <a:xfrm>
            <a:off x="4842985" y="2391730"/>
            <a:ext cx="3915862" cy="679016"/>
            <a:chOff x="4842985" y="2319722"/>
            <a:chExt cx="3915862" cy="751024"/>
          </a:xfrm>
        </p:grpSpPr>
        <p:sp>
          <p:nvSpPr>
            <p:cNvPr id="28" name="角丸四角形 27"/>
            <p:cNvSpPr/>
            <p:nvPr/>
          </p:nvSpPr>
          <p:spPr>
            <a:xfrm>
              <a:off x="4842985" y="2319722"/>
              <a:ext cx="3915862" cy="751024"/>
            </a:xfrm>
            <a:prstGeom prst="roundRect">
              <a:avLst>
                <a:gd name="adj" fmla="val 9591"/>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en-US" altLang="ja-JP" sz="1050" dirty="0">
                <a:solidFill>
                  <a:srgbClr val="0070C0"/>
                </a:solidFill>
              </a:endParaRPr>
            </a:p>
            <a:p>
              <a:r>
                <a:rPr lang="ja-JP" altLang="en-US" sz="1050" dirty="0">
                  <a:solidFill>
                    <a:srgbClr val="FF0000"/>
                  </a:solidFill>
                </a:rPr>
                <a:t>正式名と略称がある場合、名称は略称を表示します。</a:t>
              </a:r>
              <a:endParaRPr lang="en-US" altLang="ja-JP" sz="1050" dirty="0">
                <a:solidFill>
                  <a:srgbClr val="FF0000"/>
                </a:solidFill>
              </a:endParaRPr>
            </a:p>
            <a:p>
              <a:r>
                <a:rPr lang="ja-JP" altLang="en-US" sz="1050" dirty="0">
                  <a:solidFill>
                    <a:srgbClr val="FF0000"/>
                  </a:solidFill>
                </a:rPr>
                <a:t>コード名称、組織名称、銀行・支店名など</a:t>
              </a:r>
            </a:p>
          </p:txBody>
        </p:sp>
        <p:grpSp>
          <p:nvGrpSpPr>
            <p:cNvPr id="29" name="グループ化 28"/>
            <p:cNvGrpSpPr/>
            <p:nvPr/>
          </p:nvGrpSpPr>
          <p:grpSpPr>
            <a:xfrm>
              <a:off x="4976705" y="2319722"/>
              <a:ext cx="1329922" cy="216024"/>
              <a:chOff x="186165" y="3762776"/>
              <a:chExt cx="1248949" cy="216024"/>
            </a:xfrm>
          </p:grpSpPr>
          <p:sp>
            <p:nvSpPr>
              <p:cNvPr id="30" name="テキスト プレースホルダー 2"/>
              <p:cNvSpPr txBox="1">
                <a:spLocks/>
              </p:cNvSpPr>
              <p:nvPr/>
            </p:nvSpPr>
            <p:spPr>
              <a:xfrm>
                <a:off x="326452" y="3762776"/>
                <a:ext cx="1108662"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900" b="1" u="sng" dirty="0">
                    <a:solidFill>
                      <a:prstClr val="black"/>
                    </a:solidFill>
                    <a:latin typeface="メイリオ"/>
                    <a:ea typeface="メイリオ"/>
                  </a:rPr>
                  <a:t>ポイント</a:t>
                </a:r>
                <a:endParaRPr lang="en-US" altLang="ja-JP" sz="900" u="sng" dirty="0">
                  <a:solidFill>
                    <a:prstClr val="black"/>
                  </a:solidFill>
                  <a:latin typeface="メイリオ"/>
                  <a:ea typeface="メイリオ"/>
                </a:endParaRPr>
              </a:p>
            </p:txBody>
          </p:sp>
          <p:sp>
            <p:nvSpPr>
              <p:cNvPr id="31" name="Freeform 37"/>
              <p:cNvSpPr>
                <a:spLocks/>
              </p:cNvSpPr>
              <p:nvPr/>
            </p:nvSpPr>
            <p:spPr bwMode="auto">
              <a:xfrm>
                <a:off x="186165" y="3804942"/>
                <a:ext cx="196607" cy="144926"/>
              </a:xfrm>
              <a:custGeom>
                <a:avLst/>
                <a:gdLst>
                  <a:gd name="T0" fmla="*/ 505 w 538"/>
                  <a:gd name="T1" fmla="*/ 198 h 404"/>
                  <a:gd name="T2" fmla="*/ 362 w 538"/>
                  <a:gd name="T3" fmla="*/ 198 h 404"/>
                  <a:gd name="T4" fmla="*/ 362 w 538"/>
                  <a:gd name="T5" fmla="*/ 369 h 404"/>
                  <a:gd name="T6" fmla="*/ 328 w 538"/>
                  <a:gd name="T7" fmla="*/ 404 h 404"/>
                  <a:gd name="T8" fmla="*/ 327 w 538"/>
                  <a:gd name="T9" fmla="*/ 404 h 404"/>
                  <a:gd name="T10" fmla="*/ 327 w 538"/>
                  <a:gd name="T11" fmla="*/ 404 h 404"/>
                  <a:gd name="T12" fmla="*/ 153 w 538"/>
                  <a:gd name="T13" fmla="*/ 404 h 404"/>
                  <a:gd name="T14" fmla="*/ 114 w 538"/>
                  <a:gd name="T15" fmla="*/ 390 h 404"/>
                  <a:gd name="T16" fmla="*/ 76 w 538"/>
                  <a:gd name="T17" fmla="*/ 369 h 404"/>
                  <a:gd name="T18" fmla="*/ 0 w 538"/>
                  <a:gd name="T19" fmla="*/ 369 h 404"/>
                  <a:gd name="T20" fmla="*/ 0 w 538"/>
                  <a:gd name="T21" fmla="*/ 179 h 404"/>
                  <a:gd name="T22" fmla="*/ 76 w 538"/>
                  <a:gd name="T23" fmla="*/ 179 h 404"/>
                  <a:gd name="T24" fmla="*/ 112 w 538"/>
                  <a:gd name="T25" fmla="*/ 154 h 404"/>
                  <a:gd name="T26" fmla="*/ 152 w 538"/>
                  <a:gd name="T27" fmla="*/ 26 h 404"/>
                  <a:gd name="T28" fmla="*/ 188 w 538"/>
                  <a:gd name="T29" fmla="*/ 3 h 404"/>
                  <a:gd name="T30" fmla="*/ 210 w 538"/>
                  <a:gd name="T31" fmla="*/ 39 h 404"/>
                  <a:gd name="T32" fmla="*/ 194 w 538"/>
                  <a:gd name="T33" fmla="*/ 138 h 404"/>
                  <a:gd name="T34" fmla="*/ 505 w 538"/>
                  <a:gd name="T35" fmla="*/ 138 h 404"/>
                  <a:gd name="T36" fmla="*/ 505 w 538"/>
                  <a:gd name="T37" fmla="*/ 19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8" h="404">
                    <a:moveTo>
                      <a:pt x="505" y="198"/>
                    </a:moveTo>
                    <a:cubicBezTo>
                      <a:pt x="362" y="198"/>
                      <a:pt x="362" y="198"/>
                      <a:pt x="362" y="198"/>
                    </a:cubicBezTo>
                    <a:cubicBezTo>
                      <a:pt x="362" y="369"/>
                      <a:pt x="362" y="369"/>
                      <a:pt x="362" y="369"/>
                    </a:cubicBezTo>
                    <a:cubicBezTo>
                      <a:pt x="362" y="388"/>
                      <a:pt x="347" y="404"/>
                      <a:pt x="328" y="404"/>
                    </a:cubicBezTo>
                    <a:cubicBezTo>
                      <a:pt x="327" y="404"/>
                      <a:pt x="327" y="404"/>
                      <a:pt x="327" y="404"/>
                    </a:cubicBezTo>
                    <a:cubicBezTo>
                      <a:pt x="327" y="404"/>
                      <a:pt x="327" y="404"/>
                      <a:pt x="327" y="404"/>
                    </a:cubicBezTo>
                    <a:cubicBezTo>
                      <a:pt x="285" y="404"/>
                      <a:pt x="168" y="404"/>
                      <a:pt x="153" y="404"/>
                    </a:cubicBezTo>
                    <a:cubicBezTo>
                      <a:pt x="138" y="404"/>
                      <a:pt x="125" y="400"/>
                      <a:pt x="114" y="390"/>
                    </a:cubicBezTo>
                    <a:cubicBezTo>
                      <a:pt x="99" y="375"/>
                      <a:pt x="92" y="369"/>
                      <a:pt x="76" y="369"/>
                    </a:cubicBezTo>
                    <a:cubicBezTo>
                      <a:pt x="0" y="369"/>
                      <a:pt x="0" y="369"/>
                      <a:pt x="0" y="369"/>
                    </a:cubicBezTo>
                    <a:cubicBezTo>
                      <a:pt x="0" y="179"/>
                      <a:pt x="0" y="179"/>
                      <a:pt x="0" y="179"/>
                    </a:cubicBezTo>
                    <a:cubicBezTo>
                      <a:pt x="76" y="179"/>
                      <a:pt x="76" y="179"/>
                      <a:pt x="76" y="179"/>
                    </a:cubicBezTo>
                    <a:cubicBezTo>
                      <a:pt x="87" y="179"/>
                      <a:pt x="108" y="168"/>
                      <a:pt x="112" y="154"/>
                    </a:cubicBezTo>
                    <a:cubicBezTo>
                      <a:pt x="152" y="26"/>
                      <a:pt x="152" y="26"/>
                      <a:pt x="152" y="26"/>
                    </a:cubicBezTo>
                    <a:cubicBezTo>
                      <a:pt x="155" y="10"/>
                      <a:pt x="172" y="0"/>
                      <a:pt x="188" y="3"/>
                    </a:cubicBezTo>
                    <a:cubicBezTo>
                      <a:pt x="204" y="7"/>
                      <a:pt x="214" y="23"/>
                      <a:pt x="210" y="39"/>
                    </a:cubicBezTo>
                    <a:cubicBezTo>
                      <a:pt x="194" y="138"/>
                      <a:pt x="194" y="138"/>
                      <a:pt x="194" y="138"/>
                    </a:cubicBezTo>
                    <a:cubicBezTo>
                      <a:pt x="505" y="138"/>
                      <a:pt x="505" y="138"/>
                      <a:pt x="505" y="138"/>
                    </a:cubicBezTo>
                    <a:cubicBezTo>
                      <a:pt x="537" y="138"/>
                      <a:pt x="538" y="195"/>
                      <a:pt x="505" y="198"/>
                    </a:cubicBezTo>
                    <a:close/>
                  </a:path>
                </a:pathLst>
              </a:custGeom>
              <a:solidFill>
                <a:srgbClr val="E60012"/>
              </a:solidFill>
              <a:ln>
                <a:noFill/>
              </a:ln>
            </p:spPr>
            <p:txBody>
              <a:bodyPr vert="horz" wrap="square" lIns="91440" tIns="45720" rIns="91440" bIns="45720" numCol="1" anchor="t" anchorCtr="0" compatLnSpc="1">
                <a:prstTxWarp prst="textNoShape">
                  <a:avLst/>
                </a:prstTxWarp>
              </a:bodyPr>
              <a:lstStyle/>
              <a:p>
                <a:endParaRPr lang="ja-JP" altLang="en-US" sz="900"/>
              </a:p>
            </p:txBody>
          </p:sp>
        </p:grpSp>
      </p:grpSp>
      <p:sp>
        <p:nvSpPr>
          <p:cNvPr id="32" name="正方形/長方形 31"/>
          <p:cNvSpPr/>
          <p:nvPr/>
        </p:nvSpPr>
        <p:spPr>
          <a:xfrm>
            <a:off x="2522214" y="1509989"/>
            <a:ext cx="634041" cy="1216889"/>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Tree>
    <p:extLst>
      <p:ext uri="{BB962C8B-B14F-4D97-AF65-F5344CB8AC3E}">
        <p14:creationId xmlns:p14="http://schemas.microsoft.com/office/powerpoint/2010/main" val="3104518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給与管理</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1.</a:t>
            </a:r>
            <a:r>
              <a:rPr lang="ja-JP" altLang="en-US" sz="1800" dirty="0">
                <a:solidFill>
                  <a:prstClr val="white"/>
                </a:solidFill>
              </a:rPr>
              <a:t>給与情報検索</a:t>
            </a:r>
            <a:endParaRPr lang="ja-JP" altLang="en-US" sz="1800" dirty="0">
              <a:latin typeface="+mn-ea"/>
              <a:ea typeface="+mn-ea"/>
            </a:endParaRPr>
          </a:p>
        </p:txBody>
      </p:sp>
      <p:sp>
        <p:nvSpPr>
          <p:cNvPr id="14" name="正方形/長方形 13"/>
          <p:cNvSpPr/>
          <p:nvPr/>
        </p:nvSpPr>
        <p:spPr>
          <a:xfrm>
            <a:off x="5125763" y="1455626"/>
            <a:ext cx="3905409" cy="3285515"/>
          </a:xfrm>
          <a:prstGeom prst="rect">
            <a:avLst/>
          </a:prstGeom>
        </p:spPr>
        <p:txBody>
          <a:bodyPr wrap="square">
            <a:spAutoFit/>
          </a:bodyPr>
          <a:lstStyle/>
          <a:p>
            <a:pPr lvl="0" defTabSz="685800">
              <a:defRPr/>
            </a:pPr>
            <a:r>
              <a:rPr lang="ja-JP" altLang="en-US" sz="1050" b="1" dirty="0">
                <a:solidFill>
                  <a:srgbClr val="0070C0"/>
                </a:solidFill>
              </a:rPr>
              <a:t>＜検索パターンコード＞</a:t>
            </a:r>
            <a:endParaRPr lang="en-US" altLang="ja-JP" sz="1050" b="1" dirty="0">
              <a:solidFill>
                <a:srgbClr val="0070C0"/>
              </a:solidFill>
            </a:endParaRPr>
          </a:p>
          <a:p>
            <a:pPr marL="92075" lvl="0" indent="-92075" defTabSz="685800">
              <a:defRPr/>
            </a:pPr>
            <a:r>
              <a:rPr lang="ja-JP" altLang="en-US" sz="1000" dirty="0"/>
              <a:t>　［給与検索項目設定］で登録したパターンコードを入力します。</a:t>
            </a:r>
            <a:endParaRPr lang="en-US" altLang="ja-JP" sz="1000" dirty="0"/>
          </a:p>
          <a:p>
            <a:pPr lvl="0" defTabSz="685800">
              <a:defRPr/>
            </a:pPr>
            <a:r>
              <a:rPr lang="ja-JP" altLang="en-US" sz="1050" b="1" dirty="0">
                <a:solidFill>
                  <a:srgbClr val="0070C0"/>
                </a:solidFill>
              </a:rPr>
              <a:t>＜基準日＞</a:t>
            </a:r>
            <a:endParaRPr lang="en-US" altLang="ja-JP" sz="1050" b="1" dirty="0">
              <a:solidFill>
                <a:srgbClr val="0070C0"/>
              </a:solidFill>
            </a:endParaRPr>
          </a:p>
          <a:p>
            <a:pPr lvl="0" defTabSz="685800">
              <a:defRPr/>
            </a:pPr>
            <a:r>
              <a:rPr lang="ja-JP" altLang="en-US" sz="1000" dirty="0"/>
              <a:t>　「条件パターン」を抽出する基準日を指定します。</a:t>
            </a:r>
            <a:endParaRPr lang="en-US" altLang="ja-JP" sz="1000" dirty="0"/>
          </a:p>
          <a:p>
            <a:pPr lvl="0" defTabSz="685800">
              <a:defRPr/>
            </a:pPr>
            <a:r>
              <a:rPr lang="ja-JP" altLang="en-US" sz="1050" b="1" dirty="0">
                <a:solidFill>
                  <a:srgbClr val="0070C0"/>
                </a:solidFill>
              </a:rPr>
              <a:t>＜条件パターンコード＞</a:t>
            </a:r>
            <a:endParaRPr lang="en-US" altLang="ja-JP" sz="1050" b="1" dirty="0">
              <a:solidFill>
                <a:srgbClr val="0070C0"/>
              </a:solidFill>
            </a:endParaRPr>
          </a:p>
          <a:p>
            <a:pPr defTabSz="685800">
              <a:defRPr/>
            </a:pPr>
            <a:r>
              <a:rPr lang="ja-JP" altLang="en-US" sz="1050" dirty="0"/>
              <a:t>　</a:t>
            </a:r>
            <a:r>
              <a:rPr lang="ja-JP" altLang="en-US" sz="1000" dirty="0"/>
              <a:t>任意の英数字</a:t>
            </a:r>
            <a:r>
              <a:rPr lang="en-US" altLang="ja-JP" sz="1000" dirty="0"/>
              <a:t>10</a:t>
            </a:r>
            <a:r>
              <a:rPr lang="ja-JP" altLang="en-US" sz="1000" dirty="0"/>
              <a:t>桁以内で入力します。</a:t>
            </a:r>
            <a:endParaRPr lang="en-US" altLang="ja-JP" sz="1000" dirty="0"/>
          </a:p>
          <a:p>
            <a:pPr defTabSz="685800">
              <a:defRPr/>
            </a:pPr>
            <a:r>
              <a:rPr lang="ja-JP" altLang="en-US" sz="1000" dirty="0"/>
              <a:t>　未登録のコードを入力した場合、「新規登録」扱いになり、</a:t>
            </a:r>
            <a:endParaRPr lang="en-US" altLang="ja-JP" sz="1000" dirty="0"/>
          </a:p>
          <a:p>
            <a:pPr defTabSz="685800">
              <a:defRPr/>
            </a:pPr>
            <a:r>
              <a:rPr lang="ja-JP" altLang="en-US" sz="1000" dirty="0"/>
              <a:t>　登録済のコードを入力した場合は、「修正更新」として扱い</a:t>
            </a:r>
            <a:endParaRPr lang="en-US" altLang="ja-JP" sz="1000" dirty="0"/>
          </a:p>
          <a:p>
            <a:pPr defTabSz="685800">
              <a:defRPr/>
            </a:pPr>
            <a:r>
              <a:rPr lang="ja-JP" altLang="en-US" sz="1000" dirty="0"/>
              <a:t>　ます。</a:t>
            </a:r>
            <a:endParaRPr lang="en-US" altLang="ja-JP" sz="1000" dirty="0"/>
          </a:p>
          <a:p>
            <a:pPr lvl="0" defTabSz="685800">
              <a:defRPr/>
            </a:pPr>
            <a:r>
              <a:rPr lang="ja-JP" altLang="en-US" sz="1050" b="1" dirty="0">
                <a:solidFill>
                  <a:srgbClr val="0070C0"/>
                </a:solidFill>
              </a:rPr>
              <a:t>＜条件パターン名称＞</a:t>
            </a:r>
            <a:endParaRPr lang="en-US" altLang="ja-JP" sz="1050" b="1" dirty="0">
              <a:solidFill>
                <a:srgbClr val="0070C0"/>
              </a:solidFill>
            </a:endParaRPr>
          </a:p>
          <a:p>
            <a:pPr lvl="0" defTabSz="685800">
              <a:defRPr/>
            </a:pPr>
            <a:r>
              <a:rPr lang="ja-JP" altLang="en-US" sz="1100" dirty="0"/>
              <a:t>　</a:t>
            </a:r>
            <a:r>
              <a:rPr lang="ja-JP" altLang="en-US" sz="1000" dirty="0"/>
              <a:t>名称を</a:t>
            </a:r>
            <a:r>
              <a:rPr lang="en-US" altLang="ja-JP" sz="1000" dirty="0"/>
              <a:t>40</a:t>
            </a:r>
            <a:r>
              <a:rPr lang="ja-JP" altLang="en-US" sz="1000" dirty="0"/>
              <a:t>バイト以内で登録します。</a:t>
            </a:r>
            <a:endParaRPr lang="en-US" altLang="ja-JP" sz="1050" dirty="0"/>
          </a:p>
          <a:p>
            <a:pPr lvl="0" defTabSz="685800">
              <a:defRPr/>
            </a:pPr>
            <a:r>
              <a:rPr lang="ja-JP" altLang="en-US" sz="1050" b="1" dirty="0">
                <a:solidFill>
                  <a:srgbClr val="0070C0"/>
                </a:solidFill>
              </a:rPr>
              <a:t>＜有効開始日、有効終了日＞</a:t>
            </a:r>
            <a:endParaRPr lang="en-US" altLang="ja-JP" sz="1050" b="1" dirty="0">
              <a:solidFill>
                <a:srgbClr val="0070C0"/>
              </a:solidFill>
            </a:endParaRPr>
          </a:p>
          <a:p>
            <a:pPr lvl="0" defTabSz="685800">
              <a:defRPr/>
            </a:pPr>
            <a:r>
              <a:rPr lang="ja-JP" altLang="en-US" sz="1100" dirty="0"/>
              <a:t>　</a:t>
            </a:r>
            <a:r>
              <a:rPr lang="ja-JP" altLang="en-US" sz="1000" dirty="0"/>
              <a:t>条件パターンの有効期間を入力します。</a:t>
            </a:r>
            <a:endParaRPr lang="en-US" altLang="ja-JP" sz="1000" dirty="0"/>
          </a:p>
          <a:p>
            <a:pPr lvl="0" defTabSz="685800">
              <a:defRPr/>
            </a:pPr>
            <a:r>
              <a:rPr lang="ja-JP" altLang="en-US" sz="1050" b="1" dirty="0">
                <a:solidFill>
                  <a:srgbClr val="0070C0"/>
                </a:solidFill>
              </a:rPr>
              <a:t>＜用途＞</a:t>
            </a:r>
            <a:endParaRPr lang="en-US" altLang="ja-JP" sz="1050" b="1" dirty="0">
              <a:solidFill>
                <a:srgbClr val="0070C0"/>
              </a:solidFill>
            </a:endParaRPr>
          </a:p>
          <a:p>
            <a:pPr lvl="0" defTabSz="685800">
              <a:defRPr/>
            </a:pPr>
            <a:r>
              <a:rPr lang="ja-JP" altLang="en-US" sz="1050" dirty="0"/>
              <a:t>　設定した条件の用途を</a:t>
            </a:r>
            <a:r>
              <a:rPr lang="en-US" altLang="ja-JP" sz="1050" dirty="0"/>
              <a:t>1024</a:t>
            </a:r>
            <a:r>
              <a:rPr lang="ja-JP" altLang="en-US" sz="1050" dirty="0"/>
              <a:t>バイト以内で登録します。</a:t>
            </a:r>
            <a:endParaRPr lang="en-US" altLang="ja-JP" sz="1050" dirty="0"/>
          </a:p>
          <a:p>
            <a:pPr lvl="0" defTabSz="685800">
              <a:defRPr/>
            </a:pPr>
            <a:r>
              <a:rPr lang="ja-JP" altLang="en-US" sz="1050" b="1" dirty="0">
                <a:solidFill>
                  <a:srgbClr val="0070C0"/>
                </a:solidFill>
              </a:rPr>
              <a:t>＜セキュリティレベル＞</a:t>
            </a:r>
            <a:endParaRPr lang="en-US" altLang="ja-JP" sz="1050" b="1" dirty="0">
              <a:solidFill>
                <a:srgbClr val="0070C0"/>
              </a:solidFill>
            </a:endParaRPr>
          </a:p>
          <a:p>
            <a:pPr lvl="0" defTabSz="685800">
              <a:defRPr/>
            </a:pPr>
            <a:r>
              <a:rPr lang="ja-JP" altLang="en-US" sz="1100" dirty="0"/>
              <a:t>　</a:t>
            </a:r>
            <a:r>
              <a:rPr lang="ja-JP" altLang="en-US" sz="1000" dirty="0"/>
              <a:t>本条件パターンを参照、編集可能なセキュリティレベル</a:t>
            </a:r>
            <a:endParaRPr lang="en-US" altLang="ja-JP" sz="1000" dirty="0"/>
          </a:p>
          <a:p>
            <a:pPr lvl="0" defTabSz="685800">
              <a:defRPr/>
            </a:pPr>
            <a:r>
              <a:rPr lang="ja-JP" altLang="en-US" sz="1000" dirty="0"/>
              <a:t>　を登録します。ログインユーザーのセキュリティレベルが</a:t>
            </a:r>
            <a:endParaRPr lang="en-US" altLang="ja-JP" sz="1000" dirty="0"/>
          </a:p>
          <a:p>
            <a:pPr lvl="0" defTabSz="685800">
              <a:defRPr/>
            </a:pPr>
            <a:r>
              <a:rPr lang="ja-JP" altLang="en-US" sz="1000" dirty="0"/>
              <a:t>　登録した値より低い場合は、その項目パターンは参照でき</a:t>
            </a:r>
            <a:endParaRPr lang="en-US" altLang="ja-JP" sz="1000" dirty="0"/>
          </a:p>
          <a:p>
            <a:pPr lvl="0" defTabSz="685800">
              <a:defRPr/>
            </a:pPr>
            <a:r>
              <a:rPr lang="ja-JP" altLang="en-US" sz="1000" dirty="0"/>
              <a:t>　ません。</a:t>
            </a:r>
            <a:endParaRPr lang="en-US" altLang="ja-JP" sz="1000" dirty="0"/>
          </a:p>
        </p:txBody>
      </p:sp>
      <p:sp>
        <p:nvSpPr>
          <p:cNvPr id="12" name="山形 11"/>
          <p:cNvSpPr/>
          <p:nvPr/>
        </p:nvSpPr>
        <p:spPr>
          <a:xfrm>
            <a:off x="1362626" y="854381"/>
            <a:ext cx="1152128" cy="313213"/>
          </a:xfrm>
          <a:prstGeom prst="chevron">
            <a:avLst>
              <a:gd name="adj" fmla="val 37568"/>
            </a:avLst>
          </a:prstGeom>
          <a:solidFill>
            <a:schemeClr val="accent2"/>
          </a:solidFill>
          <a:ln>
            <a:solidFill>
              <a:srgbClr val="3B8EB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抽出</a:t>
            </a:r>
            <a:r>
              <a:rPr kumimoji="1" lang="ja-JP" altLang="en-US" sz="800" dirty="0">
                <a:solidFill>
                  <a:schemeClr val="tx1"/>
                </a:solidFill>
              </a:rPr>
              <a:t>条件</a:t>
            </a:r>
            <a:endParaRPr kumimoji="1" lang="en-US" altLang="ja-JP" sz="800" dirty="0">
              <a:solidFill>
                <a:schemeClr val="tx1"/>
              </a:solidFill>
            </a:endParaRPr>
          </a:p>
          <a:p>
            <a:pPr algn="ctr"/>
            <a:r>
              <a:rPr kumimoji="1" lang="ja-JP" altLang="en-US" sz="800" dirty="0">
                <a:solidFill>
                  <a:schemeClr val="tx1"/>
                </a:solidFill>
              </a:rPr>
              <a:t>パターンの登録</a:t>
            </a:r>
          </a:p>
        </p:txBody>
      </p:sp>
      <p:sp>
        <p:nvSpPr>
          <p:cNvPr id="13" name="山形 12"/>
          <p:cNvSpPr/>
          <p:nvPr/>
        </p:nvSpPr>
        <p:spPr>
          <a:xfrm>
            <a:off x="2473732" y="854381"/>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給与情報の</a:t>
            </a:r>
            <a:r>
              <a:rPr kumimoji="1" lang="ja-JP" altLang="en-US" sz="800" dirty="0">
                <a:solidFill>
                  <a:schemeClr val="tx1"/>
                </a:solidFill>
              </a:rPr>
              <a:t>照会</a:t>
            </a:r>
          </a:p>
        </p:txBody>
      </p:sp>
      <p:sp>
        <p:nvSpPr>
          <p:cNvPr id="16" name="山形 15"/>
          <p:cNvSpPr/>
          <p:nvPr/>
        </p:nvSpPr>
        <p:spPr>
          <a:xfrm>
            <a:off x="251520" y="854381"/>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表示項目</a:t>
            </a:r>
            <a:endParaRPr lang="en-US" altLang="ja-JP" sz="800" dirty="0">
              <a:solidFill>
                <a:schemeClr val="tx1"/>
              </a:solidFill>
            </a:endParaRPr>
          </a:p>
          <a:p>
            <a:pPr algn="ctr"/>
            <a:r>
              <a:rPr kumimoji="1" lang="ja-JP" altLang="en-US" sz="800" dirty="0">
                <a:solidFill>
                  <a:schemeClr val="tx1"/>
                </a:solidFill>
              </a:rPr>
              <a:t>パターンの登録</a:t>
            </a:r>
          </a:p>
        </p:txBody>
      </p:sp>
      <p:sp>
        <p:nvSpPr>
          <p:cNvPr id="20" name="テキスト プレースホルダー 2"/>
          <p:cNvSpPr txBox="1">
            <a:spLocks/>
          </p:cNvSpPr>
          <p:nvPr/>
        </p:nvSpPr>
        <p:spPr>
          <a:xfrm>
            <a:off x="143508" y="1278025"/>
            <a:ext cx="5220580" cy="51397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zh-TW" altLang="en-US" sz="1200" b="1" u="sng" dirty="0">
                <a:solidFill>
                  <a:prstClr val="black"/>
                </a:solidFill>
              </a:rPr>
              <a:t>給与検索条件設定</a:t>
            </a:r>
            <a:r>
              <a:rPr lang="en-US" altLang="ja-JP" sz="1200" b="1" u="sng" dirty="0">
                <a:solidFill>
                  <a:prstClr val="black"/>
                </a:solidFill>
              </a:rPr>
              <a:t> </a:t>
            </a:r>
            <a:r>
              <a:rPr lang="ja-JP" altLang="en-US" sz="1200" b="1" u="sng" dirty="0">
                <a:solidFill>
                  <a:prstClr val="black"/>
                </a:solidFill>
              </a:rPr>
              <a:t>（</a:t>
            </a:r>
            <a:r>
              <a:rPr lang="en-US" altLang="ja-JP" sz="1200" b="1" u="sng" dirty="0">
                <a:solidFill>
                  <a:prstClr val="black"/>
                </a:solidFill>
              </a:rPr>
              <a:t>JM530200</a:t>
            </a:r>
            <a:r>
              <a:rPr lang="ja-JP" altLang="en-US" sz="1200" b="1" u="sng" dirty="0">
                <a:solidFill>
                  <a:prstClr val="black"/>
                </a:solidFill>
              </a:rPr>
              <a:t>）</a:t>
            </a:r>
            <a:endParaRPr lang="en-US" altLang="ja-JP" sz="1200" b="1" u="sng" dirty="0">
              <a:solidFill>
                <a:prstClr val="black"/>
              </a:solidFill>
            </a:endParaRPr>
          </a:p>
          <a:p>
            <a:pPr marL="0" indent="0" defTabSz="685800">
              <a:lnSpc>
                <a:spcPts val="1425"/>
              </a:lnSpc>
              <a:buClr>
                <a:srgbClr val="F9BE00"/>
              </a:buClr>
              <a:buNone/>
              <a:defRPr/>
            </a:pPr>
            <a:r>
              <a:rPr lang="ja-JP" altLang="en-US" sz="1050" dirty="0">
                <a:solidFill>
                  <a:prstClr val="black"/>
                </a:solidFill>
                <a:latin typeface="メイリオ"/>
                <a:ea typeface="メイリオ"/>
              </a:rPr>
              <a:t>［給与検索項目設定］で登録した項目パターンに対して抽出条件を設定します。</a:t>
            </a:r>
            <a:endParaRPr lang="en-US" altLang="ja-JP" sz="1050" dirty="0">
              <a:solidFill>
                <a:prstClr val="black"/>
              </a:solidFill>
              <a:latin typeface="メイリオ"/>
              <a:ea typeface="メイリオ"/>
            </a:endParaRPr>
          </a:p>
        </p:txBody>
      </p:sp>
      <p:pic>
        <p:nvPicPr>
          <p:cNvPr id="4" name="図 3"/>
          <p:cNvPicPr>
            <a:picLocks noChangeAspect="1"/>
          </p:cNvPicPr>
          <p:nvPr/>
        </p:nvPicPr>
        <p:blipFill>
          <a:blip r:embed="rId2"/>
          <a:stretch>
            <a:fillRect/>
          </a:stretch>
        </p:blipFill>
        <p:spPr>
          <a:xfrm>
            <a:off x="252500" y="1792002"/>
            <a:ext cx="4876800" cy="3048000"/>
          </a:xfrm>
          <a:prstGeom prst="rect">
            <a:avLst/>
          </a:prstGeom>
        </p:spPr>
      </p:pic>
      <p:sp>
        <p:nvSpPr>
          <p:cNvPr id="18" name="正方形/長方形 17"/>
          <p:cNvSpPr/>
          <p:nvPr/>
        </p:nvSpPr>
        <p:spPr>
          <a:xfrm>
            <a:off x="290291" y="2031690"/>
            <a:ext cx="4317714" cy="624575"/>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Tree>
    <p:extLst>
      <p:ext uri="{BB962C8B-B14F-4D97-AF65-F5344CB8AC3E}">
        <p14:creationId xmlns:p14="http://schemas.microsoft.com/office/powerpoint/2010/main" val="130606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12</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給与管理</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1.</a:t>
            </a:r>
            <a:r>
              <a:rPr lang="ja-JP" altLang="en-US" sz="1800" dirty="0">
                <a:solidFill>
                  <a:prstClr val="white"/>
                </a:solidFill>
              </a:rPr>
              <a:t>給与情報検索</a:t>
            </a:r>
            <a:endParaRPr lang="ja-JP" altLang="en-US" sz="1800" dirty="0">
              <a:latin typeface="+mn-ea"/>
              <a:ea typeface="+mn-ea"/>
            </a:endParaRPr>
          </a:p>
        </p:txBody>
      </p:sp>
      <p:sp>
        <p:nvSpPr>
          <p:cNvPr id="14" name="正方形/長方形 13"/>
          <p:cNvSpPr/>
          <p:nvPr/>
        </p:nvSpPr>
        <p:spPr>
          <a:xfrm>
            <a:off x="5759404" y="1239602"/>
            <a:ext cx="3241088" cy="2154436"/>
          </a:xfrm>
          <a:prstGeom prst="rect">
            <a:avLst/>
          </a:prstGeom>
        </p:spPr>
        <p:txBody>
          <a:bodyPr wrap="square">
            <a:spAutoFit/>
          </a:bodyPr>
          <a:lstStyle/>
          <a:p>
            <a:pPr lvl="0" defTabSz="685800">
              <a:defRPr/>
            </a:pPr>
            <a:r>
              <a:rPr lang="ja-JP" altLang="en-US" sz="1050" b="1" dirty="0">
                <a:solidFill>
                  <a:srgbClr val="0070C0"/>
                </a:solidFill>
              </a:rPr>
              <a:t>＜汎用条件抽出条件＞</a:t>
            </a:r>
            <a:endParaRPr lang="en-US" altLang="ja-JP" sz="1050" b="1" dirty="0">
              <a:solidFill>
                <a:srgbClr val="0070C0"/>
              </a:solidFill>
            </a:endParaRPr>
          </a:p>
          <a:p>
            <a:pPr lvl="0" defTabSz="685800">
              <a:defRPr/>
            </a:pPr>
            <a:r>
              <a:rPr lang="ja-JP" altLang="en-US" sz="1000" dirty="0"/>
              <a:t>　対象者の抽出条件を［汎用条件設定マスタ登録］</a:t>
            </a:r>
            <a:endParaRPr lang="en-US" altLang="ja-JP" sz="1000" dirty="0"/>
          </a:p>
          <a:p>
            <a:pPr lvl="0" defTabSz="685800">
              <a:defRPr/>
            </a:pPr>
            <a:r>
              <a:rPr lang="ja-JP" altLang="en-US" sz="1000" dirty="0"/>
              <a:t>　の「汎用対象者抽出」パターンから抽出する場合、</a:t>
            </a:r>
            <a:endParaRPr lang="en-US" altLang="ja-JP" sz="1000" dirty="0"/>
          </a:p>
          <a:p>
            <a:pPr lvl="0" defTabSz="685800">
              <a:defRPr/>
            </a:pPr>
            <a:r>
              <a:rPr lang="ja-JP" altLang="en-US" sz="1000" dirty="0"/>
              <a:t>　そのパターンコードを指定します。</a:t>
            </a:r>
            <a:endParaRPr lang="en-US" altLang="ja-JP" sz="1000" dirty="0"/>
          </a:p>
          <a:p>
            <a:pPr lvl="0" defTabSz="685800">
              <a:defRPr/>
            </a:pPr>
            <a:r>
              <a:rPr lang="ja-JP" altLang="en-US" sz="1000" dirty="0"/>
              <a:t>　「汎用条件パターン」指定時は、「給与検索条件」</a:t>
            </a:r>
            <a:endParaRPr lang="en-US" altLang="ja-JP" sz="1000" dirty="0"/>
          </a:p>
          <a:p>
            <a:pPr lvl="0" defTabSz="685800">
              <a:defRPr/>
            </a:pPr>
            <a:r>
              <a:rPr lang="ja-JP" altLang="en-US" sz="1000" dirty="0"/>
              <a:t>　は使用されません。</a:t>
            </a:r>
            <a:endParaRPr lang="en-US" altLang="ja-JP" sz="1000" dirty="0"/>
          </a:p>
          <a:p>
            <a:pPr lvl="0" defTabSz="685800">
              <a:defRPr/>
            </a:pPr>
            <a:endParaRPr lang="en-US" altLang="ja-JP" sz="1050" dirty="0"/>
          </a:p>
          <a:p>
            <a:pPr lvl="0" defTabSz="685800">
              <a:defRPr/>
            </a:pPr>
            <a:r>
              <a:rPr lang="ja-JP" altLang="en-US" sz="1050" b="1" dirty="0">
                <a:solidFill>
                  <a:srgbClr val="0070C0"/>
                </a:solidFill>
              </a:rPr>
              <a:t>＜条件項目一覧＞</a:t>
            </a:r>
            <a:endParaRPr lang="en-US" altLang="ja-JP" sz="1050" b="1" dirty="0">
              <a:solidFill>
                <a:srgbClr val="0070C0"/>
              </a:solidFill>
            </a:endParaRPr>
          </a:p>
          <a:p>
            <a:pPr lvl="0" defTabSz="685800">
              <a:defRPr/>
            </a:pPr>
            <a:r>
              <a:rPr lang="ja-JP" altLang="en-US" sz="1050" dirty="0"/>
              <a:t>　［給与検索項目設定］で「条件指定」に</a:t>
            </a:r>
            <a:endParaRPr lang="en-US" altLang="ja-JP" sz="1050" dirty="0"/>
          </a:p>
          <a:p>
            <a:pPr lvl="0" defTabSz="685800">
              <a:defRPr/>
            </a:pPr>
            <a:r>
              <a:rPr lang="ja-JP" altLang="en-US" sz="1050" dirty="0"/>
              <a:t>　 チェックをした項目が一覧に表示されます。</a:t>
            </a:r>
            <a:endParaRPr lang="en-US" altLang="ja-JP" sz="1050" dirty="0"/>
          </a:p>
          <a:p>
            <a:pPr lvl="0" defTabSz="685800">
              <a:defRPr/>
            </a:pPr>
            <a:endParaRPr lang="en-US" altLang="ja-JP" sz="1050" dirty="0"/>
          </a:p>
          <a:p>
            <a:pPr lvl="0" defTabSz="685800">
              <a:defRPr/>
            </a:pPr>
            <a:endParaRPr lang="en-US" altLang="ja-JP" sz="1050" dirty="0"/>
          </a:p>
          <a:p>
            <a:pPr lvl="0" defTabSz="685800">
              <a:defRPr/>
            </a:pPr>
            <a:endParaRPr lang="en-US" altLang="ja-JP" sz="1050" dirty="0"/>
          </a:p>
        </p:txBody>
      </p:sp>
      <p:sp>
        <p:nvSpPr>
          <p:cNvPr id="12" name="山形 11"/>
          <p:cNvSpPr/>
          <p:nvPr/>
        </p:nvSpPr>
        <p:spPr>
          <a:xfrm>
            <a:off x="1362626" y="854381"/>
            <a:ext cx="1152128" cy="313213"/>
          </a:xfrm>
          <a:prstGeom prst="chevron">
            <a:avLst>
              <a:gd name="adj" fmla="val 37568"/>
            </a:avLst>
          </a:prstGeom>
          <a:solidFill>
            <a:schemeClr val="accent2"/>
          </a:solidFill>
          <a:ln>
            <a:solidFill>
              <a:srgbClr val="3B8EB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抽出</a:t>
            </a:r>
            <a:r>
              <a:rPr kumimoji="1" lang="ja-JP" altLang="en-US" sz="800" dirty="0">
                <a:solidFill>
                  <a:schemeClr val="tx1"/>
                </a:solidFill>
              </a:rPr>
              <a:t>条件</a:t>
            </a:r>
            <a:endParaRPr kumimoji="1" lang="en-US" altLang="ja-JP" sz="800" dirty="0">
              <a:solidFill>
                <a:schemeClr val="tx1"/>
              </a:solidFill>
            </a:endParaRPr>
          </a:p>
          <a:p>
            <a:pPr algn="ctr"/>
            <a:r>
              <a:rPr kumimoji="1" lang="ja-JP" altLang="en-US" sz="800" dirty="0">
                <a:solidFill>
                  <a:schemeClr val="tx1"/>
                </a:solidFill>
              </a:rPr>
              <a:t>パターンの登録</a:t>
            </a:r>
          </a:p>
        </p:txBody>
      </p:sp>
      <p:sp>
        <p:nvSpPr>
          <p:cNvPr id="13" name="山形 12"/>
          <p:cNvSpPr/>
          <p:nvPr/>
        </p:nvSpPr>
        <p:spPr>
          <a:xfrm>
            <a:off x="2473732" y="854381"/>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給与情報の</a:t>
            </a:r>
            <a:r>
              <a:rPr kumimoji="1" lang="ja-JP" altLang="en-US" sz="800" dirty="0">
                <a:solidFill>
                  <a:schemeClr val="tx1"/>
                </a:solidFill>
              </a:rPr>
              <a:t>照会</a:t>
            </a:r>
          </a:p>
        </p:txBody>
      </p:sp>
      <p:sp>
        <p:nvSpPr>
          <p:cNvPr id="16" name="山形 15"/>
          <p:cNvSpPr/>
          <p:nvPr/>
        </p:nvSpPr>
        <p:spPr>
          <a:xfrm>
            <a:off x="251520" y="854381"/>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表示項目</a:t>
            </a:r>
            <a:endParaRPr lang="en-US" altLang="ja-JP" sz="800" dirty="0">
              <a:solidFill>
                <a:schemeClr val="tx1"/>
              </a:solidFill>
            </a:endParaRPr>
          </a:p>
          <a:p>
            <a:pPr algn="ctr"/>
            <a:r>
              <a:rPr kumimoji="1" lang="ja-JP" altLang="en-US" sz="800" dirty="0">
                <a:solidFill>
                  <a:schemeClr val="tx1"/>
                </a:solidFill>
              </a:rPr>
              <a:t>パターンの登録</a:t>
            </a:r>
          </a:p>
        </p:txBody>
      </p:sp>
      <p:pic>
        <p:nvPicPr>
          <p:cNvPr id="4" name="図 3"/>
          <p:cNvPicPr>
            <a:picLocks noChangeAspect="1"/>
          </p:cNvPicPr>
          <p:nvPr/>
        </p:nvPicPr>
        <p:blipFill>
          <a:blip r:embed="rId2"/>
          <a:stretch>
            <a:fillRect/>
          </a:stretch>
        </p:blipFill>
        <p:spPr>
          <a:xfrm>
            <a:off x="252500" y="1239602"/>
            <a:ext cx="5486400" cy="3429000"/>
          </a:xfrm>
          <a:prstGeom prst="rect">
            <a:avLst/>
          </a:prstGeom>
        </p:spPr>
      </p:pic>
      <p:sp>
        <p:nvSpPr>
          <p:cNvPr id="17" name="正方形/長方形 16"/>
          <p:cNvSpPr/>
          <p:nvPr/>
        </p:nvSpPr>
        <p:spPr>
          <a:xfrm>
            <a:off x="251520" y="2175706"/>
            <a:ext cx="3714402" cy="252029"/>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8" name="正方形/長方形 17"/>
          <p:cNvSpPr/>
          <p:nvPr/>
        </p:nvSpPr>
        <p:spPr>
          <a:xfrm>
            <a:off x="251520" y="2447646"/>
            <a:ext cx="1305314" cy="1041736"/>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9" name="正方形/長方形 18"/>
          <p:cNvSpPr/>
          <p:nvPr/>
        </p:nvSpPr>
        <p:spPr>
          <a:xfrm>
            <a:off x="408982" y="2517274"/>
            <a:ext cx="166574" cy="918573"/>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21" name="角丸四角形吹き出し 20"/>
          <p:cNvSpPr/>
          <p:nvPr/>
        </p:nvSpPr>
        <p:spPr>
          <a:xfrm>
            <a:off x="287524" y="3670278"/>
            <a:ext cx="1183034" cy="917696"/>
          </a:xfrm>
          <a:prstGeom prst="wedgeRoundRectCallout">
            <a:avLst>
              <a:gd name="adj1" fmla="val -32398"/>
              <a:gd name="adj2" fmla="val -7664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lvl="0" defTabSz="685800">
              <a:defRPr/>
            </a:pPr>
            <a:r>
              <a:rPr lang="ja-JP" altLang="en-US" sz="1000" b="1" dirty="0">
                <a:solidFill>
                  <a:srgbClr val="0070C0"/>
                </a:solidFill>
              </a:rPr>
              <a:t>選択</a:t>
            </a:r>
            <a:endParaRPr lang="en-US" altLang="ja-JP" sz="1000" b="1" dirty="0">
              <a:solidFill>
                <a:srgbClr val="0070C0"/>
              </a:solidFill>
            </a:endParaRPr>
          </a:p>
          <a:p>
            <a:pPr lvl="0" defTabSz="685800">
              <a:defRPr/>
            </a:pPr>
            <a:r>
              <a:rPr lang="ja-JP" altLang="en-US" sz="1000" dirty="0"/>
              <a:t>条件設定する項目にチェックし、「＞」で移動します。</a:t>
            </a:r>
            <a:endParaRPr lang="en-US" altLang="ja-JP" sz="1000" dirty="0"/>
          </a:p>
        </p:txBody>
      </p:sp>
      <p:sp>
        <p:nvSpPr>
          <p:cNvPr id="22" name="正方形/長方形 21"/>
          <p:cNvSpPr/>
          <p:nvPr/>
        </p:nvSpPr>
        <p:spPr>
          <a:xfrm>
            <a:off x="1568502" y="3759985"/>
            <a:ext cx="303198" cy="359938"/>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Tree>
    <p:extLst>
      <p:ext uri="{BB962C8B-B14F-4D97-AF65-F5344CB8AC3E}">
        <p14:creationId xmlns:p14="http://schemas.microsoft.com/office/powerpoint/2010/main" val="1027054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13</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給与管理</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1.</a:t>
            </a:r>
            <a:r>
              <a:rPr lang="ja-JP" altLang="en-US" sz="1800" dirty="0">
                <a:solidFill>
                  <a:prstClr val="white"/>
                </a:solidFill>
              </a:rPr>
              <a:t>給与情報検索</a:t>
            </a:r>
            <a:endParaRPr lang="ja-JP" altLang="en-US" sz="1800" dirty="0">
              <a:latin typeface="+mn-ea"/>
              <a:ea typeface="+mn-ea"/>
            </a:endParaRPr>
          </a:p>
        </p:txBody>
      </p:sp>
      <p:sp>
        <p:nvSpPr>
          <p:cNvPr id="12" name="山形 11"/>
          <p:cNvSpPr/>
          <p:nvPr/>
        </p:nvSpPr>
        <p:spPr>
          <a:xfrm>
            <a:off x="1362626" y="854381"/>
            <a:ext cx="1152128" cy="313213"/>
          </a:xfrm>
          <a:prstGeom prst="chevron">
            <a:avLst>
              <a:gd name="adj" fmla="val 37568"/>
            </a:avLst>
          </a:prstGeom>
          <a:solidFill>
            <a:schemeClr val="accent2"/>
          </a:solidFill>
          <a:ln>
            <a:solidFill>
              <a:srgbClr val="3B8EB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抽出</a:t>
            </a:r>
            <a:r>
              <a:rPr kumimoji="1" lang="ja-JP" altLang="en-US" sz="800" dirty="0">
                <a:solidFill>
                  <a:schemeClr val="tx1"/>
                </a:solidFill>
              </a:rPr>
              <a:t>条件</a:t>
            </a:r>
            <a:endParaRPr kumimoji="1" lang="en-US" altLang="ja-JP" sz="800" dirty="0">
              <a:solidFill>
                <a:schemeClr val="tx1"/>
              </a:solidFill>
            </a:endParaRPr>
          </a:p>
          <a:p>
            <a:pPr algn="ctr"/>
            <a:r>
              <a:rPr kumimoji="1" lang="ja-JP" altLang="en-US" sz="800" dirty="0">
                <a:solidFill>
                  <a:schemeClr val="tx1"/>
                </a:solidFill>
              </a:rPr>
              <a:t>パターンの登録</a:t>
            </a:r>
          </a:p>
        </p:txBody>
      </p:sp>
      <p:sp>
        <p:nvSpPr>
          <p:cNvPr id="13" name="山形 12"/>
          <p:cNvSpPr/>
          <p:nvPr/>
        </p:nvSpPr>
        <p:spPr>
          <a:xfrm>
            <a:off x="2473732" y="854381"/>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給与情報の</a:t>
            </a:r>
            <a:r>
              <a:rPr kumimoji="1" lang="ja-JP" altLang="en-US" sz="800" dirty="0">
                <a:solidFill>
                  <a:schemeClr val="tx1"/>
                </a:solidFill>
              </a:rPr>
              <a:t>照会</a:t>
            </a:r>
          </a:p>
        </p:txBody>
      </p:sp>
      <p:sp>
        <p:nvSpPr>
          <p:cNvPr id="16" name="山形 15"/>
          <p:cNvSpPr/>
          <p:nvPr/>
        </p:nvSpPr>
        <p:spPr>
          <a:xfrm>
            <a:off x="251520" y="854381"/>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表示項目</a:t>
            </a:r>
            <a:endParaRPr lang="en-US" altLang="ja-JP" sz="800" dirty="0">
              <a:solidFill>
                <a:schemeClr val="tx1"/>
              </a:solidFill>
            </a:endParaRPr>
          </a:p>
          <a:p>
            <a:pPr algn="ctr"/>
            <a:r>
              <a:rPr kumimoji="1" lang="ja-JP" altLang="en-US" sz="800" dirty="0">
                <a:solidFill>
                  <a:schemeClr val="tx1"/>
                </a:solidFill>
              </a:rPr>
              <a:t>パターンの登録</a:t>
            </a:r>
          </a:p>
        </p:txBody>
      </p:sp>
      <p:pic>
        <p:nvPicPr>
          <p:cNvPr id="3" name="図 2"/>
          <p:cNvPicPr>
            <a:picLocks noChangeAspect="1"/>
          </p:cNvPicPr>
          <p:nvPr/>
        </p:nvPicPr>
        <p:blipFill>
          <a:blip r:embed="rId2"/>
          <a:stretch>
            <a:fillRect/>
          </a:stretch>
        </p:blipFill>
        <p:spPr>
          <a:xfrm>
            <a:off x="268648" y="1412676"/>
            <a:ext cx="6042947" cy="3247305"/>
          </a:xfrm>
          <a:prstGeom prst="rect">
            <a:avLst/>
          </a:prstGeom>
        </p:spPr>
      </p:pic>
      <p:pic>
        <p:nvPicPr>
          <p:cNvPr id="6" name="図 5"/>
          <p:cNvPicPr>
            <a:picLocks noChangeAspect="1"/>
          </p:cNvPicPr>
          <p:nvPr/>
        </p:nvPicPr>
        <p:blipFill>
          <a:blip r:embed="rId3"/>
          <a:stretch>
            <a:fillRect/>
          </a:stretch>
        </p:blipFill>
        <p:spPr>
          <a:xfrm>
            <a:off x="5400092" y="3205364"/>
            <a:ext cx="3186080" cy="1446109"/>
          </a:xfrm>
          <a:prstGeom prst="rect">
            <a:avLst/>
          </a:prstGeom>
        </p:spPr>
      </p:pic>
      <p:sp>
        <p:nvSpPr>
          <p:cNvPr id="17" name="角丸四角形 16"/>
          <p:cNvSpPr/>
          <p:nvPr/>
        </p:nvSpPr>
        <p:spPr>
          <a:xfrm>
            <a:off x="3049796" y="1624716"/>
            <a:ext cx="1842469" cy="47738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00" dirty="0"/>
              <a:t>抽出条件編集エリア</a:t>
            </a:r>
            <a:endParaRPr kumimoji="1" lang="en-US" altLang="ja-JP" sz="1000" dirty="0"/>
          </a:p>
          <a:p>
            <a:r>
              <a:rPr lang="en-US" altLang="ja-JP" sz="1000" dirty="0"/>
              <a:t>※</a:t>
            </a:r>
            <a:r>
              <a:rPr lang="ja-JP" altLang="en-US" sz="1000" dirty="0"/>
              <a:t>「変更可否」は次頁参照</a:t>
            </a:r>
            <a:endParaRPr kumimoji="1" lang="ja-JP" altLang="en-US" sz="1000" dirty="0"/>
          </a:p>
        </p:txBody>
      </p:sp>
      <p:sp>
        <p:nvSpPr>
          <p:cNvPr id="18" name="角丸四角形吹き出し 17"/>
          <p:cNvSpPr/>
          <p:nvPr/>
        </p:nvSpPr>
        <p:spPr>
          <a:xfrm>
            <a:off x="3050540" y="2162351"/>
            <a:ext cx="1747244" cy="566510"/>
          </a:xfrm>
          <a:prstGeom prst="wedgeRoundRectCallout">
            <a:avLst>
              <a:gd name="adj1" fmla="val -23476"/>
              <a:gd name="adj2" fmla="val 135786"/>
              <a:gd name="adj3" fmla="val 16667"/>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000" dirty="0"/>
              <a:t>「ソート順」、「昇降指定」、出力有無を設定します</a:t>
            </a:r>
            <a:endParaRPr kumimoji="1" lang="ja-JP" altLang="en-US" sz="1000" dirty="0"/>
          </a:p>
        </p:txBody>
      </p:sp>
      <p:sp>
        <p:nvSpPr>
          <p:cNvPr id="22" name="角丸四角形吹き出し 21"/>
          <p:cNvSpPr/>
          <p:nvPr/>
        </p:nvSpPr>
        <p:spPr>
          <a:xfrm>
            <a:off x="6374677" y="2439691"/>
            <a:ext cx="2232248" cy="547688"/>
          </a:xfrm>
          <a:prstGeom prst="wedgeRoundRectCallout">
            <a:avLst>
              <a:gd name="adj1" fmla="val -20340"/>
              <a:gd name="adj2" fmla="val 94542"/>
              <a:gd name="adj3" fmla="val 16667"/>
            </a:avLst>
          </a:prstGeom>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00" dirty="0"/>
              <a:t>条件設定値の</a:t>
            </a:r>
            <a:r>
              <a:rPr lang="ja-JP" altLang="en-US" sz="1000" dirty="0"/>
              <a:t>表示、</a:t>
            </a:r>
            <a:endParaRPr lang="en-US" altLang="ja-JP" sz="1000" dirty="0"/>
          </a:p>
          <a:p>
            <a:r>
              <a:rPr lang="ja-JP" altLang="en-US" sz="1000" dirty="0"/>
              <a:t>結合条件（</a:t>
            </a:r>
            <a:r>
              <a:rPr lang="en-US" altLang="ja-JP" sz="1000" dirty="0"/>
              <a:t>AND/OR</a:t>
            </a:r>
            <a:r>
              <a:rPr lang="ja-JP" altLang="en-US" sz="1000" dirty="0"/>
              <a:t>）指定</a:t>
            </a:r>
            <a:endParaRPr kumimoji="1" lang="ja-JP" altLang="en-US" sz="1000" dirty="0"/>
          </a:p>
        </p:txBody>
      </p:sp>
      <p:sp>
        <p:nvSpPr>
          <p:cNvPr id="24" name="正方形/長方形 23"/>
          <p:cNvSpPr/>
          <p:nvPr/>
        </p:nvSpPr>
        <p:spPr>
          <a:xfrm>
            <a:off x="271290" y="1793651"/>
            <a:ext cx="2032458" cy="202035"/>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9" name="角丸四角形吹き出し 18"/>
          <p:cNvSpPr/>
          <p:nvPr/>
        </p:nvSpPr>
        <p:spPr>
          <a:xfrm>
            <a:off x="1440000" y="2167936"/>
            <a:ext cx="1433895" cy="555057"/>
          </a:xfrm>
          <a:prstGeom prst="wedgeRoundRectCallout">
            <a:avLst>
              <a:gd name="adj1" fmla="val 744"/>
              <a:gd name="adj2" fmla="val 10563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lvl="0" defTabSz="685800">
              <a:defRPr/>
            </a:pPr>
            <a:r>
              <a:rPr lang="ja-JP" altLang="en-US" sz="1000" b="1" dirty="0">
                <a:solidFill>
                  <a:srgbClr val="0070C0"/>
                </a:solidFill>
              </a:rPr>
              <a:t>自動カウント</a:t>
            </a:r>
            <a:endParaRPr lang="en-US" altLang="ja-JP" sz="1000" b="1" dirty="0">
              <a:solidFill>
                <a:srgbClr val="0070C0"/>
              </a:solidFill>
            </a:endParaRPr>
          </a:p>
          <a:p>
            <a:pPr lvl="0" defTabSz="685800">
              <a:defRPr/>
            </a:pPr>
            <a:r>
              <a:rPr lang="ja-JP" altLang="en-US" sz="1000" dirty="0"/>
              <a:t>ソート順を連番で自動採番します</a:t>
            </a:r>
            <a:endParaRPr lang="en-US" altLang="ja-JP" sz="1000" dirty="0"/>
          </a:p>
        </p:txBody>
      </p:sp>
      <p:sp>
        <p:nvSpPr>
          <p:cNvPr id="23" name="正方形/長方形 22"/>
          <p:cNvSpPr/>
          <p:nvPr/>
        </p:nvSpPr>
        <p:spPr>
          <a:xfrm>
            <a:off x="2984377" y="3213660"/>
            <a:ext cx="1263587" cy="120259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25" name="正方形/長方形 24"/>
          <p:cNvSpPr/>
          <p:nvPr/>
        </p:nvSpPr>
        <p:spPr>
          <a:xfrm>
            <a:off x="4797784" y="3218131"/>
            <a:ext cx="3788388" cy="120259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20" name="テキスト プレースホルダー 2"/>
          <p:cNvSpPr txBox="1">
            <a:spLocks/>
          </p:cNvSpPr>
          <p:nvPr/>
        </p:nvSpPr>
        <p:spPr>
          <a:xfrm>
            <a:off x="3815916" y="808290"/>
            <a:ext cx="3298471" cy="634465"/>
          </a:xfrm>
          <a:prstGeom prst="rect">
            <a:avLst/>
          </a:prstGeom>
          <a:solidFill>
            <a:schemeClr val="bg1"/>
          </a:solidFill>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srgbClr val="0070C0"/>
                </a:solidFill>
              </a:rPr>
              <a:t>「</a:t>
            </a:r>
            <a:r>
              <a:rPr lang="zh-TW" altLang="en-US" sz="1200" b="1" u="sng" dirty="0">
                <a:solidFill>
                  <a:srgbClr val="0070C0"/>
                </a:solidFill>
              </a:rPr>
              <a:t>給与</a:t>
            </a:r>
            <a:r>
              <a:rPr lang="ja-JP" altLang="en-US" sz="1200" b="1" u="sng" dirty="0">
                <a:solidFill>
                  <a:srgbClr val="0070C0"/>
                </a:solidFill>
              </a:rPr>
              <a:t>検索</a:t>
            </a:r>
            <a:r>
              <a:rPr lang="zh-TW" altLang="en-US" sz="1200" b="1" u="sng" dirty="0">
                <a:solidFill>
                  <a:srgbClr val="0070C0"/>
                </a:solidFill>
              </a:rPr>
              <a:t>条件</a:t>
            </a:r>
            <a:r>
              <a:rPr lang="ja-JP" altLang="en-US" sz="1200" b="1" u="sng" dirty="0">
                <a:solidFill>
                  <a:srgbClr val="0070C0"/>
                </a:solidFill>
              </a:rPr>
              <a:t>」の設定</a:t>
            </a:r>
            <a:endParaRPr lang="en-US" altLang="ja-JP" sz="1200" b="1" u="sng" dirty="0">
              <a:solidFill>
                <a:srgbClr val="0070C0"/>
              </a:solidFill>
            </a:endParaRPr>
          </a:p>
          <a:p>
            <a:pPr marL="0" indent="0" defTabSz="685800">
              <a:lnSpc>
                <a:spcPts val="1425"/>
              </a:lnSpc>
              <a:buClr>
                <a:srgbClr val="F9BE00"/>
              </a:buClr>
              <a:buNone/>
              <a:defRPr/>
            </a:pPr>
            <a:r>
              <a:rPr lang="ja-JP" altLang="en-US" sz="1050" dirty="0">
                <a:solidFill>
                  <a:prstClr val="black"/>
                </a:solidFill>
                <a:latin typeface="メイリオ"/>
                <a:ea typeface="メイリオ"/>
              </a:rPr>
              <a:t>「条件設定項目」に対して抽出条件および、ソート順、出力有無の設定を行います。</a:t>
            </a:r>
            <a:endParaRPr lang="en-US" altLang="ja-JP" sz="1050" dirty="0">
              <a:solidFill>
                <a:prstClr val="black"/>
              </a:solidFill>
              <a:latin typeface="メイリオ"/>
              <a:ea typeface="メイリオ"/>
            </a:endParaRPr>
          </a:p>
        </p:txBody>
      </p:sp>
    </p:spTree>
    <p:extLst>
      <p:ext uri="{BB962C8B-B14F-4D97-AF65-F5344CB8AC3E}">
        <p14:creationId xmlns:p14="http://schemas.microsoft.com/office/powerpoint/2010/main" val="4228925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カギ線コネクタ 65"/>
          <p:cNvCxnSpPr>
            <a:stCxn id="58" idx="3"/>
            <a:endCxn id="61" idx="1"/>
          </p:cNvCxnSpPr>
          <p:nvPr/>
        </p:nvCxnSpPr>
        <p:spPr>
          <a:xfrm flipV="1">
            <a:off x="2567142" y="3734655"/>
            <a:ext cx="1803925" cy="28636"/>
          </a:xfrm>
          <a:prstGeom prst="bentConnector3">
            <a:avLst>
              <a:gd name="adj1" fmla="val 50000"/>
            </a:avLst>
          </a:prstGeom>
          <a:ln>
            <a:headEnd type="triangle"/>
            <a:tailEnd type="triangle"/>
          </a:ln>
        </p:spPr>
        <p:style>
          <a:lnRef idx="1">
            <a:schemeClr val="accent5"/>
          </a:lnRef>
          <a:fillRef idx="0">
            <a:schemeClr val="accent5"/>
          </a:fillRef>
          <a:effectRef idx="0">
            <a:schemeClr val="accent5"/>
          </a:effectRef>
          <a:fontRef idx="minor">
            <a:schemeClr val="tx1"/>
          </a:fontRef>
        </p:style>
      </p:cxnSp>
      <p:sp>
        <p:nvSpPr>
          <p:cNvPr id="2" name="スライド番号プレースホルダー 1"/>
          <p:cNvSpPr>
            <a:spLocks noGrp="1"/>
          </p:cNvSpPr>
          <p:nvPr>
            <p:ph type="sldNum" sz="quarter" idx="12"/>
          </p:nvPr>
        </p:nvSpPr>
        <p:spPr>
          <a:xfrm>
            <a:off x="8424000" y="4957030"/>
            <a:ext cx="360000" cy="135000"/>
          </a:xfrm>
        </p:spPr>
        <p:txBody>
          <a:bodyPr/>
          <a:lstStyle/>
          <a:p>
            <a:fld id="{78AE49ED-73EF-499C-8307-28EB0E7CF529}" type="slidenum">
              <a:rPr kumimoji="1" lang="ja-JP" altLang="en-US" smtClean="0"/>
              <a:t>14</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6"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給与管理</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1.</a:t>
            </a:r>
            <a:r>
              <a:rPr lang="ja-JP" altLang="en-US" sz="1800" dirty="0">
                <a:solidFill>
                  <a:prstClr val="white"/>
                </a:solidFill>
              </a:rPr>
              <a:t>給与情報検索</a:t>
            </a:r>
            <a:endParaRPr lang="ja-JP" altLang="en-US" sz="1800" dirty="0">
              <a:latin typeface="+mn-ea"/>
            </a:endParaRPr>
          </a:p>
        </p:txBody>
      </p:sp>
      <p:sp>
        <p:nvSpPr>
          <p:cNvPr id="7" name="テキスト プレースホルダー 2"/>
          <p:cNvSpPr txBox="1">
            <a:spLocks noGrp="1"/>
          </p:cNvSpPr>
          <p:nvPr>
            <p:ph type="body" sz="quarter" idx="14"/>
          </p:nvPr>
        </p:nvSpPr>
        <p:spPr>
          <a:xfrm>
            <a:off x="360000" y="861445"/>
            <a:ext cx="8424000" cy="19813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spcBef>
                <a:spcPts val="225"/>
              </a:spcBef>
              <a:buClr>
                <a:srgbClr val="F9BE00"/>
              </a:buClr>
              <a:buNone/>
              <a:defRPr/>
            </a:pPr>
            <a:r>
              <a:rPr lang="ja-JP" altLang="en-US" sz="1200" b="1" dirty="0">
                <a:solidFill>
                  <a:prstClr val="black"/>
                </a:solidFill>
                <a:latin typeface="メイリオ"/>
                <a:ea typeface="メイリオ"/>
              </a:rPr>
              <a:t>個人別検索条件の保存（ユーザー別条件変更）</a:t>
            </a:r>
            <a:endParaRPr lang="en-US" altLang="ja-JP" sz="1200" b="1" dirty="0">
              <a:solidFill>
                <a:prstClr val="black"/>
              </a:solidFill>
              <a:latin typeface="メイリオ"/>
              <a:ea typeface="メイリオ"/>
            </a:endParaRPr>
          </a:p>
        </p:txBody>
      </p:sp>
      <p:sp>
        <p:nvSpPr>
          <p:cNvPr id="95" name="正方形/長方形 94"/>
          <p:cNvSpPr/>
          <p:nvPr/>
        </p:nvSpPr>
        <p:spPr>
          <a:xfrm>
            <a:off x="6596490" y="2205126"/>
            <a:ext cx="2398908" cy="2706884"/>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96" name="角丸四角形 95"/>
          <p:cNvSpPr/>
          <p:nvPr/>
        </p:nvSpPr>
        <p:spPr>
          <a:xfrm>
            <a:off x="899592" y="1191398"/>
            <a:ext cx="1536556" cy="1361335"/>
          </a:xfrm>
          <a:prstGeom prst="roundRect">
            <a:avLst/>
          </a:prstGeom>
        </p:spPr>
        <p:style>
          <a:lnRef idx="3">
            <a:schemeClr val="lt1"/>
          </a:lnRef>
          <a:fillRef idx="1">
            <a:schemeClr val="accent5"/>
          </a:fillRef>
          <a:effectRef idx="1">
            <a:schemeClr val="accent5"/>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zh-TW" altLang="en-US" b="1" u="sng" dirty="0">
                <a:solidFill>
                  <a:prstClr val="black"/>
                </a:solidFill>
              </a:rPr>
              <a:t>給与検索条件設定</a:t>
            </a:r>
            <a:endParaRPr kumimoji="1" lang="ja-JP" altLang="en-US" sz="1100" dirty="0"/>
          </a:p>
        </p:txBody>
      </p:sp>
      <p:sp>
        <p:nvSpPr>
          <p:cNvPr id="97" name="角丸四角形 96"/>
          <p:cNvSpPr/>
          <p:nvPr/>
        </p:nvSpPr>
        <p:spPr>
          <a:xfrm>
            <a:off x="133065" y="1059583"/>
            <a:ext cx="361808" cy="3696975"/>
          </a:xfrm>
          <a:prstGeom prst="roundRect">
            <a:avLst/>
          </a:prstGeom>
        </p:spPr>
        <p:style>
          <a:lnRef idx="3">
            <a:schemeClr val="lt1"/>
          </a:lnRef>
          <a:fillRef idx="1">
            <a:schemeClr val="accent5"/>
          </a:fillRef>
          <a:effectRef idx="1">
            <a:schemeClr val="accent5"/>
          </a:effectRef>
          <a:fontRef idx="minor">
            <a:schemeClr val="lt1"/>
          </a:fontRef>
        </p:style>
        <p:txBody>
          <a:bodyPr vert="eaVert"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b="1" dirty="0"/>
              <a:t>メニュー</a:t>
            </a:r>
            <a:endParaRPr kumimoji="1" lang="ja-JP" altLang="en-US" sz="1100" b="1" dirty="0"/>
          </a:p>
        </p:txBody>
      </p:sp>
      <p:sp>
        <p:nvSpPr>
          <p:cNvPr id="101" name="正方形/長方形 100"/>
          <p:cNvSpPr/>
          <p:nvPr/>
        </p:nvSpPr>
        <p:spPr>
          <a:xfrm>
            <a:off x="2994606" y="1140469"/>
            <a:ext cx="1641994" cy="1467285"/>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105" name="フローチャート: 磁気ディスク 104"/>
          <p:cNvSpPr/>
          <p:nvPr/>
        </p:nvSpPr>
        <p:spPr>
          <a:xfrm>
            <a:off x="3314997" y="1274629"/>
            <a:ext cx="996081" cy="582803"/>
          </a:xfrm>
          <a:prstGeom prst="flowChartMagneticDisk">
            <a:avLst/>
          </a:prstGeom>
          <a:ln>
            <a:solidFill>
              <a:sysClr val="windowText" lastClr="000000"/>
            </a:solidFill>
          </a:ln>
        </p:spPr>
        <p:style>
          <a:lnRef idx="2">
            <a:schemeClr val="accent5"/>
          </a:lnRef>
          <a:fillRef idx="1">
            <a:schemeClr val="lt1"/>
          </a:fillRef>
          <a:effectRef idx="0">
            <a:schemeClr val="accent5"/>
          </a:effectRef>
          <a:fontRef idx="minor">
            <a:schemeClr val="dk1"/>
          </a:fontRef>
        </p:style>
        <p:txBody>
          <a:bodyPr wrap="square" lIns="0" tIns="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900" dirty="0"/>
              <a:t>給与情報検索条件パターンマスタ</a:t>
            </a:r>
          </a:p>
        </p:txBody>
      </p:sp>
      <p:sp>
        <p:nvSpPr>
          <p:cNvPr id="107" name="フローチャート: 磁気ディスク 106"/>
          <p:cNvSpPr/>
          <p:nvPr/>
        </p:nvSpPr>
        <p:spPr>
          <a:xfrm>
            <a:off x="3311860" y="1880934"/>
            <a:ext cx="999218" cy="582804"/>
          </a:xfrm>
          <a:prstGeom prst="flowChartMagneticDisk">
            <a:avLst/>
          </a:prstGeom>
          <a:ln>
            <a:solidFill>
              <a:sysClr val="windowText" lastClr="000000"/>
            </a:solidFill>
          </a:ln>
        </p:spPr>
        <p:style>
          <a:lnRef idx="2">
            <a:schemeClr val="accent5"/>
          </a:lnRef>
          <a:fillRef idx="1">
            <a:schemeClr val="lt1"/>
          </a:fillRef>
          <a:effectRef idx="0">
            <a:schemeClr val="accent5"/>
          </a:effectRef>
          <a:fontRef idx="minor">
            <a:schemeClr val="dk1"/>
          </a:fontRef>
        </p:style>
        <p:txBody>
          <a:bodyPr wrap="square" lIns="0" tIns="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900" dirty="0"/>
              <a:t>給与情報検索条件設定マスタ</a:t>
            </a:r>
          </a:p>
        </p:txBody>
      </p:sp>
      <p:sp>
        <p:nvSpPr>
          <p:cNvPr id="131" name="角丸四角形 130"/>
          <p:cNvSpPr/>
          <p:nvPr/>
        </p:nvSpPr>
        <p:spPr>
          <a:xfrm>
            <a:off x="7747463" y="4559502"/>
            <a:ext cx="1188132" cy="21158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000" dirty="0"/>
              <a:t>　個人別検索条件</a:t>
            </a:r>
          </a:p>
        </p:txBody>
      </p:sp>
      <p:cxnSp>
        <p:nvCxnSpPr>
          <p:cNvPr id="133" name="直線矢印コネクタ 132"/>
          <p:cNvCxnSpPr>
            <a:stCxn id="71" idx="1"/>
            <a:endCxn id="70" idx="3"/>
          </p:cNvCxnSpPr>
          <p:nvPr/>
        </p:nvCxnSpPr>
        <p:spPr>
          <a:xfrm flipH="1" flipV="1">
            <a:off x="8341529" y="2946308"/>
            <a:ext cx="1569" cy="949392"/>
          </a:xfrm>
          <a:prstGeom prst="straightConnector1">
            <a:avLst/>
          </a:prstGeom>
          <a:ln w="25400">
            <a:solidFill>
              <a:schemeClr val="accent6">
                <a:lumMod val="60000"/>
                <a:lumOff val="40000"/>
              </a:schemeClr>
            </a:solidFill>
            <a:prstDash val="sysDot"/>
            <a:headEnd type="triangle"/>
            <a:tailEnd type="none"/>
          </a:ln>
        </p:spPr>
        <p:style>
          <a:lnRef idx="1">
            <a:schemeClr val="accent6"/>
          </a:lnRef>
          <a:fillRef idx="0">
            <a:schemeClr val="accent6"/>
          </a:fillRef>
          <a:effectRef idx="0">
            <a:schemeClr val="accent6"/>
          </a:effectRef>
          <a:fontRef idx="minor">
            <a:schemeClr val="tx1"/>
          </a:fontRef>
        </p:style>
      </p:cxnSp>
      <p:sp>
        <p:nvSpPr>
          <p:cNvPr id="122" name="テキスト ボックス 33"/>
          <p:cNvSpPr txBox="1"/>
          <p:nvPr/>
        </p:nvSpPr>
        <p:spPr>
          <a:xfrm>
            <a:off x="2936156" y="3548502"/>
            <a:ext cx="1041046" cy="416767"/>
          </a:xfrm>
          <a:prstGeom prst="rect">
            <a:avLst/>
          </a:prstGeom>
          <a:ln/>
        </p:spPr>
        <p:style>
          <a:lnRef idx="2">
            <a:schemeClr val="accent5"/>
          </a:lnRef>
          <a:fillRef idx="1">
            <a:schemeClr val="lt1"/>
          </a:fillRef>
          <a:effectRef idx="0">
            <a:schemeClr val="accent5"/>
          </a:effectRef>
          <a:fontRef idx="minor">
            <a:schemeClr val="dk1"/>
          </a:fontRef>
        </p:style>
        <p:txBody>
          <a:bodyPr wrap="square"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eaLnBrk="1" latinLnBrk="0" hangingPunct="1"/>
            <a:r>
              <a:rPr kumimoji="1" lang="ja-JP" altLang="en-US" sz="1000" dirty="0">
                <a:solidFill>
                  <a:sysClr val="windowText" lastClr="000000"/>
                </a:solidFill>
                <a:effectLst/>
                <a:latin typeface="+mn-lt"/>
                <a:ea typeface="+mn-ea"/>
                <a:cs typeface="+mn-cs"/>
              </a:rPr>
              <a:t>条件詳細設定ボタン</a:t>
            </a:r>
            <a:endParaRPr lang="ja-JP" altLang="ja-JP" sz="1000" dirty="0">
              <a:solidFill>
                <a:sysClr val="windowText" lastClr="000000"/>
              </a:solidFill>
              <a:effectLst/>
            </a:endParaRPr>
          </a:p>
        </p:txBody>
      </p:sp>
      <p:cxnSp>
        <p:nvCxnSpPr>
          <p:cNvPr id="149" name="カギ線コネクタ 148"/>
          <p:cNvCxnSpPr>
            <a:endCxn id="96" idx="1"/>
          </p:cNvCxnSpPr>
          <p:nvPr/>
        </p:nvCxnSpPr>
        <p:spPr>
          <a:xfrm>
            <a:off x="221430" y="1872065"/>
            <a:ext cx="678162" cy="1"/>
          </a:xfrm>
          <a:prstGeom prst="bentConnector3">
            <a:avLst>
              <a:gd name="adj1" fmla="val 50000"/>
            </a:avLst>
          </a:prstGeom>
          <a:ln>
            <a:tailEnd type="triangle"/>
          </a:ln>
        </p:spPr>
        <p:style>
          <a:lnRef idx="1">
            <a:schemeClr val="accent5"/>
          </a:lnRef>
          <a:fillRef idx="0">
            <a:schemeClr val="accent5"/>
          </a:fillRef>
          <a:effectRef idx="0">
            <a:schemeClr val="accent5"/>
          </a:effectRef>
          <a:fontRef idx="minor">
            <a:schemeClr val="tx1"/>
          </a:fontRef>
        </p:style>
      </p:cxnSp>
      <p:sp>
        <p:nvSpPr>
          <p:cNvPr id="169" name="角丸四角形吹き出し 168"/>
          <p:cNvSpPr/>
          <p:nvPr/>
        </p:nvSpPr>
        <p:spPr>
          <a:xfrm>
            <a:off x="4847889" y="2245358"/>
            <a:ext cx="1533750" cy="560310"/>
          </a:xfrm>
          <a:prstGeom prst="wedgeRoundRectCallout">
            <a:avLst>
              <a:gd name="adj1" fmla="val -76673"/>
              <a:gd name="adj2" fmla="val -5019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900" dirty="0">
                <a:solidFill>
                  <a:schemeClr val="tx1"/>
                </a:solidFill>
              </a:rPr>
              <a:t>メニューから起動した場合はマスタの登録・修正・削除のみ</a:t>
            </a:r>
            <a:endParaRPr lang="en-US" altLang="ja-JP" sz="900" dirty="0">
              <a:solidFill>
                <a:schemeClr val="tx1"/>
              </a:solidFill>
            </a:endParaRPr>
          </a:p>
        </p:txBody>
      </p:sp>
      <p:pic>
        <p:nvPicPr>
          <p:cNvPr id="52" name="図 51"/>
          <p:cNvPicPr>
            <a:picLocks noChangeAspect="1"/>
          </p:cNvPicPr>
          <p:nvPr/>
        </p:nvPicPr>
        <p:blipFill>
          <a:blip r:embed="rId2"/>
          <a:stretch>
            <a:fillRect/>
          </a:stretch>
        </p:blipFill>
        <p:spPr>
          <a:xfrm>
            <a:off x="1092266" y="1615781"/>
            <a:ext cx="1151207" cy="719504"/>
          </a:xfrm>
          <a:prstGeom prst="rect">
            <a:avLst/>
          </a:prstGeom>
        </p:spPr>
      </p:pic>
      <p:cxnSp>
        <p:nvCxnSpPr>
          <p:cNvPr id="55" name="直線矢印コネクタ 54"/>
          <p:cNvCxnSpPr>
            <a:stCxn id="96" idx="3"/>
            <a:endCxn id="101" idx="1"/>
          </p:cNvCxnSpPr>
          <p:nvPr/>
        </p:nvCxnSpPr>
        <p:spPr>
          <a:xfrm>
            <a:off x="2436148" y="1872066"/>
            <a:ext cx="558458" cy="2046"/>
          </a:xfrm>
          <a:prstGeom prst="straightConnector1">
            <a:avLst/>
          </a:prstGeom>
          <a:ln>
            <a:solidFill>
              <a:sysClr val="windowText" lastClr="000000"/>
            </a:solidFill>
            <a:headEnd type="triangle"/>
            <a:tailEnd type="triangle"/>
          </a:ln>
        </p:spPr>
        <p:style>
          <a:lnRef idx="1">
            <a:schemeClr val="accent6"/>
          </a:lnRef>
          <a:fillRef idx="0">
            <a:schemeClr val="accent6"/>
          </a:fillRef>
          <a:effectRef idx="0">
            <a:schemeClr val="accent6"/>
          </a:effectRef>
          <a:fontRef idx="minor">
            <a:schemeClr val="tx1"/>
          </a:fontRef>
        </p:style>
      </p:cxnSp>
      <p:sp>
        <p:nvSpPr>
          <p:cNvPr id="58" name="角丸四角形 57"/>
          <p:cNvSpPr/>
          <p:nvPr/>
        </p:nvSpPr>
        <p:spPr>
          <a:xfrm>
            <a:off x="863588" y="3082623"/>
            <a:ext cx="1703554" cy="1361335"/>
          </a:xfrm>
          <a:prstGeom prst="roundRect">
            <a:avLst/>
          </a:prstGeom>
        </p:spPr>
        <p:style>
          <a:lnRef idx="3">
            <a:schemeClr val="lt1"/>
          </a:lnRef>
          <a:fillRef idx="1">
            <a:schemeClr val="accent5"/>
          </a:fillRef>
          <a:effectRef idx="1">
            <a:schemeClr val="accent5"/>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b="1" u="sng" dirty="0">
                <a:solidFill>
                  <a:prstClr val="black"/>
                </a:solidFill>
              </a:rPr>
              <a:t>給与検索データ出力</a:t>
            </a:r>
            <a:endParaRPr kumimoji="1" lang="ja-JP" altLang="en-US" sz="1100" dirty="0"/>
          </a:p>
        </p:txBody>
      </p:sp>
      <p:pic>
        <p:nvPicPr>
          <p:cNvPr id="10" name="図 9"/>
          <p:cNvPicPr>
            <a:picLocks noChangeAspect="1"/>
          </p:cNvPicPr>
          <p:nvPr/>
        </p:nvPicPr>
        <p:blipFill>
          <a:blip r:embed="rId3"/>
          <a:stretch>
            <a:fillRect/>
          </a:stretch>
        </p:blipFill>
        <p:spPr>
          <a:xfrm>
            <a:off x="1079975" y="3435846"/>
            <a:ext cx="1208337" cy="755211"/>
          </a:xfrm>
          <a:prstGeom prst="rect">
            <a:avLst/>
          </a:prstGeom>
        </p:spPr>
      </p:pic>
      <p:sp>
        <p:nvSpPr>
          <p:cNvPr id="61" name="角丸四角形 60"/>
          <p:cNvSpPr/>
          <p:nvPr/>
        </p:nvSpPr>
        <p:spPr>
          <a:xfrm>
            <a:off x="4371067" y="3053987"/>
            <a:ext cx="1536556" cy="1361335"/>
          </a:xfrm>
          <a:prstGeom prst="roundRect">
            <a:avLst/>
          </a:prstGeom>
        </p:spPr>
        <p:style>
          <a:lnRef idx="3">
            <a:schemeClr val="lt1"/>
          </a:lnRef>
          <a:fillRef idx="1">
            <a:schemeClr val="accent5"/>
          </a:fillRef>
          <a:effectRef idx="1">
            <a:schemeClr val="accent5"/>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zh-TW" altLang="en-US" b="1" u="sng" dirty="0">
                <a:solidFill>
                  <a:prstClr val="black"/>
                </a:solidFill>
              </a:rPr>
              <a:t>給与検索条件設定</a:t>
            </a:r>
            <a:endParaRPr kumimoji="1" lang="ja-JP" altLang="en-US" sz="1100" dirty="0"/>
          </a:p>
        </p:txBody>
      </p:sp>
      <p:pic>
        <p:nvPicPr>
          <p:cNvPr id="62" name="図 61"/>
          <p:cNvPicPr>
            <a:picLocks noChangeAspect="1"/>
          </p:cNvPicPr>
          <p:nvPr/>
        </p:nvPicPr>
        <p:blipFill>
          <a:blip r:embed="rId2"/>
          <a:stretch>
            <a:fillRect/>
          </a:stretch>
        </p:blipFill>
        <p:spPr>
          <a:xfrm>
            <a:off x="4563741" y="3486334"/>
            <a:ext cx="1151207" cy="719504"/>
          </a:xfrm>
          <a:prstGeom prst="rect">
            <a:avLst/>
          </a:prstGeom>
        </p:spPr>
      </p:pic>
      <p:cxnSp>
        <p:nvCxnSpPr>
          <p:cNvPr id="63" name="カギ線コネクタ 62"/>
          <p:cNvCxnSpPr>
            <a:endCxn id="58" idx="1"/>
          </p:cNvCxnSpPr>
          <p:nvPr/>
        </p:nvCxnSpPr>
        <p:spPr>
          <a:xfrm>
            <a:off x="167315" y="3763290"/>
            <a:ext cx="696273" cy="1"/>
          </a:xfrm>
          <a:prstGeom prst="bentConnector3">
            <a:avLst>
              <a:gd name="adj1" fmla="val 50000"/>
            </a:avLst>
          </a:prstGeom>
          <a:ln>
            <a:tailEnd type="triangle"/>
          </a:ln>
        </p:spPr>
        <p:style>
          <a:lnRef idx="1">
            <a:schemeClr val="accent5"/>
          </a:lnRef>
          <a:fillRef idx="0">
            <a:schemeClr val="accent5"/>
          </a:fillRef>
          <a:effectRef idx="0">
            <a:schemeClr val="accent5"/>
          </a:effectRef>
          <a:fontRef idx="minor">
            <a:schemeClr val="tx1"/>
          </a:fontRef>
        </p:style>
      </p:cxnSp>
      <p:sp>
        <p:nvSpPr>
          <p:cNvPr id="69" name="フローチャート: 磁気ディスク 68"/>
          <p:cNvSpPr/>
          <p:nvPr/>
        </p:nvSpPr>
        <p:spPr>
          <a:xfrm>
            <a:off x="6774762" y="2363504"/>
            <a:ext cx="996081" cy="582803"/>
          </a:xfrm>
          <a:prstGeom prst="flowChartMagneticDisk">
            <a:avLst/>
          </a:prstGeom>
          <a:ln>
            <a:solidFill>
              <a:sysClr val="windowText" lastClr="000000"/>
            </a:solidFill>
          </a:ln>
        </p:spPr>
        <p:style>
          <a:lnRef idx="2">
            <a:schemeClr val="accent5"/>
          </a:lnRef>
          <a:fillRef idx="1">
            <a:schemeClr val="lt1"/>
          </a:fillRef>
          <a:effectRef idx="0">
            <a:schemeClr val="accent5"/>
          </a:effectRef>
          <a:fontRef idx="minor">
            <a:schemeClr val="dk1"/>
          </a:fontRef>
        </p:style>
        <p:txBody>
          <a:bodyPr wrap="square" lIns="0" tIns="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900" dirty="0"/>
              <a:t>給与情報検索条件パターンマスタ</a:t>
            </a:r>
          </a:p>
        </p:txBody>
      </p:sp>
      <p:sp>
        <p:nvSpPr>
          <p:cNvPr id="70" name="フローチャート: 磁気ディスク 69"/>
          <p:cNvSpPr/>
          <p:nvPr/>
        </p:nvSpPr>
        <p:spPr>
          <a:xfrm>
            <a:off x="7841920" y="2363504"/>
            <a:ext cx="999218" cy="582804"/>
          </a:xfrm>
          <a:prstGeom prst="flowChartMagneticDisk">
            <a:avLst/>
          </a:prstGeom>
          <a:ln>
            <a:solidFill>
              <a:sysClr val="windowText" lastClr="000000"/>
            </a:solidFill>
          </a:ln>
        </p:spPr>
        <p:style>
          <a:lnRef idx="2">
            <a:schemeClr val="accent5"/>
          </a:lnRef>
          <a:fillRef idx="1">
            <a:schemeClr val="lt1"/>
          </a:fillRef>
          <a:effectRef idx="0">
            <a:schemeClr val="accent5"/>
          </a:effectRef>
          <a:fontRef idx="minor">
            <a:schemeClr val="dk1"/>
          </a:fontRef>
        </p:style>
        <p:txBody>
          <a:bodyPr wrap="square" lIns="0" tIns="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900" dirty="0"/>
              <a:t>給与情報検索条件設定マスタ</a:t>
            </a:r>
          </a:p>
        </p:txBody>
      </p:sp>
      <p:sp>
        <p:nvSpPr>
          <p:cNvPr id="71" name="フローチャート: 磁気ディスク 70"/>
          <p:cNvSpPr/>
          <p:nvPr/>
        </p:nvSpPr>
        <p:spPr>
          <a:xfrm>
            <a:off x="7845057" y="3895700"/>
            <a:ext cx="996081" cy="582803"/>
          </a:xfrm>
          <a:prstGeom prst="flowChartMagneticDisk">
            <a:avLst/>
          </a:prstGeom>
          <a:ln>
            <a:solidFill>
              <a:sysClr val="windowText" lastClr="000000"/>
            </a:solidFill>
          </a:ln>
        </p:spPr>
        <p:style>
          <a:lnRef idx="2">
            <a:schemeClr val="accent5"/>
          </a:lnRef>
          <a:fillRef idx="1">
            <a:schemeClr val="lt1"/>
          </a:fillRef>
          <a:effectRef idx="0">
            <a:schemeClr val="accent5"/>
          </a:effectRef>
          <a:fontRef idx="minor">
            <a:schemeClr val="dk1"/>
          </a:fontRef>
        </p:style>
        <p:txBody>
          <a:bodyPr wrap="square" lIns="0" tIns="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900" dirty="0"/>
              <a:t>給与情報検索条件設定ワーク</a:t>
            </a:r>
          </a:p>
        </p:txBody>
      </p:sp>
      <p:cxnSp>
        <p:nvCxnSpPr>
          <p:cNvPr id="73" name="直線矢印コネクタ 72"/>
          <p:cNvCxnSpPr>
            <a:stCxn id="61" idx="3"/>
          </p:cNvCxnSpPr>
          <p:nvPr/>
        </p:nvCxnSpPr>
        <p:spPr>
          <a:xfrm>
            <a:off x="5907623" y="3734655"/>
            <a:ext cx="688867" cy="0"/>
          </a:xfrm>
          <a:prstGeom prst="straightConnector1">
            <a:avLst/>
          </a:prstGeom>
          <a:ln>
            <a:solidFill>
              <a:sysClr val="windowText" lastClr="000000"/>
            </a:solidFill>
            <a:headEnd type="triangle"/>
            <a:tailEnd type="triangle"/>
          </a:ln>
        </p:spPr>
        <p:style>
          <a:lnRef idx="1">
            <a:schemeClr val="accent6"/>
          </a:lnRef>
          <a:fillRef idx="0">
            <a:schemeClr val="accent6"/>
          </a:fillRef>
          <a:effectRef idx="0">
            <a:schemeClr val="accent6"/>
          </a:effectRef>
          <a:fontRef idx="minor">
            <a:schemeClr val="tx1"/>
          </a:fontRef>
        </p:style>
      </p:cxnSp>
      <p:sp>
        <p:nvSpPr>
          <p:cNvPr id="78" name="角丸四角形吹き出し 77"/>
          <p:cNvSpPr/>
          <p:nvPr/>
        </p:nvSpPr>
        <p:spPr>
          <a:xfrm>
            <a:off x="6774763" y="3020310"/>
            <a:ext cx="1259708" cy="875389"/>
          </a:xfrm>
          <a:prstGeom prst="wedgeRoundRectCallout">
            <a:avLst>
              <a:gd name="adj1" fmla="val 63148"/>
              <a:gd name="adj2" fmla="val -2216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900" dirty="0">
                <a:solidFill>
                  <a:schemeClr val="tx1"/>
                </a:solidFill>
              </a:rPr>
              <a:t>変更可否が「変更可」の条件を個人別検索条件ワークテーブルに保存</a:t>
            </a:r>
            <a:endParaRPr lang="en-US" altLang="ja-JP" sz="900" dirty="0">
              <a:solidFill>
                <a:schemeClr val="tx1"/>
              </a:solidFill>
            </a:endParaRPr>
          </a:p>
        </p:txBody>
      </p:sp>
      <p:sp>
        <p:nvSpPr>
          <p:cNvPr id="79" name="角丸四角形吹き出し 78"/>
          <p:cNvSpPr/>
          <p:nvPr/>
        </p:nvSpPr>
        <p:spPr>
          <a:xfrm>
            <a:off x="2806747" y="4099822"/>
            <a:ext cx="1170456" cy="474452"/>
          </a:xfrm>
          <a:prstGeom prst="wedgeRoundRectCallout">
            <a:avLst>
              <a:gd name="adj1" fmla="val -67640"/>
              <a:gd name="adj2" fmla="val -2216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900" dirty="0">
                <a:solidFill>
                  <a:schemeClr val="tx1"/>
                </a:solidFill>
              </a:rPr>
              <a:t>個人別検索条件で検索が可能</a:t>
            </a:r>
            <a:endParaRPr lang="en-US" altLang="ja-JP" sz="900" dirty="0">
              <a:solidFill>
                <a:schemeClr val="tx1"/>
              </a:solidFill>
            </a:endParaRPr>
          </a:p>
        </p:txBody>
      </p:sp>
      <p:sp>
        <p:nvSpPr>
          <p:cNvPr id="81" name="正方形/長方形 80"/>
          <p:cNvSpPr/>
          <p:nvPr/>
        </p:nvSpPr>
        <p:spPr>
          <a:xfrm>
            <a:off x="4706933" y="951570"/>
            <a:ext cx="4128785" cy="1231106"/>
          </a:xfrm>
          <a:prstGeom prst="rect">
            <a:avLst/>
          </a:prstGeom>
        </p:spPr>
        <p:txBody>
          <a:bodyPr wrap="square">
            <a:spAutoFit/>
          </a:bodyPr>
          <a:lstStyle/>
          <a:p>
            <a:r>
              <a:rPr lang="ja-JP" altLang="en-US" sz="1100" b="1" dirty="0">
                <a:solidFill>
                  <a:srgbClr val="0070C0"/>
                </a:solidFill>
              </a:rPr>
              <a:t>「変更可否」機能について</a:t>
            </a:r>
            <a:endParaRPr lang="en-US" altLang="ja-JP" sz="1100" b="1" dirty="0">
              <a:solidFill>
                <a:srgbClr val="0070C0"/>
              </a:solidFill>
              <a:latin typeface="+mn-ea"/>
            </a:endParaRPr>
          </a:p>
          <a:p>
            <a:r>
              <a:rPr lang="ja-JP" altLang="en-US" sz="1050" dirty="0">
                <a:latin typeface="+mn-ea"/>
              </a:rPr>
              <a:t>　「変更可否」が「変更可」の場合、条件変更を行うことができ、</a:t>
            </a:r>
            <a:endParaRPr lang="en-US" altLang="ja-JP" sz="1050" dirty="0">
              <a:latin typeface="+mn-ea"/>
            </a:endParaRPr>
          </a:p>
          <a:p>
            <a:r>
              <a:rPr lang="ja-JP" altLang="en-US" sz="1050" dirty="0">
                <a:latin typeface="+mn-ea"/>
              </a:rPr>
              <a:t>　ログインユーザー毎に条件を保存することができます。</a:t>
            </a:r>
            <a:endParaRPr lang="en-US" altLang="ja-JP" sz="1050" dirty="0">
              <a:latin typeface="+mn-ea"/>
            </a:endParaRPr>
          </a:p>
          <a:p>
            <a:pPr>
              <a:defRPr/>
            </a:pPr>
            <a:r>
              <a:rPr lang="ja-JP" altLang="en-US" sz="1050" dirty="0">
                <a:latin typeface="+mn-ea"/>
              </a:rPr>
              <a:t>　</a:t>
            </a:r>
            <a:r>
              <a:rPr lang="en-US" altLang="ja-JP" sz="1050" dirty="0">
                <a:latin typeface="+mn-ea"/>
              </a:rPr>
              <a:t>[</a:t>
            </a:r>
            <a:r>
              <a:rPr lang="ja-JP" altLang="en-US" sz="1050" dirty="0">
                <a:latin typeface="+mn-ea"/>
              </a:rPr>
              <a:t>例</a:t>
            </a:r>
            <a:r>
              <a:rPr lang="en-US" altLang="ja-JP" sz="1050" dirty="0">
                <a:latin typeface="+mn-ea"/>
              </a:rPr>
              <a:t>]</a:t>
            </a:r>
          </a:p>
          <a:p>
            <a:pPr>
              <a:defRPr/>
            </a:pPr>
            <a:r>
              <a:rPr lang="ja-JP" altLang="en-US" sz="1050" dirty="0">
                <a:latin typeface="+mn-ea"/>
              </a:rPr>
              <a:t>　社員区分の変更可否が「変更不可」、役職コードの変更可否が</a:t>
            </a:r>
            <a:endParaRPr lang="en-US" altLang="ja-JP" sz="1050" dirty="0">
              <a:latin typeface="+mn-ea"/>
            </a:endParaRPr>
          </a:p>
          <a:p>
            <a:pPr>
              <a:defRPr/>
            </a:pPr>
            <a:r>
              <a:rPr lang="ja-JP" altLang="en-US" sz="1050" dirty="0">
                <a:latin typeface="+mn-ea"/>
              </a:rPr>
              <a:t>　「変更可」の場合、ログインユーザーは役職コードの条件を</a:t>
            </a:r>
            <a:endParaRPr lang="en-US" altLang="ja-JP" sz="1050" dirty="0">
              <a:latin typeface="+mn-ea"/>
            </a:endParaRPr>
          </a:p>
          <a:p>
            <a:pPr>
              <a:defRPr/>
            </a:pPr>
            <a:r>
              <a:rPr lang="ja-JP" altLang="en-US" sz="1050" dirty="0">
                <a:latin typeface="+mn-ea"/>
              </a:rPr>
              <a:t>　自由に変更して検索することが可能です。</a:t>
            </a:r>
            <a:endParaRPr lang="en-US" altLang="ja-JP" sz="1050" dirty="0">
              <a:latin typeface="+mn-ea"/>
            </a:endParaRPr>
          </a:p>
        </p:txBody>
      </p:sp>
    </p:spTree>
    <p:extLst>
      <p:ext uri="{BB962C8B-B14F-4D97-AF65-F5344CB8AC3E}">
        <p14:creationId xmlns:p14="http://schemas.microsoft.com/office/powerpoint/2010/main" val="1475083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extLst>
              <p:ext uri="{D42A27DB-BD31-4B8C-83A1-F6EECF244321}">
                <p14:modId xmlns:p14="http://schemas.microsoft.com/office/powerpoint/2010/main" val="1238573495"/>
              </p:ext>
            </p:extLst>
          </p:nvPr>
        </p:nvGraphicFramePr>
        <p:xfrm>
          <a:off x="395536" y="1468812"/>
          <a:ext cx="8460940" cy="3371190"/>
        </p:xfrm>
        <a:graphic>
          <a:graphicData uri="http://schemas.openxmlformats.org/drawingml/2006/table">
            <a:tbl>
              <a:tblPr firstRow="1" bandRow="1">
                <a:tableStyleId>{21E4AEA4-8DFA-4A89-87EB-49C32662AFE0}</a:tableStyleId>
              </a:tblPr>
              <a:tblGrid>
                <a:gridCol w="1692188">
                  <a:extLst>
                    <a:ext uri="{9D8B030D-6E8A-4147-A177-3AD203B41FA5}">
                      <a16:colId xmlns:a16="http://schemas.microsoft.com/office/drawing/2014/main" val="988904688"/>
                    </a:ext>
                  </a:extLst>
                </a:gridCol>
                <a:gridCol w="6768752">
                  <a:extLst>
                    <a:ext uri="{9D8B030D-6E8A-4147-A177-3AD203B41FA5}">
                      <a16:colId xmlns:a16="http://schemas.microsoft.com/office/drawing/2014/main" val="3161134355"/>
                    </a:ext>
                  </a:extLst>
                </a:gridCol>
              </a:tblGrid>
              <a:tr h="254307">
                <a:tc>
                  <a:txBody>
                    <a:bodyPr/>
                    <a:lstStyle/>
                    <a:p>
                      <a:r>
                        <a:rPr kumimoji="1" lang="ja-JP" altLang="en-US" sz="1050" dirty="0"/>
                        <a:t>条件</a:t>
                      </a:r>
                    </a:p>
                  </a:txBody>
                  <a:tcPr/>
                </a:tc>
                <a:tc>
                  <a:txBody>
                    <a:bodyPr/>
                    <a:lstStyle/>
                    <a:p>
                      <a:r>
                        <a:rPr kumimoji="1" lang="ja-JP" altLang="en-US" sz="1050" dirty="0"/>
                        <a:t>説明</a:t>
                      </a:r>
                    </a:p>
                  </a:txBody>
                  <a:tcPr/>
                </a:tc>
                <a:extLst>
                  <a:ext uri="{0D108BD9-81ED-4DB2-BD59-A6C34878D82A}">
                    <a16:rowId xmlns:a16="http://schemas.microsoft.com/office/drawing/2014/main" val="1087952774"/>
                  </a:ext>
                </a:extLst>
              </a:tr>
              <a:tr h="1602279">
                <a:tc>
                  <a:txBody>
                    <a:bodyPr/>
                    <a:lstStyle/>
                    <a:p>
                      <a:r>
                        <a:rPr kumimoji="1" lang="ja-JP" altLang="en-US" sz="1050" dirty="0"/>
                        <a:t>ソート順／昇降指定</a:t>
                      </a:r>
                    </a:p>
                  </a:txBody>
                  <a:tcPr/>
                </a:tc>
                <a:tc>
                  <a:txBody>
                    <a:bodyPr/>
                    <a:lstStyle/>
                    <a:p>
                      <a:r>
                        <a:rPr kumimoji="1" lang="ja-JP" altLang="en-US" sz="1050" dirty="0"/>
                        <a:t>ソート項目とする場合に数字を指定。また、ソートを昇順降順のどちらで行うか指定</a:t>
                      </a:r>
                      <a:endParaRPr kumimoji="1" lang="en-US" altLang="ja-JP" sz="1050" dirty="0"/>
                    </a:p>
                    <a:p>
                      <a:endParaRPr kumimoji="1" lang="en-US" altLang="ja-JP" sz="1050" dirty="0"/>
                    </a:p>
                    <a:p>
                      <a:endParaRPr kumimoji="1" lang="ja-JP" altLang="en-US" sz="1050" dirty="0"/>
                    </a:p>
                  </a:txBody>
                  <a:tcPr/>
                </a:tc>
                <a:extLst>
                  <a:ext uri="{0D108BD9-81ED-4DB2-BD59-A6C34878D82A}">
                    <a16:rowId xmlns:a16="http://schemas.microsoft.com/office/drawing/2014/main" val="1027816452"/>
                  </a:ext>
                </a:extLst>
              </a:tr>
              <a:tr h="1514604">
                <a:tc>
                  <a:txBody>
                    <a:bodyPr/>
                    <a:lstStyle/>
                    <a:p>
                      <a:r>
                        <a:rPr kumimoji="1" lang="ja-JP" altLang="en-US" sz="1050" dirty="0"/>
                        <a:t>出力チェックボックス</a:t>
                      </a:r>
                    </a:p>
                  </a:txBody>
                  <a:tcPr/>
                </a:tc>
                <a:tc>
                  <a:txBody>
                    <a:bodyPr/>
                    <a:lstStyle/>
                    <a:p>
                      <a:r>
                        <a:rPr kumimoji="1" lang="ja-JP" altLang="en-US" sz="1050" dirty="0"/>
                        <a:t>抽出条件にのみに利用する項目の場合、出力をチェックオフ</a:t>
                      </a:r>
                      <a:endParaRPr kumimoji="1" lang="en-US" altLang="ja-JP" sz="1050" dirty="0"/>
                    </a:p>
                  </a:txBody>
                  <a:tcPr/>
                </a:tc>
                <a:extLst>
                  <a:ext uri="{0D108BD9-81ED-4DB2-BD59-A6C34878D82A}">
                    <a16:rowId xmlns:a16="http://schemas.microsoft.com/office/drawing/2014/main" val="2803835450"/>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2536190980"/>
              </p:ext>
            </p:extLst>
          </p:nvPr>
        </p:nvGraphicFramePr>
        <p:xfrm>
          <a:off x="2303748" y="2139702"/>
          <a:ext cx="2268252" cy="1066800"/>
        </p:xfrm>
        <a:graphic>
          <a:graphicData uri="http://schemas.openxmlformats.org/drawingml/2006/table">
            <a:tbl>
              <a:tblPr firstRow="1" bandRow="1">
                <a:tableStyleId>{93296810-A885-4BE3-A3E7-6D5BEEA58F35}</a:tableStyleId>
              </a:tblPr>
              <a:tblGrid>
                <a:gridCol w="851703">
                  <a:extLst>
                    <a:ext uri="{9D8B030D-6E8A-4147-A177-3AD203B41FA5}">
                      <a16:colId xmlns:a16="http://schemas.microsoft.com/office/drawing/2014/main" val="3605468794"/>
                    </a:ext>
                  </a:extLst>
                </a:gridCol>
                <a:gridCol w="656449">
                  <a:extLst>
                    <a:ext uri="{9D8B030D-6E8A-4147-A177-3AD203B41FA5}">
                      <a16:colId xmlns:a16="http://schemas.microsoft.com/office/drawing/2014/main" val="3789424605"/>
                    </a:ext>
                  </a:extLst>
                </a:gridCol>
                <a:gridCol w="760100">
                  <a:extLst>
                    <a:ext uri="{9D8B030D-6E8A-4147-A177-3AD203B41FA5}">
                      <a16:colId xmlns:a16="http://schemas.microsoft.com/office/drawing/2014/main" val="1070089945"/>
                    </a:ext>
                  </a:extLst>
                </a:gridCol>
              </a:tblGrid>
              <a:tr h="141891">
                <a:tc>
                  <a:txBody>
                    <a:bodyPr/>
                    <a:lstStyle/>
                    <a:p>
                      <a:r>
                        <a:rPr kumimoji="1" lang="ja-JP" altLang="en-US" sz="800" dirty="0"/>
                        <a:t>カテゴリ項目</a:t>
                      </a:r>
                    </a:p>
                  </a:txBody>
                  <a:tcPr/>
                </a:tc>
                <a:tc>
                  <a:txBody>
                    <a:bodyPr/>
                    <a:lstStyle/>
                    <a:p>
                      <a:r>
                        <a:rPr kumimoji="1" lang="ja-JP" altLang="en-US" sz="800" dirty="0"/>
                        <a:t>ソート順</a:t>
                      </a:r>
                    </a:p>
                  </a:txBody>
                  <a:tcPr/>
                </a:tc>
                <a:tc>
                  <a:txBody>
                    <a:bodyPr/>
                    <a:lstStyle/>
                    <a:p>
                      <a:r>
                        <a:rPr kumimoji="1" lang="ja-JP" altLang="en-US" sz="800" dirty="0"/>
                        <a:t>昇降指定</a:t>
                      </a:r>
                    </a:p>
                  </a:txBody>
                  <a:tcPr/>
                </a:tc>
                <a:extLst>
                  <a:ext uri="{0D108BD9-81ED-4DB2-BD59-A6C34878D82A}">
                    <a16:rowId xmlns:a16="http://schemas.microsoft.com/office/drawing/2014/main" val="2452939904"/>
                  </a:ext>
                </a:extLst>
              </a:tr>
              <a:tr h="141891">
                <a:tc>
                  <a:txBody>
                    <a:bodyPr/>
                    <a:lstStyle/>
                    <a:p>
                      <a:r>
                        <a:rPr kumimoji="1" lang="ja-JP" altLang="en-US" sz="800" dirty="0"/>
                        <a:t>部門</a:t>
                      </a:r>
                    </a:p>
                  </a:txBody>
                  <a:tcPr>
                    <a:solidFill>
                      <a:srgbClr val="F8D1CB"/>
                    </a:solidFill>
                  </a:tcPr>
                </a:tc>
                <a:tc>
                  <a:txBody>
                    <a:bodyPr/>
                    <a:lstStyle/>
                    <a:p>
                      <a:pPr algn="r"/>
                      <a:r>
                        <a:rPr kumimoji="1" lang="en-US" altLang="ja-JP" sz="800" dirty="0"/>
                        <a:t>1</a:t>
                      </a:r>
                      <a:endParaRPr kumimoji="1" lang="ja-JP" altLang="en-US" sz="800" dirty="0"/>
                    </a:p>
                  </a:txBody>
                  <a:tcPr/>
                </a:tc>
                <a:tc>
                  <a:txBody>
                    <a:bodyPr/>
                    <a:lstStyle/>
                    <a:p>
                      <a:pPr algn="r"/>
                      <a:r>
                        <a:rPr kumimoji="1" lang="ja-JP" altLang="en-US" sz="800" dirty="0"/>
                        <a:t>昇順</a:t>
                      </a:r>
                    </a:p>
                  </a:txBody>
                  <a:tcPr/>
                </a:tc>
                <a:extLst>
                  <a:ext uri="{0D108BD9-81ED-4DB2-BD59-A6C34878D82A}">
                    <a16:rowId xmlns:a16="http://schemas.microsoft.com/office/drawing/2014/main" val="3223150721"/>
                  </a:ext>
                </a:extLst>
              </a:tr>
              <a:tr h="141891">
                <a:tc>
                  <a:txBody>
                    <a:bodyPr/>
                    <a:lstStyle/>
                    <a:p>
                      <a:r>
                        <a:rPr kumimoji="1" lang="ja-JP" altLang="en-US" sz="800" dirty="0"/>
                        <a:t>役職</a:t>
                      </a:r>
                    </a:p>
                  </a:txBody>
                  <a:tcPr/>
                </a:tc>
                <a:tc>
                  <a:txBody>
                    <a:bodyPr/>
                    <a:lstStyle/>
                    <a:p>
                      <a:pPr algn="r"/>
                      <a:r>
                        <a:rPr kumimoji="1" lang="en-US" altLang="ja-JP" sz="800" dirty="0"/>
                        <a:t>2</a:t>
                      </a:r>
                      <a:endParaRPr kumimoji="1" lang="ja-JP" altLang="en-US" sz="800" dirty="0"/>
                    </a:p>
                  </a:txBody>
                  <a:tcPr/>
                </a:tc>
                <a:tc>
                  <a:txBody>
                    <a:bodyPr/>
                    <a:lstStyle/>
                    <a:p>
                      <a:pPr algn="r"/>
                      <a:r>
                        <a:rPr kumimoji="1" lang="ja-JP" altLang="en-US" sz="800" dirty="0">
                          <a:solidFill>
                            <a:schemeClr val="tx1"/>
                          </a:solidFill>
                        </a:rPr>
                        <a:t>昇順</a:t>
                      </a:r>
                    </a:p>
                  </a:txBody>
                  <a:tcPr/>
                </a:tc>
                <a:extLst>
                  <a:ext uri="{0D108BD9-81ED-4DB2-BD59-A6C34878D82A}">
                    <a16:rowId xmlns:a16="http://schemas.microsoft.com/office/drawing/2014/main" val="250815892"/>
                  </a:ext>
                </a:extLst>
              </a:tr>
              <a:tr h="141891">
                <a:tc>
                  <a:txBody>
                    <a:bodyPr/>
                    <a:lstStyle/>
                    <a:p>
                      <a:r>
                        <a:rPr kumimoji="1" lang="ja-JP" altLang="en-US" sz="800" dirty="0"/>
                        <a:t>基本給</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3</a:t>
                      </a:r>
                      <a:endParaRPr kumimoji="1" lang="ja-JP" altLang="en-US" sz="800" dirty="0">
                        <a:solidFill>
                          <a:schemeClr val="tx1"/>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降順</a:t>
                      </a:r>
                    </a:p>
                  </a:txBody>
                  <a:tcPr/>
                </a:tc>
                <a:extLst>
                  <a:ext uri="{0D108BD9-81ED-4DB2-BD59-A6C34878D82A}">
                    <a16:rowId xmlns:a16="http://schemas.microsoft.com/office/drawing/2014/main" val="4117638677"/>
                  </a:ext>
                </a:extLst>
              </a:tr>
              <a:tr h="141891">
                <a:tc>
                  <a:txBody>
                    <a:bodyPr/>
                    <a:lstStyle/>
                    <a:p>
                      <a:r>
                        <a:rPr kumimoji="1" lang="ja-JP" altLang="en-US" sz="800" dirty="0"/>
                        <a:t>従業員番号</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4</a:t>
                      </a:r>
                      <a:endParaRPr kumimoji="1" lang="ja-JP" altLang="en-US" sz="800" dirty="0">
                        <a:solidFill>
                          <a:schemeClr val="tx1"/>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昇順</a:t>
                      </a:r>
                    </a:p>
                  </a:txBody>
                  <a:tcPr/>
                </a:tc>
                <a:extLst>
                  <a:ext uri="{0D108BD9-81ED-4DB2-BD59-A6C34878D82A}">
                    <a16:rowId xmlns:a16="http://schemas.microsoft.com/office/drawing/2014/main" val="3993806883"/>
                  </a:ext>
                </a:extLst>
              </a:tr>
            </a:tbl>
          </a:graphicData>
        </a:graphic>
      </p:graphicFrame>
      <p:sp>
        <p:nvSpPr>
          <p:cNvPr id="18" name="正方形/長方形 17"/>
          <p:cNvSpPr/>
          <p:nvPr/>
        </p:nvSpPr>
        <p:spPr>
          <a:xfrm>
            <a:off x="2411760" y="1949381"/>
            <a:ext cx="4572000" cy="230832"/>
          </a:xfrm>
          <a:prstGeom prst="rect">
            <a:avLst/>
          </a:prstGeom>
        </p:spPr>
        <p:txBody>
          <a:bodyPr>
            <a:spAutoFit/>
          </a:bodyPr>
          <a:lstStyle/>
          <a:p>
            <a:r>
              <a:rPr lang="ja-JP" altLang="en-US" sz="900" dirty="0"/>
              <a:t>例）部門、役職別に基本給の大きい順に出力</a:t>
            </a:r>
            <a:endParaRPr lang="en-US" altLang="ja-JP" sz="900" dirty="0"/>
          </a:p>
        </p:txBody>
      </p:sp>
      <p:graphicFrame>
        <p:nvGraphicFramePr>
          <p:cNvPr id="19" name="表 18"/>
          <p:cNvGraphicFramePr>
            <a:graphicFrameLocks noGrp="1"/>
          </p:cNvGraphicFramePr>
          <p:nvPr>
            <p:extLst>
              <p:ext uri="{D42A27DB-BD31-4B8C-83A1-F6EECF244321}">
                <p14:modId xmlns:p14="http://schemas.microsoft.com/office/powerpoint/2010/main" val="1445020455"/>
              </p:ext>
            </p:extLst>
          </p:nvPr>
        </p:nvGraphicFramePr>
        <p:xfrm>
          <a:off x="5089669" y="2141032"/>
          <a:ext cx="3622283" cy="1066800"/>
        </p:xfrm>
        <a:graphic>
          <a:graphicData uri="http://schemas.openxmlformats.org/drawingml/2006/table">
            <a:tbl>
              <a:tblPr firstRow="1" bandRow="1">
                <a:tableStyleId>{93296810-A885-4BE3-A3E7-6D5BEEA58F35}</a:tableStyleId>
              </a:tblPr>
              <a:tblGrid>
                <a:gridCol w="1032001">
                  <a:extLst>
                    <a:ext uri="{9D8B030D-6E8A-4147-A177-3AD203B41FA5}">
                      <a16:colId xmlns:a16="http://schemas.microsoft.com/office/drawing/2014/main" val="3605468794"/>
                    </a:ext>
                  </a:extLst>
                </a:gridCol>
                <a:gridCol w="840092">
                  <a:extLst>
                    <a:ext uri="{9D8B030D-6E8A-4147-A177-3AD203B41FA5}">
                      <a16:colId xmlns:a16="http://schemas.microsoft.com/office/drawing/2014/main" val="3789424605"/>
                    </a:ext>
                  </a:extLst>
                </a:gridCol>
                <a:gridCol w="840092">
                  <a:extLst>
                    <a:ext uri="{9D8B030D-6E8A-4147-A177-3AD203B41FA5}">
                      <a16:colId xmlns:a16="http://schemas.microsoft.com/office/drawing/2014/main" val="1070089945"/>
                    </a:ext>
                  </a:extLst>
                </a:gridCol>
                <a:gridCol w="910098">
                  <a:extLst>
                    <a:ext uri="{9D8B030D-6E8A-4147-A177-3AD203B41FA5}">
                      <a16:colId xmlns:a16="http://schemas.microsoft.com/office/drawing/2014/main" val="1119641859"/>
                    </a:ext>
                  </a:extLst>
                </a:gridCol>
              </a:tblGrid>
              <a:tr h="141891">
                <a:tc>
                  <a:txBody>
                    <a:bodyPr/>
                    <a:lstStyle/>
                    <a:p>
                      <a:r>
                        <a:rPr kumimoji="1" lang="ja-JP" altLang="en-US" sz="800" dirty="0"/>
                        <a:t>部門</a:t>
                      </a:r>
                    </a:p>
                  </a:txBody>
                  <a:tcPr/>
                </a:tc>
                <a:tc>
                  <a:txBody>
                    <a:bodyPr/>
                    <a:lstStyle/>
                    <a:p>
                      <a:r>
                        <a:rPr kumimoji="1" lang="ja-JP" altLang="en-US" sz="800" dirty="0"/>
                        <a:t>役職</a:t>
                      </a:r>
                    </a:p>
                  </a:txBody>
                  <a:tcPr/>
                </a:tc>
                <a:tc>
                  <a:txBody>
                    <a:bodyPr/>
                    <a:lstStyle/>
                    <a:p>
                      <a:r>
                        <a:rPr kumimoji="1" lang="ja-JP" altLang="en-US" sz="800" dirty="0"/>
                        <a:t>基本給</a:t>
                      </a:r>
                    </a:p>
                  </a:txBody>
                  <a:tcPr/>
                </a:tc>
                <a:tc>
                  <a:txBody>
                    <a:bodyPr/>
                    <a:lstStyle/>
                    <a:p>
                      <a:r>
                        <a:rPr kumimoji="1" lang="ja-JP" altLang="en-US" sz="800" dirty="0"/>
                        <a:t>従業員番号</a:t>
                      </a:r>
                    </a:p>
                  </a:txBody>
                  <a:tcPr/>
                </a:tc>
                <a:extLst>
                  <a:ext uri="{0D108BD9-81ED-4DB2-BD59-A6C34878D82A}">
                    <a16:rowId xmlns:a16="http://schemas.microsoft.com/office/drawing/2014/main" val="2452939904"/>
                  </a:ext>
                </a:extLst>
              </a:tr>
              <a:tr h="141891">
                <a:tc>
                  <a:txBody>
                    <a:bodyPr/>
                    <a:lstStyle/>
                    <a:p>
                      <a:r>
                        <a:rPr kumimoji="1" lang="en-US" altLang="ja-JP" sz="800" dirty="0"/>
                        <a:t>11100</a:t>
                      </a:r>
                      <a:r>
                        <a:rPr kumimoji="1" lang="ja-JP" altLang="en-US" sz="800" dirty="0"/>
                        <a:t>：東京１</a:t>
                      </a:r>
                      <a:r>
                        <a:rPr kumimoji="1" lang="en-US" altLang="ja-JP" sz="800" dirty="0"/>
                        <a:t>G</a:t>
                      </a:r>
                      <a:endParaRPr kumimoji="1" lang="ja-JP" altLang="en-US" sz="800" dirty="0">
                        <a:solidFill>
                          <a:schemeClr val="tx1"/>
                        </a:solidFill>
                      </a:endParaRPr>
                    </a:p>
                  </a:txBody>
                  <a:tcPr>
                    <a:solidFill>
                      <a:srgbClr val="F8D1CB"/>
                    </a:solidFill>
                  </a:tcPr>
                </a:tc>
                <a:tc>
                  <a:txBody>
                    <a:bodyPr/>
                    <a:lstStyle/>
                    <a:p>
                      <a:pPr algn="l"/>
                      <a:r>
                        <a:rPr kumimoji="1" lang="en-US" altLang="ja-JP" sz="800" dirty="0"/>
                        <a:t>02</a:t>
                      </a:r>
                      <a:r>
                        <a:rPr kumimoji="1" lang="ja-JP" altLang="en-US" sz="800" dirty="0"/>
                        <a:t>：課長</a:t>
                      </a:r>
                      <a:endParaRPr kumimoji="1" lang="ja-JP" altLang="en-US" sz="800" dirty="0">
                        <a:solidFill>
                          <a:schemeClr val="tx1"/>
                        </a:solidFill>
                      </a:endParaRPr>
                    </a:p>
                  </a:txBody>
                  <a:tcPr/>
                </a:tc>
                <a:tc>
                  <a:txBody>
                    <a:bodyPr/>
                    <a:lstStyle/>
                    <a:p>
                      <a:pPr algn="r"/>
                      <a:r>
                        <a:rPr kumimoji="1" lang="en-US" altLang="ja-JP" sz="800" dirty="0"/>
                        <a:t>4,000,000</a:t>
                      </a:r>
                    </a:p>
                  </a:txBody>
                  <a:tcPr/>
                </a:tc>
                <a:tc>
                  <a:txBody>
                    <a:bodyPr/>
                    <a:lstStyle/>
                    <a:p>
                      <a:pPr algn="r"/>
                      <a:r>
                        <a:rPr kumimoji="1" lang="en-US" altLang="ja-JP" sz="800" dirty="0"/>
                        <a:t>100102</a:t>
                      </a:r>
                    </a:p>
                  </a:txBody>
                  <a:tcPr/>
                </a:tc>
                <a:extLst>
                  <a:ext uri="{0D108BD9-81ED-4DB2-BD59-A6C34878D82A}">
                    <a16:rowId xmlns:a16="http://schemas.microsoft.com/office/drawing/2014/main" val="3223150721"/>
                  </a:ext>
                </a:extLst>
              </a:tr>
              <a:tr h="141891">
                <a:tc>
                  <a:txBody>
                    <a:bodyPr/>
                    <a:lstStyle/>
                    <a:p>
                      <a:r>
                        <a:rPr kumimoji="1" lang="en-US" altLang="ja-JP" sz="800" dirty="0"/>
                        <a:t>11100</a:t>
                      </a:r>
                      <a:r>
                        <a:rPr kumimoji="1" lang="ja-JP" altLang="en-US" sz="800" dirty="0"/>
                        <a:t>：東京１</a:t>
                      </a:r>
                      <a:r>
                        <a:rPr kumimoji="1" lang="en-US" altLang="ja-JP" sz="800" dirty="0"/>
                        <a:t>G</a:t>
                      </a:r>
                      <a:endParaRPr kumimoji="1" lang="ja-JP" altLang="en-US" sz="800" dirty="0">
                        <a:solidFill>
                          <a:schemeClr val="tx1"/>
                        </a:solidFill>
                      </a:endParaRPr>
                    </a:p>
                  </a:txBody>
                  <a:tcPr/>
                </a:tc>
                <a:tc>
                  <a:txBody>
                    <a:bodyPr/>
                    <a:lstStyle/>
                    <a:p>
                      <a:pPr algn="l"/>
                      <a:r>
                        <a:rPr lang="en-US" altLang="ja-JP" sz="800" dirty="0"/>
                        <a:t>03</a:t>
                      </a:r>
                      <a:r>
                        <a:rPr lang="ja-JP" altLang="en-US" sz="800" dirty="0"/>
                        <a:t>：一般職</a:t>
                      </a:r>
                      <a:endParaRPr kumimoji="1" lang="ja-JP" altLang="en-US" sz="800" dirty="0">
                        <a:solidFill>
                          <a:schemeClr val="tx1"/>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a:t>2,650,000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a:t>200100</a:t>
                      </a:r>
                    </a:p>
                  </a:txBody>
                  <a:tcPr/>
                </a:tc>
                <a:extLst>
                  <a:ext uri="{0D108BD9-81ED-4DB2-BD59-A6C34878D82A}">
                    <a16:rowId xmlns:a16="http://schemas.microsoft.com/office/drawing/2014/main" val="250815892"/>
                  </a:ext>
                </a:extLst>
              </a:tr>
              <a:tr h="141891">
                <a:tc>
                  <a:txBody>
                    <a:bodyPr/>
                    <a:lstStyle/>
                    <a:p>
                      <a:r>
                        <a:rPr kumimoji="1" lang="en-US" altLang="ja-JP" sz="800" dirty="0"/>
                        <a:t>11100</a:t>
                      </a:r>
                      <a:r>
                        <a:rPr kumimoji="1" lang="ja-JP" altLang="en-US" sz="800" dirty="0"/>
                        <a:t>：東京１</a:t>
                      </a:r>
                      <a:r>
                        <a:rPr kumimoji="1" lang="en-US" altLang="ja-JP" sz="800" dirty="0"/>
                        <a:t>G</a:t>
                      </a:r>
                      <a:endParaRPr kumimoji="1" lang="ja-JP" altLang="en-US" sz="8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800" dirty="0"/>
                        <a:t>03</a:t>
                      </a:r>
                      <a:r>
                        <a:rPr lang="ja-JP" altLang="en-US" sz="800" dirty="0"/>
                        <a:t>：一般職</a:t>
                      </a:r>
                      <a:endParaRPr kumimoji="1" lang="ja-JP" altLang="en-US" sz="800" dirty="0">
                        <a:solidFill>
                          <a:schemeClr val="tx1"/>
                        </a:solidFill>
                      </a:endParaRPr>
                    </a:p>
                  </a:txBody>
                  <a:tcPr/>
                </a:tc>
                <a:tc>
                  <a:txBody>
                    <a:bodyPr/>
                    <a:lstStyle/>
                    <a:p>
                      <a:pPr algn="r"/>
                      <a:r>
                        <a:rPr kumimoji="1" lang="en-US" altLang="ja-JP" sz="800" dirty="0"/>
                        <a:t>2,500,000</a:t>
                      </a:r>
                    </a:p>
                  </a:txBody>
                  <a:tcPr/>
                </a:tc>
                <a:tc>
                  <a:txBody>
                    <a:bodyPr/>
                    <a:lstStyle/>
                    <a:p>
                      <a:pPr algn="r"/>
                      <a:r>
                        <a:rPr kumimoji="1" lang="en-US" altLang="ja-JP" sz="800" dirty="0"/>
                        <a:t>200105</a:t>
                      </a:r>
                    </a:p>
                  </a:txBody>
                  <a:tcPr/>
                </a:tc>
                <a:extLst>
                  <a:ext uri="{0D108BD9-81ED-4DB2-BD59-A6C34878D82A}">
                    <a16:rowId xmlns:a16="http://schemas.microsoft.com/office/drawing/2014/main" val="4117638677"/>
                  </a:ext>
                </a:extLst>
              </a:tr>
              <a:tr h="141891">
                <a:tc>
                  <a:txBody>
                    <a:bodyPr/>
                    <a:lstStyle/>
                    <a:p>
                      <a:r>
                        <a:rPr kumimoji="1" lang="en-US" altLang="ja-JP" sz="800" dirty="0"/>
                        <a:t>11200</a:t>
                      </a:r>
                      <a:r>
                        <a:rPr kumimoji="1" lang="ja-JP" altLang="en-US" sz="800" dirty="0"/>
                        <a:t>：東京２</a:t>
                      </a:r>
                      <a:r>
                        <a:rPr kumimoji="1" lang="en-US" altLang="ja-JP" sz="800" dirty="0"/>
                        <a:t>G</a:t>
                      </a:r>
                      <a:endParaRPr kumimoji="1" lang="ja-JP" altLang="en-US" sz="800" dirty="0">
                        <a:solidFill>
                          <a:schemeClr val="tx1"/>
                        </a:solidFill>
                      </a:endParaRPr>
                    </a:p>
                  </a:txBody>
                  <a:tcPr/>
                </a:tc>
                <a:tc>
                  <a:txBody>
                    <a:bodyPr/>
                    <a:lstStyle/>
                    <a:p>
                      <a:pPr algn="l"/>
                      <a:r>
                        <a:rPr kumimoji="1" lang="en-US" altLang="ja-JP" sz="800" dirty="0"/>
                        <a:t>02</a:t>
                      </a:r>
                      <a:r>
                        <a:rPr kumimoji="1" lang="ja-JP" altLang="en-US" sz="800" dirty="0"/>
                        <a:t>：課長</a:t>
                      </a:r>
                      <a:endParaRPr kumimoji="1" lang="ja-JP" altLang="en-US" sz="800" dirty="0">
                        <a:solidFill>
                          <a:schemeClr val="tx1"/>
                        </a:solidFill>
                      </a:endParaRPr>
                    </a:p>
                  </a:txBody>
                  <a:tcPr/>
                </a:tc>
                <a:tc>
                  <a:txBody>
                    <a:bodyPr/>
                    <a:lstStyle/>
                    <a:p>
                      <a:pPr algn="r"/>
                      <a:r>
                        <a:rPr kumimoji="1" lang="en-US" altLang="ja-JP" sz="800" dirty="0"/>
                        <a:t>3,900,000</a:t>
                      </a:r>
                    </a:p>
                  </a:txBody>
                  <a:tcPr/>
                </a:tc>
                <a:tc>
                  <a:txBody>
                    <a:bodyPr/>
                    <a:lstStyle/>
                    <a:p>
                      <a:pPr algn="r"/>
                      <a:r>
                        <a:rPr kumimoji="1" lang="en-US" altLang="ja-JP" sz="800" dirty="0"/>
                        <a:t>100304</a:t>
                      </a:r>
                    </a:p>
                  </a:txBody>
                  <a:tcPr/>
                </a:tc>
                <a:extLst>
                  <a:ext uri="{0D108BD9-81ED-4DB2-BD59-A6C34878D82A}">
                    <a16:rowId xmlns:a16="http://schemas.microsoft.com/office/drawing/2014/main" val="1809339762"/>
                  </a:ext>
                </a:extLst>
              </a:tr>
            </a:tbl>
          </a:graphicData>
        </a:graphic>
      </p:graphicFrame>
      <p:sp>
        <p:nvSpPr>
          <p:cNvPr id="20" name="Freeform 49"/>
          <p:cNvSpPr>
            <a:spLocks/>
          </p:cNvSpPr>
          <p:nvPr/>
        </p:nvSpPr>
        <p:spPr bwMode="auto">
          <a:xfrm>
            <a:off x="4685030" y="2525476"/>
            <a:ext cx="291609" cy="339195"/>
          </a:xfrm>
          <a:custGeom>
            <a:avLst/>
            <a:gdLst>
              <a:gd name="T0" fmla="*/ 0 w 240"/>
              <a:gd name="T1" fmla="*/ 69 h 180"/>
              <a:gd name="T2" fmla="*/ 157 w 240"/>
              <a:gd name="T3" fmla="*/ 69 h 180"/>
              <a:gd name="T4" fmla="*/ 90 w 240"/>
              <a:gd name="T5" fmla="*/ 0 h 180"/>
              <a:gd name="T6" fmla="*/ 150 w 240"/>
              <a:gd name="T7" fmla="*/ 0 h 180"/>
              <a:gd name="T8" fmla="*/ 240 w 240"/>
              <a:gd name="T9" fmla="*/ 90 h 180"/>
              <a:gd name="T10" fmla="*/ 150 w 240"/>
              <a:gd name="T11" fmla="*/ 180 h 180"/>
              <a:gd name="T12" fmla="*/ 90 w 240"/>
              <a:gd name="T13" fmla="*/ 180 h 180"/>
              <a:gd name="T14" fmla="*/ 157 w 240"/>
              <a:gd name="T15" fmla="*/ 112 h 180"/>
              <a:gd name="T16" fmla="*/ 0 w 240"/>
              <a:gd name="T17" fmla="*/ 112 h 180"/>
              <a:gd name="T18" fmla="*/ 0 w 240"/>
              <a:gd name="T19" fmla="*/ 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80">
                <a:moveTo>
                  <a:pt x="0" y="69"/>
                </a:moveTo>
                <a:lnTo>
                  <a:pt x="157" y="69"/>
                </a:lnTo>
                <a:lnTo>
                  <a:pt x="90" y="0"/>
                </a:lnTo>
                <a:lnTo>
                  <a:pt x="150" y="0"/>
                </a:lnTo>
                <a:lnTo>
                  <a:pt x="240" y="90"/>
                </a:lnTo>
                <a:lnTo>
                  <a:pt x="150" y="180"/>
                </a:lnTo>
                <a:lnTo>
                  <a:pt x="90" y="180"/>
                </a:lnTo>
                <a:lnTo>
                  <a:pt x="157" y="112"/>
                </a:lnTo>
                <a:lnTo>
                  <a:pt x="0" y="112"/>
                </a:lnTo>
                <a:lnTo>
                  <a:pt x="0" y="69"/>
                </a:lnTo>
                <a:close/>
              </a:path>
            </a:pathLst>
          </a:custGeom>
          <a:solidFill>
            <a:srgbClr val="E6001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 name="正方形/長方形 20"/>
          <p:cNvSpPr/>
          <p:nvPr/>
        </p:nvSpPr>
        <p:spPr>
          <a:xfrm>
            <a:off x="5243827" y="1961229"/>
            <a:ext cx="2835292" cy="230832"/>
          </a:xfrm>
          <a:prstGeom prst="rect">
            <a:avLst/>
          </a:prstGeom>
        </p:spPr>
        <p:txBody>
          <a:bodyPr wrap="square">
            <a:spAutoFit/>
          </a:bodyPr>
          <a:lstStyle/>
          <a:p>
            <a:r>
              <a:rPr lang="ja-JP" altLang="en-US" sz="900" u="sng" dirty="0"/>
              <a:t>出力結果</a:t>
            </a:r>
            <a:endParaRPr lang="en-US" altLang="ja-JP" sz="900" u="sng" dirty="0"/>
          </a:p>
        </p:txBody>
      </p:sp>
      <p:sp>
        <p:nvSpPr>
          <p:cNvPr id="23" name="正方形/長方形 22"/>
          <p:cNvSpPr/>
          <p:nvPr/>
        </p:nvSpPr>
        <p:spPr>
          <a:xfrm>
            <a:off x="2722182" y="3516497"/>
            <a:ext cx="5701817" cy="230832"/>
          </a:xfrm>
          <a:prstGeom prst="rect">
            <a:avLst/>
          </a:prstGeom>
        </p:spPr>
        <p:txBody>
          <a:bodyPr wrap="square">
            <a:spAutoFit/>
          </a:bodyPr>
          <a:lstStyle/>
          <a:p>
            <a:r>
              <a:rPr lang="ja-JP" altLang="en-US" sz="900" dirty="0"/>
              <a:t>例）部門と従業員番号の出力は行わないが、</a:t>
            </a:r>
            <a:r>
              <a:rPr lang="en-US" altLang="ja-JP" sz="900" dirty="0"/>
              <a:t>11100</a:t>
            </a:r>
            <a:r>
              <a:rPr lang="ja-JP" altLang="en-US" sz="900" dirty="0"/>
              <a:t>：東京１Ｇの役職と基本給のみ出力したい</a:t>
            </a:r>
            <a:endParaRPr lang="en-US" altLang="ja-JP" sz="900" dirty="0"/>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15</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6"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給与管理</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1.</a:t>
            </a:r>
            <a:r>
              <a:rPr lang="ja-JP" altLang="en-US" sz="1800" dirty="0">
                <a:solidFill>
                  <a:prstClr val="white"/>
                </a:solidFill>
              </a:rPr>
              <a:t>給与情報検索</a:t>
            </a:r>
            <a:endParaRPr lang="ja-JP" altLang="en-US" sz="1800" dirty="0">
              <a:latin typeface="+mn-ea"/>
            </a:endParaRPr>
          </a:p>
        </p:txBody>
      </p:sp>
      <p:sp>
        <p:nvSpPr>
          <p:cNvPr id="10" name="山形 9"/>
          <p:cNvSpPr/>
          <p:nvPr/>
        </p:nvSpPr>
        <p:spPr>
          <a:xfrm>
            <a:off x="1362626" y="854381"/>
            <a:ext cx="1152128" cy="313213"/>
          </a:xfrm>
          <a:prstGeom prst="chevron">
            <a:avLst>
              <a:gd name="adj" fmla="val 37568"/>
            </a:avLst>
          </a:prstGeom>
          <a:solidFill>
            <a:schemeClr val="accent2"/>
          </a:solidFill>
          <a:ln>
            <a:solidFill>
              <a:srgbClr val="3B8EB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抽出</a:t>
            </a:r>
            <a:r>
              <a:rPr kumimoji="1" lang="ja-JP" altLang="en-US" sz="800" dirty="0">
                <a:solidFill>
                  <a:schemeClr val="tx1"/>
                </a:solidFill>
              </a:rPr>
              <a:t>条件</a:t>
            </a:r>
            <a:endParaRPr kumimoji="1" lang="en-US" altLang="ja-JP" sz="800" dirty="0">
              <a:solidFill>
                <a:schemeClr val="tx1"/>
              </a:solidFill>
            </a:endParaRPr>
          </a:p>
          <a:p>
            <a:pPr algn="ctr"/>
            <a:r>
              <a:rPr kumimoji="1" lang="ja-JP" altLang="en-US" sz="800" dirty="0">
                <a:solidFill>
                  <a:schemeClr val="tx1"/>
                </a:solidFill>
              </a:rPr>
              <a:t>パターンの登録</a:t>
            </a:r>
          </a:p>
        </p:txBody>
      </p:sp>
      <p:sp>
        <p:nvSpPr>
          <p:cNvPr id="11" name="山形 10"/>
          <p:cNvSpPr/>
          <p:nvPr/>
        </p:nvSpPr>
        <p:spPr>
          <a:xfrm>
            <a:off x="2473732" y="854381"/>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給与情報の</a:t>
            </a:r>
            <a:r>
              <a:rPr kumimoji="1" lang="ja-JP" altLang="en-US" sz="800" dirty="0">
                <a:solidFill>
                  <a:schemeClr val="tx1"/>
                </a:solidFill>
              </a:rPr>
              <a:t>照会</a:t>
            </a:r>
          </a:p>
        </p:txBody>
      </p:sp>
      <p:sp>
        <p:nvSpPr>
          <p:cNvPr id="12" name="山形 11"/>
          <p:cNvSpPr/>
          <p:nvPr/>
        </p:nvSpPr>
        <p:spPr>
          <a:xfrm>
            <a:off x="251520" y="854381"/>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表示項目</a:t>
            </a:r>
            <a:endParaRPr lang="en-US" altLang="ja-JP" sz="800" dirty="0">
              <a:solidFill>
                <a:schemeClr val="tx1"/>
              </a:solidFill>
            </a:endParaRPr>
          </a:p>
          <a:p>
            <a:pPr algn="ctr"/>
            <a:r>
              <a:rPr kumimoji="1" lang="ja-JP" altLang="en-US" sz="800" dirty="0">
                <a:solidFill>
                  <a:schemeClr val="tx1"/>
                </a:solidFill>
              </a:rPr>
              <a:t>パターンの登録</a:t>
            </a:r>
          </a:p>
        </p:txBody>
      </p:sp>
      <p:sp>
        <p:nvSpPr>
          <p:cNvPr id="13" name="テキスト プレースホルダー 2"/>
          <p:cNvSpPr txBox="1">
            <a:spLocks/>
          </p:cNvSpPr>
          <p:nvPr/>
        </p:nvSpPr>
        <p:spPr>
          <a:xfrm>
            <a:off x="323527" y="1223638"/>
            <a:ext cx="2078197" cy="28366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zh-TW" altLang="en-US" sz="1200" b="1" u="sng" dirty="0">
                <a:solidFill>
                  <a:prstClr val="black"/>
                </a:solidFill>
              </a:rPr>
              <a:t>給与検索条件設定</a:t>
            </a:r>
            <a:endParaRPr lang="en-US" altLang="ja-JP" sz="1200" b="1" u="sng" dirty="0">
              <a:solidFill>
                <a:prstClr val="black"/>
              </a:solidFill>
              <a:latin typeface="メイリオ"/>
              <a:ea typeface="メイリオ"/>
            </a:endParaRPr>
          </a:p>
        </p:txBody>
      </p:sp>
      <p:graphicFrame>
        <p:nvGraphicFramePr>
          <p:cNvPr id="26" name="表 25"/>
          <p:cNvGraphicFramePr>
            <a:graphicFrameLocks noGrp="1"/>
          </p:cNvGraphicFramePr>
          <p:nvPr>
            <p:extLst>
              <p:ext uri="{D42A27DB-BD31-4B8C-83A1-F6EECF244321}">
                <p14:modId xmlns:p14="http://schemas.microsoft.com/office/powerpoint/2010/main" val="1029441636"/>
              </p:ext>
            </p:extLst>
          </p:nvPr>
        </p:nvGraphicFramePr>
        <p:xfrm>
          <a:off x="2304368" y="3714374"/>
          <a:ext cx="2268252" cy="1066800"/>
        </p:xfrm>
        <a:graphic>
          <a:graphicData uri="http://schemas.openxmlformats.org/drawingml/2006/table">
            <a:tbl>
              <a:tblPr firstRow="1" bandRow="1">
                <a:tableStyleId>{93296810-A885-4BE3-A3E7-6D5BEEA58F35}</a:tableStyleId>
              </a:tblPr>
              <a:tblGrid>
                <a:gridCol w="851703">
                  <a:extLst>
                    <a:ext uri="{9D8B030D-6E8A-4147-A177-3AD203B41FA5}">
                      <a16:colId xmlns:a16="http://schemas.microsoft.com/office/drawing/2014/main" val="3605468794"/>
                    </a:ext>
                  </a:extLst>
                </a:gridCol>
                <a:gridCol w="656449">
                  <a:extLst>
                    <a:ext uri="{9D8B030D-6E8A-4147-A177-3AD203B41FA5}">
                      <a16:colId xmlns:a16="http://schemas.microsoft.com/office/drawing/2014/main" val="3789424605"/>
                    </a:ext>
                  </a:extLst>
                </a:gridCol>
                <a:gridCol w="760100">
                  <a:extLst>
                    <a:ext uri="{9D8B030D-6E8A-4147-A177-3AD203B41FA5}">
                      <a16:colId xmlns:a16="http://schemas.microsoft.com/office/drawing/2014/main" val="1070089945"/>
                    </a:ext>
                  </a:extLst>
                </a:gridCol>
              </a:tblGrid>
              <a:tr h="141891">
                <a:tc>
                  <a:txBody>
                    <a:bodyPr/>
                    <a:lstStyle/>
                    <a:p>
                      <a:r>
                        <a:rPr kumimoji="1" lang="ja-JP" altLang="en-US" sz="800" dirty="0"/>
                        <a:t>カテゴリ項目</a:t>
                      </a:r>
                    </a:p>
                  </a:txBody>
                  <a:tcPr/>
                </a:tc>
                <a:tc>
                  <a:txBody>
                    <a:bodyPr/>
                    <a:lstStyle/>
                    <a:p>
                      <a:r>
                        <a:rPr kumimoji="1" lang="ja-JP" altLang="en-US" sz="800" dirty="0"/>
                        <a:t>出力</a:t>
                      </a:r>
                    </a:p>
                  </a:txBody>
                  <a:tcPr/>
                </a:tc>
                <a:tc>
                  <a:txBody>
                    <a:bodyPr/>
                    <a:lstStyle/>
                    <a:p>
                      <a:r>
                        <a:rPr kumimoji="1" lang="ja-JP" altLang="en-US" sz="800" dirty="0"/>
                        <a:t>出力条件</a:t>
                      </a:r>
                    </a:p>
                  </a:txBody>
                  <a:tcPr/>
                </a:tc>
                <a:extLst>
                  <a:ext uri="{0D108BD9-81ED-4DB2-BD59-A6C34878D82A}">
                    <a16:rowId xmlns:a16="http://schemas.microsoft.com/office/drawing/2014/main" val="2452939904"/>
                  </a:ext>
                </a:extLst>
              </a:tr>
              <a:tr h="141891">
                <a:tc>
                  <a:txBody>
                    <a:bodyPr/>
                    <a:lstStyle/>
                    <a:p>
                      <a:r>
                        <a:rPr kumimoji="1" lang="ja-JP" altLang="en-US" sz="800" dirty="0"/>
                        <a:t>部門</a:t>
                      </a:r>
                    </a:p>
                  </a:txBody>
                  <a:tcPr>
                    <a:solidFill>
                      <a:srgbClr val="F8D1CB"/>
                    </a:solidFill>
                  </a:tcPr>
                </a:tc>
                <a:tc>
                  <a:txBody>
                    <a:bodyPr/>
                    <a:lstStyle/>
                    <a:p>
                      <a:pPr algn="r"/>
                      <a:r>
                        <a:rPr kumimoji="1" lang="ja-JP" altLang="en-US" sz="800" dirty="0"/>
                        <a:t>オフ</a:t>
                      </a:r>
                    </a:p>
                  </a:txBody>
                  <a:tcPr/>
                </a:tc>
                <a:tc>
                  <a:txBody>
                    <a:bodyPr/>
                    <a:lstStyle/>
                    <a:p>
                      <a:pPr algn="r"/>
                      <a:r>
                        <a:rPr kumimoji="1" lang="ja-JP" altLang="en-US" sz="800" dirty="0"/>
                        <a:t>＝</a:t>
                      </a:r>
                      <a:r>
                        <a:rPr kumimoji="1" lang="en-US" altLang="ja-JP" sz="800" dirty="0"/>
                        <a:t>11100</a:t>
                      </a:r>
                      <a:endParaRPr kumimoji="1" lang="ja-JP" altLang="en-US" sz="800" dirty="0"/>
                    </a:p>
                  </a:txBody>
                  <a:tcPr/>
                </a:tc>
                <a:extLst>
                  <a:ext uri="{0D108BD9-81ED-4DB2-BD59-A6C34878D82A}">
                    <a16:rowId xmlns:a16="http://schemas.microsoft.com/office/drawing/2014/main" val="3223150721"/>
                  </a:ext>
                </a:extLst>
              </a:tr>
              <a:tr h="141891">
                <a:tc>
                  <a:txBody>
                    <a:bodyPr/>
                    <a:lstStyle/>
                    <a:p>
                      <a:r>
                        <a:rPr kumimoji="1" lang="ja-JP" altLang="en-US" sz="800" dirty="0"/>
                        <a:t>役職</a:t>
                      </a:r>
                    </a:p>
                  </a:txBody>
                  <a:tcPr/>
                </a:tc>
                <a:tc>
                  <a:txBody>
                    <a:bodyPr/>
                    <a:lstStyle/>
                    <a:p>
                      <a:pPr algn="r"/>
                      <a:r>
                        <a:rPr kumimoji="1" lang="ja-JP" altLang="en-US" sz="800" dirty="0"/>
                        <a:t>オン</a:t>
                      </a:r>
                    </a:p>
                  </a:txBody>
                  <a:tcPr/>
                </a:tc>
                <a:tc>
                  <a:txBody>
                    <a:bodyPr/>
                    <a:lstStyle/>
                    <a:p>
                      <a:pPr algn="r"/>
                      <a:r>
                        <a:rPr kumimoji="1" lang="en-US" altLang="ja-JP" sz="800" dirty="0">
                          <a:solidFill>
                            <a:schemeClr val="tx1"/>
                          </a:solidFill>
                        </a:rPr>
                        <a:t>-</a:t>
                      </a:r>
                      <a:endParaRPr kumimoji="1" lang="ja-JP" altLang="en-US" sz="800" dirty="0">
                        <a:solidFill>
                          <a:schemeClr val="tx1"/>
                        </a:solidFill>
                      </a:endParaRPr>
                    </a:p>
                  </a:txBody>
                  <a:tcPr/>
                </a:tc>
                <a:extLst>
                  <a:ext uri="{0D108BD9-81ED-4DB2-BD59-A6C34878D82A}">
                    <a16:rowId xmlns:a16="http://schemas.microsoft.com/office/drawing/2014/main" val="250815892"/>
                  </a:ext>
                </a:extLst>
              </a:tr>
              <a:tr h="141891">
                <a:tc>
                  <a:txBody>
                    <a:bodyPr/>
                    <a:lstStyle/>
                    <a:p>
                      <a:r>
                        <a:rPr kumimoji="1" lang="ja-JP" altLang="en-US" sz="800" dirty="0"/>
                        <a:t>基本給</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オン</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a:t>
                      </a:r>
                      <a:endParaRPr kumimoji="1" lang="ja-JP" altLang="en-US" sz="800" dirty="0">
                        <a:solidFill>
                          <a:schemeClr val="tx1"/>
                        </a:solidFill>
                      </a:endParaRPr>
                    </a:p>
                  </a:txBody>
                  <a:tcPr/>
                </a:tc>
                <a:extLst>
                  <a:ext uri="{0D108BD9-81ED-4DB2-BD59-A6C34878D82A}">
                    <a16:rowId xmlns:a16="http://schemas.microsoft.com/office/drawing/2014/main" val="4117638677"/>
                  </a:ext>
                </a:extLst>
              </a:tr>
              <a:tr h="141891">
                <a:tc>
                  <a:txBody>
                    <a:bodyPr/>
                    <a:lstStyle/>
                    <a:p>
                      <a:r>
                        <a:rPr kumimoji="1" lang="ja-JP" altLang="en-US" sz="800" dirty="0"/>
                        <a:t>従業員番号</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オフ</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a:t>
                      </a:r>
                      <a:endParaRPr kumimoji="1" lang="ja-JP" altLang="en-US" sz="800" dirty="0">
                        <a:solidFill>
                          <a:schemeClr val="tx1"/>
                        </a:solidFill>
                      </a:endParaRPr>
                    </a:p>
                  </a:txBody>
                  <a:tcPr/>
                </a:tc>
                <a:extLst>
                  <a:ext uri="{0D108BD9-81ED-4DB2-BD59-A6C34878D82A}">
                    <a16:rowId xmlns:a16="http://schemas.microsoft.com/office/drawing/2014/main" val="3993806883"/>
                  </a:ext>
                </a:extLst>
              </a:tr>
            </a:tbl>
          </a:graphicData>
        </a:graphic>
      </p:graphicFrame>
      <p:graphicFrame>
        <p:nvGraphicFramePr>
          <p:cNvPr id="27" name="表 26"/>
          <p:cNvGraphicFramePr>
            <a:graphicFrameLocks noGrp="1"/>
          </p:cNvGraphicFramePr>
          <p:nvPr>
            <p:extLst>
              <p:ext uri="{D42A27DB-BD31-4B8C-83A1-F6EECF244321}">
                <p14:modId xmlns:p14="http://schemas.microsoft.com/office/powerpoint/2010/main" val="2857572331"/>
              </p:ext>
            </p:extLst>
          </p:nvPr>
        </p:nvGraphicFramePr>
        <p:xfrm>
          <a:off x="5090289" y="3715704"/>
          <a:ext cx="1680184" cy="853440"/>
        </p:xfrm>
        <a:graphic>
          <a:graphicData uri="http://schemas.openxmlformats.org/drawingml/2006/table">
            <a:tbl>
              <a:tblPr firstRow="1" bandRow="1">
                <a:tableStyleId>{93296810-A885-4BE3-A3E7-6D5BEEA58F35}</a:tableStyleId>
              </a:tblPr>
              <a:tblGrid>
                <a:gridCol w="840092">
                  <a:extLst>
                    <a:ext uri="{9D8B030D-6E8A-4147-A177-3AD203B41FA5}">
                      <a16:colId xmlns:a16="http://schemas.microsoft.com/office/drawing/2014/main" val="3789424605"/>
                    </a:ext>
                  </a:extLst>
                </a:gridCol>
                <a:gridCol w="840092">
                  <a:extLst>
                    <a:ext uri="{9D8B030D-6E8A-4147-A177-3AD203B41FA5}">
                      <a16:colId xmlns:a16="http://schemas.microsoft.com/office/drawing/2014/main" val="1070089945"/>
                    </a:ext>
                  </a:extLst>
                </a:gridCol>
              </a:tblGrid>
              <a:tr h="141891">
                <a:tc>
                  <a:txBody>
                    <a:bodyPr/>
                    <a:lstStyle/>
                    <a:p>
                      <a:r>
                        <a:rPr kumimoji="1" lang="ja-JP" altLang="en-US" sz="800" dirty="0"/>
                        <a:t>役職</a:t>
                      </a:r>
                    </a:p>
                  </a:txBody>
                  <a:tcPr/>
                </a:tc>
                <a:tc>
                  <a:txBody>
                    <a:bodyPr/>
                    <a:lstStyle/>
                    <a:p>
                      <a:r>
                        <a:rPr kumimoji="1" lang="ja-JP" altLang="en-US" sz="800" dirty="0"/>
                        <a:t>基本給</a:t>
                      </a:r>
                    </a:p>
                  </a:txBody>
                  <a:tcPr/>
                </a:tc>
                <a:extLst>
                  <a:ext uri="{0D108BD9-81ED-4DB2-BD59-A6C34878D82A}">
                    <a16:rowId xmlns:a16="http://schemas.microsoft.com/office/drawing/2014/main" val="2452939904"/>
                  </a:ext>
                </a:extLst>
              </a:tr>
              <a:tr h="141891">
                <a:tc>
                  <a:txBody>
                    <a:bodyPr/>
                    <a:lstStyle/>
                    <a:p>
                      <a:pPr algn="l"/>
                      <a:r>
                        <a:rPr kumimoji="1" lang="en-US" altLang="ja-JP" sz="800" dirty="0"/>
                        <a:t>02</a:t>
                      </a:r>
                      <a:r>
                        <a:rPr kumimoji="1" lang="ja-JP" altLang="en-US" sz="800" dirty="0"/>
                        <a:t>：課長</a:t>
                      </a:r>
                      <a:endParaRPr kumimoji="1" lang="ja-JP" altLang="en-US" sz="800" dirty="0">
                        <a:solidFill>
                          <a:schemeClr val="tx1"/>
                        </a:solidFill>
                      </a:endParaRPr>
                    </a:p>
                  </a:txBody>
                  <a:tcPr/>
                </a:tc>
                <a:tc>
                  <a:txBody>
                    <a:bodyPr/>
                    <a:lstStyle/>
                    <a:p>
                      <a:pPr algn="r"/>
                      <a:r>
                        <a:rPr kumimoji="1" lang="en-US" altLang="ja-JP" sz="800" dirty="0"/>
                        <a:t>4,000,000</a:t>
                      </a:r>
                    </a:p>
                  </a:txBody>
                  <a:tcPr/>
                </a:tc>
                <a:extLst>
                  <a:ext uri="{0D108BD9-81ED-4DB2-BD59-A6C34878D82A}">
                    <a16:rowId xmlns:a16="http://schemas.microsoft.com/office/drawing/2014/main" val="3223150721"/>
                  </a:ext>
                </a:extLst>
              </a:tr>
              <a:tr h="141891">
                <a:tc>
                  <a:txBody>
                    <a:bodyPr/>
                    <a:lstStyle/>
                    <a:p>
                      <a:pPr algn="l"/>
                      <a:r>
                        <a:rPr lang="en-US" altLang="ja-JP" sz="800" dirty="0"/>
                        <a:t>03</a:t>
                      </a:r>
                      <a:r>
                        <a:rPr lang="ja-JP" altLang="en-US" sz="800" dirty="0"/>
                        <a:t>：一般職</a:t>
                      </a:r>
                      <a:endParaRPr kumimoji="1" lang="ja-JP" altLang="en-US" sz="800" dirty="0">
                        <a:solidFill>
                          <a:schemeClr val="tx1"/>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a:t>2,650,000</a:t>
                      </a:r>
                    </a:p>
                  </a:txBody>
                  <a:tcPr/>
                </a:tc>
                <a:extLst>
                  <a:ext uri="{0D108BD9-81ED-4DB2-BD59-A6C34878D82A}">
                    <a16:rowId xmlns:a16="http://schemas.microsoft.com/office/drawing/2014/main" val="250815892"/>
                  </a:ext>
                </a:extLst>
              </a:tr>
              <a:tr h="1418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800" dirty="0"/>
                        <a:t>03</a:t>
                      </a:r>
                      <a:r>
                        <a:rPr lang="ja-JP" altLang="en-US" sz="800" dirty="0"/>
                        <a:t>：一般職</a:t>
                      </a:r>
                      <a:endParaRPr kumimoji="1" lang="ja-JP" altLang="en-US" sz="800" dirty="0">
                        <a:solidFill>
                          <a:schemeClr val="tx1"/>
                        </a:solidFill>
                      </a:endParaRPr>
                    </a:p>
                  </a:txBody>
                  <a:tcPr/>
                </a:tc>
                <a:tc>
                  <a:txBody>
                    <a:bodyPr/>
                    <a:lstStyle/>
                    <a:p>
                      <a:pPr algn="r"/>
                      <a:r>
                        <a:rPr kumimoji="1" lang="en-US" altLang="ja-JP" sz="800" dirty="0"/>
                        <a:t>2,500,000</a:t>
                      </a:r>
                    </a:p>
                  </a:txBody>
                  <a:tcPr/>
                </a:tc>
                <a:extLst>
                  <a:ext uri="{0D108BD9-81ED-4DB2-BD59-A6C34878D82A}">
                    <a16:rowId xmlns:a16="http://schemas.microsoft.com/office/drawing/2014/main" val="4117638677"/>
                  </a:ext>
                </a:extLst>
              </a:tr>
            </a:tbl>
          </a:graphicData>
        </a:graphic>
      </p:graphicFrame>
      <p:sp>
        <p:nvSpPr>
          <p:cNvPr id="28" name="Freeform 49"/>
          <p:cNvSpPr>
            <a:spLocks/>
          </p:cNvSpPr>
          <p:nvPr/>
        </p:nvSpPr>
        <p:spPr bwMode="auto">
          <a:xfrm>
            <a:off x="4685650" y="4100148"/>
            <a:ext cx="291609" cy="339195"/>
          </a:xfrm>
          <a:custGeom>
            <a:avLst/>
            <a:gdLst>
              <a:gd name="T0" fmla="*/ 0 w 240"/>
              <a:gd name="T1" fmla="*/ 69 h 180"/>
              <a:gd name="T2" fmla="*/ 157 w 240"/>
              <a:gd name="T3" fmla="*/ 69 h 180"/>
              <a:gd name="T4" fmla="*/ 90 w 240"/>
              <a:gd name="T5" fmla="*/ 0 h 180"/>
              <a:gd name="T6" fmla="*/ 150 w 240"/>
              <a:gd name="T7" fmla="*/ 0 h 180"/>
              <a:gd name="T8" fmla="*/ 240 w 240"/>
              <a:gd name="T9" fmla="*/ 90 h 180"/>
              <a:gd name="T10" fmla="*/ 150 w 240"/>
              <a:gd name="T11" fmla="*/ 180 h 180"/>
              <a:gd name="T12" fmla="*/ 90 w 240"/>
              <a:gd name="T13" fmla="*/ 180 h 180"/>
              <a:gd name="T14" fmla="*/ 157 w 240"/>
              <a:gd name="T15" fmla="*/ 112 h 180"/>
              <a:gd name="T16" fmla="*/ 0 w 240"/>
              <a:gd name="T17" fmla="*/ 112 h 180"/>
              <a:gd name="T18" fmla="*/ 0 w 240"/>
              <a:gd name="T19" fmla="*/ 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80">
                <a:moveTo>
                  <a:pt x="0" y="69"/>
                </a:moveTo>
                <a:lnTo>
                  <a:pt x="157" y="69"/>
                </a:lnTo>
                <a:lnTo>
                  <a:pt x="90" y="0"/>
                </a:lnTo>
                <a:lnTo>
                  <a:pt x="150" y="0"/>
                </a:lnTo>
                <a:lnTo>
                  <a:pt x="240" y="90"/>
                </a:lnTo>
                <a:lnTo>
                  <a:pt x="150" y="180"/>
                </a:lnTo>
                <a:lnTo>
                  <a:pt x="90" y="180"/>
                </a:lnTo>
                <a:lnTo>
                  <a:pt x="157" y="112"/>
                </a:lnTo>
                <a:lnTo>
                  <a:pt x="0" y="112"/>
                </a:lnTo>
                <a:lnTo>
                  <a:pt x="0" y="69"/>
                </a:lnTo>
                <a:close/>
              </a:path>
            </a:pathLst>
          </a:custGeom>
          <a:solidFill>
            <a:srgbClr val="E60012"/>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360093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extLst>
              <p:ext uri="{D42A27DB-BD31-4B8C-83A1-F6EECF244321}">
                <p14:modId xmlns:p14="http://schemas.microsoft.com/office/powerpoint/2010/main" val="53773404"/>
              </p:ext>
            </p:extLst>
          </p:nvPr>
        </p:nvGraphicFramePr>
        <p:xfrm>
          <a:off x="395536" y="1546692"/>
          <a:ext cx="8460940" cy="3221302"/>
        </p:xfrm>
        <a:graphic>
          <a:graphicData uri="http://schemas.openxmlformats.org/drawingml/2006/table">
            <a:tbl>
              <a:tblPr firstRow="1" bandRow="1">
                <a:tableStyleId>{21E4AEA4-8DFA-4A89-87EB-49C32662AFE0}</a:tableStyleId>
              </a:tblPr>
              <a:tblGrid>
                <a:gridCol w="1692188">
                  <a:extLst>
                    <a:ext uri="{9D8B030D-6E8A-4147-A177-3AD203B41FA5}">
                      <a16:colId xmlns:a16="http://schemas.microsoft.com/office/drawing/2014/main" val="988904688"/>
                    </a:ext>
                  </a:extLst>
                </a:gridCol>
                <a:gridCol w="6768752">
                  <a:extLst>
                    <a:ext uri="{9D8B030D-6E8A-4147-A177-3AD203B41FA5}">
                      <a16:colId xmlns:a16="http://schemas.microsoft.com/office/drawing/2014/main" val="3161134355"/>
                    </a:ext>
                  </a:extLst>
                </a:gridCol>
              </a:tblGrid>
              <a:tr h="237333">
                <a:tc>
                  <a:txBody>
                    <a:bodyPr/>
                    <a:lstStyle/>
                    <a:p>
                      <a:r>
                        <a:rPr kumimoji="1" lang="ja-JP" altLang="en-US" sz="1050" dirty="0"/>
                        <a:t>条件</a:t>
                      </a:r>
                    </a:p>
                  </a:txBody>
                  <a:tcPr/>
                </a:tc>
                <a:tc>
                  <a:txBody>
                    <a:bodyPr/>
                    <a:lstStyle/>
                    <a:p>
                      <a:r>
                        <a:rPr kumimoji="1" lang="ja-JP" altLang="en-US" sz="1050" dirty="0"/>
                        <a:t>説明</a:t>
                      </a:r>
                    </a:p>
                  </a:txBody>
                  <a:tcPr/>
                </a:tc>
                <a:extLst>
                  <a:ext uri="{0D108BD9-81ED-4DB2-BD59-A6C34878D82A}">
                    <a16:rowId xmlns:a16="http://schemas.microsoft.com/office/drawing/2014/main" val="1087952774"/>
                  </a:ext>
                </a:extLst>
              </a:tr>
              <a:tr h="2585776">
                <a:tc>
                  <a:txBody>
                    <a:bodyPr/>
                    <a:lstStyle/>
                    <a:p>
                      <a:r>
                        <a:rPr kumimoji="1" lang="ja-JP" altLang="en-US" sz="1050" dirty="0"/>
                        <a:t>条件指定／値、上限・下限</a:t>
                      </a:r>
                      <a:endParaRPr kumimoji="1" lang="en-US" altLang="ja-JP" sz="1050" dirty="0"/>
                    </a:p>
                  </a:txBody>
                  <a:tcPr/>
                </a:tc>
                <a:tc>
                  <a:txBody>
                    <a:bodyPr/>
                    <a:lstStyle/>
                    <a:p>
                      <a:endParaRPr kumimoji="1" lang="en-US" altLang="ja-JP" sz="1050" dirty="0"/>
                    </a:p>
                    <a:p>
                      <a:endParaRPr kumimoji="1" lang="ja-JP" altLang="en-US" sz="1050" dirty="0"/>
                    </a:p>
                  </a:txBody>
                  <a:tcPr/>
                </a:tc>
                <a:extLst>
                  <a:ext uri="{0D108BD9-81ED-4DB2-BD59-A6C34878D82A}">
                    <a16:rowId xmlns:a16="http://schemas.microsoft.com/office/drawing/2014/main" val="1027816452"/>
                  </a:ext>
                </a:extLst>
              </a:tr>
              <a:tr h="384066">
                <a:tc>
                  <a:txBody>
                    <a:bodyPr/>
                    <a:lstStyle/>
                    <a:p>
                      <a:r>
                        <a:rPr kumimoji="1" lang="zh-CN" altLang="en-US" sz="1050" dirty="0"/>
                        <a:t>結合条件区分</a:t>
                      </a:r>
                      <a:endParaRPr kumimoji="1" lang="en-US" altLang="ja-JP"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条件を</a:t>
                      </a:r>
                      <a:r>
                        <a:rPr kumimoji="1" lang="en-US" altLang="ja-JP" sz="1050" dirty="0"/>
                        <a:t>AND</a:t>
                      </a:r>
                      <a:r>
                        <a:rPr kumimoji="1" lang="ja-JP" altLang="en-US" sz="1050" dirty="0"/>
                        <a:t>（かつ）、</a:t>
                      </a:r>
                      <a:r>
                        <a:rPr kumimoji="1" lang="en-US" altLang="ja-JP" sz="1050" dirty="0"/>
                        <a:t>OR</a:t>
                      </a:r>
                      <a:r>
                        <a:rPr kumimoji="1" lang="ja-JP" altLang="en-US" sz="1050" dirty="0"/>
                        <a:t>（または）のどちらで結合するかを指定</a:t>
                      </a:r>
                    </a:p>
                  </a:txBody>
                  <a:tcPr/>
                </a:tc>
                <a:extLst>
                  <a:ext uri="{0D108BD9-81ED-4DB2-BD59-A6C34878D82A}">
                    <a16:rowId xmlns:a16="http://schemas.microsoft.com/office/drawing/2014/main" val="2436307267"/>
                  </a:ext>
                </a:extLst>
              </a:tr>
            </a:tbl>
          </a:graphicData>
        </a:graphic>
      </p:graphicFrame>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16</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6"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給与管理</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1.</a:t>
            </a:r>
            <a:r>
              <a:rPr lang="ja-JP" altLang="en-US" sz="1800" dirty="0">
                <a:solidFill>
                  <a:prstClr val="white"/>
                </a:solidFill>
              </a:rPr>
              <a:t>給与情報検索</a:t>
            </a:r>
            <a:endParaRPr lang="ja-JP" altLang="en-US" sz="1800" dirty="0">
              <a:latin typeface="+mn-ea"/>
            </a:endParaRPr>
          </a:p>
        </p:txBody>
      </p:sp>
      <p:sp>
        <p:nvSpPr>
          <p:cNvPr id="10" name="山形 9"/>
          <p:cNvSpPr/>
          <p:nvPr/>
        </p:nvSpPr>
        <p:spPr>
          <a:xfrm>
            <a:off x="1362626" y="854381"/>
            <a:ext cx="1152128" cy="313213"/>
          </a:xfrm>
          <a:prstGeom prst="chevron">
            <a:avLst>
              <a:gd name="adj" fmla="val 37568"/>
            </a:avLst>
          </a:prstGeom>
          <a:solidFill>
            <a:schemeClr val="accent2"/>
          </a:solidFill>
          <a:ln>
            <a:solidFill>
              <a:srgbClr val="3B8EB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抽出</a:t>
            </a:r>
            <a:r>
              <a:rPr kumimoji="1" lang="ja-JP" altLang="en-US" sz="800" dirty="0">
                <a:solidFill>
                  <a:schemeClr val="tx1"/>
                </a:solidFill>
              </a:rPr>
              <a:t>条件</a:t>
            </a:r>
            <a:endParaRPr kumimoji="1" lang="en-US" altLang="ja-JP" sz="800" dirty="0">
              <a:solidFill>
                <a:schemeClr val="tx1"/>
              </a:solidFill>
            </a:endParaRPr>
          </a:p>
          <a:p>
            <a:pPr algn="ctr"/>
            <a:r>
              <a:rPr kumimoji="1" lang="ja-JP" altLang="en-US" sz="800" dirty="0">
                <a:solidFill>
                  <a:schemeClr val="tx1"/>
                </a:solidFill>
              </a:rPr>
              <a:t>パターンの登録</a:t>
            </a:r>
          </a:p>
        </p:txBody>
      </p:sp>
      <p:sp>
        <p:nvSpPr>
          <p:cNvPr id="11" name="山形 10"/>
          <p:cNvSpPr/>
          <p:nvPr/>
        </p:nvSpPr>
        <p:spPr>
          <a:xfrm>
            <a:off x="2473732" y="854381"/>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給与情報の</a:t>
            </a:r>
            <a:r>
              <a:rPr kumimoji="1" lang="ja-JP" altLang="en-US" sz="800" dirty="0">
                <a:solidFill>
                  <a:schemeClr val="tx1"/>
                </a:solidFill>
              </a:rPr>
              <a:t>照会</a:t>
            </a:r>
          </a:p>
        </p:txBody>
      </p:sp>
      <p:sp>
        <p:nvSpPr>
          <p:cNvPr id="12" name="山形 11"/>
          <p:cNvSpPr/>
          <p:nvPr/>
        </p:nvSpPr>
        <p:spPr>
          <a:xfrm>
            <a:off x="251520" y="854381"/>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表示項目</a:t>
            </a:r>
            <a:endParaRPr lang="en-US" altLang="ja-JP" sz="800" dirty="0">
              <a:solidFill>
                <a:schemeClr val="tx1"/>
              </a:solidFill>
            </a:endParaRPr>
          </a:p>
          <a:p>
            <a:pPr algn="ctr"/>
            <a:r>
              <a:rPr kumimoji="1" lang="ja-JP" altLang="en-US" sz="800" dirty="0">
                <a:solidFill>
                  <a:schemeClr val="tx1"/>
                </a:solidFill>
              </a:rPr>
              <a:t>パターンの登録</a:t>
            </a:r>
          </a:p>
        </p:txBody>
      </p:sp>
      <p:sp>
        <p:nvSpPr>
          <p:cNvPr id="13" name="テキスト プレースホルダー 2"/>
          <p:cNvSpPr txBox="1">
            <a:spLocks/>
          </p:cNvSpPr>
          <p:nvPr/>
        </p:nvSpPr>
        <p:spPr>
          <a:xfrm>
            <a:off x="323527" y="1275606"/>
            <a:ext cx="2078197" cy="28366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zh-TW" altLang="en-US" sz="1200" b="1" u="sng" dirty="0">
                <a:solidFill>
                  <a:prstClr val="black"/>
                </a:solidFill>
              </a:rPr>
              <a:t>給与検索条件設定</a:t>
            </a:r>
            <a:endParaRPr lang="en-US" altLang="ja-JP" sz="1200" b="1" u="sng" dirty="0">
              <a:solidFill>
                <a:prstClr val="black"/>
              </a:solidFill>
              <a:latin typeface="メイリオ"/>
              <a:ea typeface="メイリオ"/>
            </a:endParaRPr>
          </a:p>
        </p:txBody>
      </p:sp>
      <p:graphicFrame>
        <p:nvGraphicFramePr>
          <p:cNvPr id="22" name="表 21"/>
          <p:cNvGraphicFramePr>
            <a:graphicFrameLocks noGrp="1"/>
          </p:cNvGraphicFramePr>
          <p:nvPr>
            <p:extLst>
              <p:ext uri="{D42A27DB-BD31-4B8C-83A1-F6EECF244321}">
                <p14:modId xmlns:p14="http://schemas.microsoft.com/office/powerpoint/2010/main" val="403723081"/>
              </p:ext>
            </p:extLst>
          </p:nvPr>
        </p:nvGraphicFramePr>
        <p:xfrm>
          <a:off x="2349163" y="1906732"/>
          <a:ext cx="5698276" cy="2346960"/>
        </p:xfrm>
        <a:graphic>
          <a:graphicData uri="http://schemas.openxmlformats.org/drawingml/2006/table">
            <a:tbl>
              <a:tblPr firstRow="1" bandRow="1">
                <a:tableStyleId>{93296810-A885-4BE3-A3E7-6D5BEEA58F35}</a:tableStyleId>
              </a:tblPr>
              <a:tblGrid>
                <a:gridCol w="2636887">
                  <a:extLst>
                    <a:ext uri="{9D8B030D-6E8A-4147-A177-3AD203B41FA5}">
                      <a16:colId xmlns:a16="http://schemas.microsoft.com/office/drawing/2014/main" val="3789424605"/>
                    </a:ext>
                  </a:extLst>
                </a:gridCol>
                <a:gridCol w="1404156">
                  <a:extLst>
                    <a:ext uri="{9D8B030D-6E8A-4147-A177-3AD203B41FA5}">
                      <a16:colId xmlns:a16="http://schemas.microsoft.com/office/drawing/2014/main" val="4171056608"/>
                    </a:ext>
                  </a:extLst>
                </a:gridCol>
                <a:gridCol w="1657233">
                  <a:extLst>
                    <a:ext uri="{9D8B030D-6E8A-4147-A177-3AD203B41FA5}">
                      <a16:colId xmlns:a16="http://schemas.microsoft.com/office/drawing/2014/main" val="983489646"/>
                    </a:ext>
                  </a:extLst>
                </a:gridCol>
              </a:tblGrid>
              <a:tr h="206747">
                <a:tc>
                  <a:txBody>
                    <a:bodyPr/>
                    <a:lstStyle/>
                    <a:p>
                      <a:r>
                        <a:rPr kumimoji="1" lang="ja-JP" altLang="en-US" sz="800" dirty="0"/>
                        <a:t>取得内容例</a:t>
                      </a:r>
                    </a:p>
                  </a:txBody>
                  <a:tcPr/>
                </a:tc>
                <a:tc>
                  <a:txBody>
                    <a:bodyPr/>
                    <a:lstStyle/>
                    <a:p>
                      <a:r>
                        <a:rPr kumimoji="1" lang="ja-JP" altLang="en-US" sz="800" dirty="0"/>
                        <a:t>条件指定</a:t>
                      </a:r>
                    </a:p>
                  </a:txBody>
                  <a:tcPr/>
                </a:tc>
                <a:tc>
                  <a:txBody>
                    <a:bodyPr/>
                    <a:lstStyle/>
                    <a:p>
                      <a:r>
                        <a:rPr kumimoji="1" lang="ja-JP" altLang="en-US" sz="800" dirty="0"/>
                        <a:t>値／上限下限</a:t>
                      </a:r>
                    </a:p>
                  </a:txBody>
                  <a:tcPr/>
                </a:tc>
                <a:extLst>
                  <a:ext uri="{0D108BD9-81ED-4DB2-BD59-A6C34878D82A}">
                    <a16:rowId xmlns:a16="http://schemas.microsoft.com/office/drawing/2014/main" val="2452939904"/>
                  </a:ext>
                </a:extLst>
              </a:tr>
              <a:tr h="141891">
                <a:tc>
                  <a:txBody>
                    <a:bodyPr/>
                    <a:lstStyle/>
                    <a:p>
                      <a:pPr algn="l"/>
                      <a:r>
                        <a:rPr kumimoji="1" lang="ja-JP" altLang="en-US" sz="800" dirty="0"/>
                        <a:t>役職が</a:t>
                      </a:r>
                      <a:r>
                        <a:rPr kumimoji="1" lang="en-US" altLang="ja-JP" sz="800" dirty="0"/>
                        <a:t>230</a:t>
                      </a:r>
                      <a:r>
                        <a:rPr kumimoji="1" lang="ja-JP" altLang="en-US" sz="800" dirty="0"/>
                        <a:t>の勤怠データを取得したい</a:t>
                      </a:r>
                    </a:p>
                  </a:txBody>
                  <a:tcPr/>
                </a:tc>
                <a:tc>
                  <a:txBody>
                    <a:bodyPr/>
                    <a:lstStyle/>
                    <a:p>
                      <a:r>
                        <a:rPr kumimoji="1" lang="ja-JP" altLang="en-US" sz="800" dirty="0"/>
                        <a:t>＝</a:t>
                      </a:r>
                    </a:p>
                  </a:txBody>
                  <a:tcPr/>
                </a:tc>
                <a:tc>
                  <a:txBody>
                    <a:bodyPr/>
                    <a:lstStyle/>
                    <a:p>
                      <a:pPr algn="l"/>
                      <a:r>
                        <a:rPr kumimoji="1" lang="ja-JP" altLang="en-US" sz="800" dirty="0"/>
                        <a:t>値：</a:t>
                      </a:r>
                      <a:r>
                        <a:rPr kumimoji="1" lang="en-US" altLang="ja-JP" sz="800" dirty="0"/>
                        <a:t>230</a:t>
                      </a:r>
                      <a:endParaRPr kumimoji="1" lang="ja-JP" altLang="en-US" sz="800" dirty="0"/>
                    </a:p>
                  </a:txBody>
                  <a:tcPr/>
                </a:tc>
                <a:extLst>
                  <a:ext uri="{0D108BD9-81ED-4DB2-BD59-A6C34878D82A}">
                    <a16:rowId xmlns:a16="http://schemas.microsoft.com/office/drawing/2014/main" val="3223150721"/>
                  </a:ext>
                </a:extLst>
              </a:tr>
              <a:tr h="141891">
                <a:tc>
                  <a:txBody>
                    <a:bodyPr/>
                    <a:lstStyle/>
                    <a:p>
                      <a:pPr algn="l"/>
                      <a:r>
                        <a:rPr kumimoji="1" lang="ja-JP" altLang="en-US" sz="800" dirty="0"/>
                        <a:t>役職が未設定の勤怠データを取得したい</a:t>
                      </a:r>
                    </a:p>
                  </a:txBody>
                  <a:tcPr/>
                </a:tc>
                <a:tc>
                  <a:txBody>
                    <a:bodyPr/>
                    <a:lstStyle/>
                    <a:p>
                      <a:r>
                        <a:rPr kumimoji="1" lang="ja-JP" altLang="en-US" sz="800" dirty="0"/>
                        <a:t>＝</a:t>
                      </a:r>
                    </a:p>
                  </a:txBody>
                  <a:tcPr/>
                </a:tc>
                <a:tc>
                  <a:txBody>
                    <a:bodyPr/>
                    <a:lstStyle/>
                    <a:p>
                      <a:pPr algn="l"/>
                      <a:r>
                        <a:rPr kumimoji="1" lang="en-US" altLang="ja-JP" sz="800" dirty="0"/>
                        <a:t>NULL</a:t>
                      </a:r>
                      <a:r>
                        <a:rPr kumimoji="1" lang="ja-JP" altLang="en-US" sz="800" dirty="0"/>
                        <a:t>チェックボックスオン</a:t>
                      </a:r>
                    </a:p>
                  </a:txBody>
                  <a:tcPr/>
                </a:tc>
                <a:extLst>
                  <a:ext uri="{0D108BD9-81ED-4DB2-BD59-A6C34878D82A}">
                    <a16:rowId xmlns:a16="http://schemas.microsoft.com/office/drawing/2014/main" val="250815892"/>
                  </a:ext>
                </a:extLst>
              </a:tr>
              <a:tr h="141891">
                <a:tc>
                  <a:txBody>
                    <a:bodyPr/>
                    <a:lstStyle/>
                    <a:p>
                      <a:pPr algn="l"/>
                      <a:r>
                        <a:rPr kumimoji="1" lang="ja-JP" altLang="en-US" sz="800" dirty="0"/>
                        <a:t>役職が</a:t>
                      </a:r>
                      <a:r>
                        <a:rPr kumimoji="1" lang="en-US" altLang="ja-JP" sz="800" dirty="0"/>
                        <a:t>230</a:t>
                      </a:r>
                      <a:r>
                        <a:rPr kumimoji="1" lang="ja-JP" altLang="en-US" sz="800" dirty="0"/>
                        <a:t>以外の勤怠データを取得したい</a:t>
                      </a:r>
                    </a:p>
                  </a:txBody>
                  <a:tcPr/>
                </a:tc>
                <a:tc>
                  <a:txBody>
                    <a:bodyPr/>
                    <a:lstStyle/>
                    <a:p>
                      <a:r>
                        <a:rPr kumimoji="1" lang="ja-JP" altLang="en-US" sz="800" dirty="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値：</a:t>
                      </a:r>
                      <a:r>
                        <a:rPr kumimoji="1" lang="en-US" altLang="ja-JP" sz="800" dirty="0"/>
                        <a:t>230</a:t>
                      </a:r>
                      <a:endParaRPr kumimoji="1" lang="ja-JP" altLang="en-US" sz="800" dirty="0"/>
                    </a:p>
                  </a:txBody>
                  <a:tcPr/>
                </a:tc>
                <a:extLst>
                  <a:ext uri="{0D108BD9-81ED-4DB2-BD59-A6C34878D82A}">
                    <a16:rowId xmlns:a16="http://schemas.microsoft.com/office/drawing/2014/main" val="4117638677"/>
                  </a:ext>
                </a:extLst>
              </a:tr>
              <a:tr h="141891">
                <a:tc>
                  <a:txBody>
                    <a:bodyPr/>
                    <a:lstStyle/>
                    <a:p>
                      <a:pPr algn="l"/>
                      <a:r>
                        <a:rPr kumimoji="1" lang="ja-JP" altLang="en-US" sz="800" dirty="0"/>
                        <a:t>役職が未設定以外の勤怠データを取得したい</a:t>
                      </a:r>
                    </a:p>
                  </a:txBody>
                  <a:tcPr/>
                </a:tc>
                <a:tc>
                  <a:txBody>
                    <a:bodyPr/>
                    <a:lstStyle/>
                    <a:p>
                      <a:r>
                        <a:rPr kumimoji="1" lang="ja-JP" altLang="en-US" sz="800" dirty="0"/>
                        <a:t>≠</a:t>
                      </a:r>
                    </a:p>
                  </a:txBody>
                  <a:tcPr/>
                </a:tc>
                <a:tc>
                  <a:txBody>
                    <a:bodyPr/>
                    <a:lstStyle/>
                    <a:p>
                      <a:pPr algn="l"/>
                      <a:r>
                        <a:rPr kumimoji="1" lang="en-US" altLang="ja-JP" sz="800" dirty="0"/>
                        <a:t>NULL</a:t>
                      </a:r>
                      <a:r>
                        <a:rPr kumimoji="1" lang="ja-JP" altLang="en-US" sz="800" dirty="0"/>
                        <a:t>チェックボックスオン</a:t>
                      </a:r>
                    </a:p>
                  </a:txBody>
                  <a:tcPr/>
                </a:tc>
                <a:extLst>
                  <a:ext uri="{0D108BD9-81ED-4DB2-BD59-A6C34878D82A}">
                    <a16:rowId xmlns:a16="http://schemas.microsoft.com/office/drawing/2014/main" val="3226401983"/>
                  </a:ext>
                </a:extLst>
              </a:tr>
              <a:tr h="1418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平日残業が</a:t>
                      </a:r>
                      <a:r>
                        <a:rPr kumimoji="1" lang="en-US" altLang="ja-JP" sz="800" dirty="0">
                          <a:solidFill>
                            <a:schemeClr val="tx1"/>
                          </a:solidFill>
                        </a:rPr>
                        <a:t>45</a:t>
                      </a:r>
                      <a:r>
                        <a:rPr kumimoji="1" lang="ja-JP" altLang="en-US" sz="800" dirty="0">
                          <a:solidFill>
                            <a:schemeClr val="tx1"/>
                          </a:solidFill>
                        </a:rPr>
                        <a:t>時間を超える従業員を取得したい</a:t>
                      </a:r>
                    </a:p>
                  </a:txBody>
                  <a:tcPr/>
                </a:tc>
                <a:tc>
                  <a:txBody>
                    <a:bodyPr/>
                    <a:lstStyle/>
                    <a:p>
                      <a:r>
                        <a:rPr kumimoji="1" lang="ja-JP" altLang="en-US" sz="800" dirty="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値：</a:t>
                      </a:r>
                      <a:r>
                        <a:rPr kumimoji="1" lang="en-US" altLang="ja-JP" sz="800" dirty="0">
                          <a:solidFill>
                            <a:schemeClr val="tx1"/>
                          </a:solidFill>
                        </a:rPr>
                        <a:t>45</a:t>
                      </a:r>
                      <a:endParaRPr kumimoji="1" lang="ja-JP" altLang="en-US" sz="800" dirty="0">
                        <a:solidFill>
                          <a:schemeClr val="tx1"/>
                        </a:solidFill>
                      </a:endParaRPr>
                    </a:p>
                  </a:txBody>
                  <a:tcPr/>
                </a:tc>
                <a:extLst>
                  <a:ext uri="{0D108BD9-81ED-4DB2-BD59-A6C34878D82A}">
                    <a16:rowId xmlns:a16="http://schemas.microsoft.com/office/drawing/2014/main" val="2355196524"/>
                  </a:ext>
                </a:extLst>
              </a:tr>
              <a:tr h="1418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有休消化が</a:t>
                      </a:r>
                      <a:r>
                        <a:rPr kumimoji="1" lang="en-US" altLang="ja-JP" sz="800" dirty="0">
                          <a:solidFill>
                            <a:schemeClr val="tx1"/>
                          </a:solidFill>
                        </a:rPr>
                        <a:t>10</a:t>
                      </a:r>
                      <a:r>
                        <a:rPr kumimoji="1" lang="ja-JP" altLang="en-US" sz="800" dirty="0">
                          <a:solidFill>
                            <a:schemeClr val="tx1"/>
                          </a:solidFill>
                        </a:rPr>
                        <a:t>日未満の従業員を取得したい</a:t>
                      </a:r>
                    </a:p>
                  </a:txBody>
                  <a:tcPr/>
                </a:tc>
                <a:tc>
                  <a:txBody>
                    <a:bodyPr/>
                    <a:lstStyle/>
                    <a:p>
                      <a:r>
                        <a:rPr kumimoji="1" lang="ja-JP" altLang="en-US" sz="800" dirty="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値：</a:t>
                      </a:r>
                      <a:r>
                        <a:rPr kumimoji="1" lang="en-US" altLang="ja-JP" sz="800" dirty="0">
                          <a:solidFill>
                            <a:schemeClr val="tx1"/>
                          </a:solidFill>
                        </a:rPr>
                        <a:t>10</a:t>
                      </a:r>
                      <a:endParaRPr kumimoji="1" lang="ja-JP" altLang="en-US" sz="800" dirty="0">
                        <a:solidFill>
                          <a:schemeClr val="tx1"/>
                        </a:solidFill>
                      </a:endParaRPr>
                    </a:p>
                  </a:txBody>
                  <a:tcPr/>
                </a:tc>
                <a:extLst>
                  <a:ext uri="{0D108BD9-81ED-4DB2-BD59-A6C34878D82A}">
                    <a16:rowId xmlns:a16="http://schemas.microsoft.com/office/drawing/2014/main" val="3313981906"/>
                  </a:ext>
                </a:extLst>
              </a:tr>
              <a:tr h="1418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平日残業が</a:t>
                      </a:r>
                      <a:r>
                        <a:rPr kumimoji="1" lang="en-US" altLang="ja-JP" sz="800" dirty="0">
                          <a:solidFill>
                            <a:schemeClr val="tx1"/>
                          </a:solidFill>
                        </a:rPr>
                        <a:t>45</a:t>
                      </a:r>
                      <a:r>
                        <a:rPr kumimoji="1" lang="ja-JP" altLang="en-US" sz="800" dirty="0">
                          <a:solidFill>
                            <a:schemeClr val="tx1"/>
                          </a:solidFill>
                        </a:rPr>
                        <a:t>時間以上の従業員を取得したい</a:t>
                      </a:r>
                    </a:p>
                  </a:txBody>
                  <a:tcPr/>
                </a:tc>
                <a:tc>
                  <a:txBody>
                    <a:bodyPr/>
                    <a:lstStyle/>
                    <a:p>
                      <a:r>
                        <a:rPr kumimoji="1" lang="ja-JP" altLang="en-US" sz="800" dirty="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値：</a:t>
                      </a:r>
                      <a:r>
                        <a:rPr kumimoji="1" lang="en-US" altLang="ja-JP" sz="800" dirty="0">
                          <a:solidFill>
                            <a:schemeClr val="tx1"/>
                          </a:solidFill>
                        </a:rPr>
                        <a:t>45</a:t>
                      </a:r>
                      <a:endParaRPr kumimoji="1" lang="ja-JP" altLang="en-US" sz="800" dirty="0">
                        <a:solidFill>
                          <a:schemeClr val="tx1"/>
                        </a:solidFill>
                      </a:endParaRPr>
                    </a:p>
                  </a:txBody>
                  <a:tcPr/>
                </a:tc>
                <a:extLst>
                  <a:ext uri="{0D108BD9-81ED-4DB2-BD59-A6C34878D82A}">
                    <a16:rowId xmlns:a16="http://schemas.microsoft.com/office/drawing/2014/main" val="1837946080"/>
                  </a:ext>
                </a:extLst>
              </a:tr>
              <a:tr h="1418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有休消化が</a:t>
                      </a:r>
                      <a:r>
                        <a:rPr kumimoji="1" lang="en-US" altLang="ja-JP" sz="800" dirty="0">
                          <a:solidFill>
                            <a:schemeClr val="tx1"/>
                          </a:solidFill>
                        </a:rPr>
                        <a:t>10</a:t>
                      </a:r>
                      <a:r>
                        <a:rPr kumimoji="1" lang="ja-JP" altLang="en-US" sz="800" dirty="0">
                          <a:solidFill>
                            <a:schemeClr val="tx1"/>
                          </a:solidFill>
                        </a:rPr>
                        <a:t>日以下の従業員を取得したい</a:t>
                      </a:r>
                    </a:p>
                  </a:txBody>
                  <a:tcPr/>
                </a:tc>
                <a:tc>
                  <a:txBody>
                    <a:bodyPr/>
                    <a:lstStyle/>
                    <a:p>
                      <a:r>
                        <a:rPr kumimoji="1" lang="ja-JP" altLang="en-US" sz="800" dirty="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値：</a:t>
                      </a:r>
                      <a:r>
                        <a:rPr kumimoji="1" lang="en-US" altLang="ja-JP" sz="800" dirty="0">
                          <a:solidFill>
                            <a:schemeClr val="tx1"/>
                          </a:solidFill>
                        </a:rPr>
                        <a:t>10</a:t>
                      </a:r>
                      <a:endParaRPr kumimoji="1" lang="ja-JP" altLang="en-US" sz="800" dirty="0">
                        <a:solidFill>
                          <a:schemeClr val="tx1"/>
                        </a:solidFill>
                      </a:endParaRPr>
                    </a:p>
                  </a:txBody>
                  <a:tcPr/>
                </a:tc>
                <a:extLst>
                  <a:ext uri="{0D108BD9-81ED-4DB2-BD59-A6C34878D82A}">
                    <a16:rowId xmlns:a16="http://schemas.microsoft.com/office/drawing/2014/main" val="1738923316"/>
                  </a:ext>
                </a:extLst>
              </a:tr>
              <a:tr h="141891">
                <a:tc>
                  <a:txBody>
                    <a:bodyPr/>
                    <a:lstStyle/>
                    <a:p>
                      <a:pPr algn="l"/>
                      <a:r>
                        <a:rPr kumimoji="1" lang="ja-JP" altLang="en-US" sz="800" dirty="0"/>
                        <a:t>部門コードが</a:t>
                      </a:r>
                      <a:r>
                        <a:rPr kumimoji="1" lang="en-US" altLang="ja-JP" sz="800" dirty="0"/>
                        <a:t>11100~19900</a:t>
                      </a:r>
                      <a:r>
                        <a:rPr kumimoji="1" lang="ja-JP" altLang="en-US" sz="800" dirty="0"/>
                        <a:t>の資産を取得したい</a:t>
                      </a:r>
                    </a:p>
                  </a:txBody>
                  <a:tcPr/>
                </a:tc>
                <a:tc>
                  <a:txBody>
                    <a:bodyPr/>
                    <a:lstStyle/>
                    <a:p>
                      <a:r>
                        <a:rPr kumimoji="1" lang="ja-JP" altLang="en-US" sz="800" dirty="0"/>
                        <a:t>範囲</a:t>
                      </a:r>
                    </a:p>
                  </a:txBody>
                  <a:tcPr/>
                </a:tc>
                <a:tc>
                  <a:txBody>
                    <a:bodyPr/>
                    <a:lstStyle/>
                    <a:p>
                      <a:pPr algn="l"/>
                      <a:r>
                        <a:rPr kumimoji="1" lang="ja-JP" altLang="en-US" sz="800" dirty="0"/>
                        <a:t>上限：</a:t>
                      </a:r>
                      <a:r>
                        <a:rPr kumimoji="1" lang="en-US" altLang="ja-JP" sz="800" dirty="0"/>
                        <a:t>11100</a:t>
                      </a:r>
                      <a:r>
                        <a:rPr kumimoji="1" lang="ja-JP" altLang="en-US" sz="800" dirty="0"/>
                        <a:t>／下限：</a:t>
                      </a:r>
                      <a:r>
                        <a:rPr kumimoji="1" lang="en-US" altLang="ja-JP" sz="800" dirty="0"/>
                        <a:t>19900</a:t>
                      </a:r>
                      <a:endParaRPr kumimoji="1" lang="ja-JP" altLang="en-US" sz="800" dirty="0"/>
                    </a:p>
                  </a:txBody>
                  <a:tcPr/>
                </a:tc>
                <a:extLst>
                  <a:ext uri="{0D108BD9-81ED-4DB2-BD59-A6C34878D82A}">
                    <a16:rowId xmlns:a16="http://schemas.microsoft.com/office/drawing/2014/main" val="789243987"/>
                  </a:ext>
                </a:extLst>
              </a:tr>
              <a:tr h="1418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社員区分が</a:t>
                      </a:r>
                      <a:r>
                        <a:rPr kumimoji="1" lang="en-US" altLang="ja-JP" sz="800" dirty="0">
                          <a:solidFill>
                            <a:schemeClr val="tx1"/>
                          </a:solidFill>
                        </a:rPr>
                        <a:t>11</a:t>
                      </a:r>
                      <a:r>
                        <a:rPr kumimoji="1" lang="ja-JP" altLang="en-US" sz="800" dirty="0" err="1">
                          <a:solidFill>
                            <a:schemeClr val="tx1"/>
                          </a:solidFill>
                        </a:rPr>
                        <a:t>、</a:t>
                      </a:r>
                      <a:r>
                        <a:rPr kumimoji="1" lang="en-US" altLang="ja-JP" sz="800" dirty="0">
                          <a:solidFill>
                            <a:schemeClr val="tx1"/>
                          </a:solidFill>
                        </a:rPr>
                        <a:t>14</a:t>
                      </a:r>
                      <a:r>
                        <a:rPr kumimoji="1" lang="ja-JP" altLang="en-US" sz="800" dirty="0" err="1">
                          <a:solidFill>
                            <a:schemeClr val="tx1"/>
                          </a:solidFill>
                        </a:rPr>
                        <a:t>、</a:t>
                      </a:r>
                      <a:r>
                        <a:rPr kumimoji="1" lang="en-US" altLang="ja-JP" sz="800" dirty="0">
                          <a:solidFill>
                            <a:schemeClr val="tx1"/>
                          </a:solidFill>
                        </a:rPr>
                        <a:t>21</a:t>
                      </a:r>
                      <a:r>
                        <a:rPr kumimoji="1" lang="ja-JP" altLang="en-US" sz="800" dirty="0">
                          <a:solidFill>
                            <a:schemeClr val="tx1"/>
                          </a:solidFill>
                        </a:rPr>
                        <a:t>の従業員を取得したい</a:t>
                      </a:r>
                    </a:p>
                  </a:txBody>
                  <a:tcPr/>
                </a:tc>
                <a:tc>
                  <a:txBody>
                    <a:bodyPr/>
                    <a:lstStyle/>
                    <a:p>
                      <a:r>
                        <a:rPr kumimoji="1" lang="ja-JP" altLang="en-US" sz="800" dirty="0"/>
                        <a:t>複数選択</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値：</a:t>
                      </a:r>
                      <a:r>
                        <a:rPr kumimoji="1" lang="en-US" altLang="ja-JP" sz="800" dirty="0">
                          <a:solidFill>
                            <a:schemeClr val="tx1"/>
                          </a:solidFill>
                        </a:rPr>
                        <a:t>11,14,21</a:t>
                      </a:r>
                      <a:endParaRPr kumimoji="1" lang="ja-JP" altLang="en-US" sz="800" dirty="0">
                        <a:solidFill>
                          <a:schemeClr val="tx1"/>
                        </a:solidFill>
                      </a:endParaRPr>
                    </a:p>
                  </a:txBody>
                  <a:tcPr/>
                </a:tc>
                <a:extLst>
                  <a:ext uri="{0D108BD9-81ED-4DB2-BD59-A6C34878D82A}">
                    <a16:rowId xmlns:a16="http://schemas.microsoft.com/office/drawing/2014/main" val="4085455448"/>
                  </a:ext>
                </a:extLst>
              </a:tr>
            </a:tbl>
          </a:graphicData>
        </a:graphic>
      </p:graphicFrame>
    </p:spTree>
    <p:extLst>
      <p:ext uri="{BB962C8B-B14F-4D97-AF65-F5344CB8AC3E}">
        <p14:creationId xmlns:p14="http://schemas.microsoft.com/office/powerpoint/2010/main" val="2613187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17</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給与管理</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1.</a:t>
            </a:r>
            <a:r>
              <a:rPr lang="ja-JP" altLang="en-US" sz="1800" dirty="0">
                <a:solidFill>
                  <a:prstClr val="white"/>
                </a:solidFill>
              </a:rPr>
              <a:t>給与情報検索 </a:t>
            </a:r>
            <a:endParaRPr lang="ja-JP" altLang="en-US" sz="1800" dirty="0">
              <a:latin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18" name="テキスト プレースホルダー 2"/>
          <p:cNvSpPr txBox="1">
            <a:spLocks/>
          </p:cNvSpPr>
          <p:nvPr/>
        </p:nvSpPr>
        <p:spPr>
          <a:xfrm>
            <a:off x="2015716" y="1182069"/>
            <a:ext cx="4557455" cy="27721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dirty="0">
                <a:solidFill>
                  <a:prstClr val="black"/>
                </a:solidFill>
                <a:latin typeface="メイリオ"/>
                <a:ea typeface="メイリオ"/>
              </a:rPr>
              <a:t>給与検索データ出力で出力する項目の出力様式①②</a:t>
            </a:r>
            <a:endParaRPr lang="en-US" altLang="ja-JP" sz="1050" dirty="0">
              <a:solidFill>
                <a:prstClr val="black"/>
              </a:solidFill>
              <a:latin typeface="メイリオ"/>
              <a:ea typeface="メイリオ"/>
            </a:endParaRPr>
          </a:p>
        </p:txBody>
      </p:sp>
      <p:graphicFrame>
        <p:nvGraphicFramePr>
          <p:cNvPr id="16" name="表 15"/>
          <p:cNvGraphicFramePr>
            <a:graphicFrameLocks noGrp="1"/>
          </p:cNvGraphicFramePr>
          <p:nvPr>
            <p:extLst>
              <p:ext uri="{D42A27DB-BD31-4B8C-83A1-F6EECF244321}">
                <p14:modId xmlns:p14="http://schemas.microsoft.com/office/powerpoint/2010/main" val="1387028419"/>
              </p:ext>
            </p:extLst>
          </p:nvPr>
        </p:nvGraphicFramePr>
        <p:xfrm>
          <a:off x="485309" y="1455626"/>
          <a:ext cx="8298691" cy="3394608"/>
        </p:xfrm>
        <a:graphic>
          <a:graphicData uri="http://schemas.openxmlformats.org/drawingml/2006/table">
            <a:tbl>
              <a:tblPr>
                <a:tableStyleId>{AF606853-7671-496A-8E4F-DF71F8EC918B}</a:tableStyleId>
              </a:tblPr>
              <a:tblGrid>
                <a:gridCol w="324947">
                  <a:extLst>
                    <a:ext uri="{9D8B030D-6E8A-4147-A177-3AD203B41FA5}">
                      <a16:colId xmlns:a16="http://schemas.microsoft.com/office/drawing/2014/main" val="46485717"/>
                    </a:ext>
                  </a:extLst>
                </a:gridCol>
                <a:gridCol w="1133452">
                  <a:extLst>
                    <a:ext uri="{9D8B030D-6E8A-4147-A177-3AD203B41FA5}">
                      <a16:colId xmlns:a16="http://schemas.microsoft.com/office/drawing/2014/main" val="3736071041"/>
                    </a:ext>
                  </a:extLst>
                </a:gridCol>
                <a:gridCol w="1692188">
                  <a:extLst>
                    <a:ext uri="{9D8B030D-6E8A-4147-A177-3AD203B41FA5}">
                      <a16:colId xmlns:a16="http://schemas.microsoft.com/office/drawing/2014/main" val="2352504547"/>
                    </a:ext>
                  </a:extLst>
                </a:gridCol>
                <a:gridCol w="1080120">
                  <a:extLst>
                    <a:ext uri="{9D8B030D-6E8A-4147-A177-3AD203B41FA5}">
                      <a16:colId xmlns:a16="http://schemas.microsoft.com/office/drawing/2014/main" val="1999019051"/>
                    </a:ext>
                  </a:extLst>
                </a:gridCol>
                <a:gridCol w="4067984">
                  <a:extLst>
                    <a:ext uri="{9D8B030D-6E8A-4147-A177-3AD203B41FA5}">
                      <a16:colId xmlns:a16="http://schemas.microsoft.com/office/drawing/2014/main" val="3890254953"/>
                    </a:ext>
                  </a:extLst>
                </a:gridCol>
              </a:tblGrid>
              <a:tr h="180020">
                <a:tc>
                  <a:txBody>
                    <a:bodyPr/>
                    <a:lstStyle/>
                    <a:p>
                      <a:pPr algn="l" fontAlgn="ctr"/>
                      <a:r>
                        <a:rPr lang="en-US" sz="900" u="none" strike="noStrike" dirty="0">
                          <a:effectLst/>
                        </a:rPr>
                        <a:t>No.</a:t>
                      </a:r>
                      <a:endParaRPr lang="ja-JP" sz="9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36000" marR="7601" marT="36000" marB="3600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ja-JP" sz="900" u="none" strike="noStrike" dirty="0">
                          <a:effectLst/>
                        </a:rPr>
                        <a:t>カテゴリ名称</a:t>
                      </a:r>
                      <a:endParaRPr lang="ja-JP" altLang="ja-JP" sz="9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36000" marR="7601"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ja-JP" sz="900" u="none" strike="noStrike" dirty="0">
                          <a:effectLst/>
                        </a:rPr>
                        <a:t>対象エンティティ名</a:t>
                      </a:r>
                      <a:endParaRPr lang="ja-JP" altLang="ja-JP" sz="9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36000" marR="7601"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ja-JP" sz="900" u="none" strike="noStrike" dirty="0">
                          <a:effectLst/>
                        </a:rPr>
                        <a:t>対象テーブル名称</a:t>
                      </a:r>
                      <a:endParaRPr lang="ja-JP" altLang="ja-JP" sz="9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36000" marR="7601"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a:txBody>
                    <a:bodyPr/>
                    <a:lstStyle/>
                    <a:p>
                      <a:pPr algn="l" fontAlgn="ctr"/>
                      <a:r>
                        <a:rPr lang="ja-JP" altLang="en-US" sz="900" b="1" i="0" u="none" strike="noStrike" dirty="0">
                          <a:solidFill>
                            <a:srgbClr val="FFFFFF"/>
                          </a:solidFill>
                          <a:effectLst/>
                          <a:latin typeface="ＭＳ Ｐゴシック" panose="020B0600070205080204" pitchFamily="50" charset="-128"/>
                          <a:ea typeface="ＭＳ Ｐゴシック" panose="020B0600070205080204" pitchFamily="50" charset="-128"/>
                        </a:rPr>
                        <a:t>説明</a:t>
                      </a:r>
                      <a:endParaRPr lang="ja-JP" altLang="ja-JP" sz="9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36000" marR="7601" marT="36000" marB="3600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980981010"/>
                  </a:ext>
                </a:extLst>
              </a:tr>
              <a:tr h="222888">
                <a:tc>
                  <a:txBody>
                    <a:bodyPr/>
                    <a:lstStyle/>
                    <a:p>
                      <a:pPr algn="ctr" fontAlgn="ctr"/>
                      <a:r>
                        <a:rPr lang="en-US" sz="900" u="none" strike="noStrike" dirty="0">
                          <a:solidFill>
                            <a:schemeClr val="tx1"/>
                          </a:solidFill>
                          <a:effectLst/>
                        </a:rPr>
                        <a:t>1</a:t>
                      </a:r>
                      <a:endParaRPr lang="ja-JP" sz="900" b="0" i="0" u="none" strike="noStrike" dirty="0">
                        <a:solidFill>
                          <a:schemeClr val="tx1"/>
                        </a:solidFill>
                        <a:effectLst/>
                        <a:latin typeface="Century" panose="02040604050505020304" pitchFamily="18" charset="0"/>
                        <a:ea typeface="游ゴシック" panose="020B0400000000000000" pitchFamily="50" charset="-128"/>
                      </a:endParaRPr>
                    </a:p>
                  </a:txBody>
                  <a:tcPr marL="36000" marR="7601" marT="36000" marB="3600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900" u="none" strike="noStrike" dirty="0">
                          <a:solidFill>
                            <a:schemeClr val="tx1"/>
                          </a:solidFill>
                          <a:effectLst/>
                        </a:rPr>
                        <a:t>PR</a:t>
                      </a:r>
                      <a:r>
                        <a:rPr lang="ja-JP" altLang="en-US" sz="900" u="none" strike="noStrike" dirty="0">
                          <a:solidFill>
                            <a:schemeClr val="tx1"/>
                          </a:solidFill>
                          <a:effectLst/>
                        </a:rPr>
                        <a:t>基本属性情報</a:t>
                      </a: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ja-JP" altLang="en-US" sz="900" b="0" i="0" u="none" strike="noStrike" dirty="0">
                          <a:solidFill>
                            <a:schemeClr val="tx1"/>
                          </a:solidFill>
                          <a:effectLst/>
                          <a:latin typeface="+mn-ea"/>
                          <a:ea typeface="+mn-ea"/>
                        </a:rPr>
                        <a:t>基本属性マスタ</a:t>
                      </a: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900" u="none" strike="noStrike" dirty="0">
                          <a:solidFill>
                            <a:schemeClr val="tx1"/>
                          </a:solidFill>
                          <a:effectLst/>
                        </a:rPr>
                        <a:t>PRKHNMST</a:t>
                      </a:r>
                      <a:endParaRPr lang="ja-JP"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36000" marR="7601" marT="36000" marB="3600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just" fontAlgn="ctr"/>
                      <a:r>
                        <a:rPr lang="ja-JP" altLang="en-US" sz="900" b="0" i="0" u="none" strike="noStrike" dirty="0">
                          <a:solidFill>
                            <a:schemeClr val="tx1"/>
                          </a:solidFill>
                          <a:effectLst/>
                          <a:latin typeface="+mn-ea"/>
                          <a:ea typeface="+mn-ea"/>
                        </a:rPr>
                        <a:t>・従業員番号単位に出力します。</a:t>
                      </a:r>
                      <a:endParaRPr lang="en-US" altLang="ja-JP" sz="900" b="0" i="0" u="none" strike="noStrike" dirty="0">
                        <a:solidFill>
                          <a:schemeClr val="tx1"/>
                        </a:solidFill>
                        <a:effectLst/>
                        <a:latin typeface="+mn-ea"/>
                        <a:ea typeface="+mn-ea"/>
                      </a:endParaRPr>
                    </a:p>
                    <a:p>
                      <a:pPr algn="just" fontAlgn="ctr"/>
                      <a:endParaRPr lang="en-US" altLang="ja-JP" sz="900" b="0" i="0" u="none" strike="noStrike" dirty="0">
                        <a:solidFill>
                          <a:schemeClr val="tx1"/>
                        </a:solidFill>
                        <a:effectLst/>
                        <a:latin typeface="+mn-ea"/>
                        <a:ea typeface="+mn-ea"/>
                      </a:endParaRPr>
                    </a:p>
                    <a:p>
                      <a:pPr algn="just" fontAlgn="ctr"/>
                      <a:r>
                        <a:rPr lang="ja-JP" altLang="en-US" sz="900" b="0" i="0" u="none" strike="noStrike" dirty="0">
                          <a:solidFill>
                            <a:schemeClr val="tx1"/>
                          </a:solidFill>
                          <a:effectLst/>
                          <a:latin typeface="+mn-ea"/>
                          <a:ea typeface="+mn-ea"/>
                        </a:rPr>
                        <a:t>・家族情報は従業員番号＋続柄コード単位に出力します。</a:t>
                      </a:r>
                      <a:endParaRPr lang="en-US" altLang="ja-JP" sz="900" b="0" i="0" u="none" strike="noStrike" dirty="0">
                        <a:solidFill>
                          <a:schemeClr val="tx1"/>
                        </a:solidFill>
                        <a:effectLst/>
                        <a:latin typeface="+mn-ea"/>
                        <a:ea typeface="+mn-ea"/>
                      </a:endParaRPr>
                    </a:p>
                    <a:p>
                      <a:pPr algn="just" fontAlgn="ctr"/>
                      <a:endParaRPr lang="ja-JP" altLang="en-US" sz="900" b="0" i="0" u="none" strike="noStrike" dirty="0">
                        <a:solidFill>
                          <a:schemeClr val="tx1"/>
                        </a:solidFill>
                        <a:effectLst/>
                        <a:latin typeface="+mn-ea"/>
                        <a:ea typeface="+mn-ea"/>
                      </a:endParaRPr>
                    </a:p>
                  </a:txBody>
                  <a:tcPr marL="36000" marR="7601"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2641659"/>
                  </a:ext>
                </a:extLst>
              </a:tr>
              <a:tr h="216024">
                <a:tc>
                  <a:txBody>
                    <a:bodyPr/>
                    <a:lstStyle/>
                    <a:p>
                      <a:pPr algn="ctr" fontAlgn="ctr"/>
                      <a:r>
                        <a:rPr lang="en-US" sz="900" u="none" strike="noStrike" dirty="0">
                          <a:solidFill>
                            <a:schemeClr val="tx1"/>
                          </a:solidFill>
                          <a:effectLst/>
                        </a:rPr>
                        <a:t>　</a:t>
                      </a:r>
                      <a:endParaRPr lang="ja-JP" sz="900" b="0" i="0" u="none" strike="noStrike" dirty="0">
                        <a:solidFill>
                          <a:schemeClr val="tx1"/>
                        </a:solidFill>
                        <a:effectLst/>
                        <a:latin typeface="Century" panose="02040604050505020304" pitchFamily="18" charset="0"/>
                        <a:ea typeface="游ゴシック" panose="020B0400000000000000" pitchFamily="50" charset="-128"/>
                      </a:endParaRPr>
                    </a:p>
                  </a:txBody>
                  <a:tcPr marL="36000" marR="7601" marT="36000" marB="3600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900" u="none" strike="noStrike" dirty="0">
                          <a:solidFill>
                            <a:schemeClr val="tx1"/>
                          </a:solidFill>
                          <a:effectLst/>
                        </a:rPr>
                        <a:t>　</a:t>
                      </a: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ja-JP" altLang="en-US" sz="900" b="0" i="0" u="none" strike="noStrike" dirty="0">
                          <a:solidFill>
                            <a:schemeClr val="tx1"/>
                          </a:solidFill>
                          <a:effectLst/>
                          <a:latin typeface="+mn-ea"/>
                          <a:ea typeface="+mn-ea"/>
                        </a:rPr>
                        <a:t>基本属性拡張項目マスタ</a:t>
                      </a: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900" u="none" strike="noStrike" dirty="0">
                          <a:solidFill>
                            <a:schemeClr val="tx1"/>
                          </a:solidFill>
                          <a:effectLst/>
                        </a:rPr>
                        <a:t>PRKJ2MST</a:t>
                      </a:r>
                      <a:endParaRPr lang="ja-JP"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36000" marR="7601" marT="36000" marB="3600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just" fontAlgn="ctr"/>
                      <a:endParaRPr lang="ja-JP" sz="1000" b="0" i="0" u="none" strike="noStrike" dirty="0">
                        <a:solidFill>
                          <a:schemeClr val="tx1"/>
                        </a:solidFill>
                        <a:effectLst/>
                        <a:latin typeface="Arial" panose="020B0604020202020204" pitchFamily="34" charset="0"/>
                        <a:ea typeface="游ゴシック" panose="020B0400000000000000" pitchFamily="50" charset="-128"/>
                      </a:endParaRPr>
                    </a:p>
                  </a:txBody>
                  <a:tcPr marL="7601" marR="7601" marT="76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5383282"/>
                  </a:ext>
                </a:extLst>
              </a:tr>
              <a:tr h="180020">
                <a:tc>
                  <a:txBody>
                    <a:bodyPr/>
                    <a:lstStyle/>
                    <a:p>
                      <a:pPr algn="ctr" fontAlgn="ctr"/>
                      <a:r>
                        <a:rPr lang="en-US" sz="900" u="none" strike="noStrike" dirty="0">
                          <a:solidFill>
                            <a:schemeClr val="tx1"/>
                          </a:solidFill>
                          <a:effectLst/>
                        </a:rPr>
                        <a:t>　</a:t>
                      </a:r>
                      <a:endParaRPr lang="ja-JP" sz="900" b="0" i="0" u="none" strike="noStrike" dirty="0">
                        <a:solidFill>
                          <a:schemeClr val="tx1"/>
                        </a:solidFill>
                        <a:effectLst/>
                        <a:latin typeface="Century" panose="02040604050505020304" pitchFamily="18" charset="0"/>
                        <a:ea typeface="游ゴシック" panose="020B0400000000000000" pitchFamily="50" charset="-128"/>
                      </a:endParaRPr>
                    </a:p>
                  </a:txBody>
                  <a:tcPr marL="36000" marR="7601" marT="36000" marB="3600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900" u="none" strike="noStrike" dirty="0">
                          <a:solidFill>
                            <a:schemeClr val="tx1"/>
                          </a:solidFill>
                          <a:effectLst/>
                        </a:rPr>
                        <a:t>　</a:t>
                      </a: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ja-JP" altLang="en-US" sz="900" b="0" i="0" u="none" strike="noStrike" dirty="0">
                          <a:solidFill>
                            <a:schemeClr val="tx1"/>
                          </a:solidFill>
                          <a:effectLst/>
                          <a:latin typeface="+mn-ea"/>
                          <a:ea typeface="+mn-ea"/>
                        </a:rPr>
                        <a:t>家族情報マスタ</a:t>
                      </a: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en-US" altLang="ja-JP" sz="900" u="none" strike="noStrike" dirty="0">
                          <a:solidFill>
                            <a:schemeClr val="tx1"/>
                          </a:solidFill>
                          <a:effectLst/>
                        </a:rPr>
                        <a:t>PRKZKMST</a:t>
                      </a:r>
                      <a:endParaRPr lang="ja-JP"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36000" marR="7601" marT="36000" marB="3600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just" fontAlgn="ctr"/>
                      <a:endParaRPr lang="ja-JP" sz="1000" b="0" i="0" u="none" strike="noStrike" dirty="0">
                        <a:solidFill>
                          <a:schemeClr val="tx1"/>
                        </a:solidFill>
                        <a:effectLst/>
                        <a:latin typeface="Arial" panose="020B0604020202020204" pitchFamily="34" charset="0"/>
                        <a:ea typeface="游ゴシック" panose="020B0400000000000000" pitchFamily="50" charset="-128"/>
                      </a:endParaRPr>
                    </a:p>
                  </a:txBody>
                  <a:tcPr marL="7601" marR="7601" marT="76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6376915"/>
                  </a:ext>
                </a:extLst>
              </a:tr>
              <a:tr h="654936">
                <a:tc>
                  <a:txBody>
                    <a:bodyPr/>
                    <a:lstStyle/>
                    <a:p>
                      <a:pPr algn="ctr" fontAlgn="ctr"/>
                      <a:r>
                        <a:rPr lang="en-US" sz="900" u="none" strike="noStrike" dirty="0">
                          <a:solidFill>
                            <a:schemeClr val="tx1"/>
                          </a:solidFill>
                          <a:effectLst/>
                        </a:rPr>
                        <a:t>　</a:t>
                      </a:r>
                      <a:endParaRPr lang="ja-JP" sz="900" b="0" i="0" u="none" strike="noStrike" dirty="0">
                        <a:solidFill>
                          <a:schemeClr val="tx1"/>
                        </a:solidFill>
                        <a:effectLst/>
                        <a:latin typeface="Century" panose="02040604050505020304" pitchFamily="18" charset="0"/>
                        <a:ea typeface="游ゴシック" panose="020B0400000000000000" pitchFamily="50" charset="-128"/>
                      </a:endParaRPr>
                    </a:p>
                  </a:txBody>
                  <a:tcPr marL="36000" marR="7601" marT="36000" marB="3600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900" u="none" strike="noStrike" dirty="0">
                          <a:solidFill>
                            <a:schemeClr val="tx1"/>
                          </a:solidFill>
                          <a:effectLst/>
                        </a:rPr>
                        <a:t>　</a:t>
                      </a: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ja-JP" altLang="en-US" sz="900" b="0" i="0" u="none" strike="noStrike" dirty="0">
                          <a:solidFill>
                            <a:schemeClr val="tx1"/>
                          </a:solidFill>
                          <a:effectLst/>
                          <a:latin typeface="+mn-ea"/>
                          <a:ea typeface="+mn-ea"/>
                        </a:rPr>
                        <a:t>個人口座マスタ</a:t>
                      </a: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en-US" altLang="ja-JP" sz="900" u="none" strike="noStrike" dirty="0">
                          <a:solidFill>
                            <a:schemeClr val="tx1"/>
                          </a:solidFill>
                          <a:effectLst/>
                        </a:rPr>
                        <a:t>PRKBNMST</a:t>
                      </a:r>
                      <a:endParaRPr lang="ja-JP"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36000" marR="7601" marT="36000" marB="3600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just" fontAlgn="ctr"/>
                      <a:endParaRPr lang="ja-JP" sz="1000" b="0" i="0" u="none" strike="noStrike" dirty="0">
                        <a:solidFill>
                          <a:schemeClr val="tx1"/>
                        </a:solidFill>
                        <a:effectLst/>
                        <a:latin typeface="Arial" panose="020B0604020202020204" pitchFamily="34" charset="0"/>
                        <a:ea typeface="游ゴシック" panose="020B0400000000000000" pitchFamily="50" charset="-128"/>
                      </a:endParaRPr>
                    </a:p>
                  </a:txBody>
                  <a:tcPr marL="7601" marR="7601" marT="76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9270026"/>
                  </a:ext>
                </a:extLst>
              </a:tr>
              <a:tr h="180020">
                <a:tc>
                  <a:txBody>
                    <a:bodyPr/>
                    <a:lstStyle/>
                    <a:p>
                      <a:pPr algn="ctr" fontAlgn="ctr"/>
                      <a:r>
                        <a:rPr lang="en-US" sz="900" u="none" strike="noStrike" dirty="0">
                          <a:solidFill>
                            <a:schemeClr val="tx1"/>
                          </a:solidFill>
                          <a:effectLst/>
                        </a:rPr>
                        <a:t>2</a:t>
                      </a:r>
                      <a:endParaRPr lang="ja-JP" sz="900" b="0" i="0" u="none" strike="noStrike" dirty="0">
                        <a:solidFill>
                          <a:schemeClr val="tx1"/>
                        </a:solidFill>
                        <a:effectLst/>
                        <a:latin typeface="Century" panose="02040604050505020304" pitchFamily="18" charset="0"/>
                        <a:ea typeface="游ゴシック" panose="020B0400000000000000" pitchFamily="50" charset="-128"/>
                      </a:endParaRPr>
                    </a:p>
                  </a:txBody>
                  <a:tcPr marL="36000" marR="7601" marT="36000" marB="3600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900" u="none" strike="noStrike" dirty="0">
                          <a:solidFill>
                            <a:schemeClr val="tx1"/>
                          </a:solidFill>
                          <a:effectLst/>
                        </a:rPr>
                        <a:t>賃金情報</a:t>
                      </a: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ja-JP" altLang="en-US" sz="900" b="0" i="0" u="none" strike="noStrike" dirty="0">
                          <a:solidFill>
                            <a:schemeClr val="tx1"/>
                          </a:solidFill>
                          <a:effectLst/>
                          <a:latin typeface="+mn-ea"/>
                          <a:ea typeface="+mn-ea"/>
                        </a:rPr>
                        <a:t>賃金台帳マスタ</a:t>
                      </a:r>
                      <a:r>
                        <a:rPr lang="en-US" altLang="ja-JP" sz="900" b="0" i="0" u="none" strike="noStrike" dirty="0">
                          <a:solidFill>
                            <a:schemeClr val="tx1"/>
                          </a:solidFill>
                          <a:effectLst/>
                          <a:latin typeface="+mn-ea"/>
                          <a:ea typeface="+mn-ea"/>
                        </a:rPr>
                        <a:t>1/2</a:t>
                      </a: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en-US" altLang="ja-JP" sz="900" b="0" i="0" u="none" strike="noStrike" dirty="0">
                          <a:solidFill>
                            <a:schemeClr val="tx1"/>
                          </a:solidFill>
                          <a:effectLst/>
                          <a:latin typeface="+mn-lt"/>
                          <a:ea typeface="ＭＳ ゴシック" panose="020B0609070205080204" pitchFamily="49" charset="-128"/>
                        </a:rPr>
                        <a:t>PRCH1MST</a:t>
                      </a:r>
                    </a:p>
                  </a:txBody>
                  <a:tcPr marL="36000" marR="7601" marT="36000" marB="3600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9">
                  <a:txBody>
                    <a:bodyPr/>
                    <a:lstStyle/>
                    <a:p>
                      <a:pPr algn="just" fontAlgn="ctr"/>
                      <a:r>
                        <a:rPr lang="ja-JP" altLang="en-US" sz="900" b="0" i="0" u="none" strike="noStrike" dirty="0">
                          <a:solidFill>
                            <a:schemeClr val="tx1"/>
                          </a:solidFill>
                          <a:effectLst/>
                          <a:latin typeface="+mn-ea"/>
                          <a:ea typeface="+mn-ea"/>
                        </a:rPr>
                        <a:t>・従業員番号、支給年月日単位に出力します。</a:t>
                      </a:r>
                      <a:endParaRPr lang="en-US" altLang="ja-JP" sz="900" b="0" i="0" u="none" strike="noStrike" dirty="0">
                        <a:solidFill>
                          <a:schemeClr val="tx1"/>
                        </a:solidFill>
                        <a:effectLst/>
                        <a:latin typeface="+mn-ea"/>
                        <a:ea typeface="+mn-ea"/>
                      </a:endParaRPr>
                    </a:p>
                    <a:p>
                      <a:pPr algn="just" fontAlgn="ctr"/>
                      <a:endParaRPr lang="ja-JP" altLang="en-US" sz="900" b="0" i="0" u="none" strike="noStrike" dirty="0">
                        <a:solidFill>
                          <a:schemeClr val="tx1"/>
                        </a:solidFill>
                        <a:effectLst/>
                        <a:latin typeface="+mn-ea"/>
                        <a:ea typeface="+mn-ea"/>
                      </a:endParaRPr>
                    </a:p>
                    <a:p>
                      <a:pPr algn="just" fontAlgn="ctr"/>
                      <a:r>
                        <a:rPr lang="ja-JP" altLang="en-US" sz="900" b="0" i="0" u="none" strike="noStrike" dirty="0">
                          <a:solidFill>
                            <a:schemeClr val="tx1"/>
                          </a:solidFill>
                          <a:effectLst/>
                          <a:latin typeface="+mn-ea"/>
                          <a:ea typeface="+mn-ea"/>
                        </a:rPr>
                        <a:t>・同じ支給年月日で賃金台帳マスタのデータが存在する場合、</a:t>
                      </a:r>
                      <a:endParaRPr lang="en-US" altLang="ja-JP" sz="900" b="0" i="0" u="none" strike="noStrike" dirty="0">
                        <a:solidFill>
                          <a:schemeClr val="tx1"/>
                        </a:solidFill>
                        <a:effectLst/>
                        <a:latin typeface="+mn-ea"/>
                        <a:ea typeface="+mn-ea"/>
                      </a:endParaRPr>
                    </a:p>
                    <a:p>
                      <a:pPr algn="just" fontAlgn="ctr"/>
                      <a:r>
                        <a:rPr lang="ja-JP" altLang="en-US" sz="900" b="0" i="0" u="none" strike="noStrike" dirty="0">
                          <a:solidFill>
                            <a:schemeClr val="tx1"/>
                          </a:solidFill>
                          <a:effectLst/>
                          <a:latin typeface="+mn-ea"/>
                          <a:ea typeface="+mn-ea"/>
                        </a:rPr>
                        <a:t>　賃金台帳マスタを優先して出力します。</a:t>
                      </a:r>
                    </a:p>
                    <a:p>
                      <a:pPr algn="just" fontAlgn="ctr"/>
                      <a:endParaRPr lang="en-US" altLang="ja-JP" sz="900" b="0" i="0" u="none" strike="noStrike" dirty="0">
                        <a:solidFill>
                          <a:schemeClr val="tx1"/>
                        </a:solidFill>
                        <a:effectLst/>
                        <a:latin typeface="+mn-ea"/>
                        <a:ea typeface="+mn-ea"/>
                      </a:endParaRPr>
                    </a:p>
                    <a:p>
                      <a:pPr algn="just" fontAlgn="ctr"/>
                      <a:r>
                        <a:rPr lang="ja-JP" altLang="en-US" sz="900" b="0" i="0" u="none" strike="noStrike" dirty="0">
                          <a:solidFill>
                            <a:schemeClr val="tx1"/>
                          </a:solidFill>
                          <a:effectLst/>
                          <a:latin typeface="+mn-ea"/>
                          <a:ea typeface="+mn-ea"/>
                        </a:rPr>
                        <a:t>・マスタ更新していない支給年月日では、一部の項目が出力されません。</a:t>
                      </a:r>
                      <a:endParaRPr lang="en-US" altLang="ja-JP" sz="900" b="0" i="0" u="none" strike="noStrike" dirty="0">
                        <a:solidFill>
                          <a:schemeClr val="tx1"/>
                        </a:solidFill>
                        <a:effectLst/>
                        <a:latin typeface="+mn-ea"/>
                        <a:ea typeface="+mn-ea"/>
                      </a:endParaRPr>
                    </a:p>
                    <a:p>
                      <a:pPr algn="just" fontAlgn="ctr"/>
                      <a:r>
                        <a:rPr lang="ja-JP" altLang="en-US" sz="900" b="0" i="0" u="none" strike="noStrike" dirty="0">
                          <a:solidFill>
                            <a:schemeClr val="tx1"/>
                          </a:solidFill>
                          <a:effectLst/>
                          <a:latin typeface="+mn-ea"/>
                          <a:ea typeface="+mn-ea"/>
                        </a:rPr>
                        <a:t>　（給与計算実績・賞与計算実績・昇給差額実績に存在しない項目）</a:t>
                      </a:r>
                      <a:endParaRPr lang="en-US" altLang="ja-JP" sz="900" b="0" i="0" u="none" strike="noStrike" dirty="0">
                        <a:solidFill>
                          <a:schemeClr val="tx1"/>
                        </a:solidFill>
                        <a:effectLst/>
                        <a:latin typeface="+mn-ea"/>
                        <a:ea typeface="+mn-ea"/>
                      </a:endParaRPr>
                    </a:p>
                    <a:p>
                      <a:pPr algn="just" fontAlgn="ctr"/>
                      <a:endParaRPr lang="en-US" altLang="ja-JP" sz="900" b="0" i="0" u="none" strike="noStrike" dirty="0">
                        <a:solidFill>
                          <a:schemeClr val="tx1"/>
                        </a:solidFill>
                        <a:effectLst/>
                        <a:latin typeface="+mn-ea"/>
                        <a:ea typeface="+mn-ea"/>
                      </a:endParaRPr>
                    </a:p>
                    <a:p>
                      <a:pPr algn="just" fontAlgn="ctr"/>
                      <a:r>
                        <a:rPr lang="ja-JP" altLang="en-US" sz="900" b="0" i="0" u="none" strike="noStrike" dirty="0">
                          <a:solidFill>
                            <a:schemeClr val="tx1"/>
                          </a:solidFill>
                          <a:effectLst/>
                          <a:latin typeface="+mn-ea"/>
                          <a:ea typeface="+mn-ea"/>
                        </a:rPr>
                        <a:t>・月２回支給の場合、集計せず支給日単位で出力します。</a:t>
                      </a:r>
                    </a:p>
                  </a:txBody>
                  <a:tcPr marL="36000" marR="7601"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8837188"/>
                  </a:ext>
                </a:extLst>
              </a:tr>
              <a:tr h="180020">
                <a:tc>
                  <a:txBody>
                    <a:bodyPr/>
                    <a:lstStyle/>
                    <a:p>
                      <a:pPr algn="ctr" fontAlgn="ctr"/>
                      <a:r>
                        <a:rPr lang="en-US" sz="900" u="none" strike="noStrike">
                          <a:solidFill>
                            <a:schemeClr val="tx1"/>
                          </a:solidFill>
                          <a:effectLst/>
                        </a:rPr>
                        <a:t>　</a:t>
                      </a:r>
                      <a:endParaRPr lang="ja-JP" sz="900" b="0" i="0" u="none" strike="noStrike">
                        <a:solidFill>
                          <a:schemeClr val="tx1"/>
                        </a:solidFill>
                        <a:effectLst/>
                        <a:latin typeface="Century" panose="02040604050505020304" pitchFamily="18" charset="0"/>
                        <a:ea typeface="游ゴシック" panose="020B0400000000000000" pitchFamily="50" charset="-128"/>
                      </a:endParaRPr>
                    </a:p>
                  </a:txBody>
                  <a:tcPr marL="36000" marR="7601" marT="36000" marB="3600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900" u="none" strike="noStrike" dirty="0">
                          <a:solidFill>
                            <a:schemeClr val="tx1"/>
                          </a:solidFill>
                          <a:effectLst/>
                        </a:rPr>
                        <a:t>　</a:t>
                      </a: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ja-JP" altLang="en-US" sz="900" b="0" i="0" u="none" strike="noStrike" dirty="0">
                          <a:solidFill>
                            <a:schemeClr val="tx1"/>
                          </a:solidFill>
                          <a:effectLst/>
                          <a:latin typeface="+mn-ea"/>
                          <a:ea typeface="+mn-ea"/>
                        </a:rPr>
                        <a:t>賃金台帳マスタ</a:t>
                      </a:r>
                      <a:r>
                        <a:rPr lang="en-US" altLang="ja-JP" sz="900" b="0" i="0" u="none" strike="noStrike" dirty="0">
                          <a:solidFill>
                            <a:schemeClr val="tx1"/>
                          </a:solidFill>
                          <a:effectLst/>
                          <a:latin typeface="+mn-ea"/>
                          <a:ea typeface="+mn-ea"/>
                        </a:rPr>
                        <a:t>2/2</a:t>
                      </a: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en-US" altLang="ja-JP" sz="900" b="0" i="0" u="none" strike="noStrike" dirty="0">
                          <a:solidFill>
                            <a:schemeClr val="tx1"/>
                          </a:solidFill>
                          <a:effectLst/>
                          <a:latin typeface="+mn-lt"/>
                          <a:ea typeface="ＭＳ ゴシック" panose="020B0609070205080204" pitchFamily="49" charset="-128"/>
                        </a:rPr>
                        <a:t>PRCH2MST</a:t>
                      </a:r>
                    </a:p>
                  </a:txBody>
                  <a:tcPr marL="36000" marR="7601" marT="36000" marB="3600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just" fontAlgn="ctr"/>
                      <a:endParaRPr lang="ja-JP" sz="1000" b="0" i="0" u="none" strike="noStrike" dirty="0">
                        <a:solidFill>
                          <a:schemeClr val="tx1"/>
                        </a:solidFill>
                        <a:effectLst/>
                        <a:latin typeface="Arial" panose="020B0604020202020204" pitchFamily="34" charset="0"/>
                        <a:ea typeface="游ゴシック" panose="020B0400000000000000" pitchFamily="50" charset="-128"/>
                      </a:endParaRPr>
                    </a:p>
                  </a:txBody>
                  <a:tcPr marL="7601" marR="7601" marT="76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7037676"/>
                  </a:ext>
                </a:extLst>
              </a:tr>
              <a:tr h="180020">
                <a:tc>
                  <a:txBody>
                    <a:bodyPr/>
                    <a:lstStyle/>
                    <a:p>
                      <a:pPr algn="ctr" fontAlgn="ctr"/>
                      <a:r>
                        <a:rPr lang="en-US" sz="900" u="none" strike="noStrike">
                          <a:solidFill>
                            <a:schemeClr val="tx1"/>
                          </a:solidFill>
                          <a:effectLst/>
                        </a:rPr>
                        <a:t>　</a:t>
                      </a:r>
                      <a:endParaRPr lang="ja-JP" sz="900" b="0" i="0" u="none" strike="noStrike">
                        <a:solidFill>
                          <a:schemeClr val="tx1"/>
                        </a:solidFill>
                        <a:effectLst/>
                        <a:latin typeface="Century" panose="02040604050505020304" pitchFamily="18" charset="0"/>
                        <a:ea typeface="游ゴシック" panose="020B0400000000000000" pitchFamily="50" charset="-128"/>
                      </a:endParaRPr>
                    </a:p>
                  </a:txBody>
                  <a:tcPr marL="36000" marR="7601" marT="36000" marB="3600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900" u="none" strike="noStrike" dirty="0">
                          <a:solidFill>
                            <a:schemeClr val="tx1"/>
                          </a:solidFill>
                          <a:effectLst/>
                        </a:rPr>
                        <a:t>　</a:t>
                      </a: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ja-JP" altLang="en-US" sz="900" b="0" i="0" u="none" strike="noStrike" dirty="0">
                          <a:solidFill>
                            <a:schemeClr val="tx1"/>
                          </a:solidFill>
                          <a:effectLst/>
                          <a:latin typeface="+mn-ea"/>
                          <a:ea typeface="+mn-ea"/>
                        </a:rPr>
                        <a:t>給与計算実績マスタ</a:t>
                      </a:r>
                      <a:r>
                        <a:rPr lang="en-US" altLang="ja-JP" sz="900" b="0" i="0" u="none" strike="noStrike" dirty="0">
                          <a:solidFill>
                            <a:schemeClr val="tx1"/>
                          </a:solidFill>
                          <a:effectLst/>
                          <a:latin typeface="+mn-ea"/>
                          <a:ea typeface="+mn-ea"/>
                        </a:rPr>
                        <a:t>1/2</a:t>
                      </a: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en-US" altLang="ja-JP" sz="900" b="0" i="0" u="none" strike="noStrike" dirty="0">
                          <a:solidFill>
                            <a:schemeClr val="tx1"/>
                          </a:solidFill>
                          <a:effectLst/>
                          <a:latin typeface="+mn-lt"/>
                          <a:ea typeface="ＭＳ ゴシック" panose="020B0609070205080204" pitchFamily="49" charset="-128"/>
                        </a:rPr>
                        <a:t>PRKY1MST</a:t>
                      </a:r>
                    </a:p>
                  </a:txBody>
                  <a:tcPr marL="36000" marR="7601" marT="36000" marB="3600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just" fontAlgn="ctr"/>
                      <a:endParaRPr lang="ja-JP" sz="1000" b="0" i="0" u="none" strike="noStrike" dirty="0">
                        <a:solidFill>
                          <a:schemeClr val="tx1"/>
                        </a:solidFill>
                        <a:effectLst/>
                        <a:latin typeface="Arial" panose="020B0604020202020204" pitchFamily="34" charset="0"/>
                        <a:ea typeface="游ゴシック" panose="020B0400000000000000" pitchFamily="50" charset="-128"/>
                      </a:endParaRPr>
                    </a:p>
                  </a:txBody>
                  <a:tcPr marL="7601" marR="7601" marT="76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9436465"/>
                  </a:ext>
                </a:extLst>
              </a:tr>
              <a:tr h="180020">
                <a:tc>
                  <a:txBody>
                    <a:bodyPr/>
                    <a:lstStyle/>
                    <a:p>
                      <a:pPr algn="ctr" fontAlgn="ctr"/>
                      <a:r>
                        <a:rPr lang="en-US" sz="900" u="none" strike="noStrike">
                          <a:solidFill>
                            <a:schemeClr val="tx1"/>
                          </a:solidFill>
                          <a:effectLst/>
                        </a:rPr>
                        <a:t>　</a:t>
                      </a:r>
                      <a:endParaRPr lang="ja-JP" sz="900" b="0" i="0" u="none" strike="noStrike">
                        <a:solidFill>
                          <a:schemeClr val="tx1"/>
                        </a:solidFill>
                        <a:effectLst/>
                        <a:latin typeface="Century" panose="02040604050505020304" pitchFamily="18" charset="0"/>
                        <a:ea typeface="游ゴシック" panose="020B0400000000000000" pitchFamily="50" charset="-128"/>
                      </a:endParaRPr>
                    </a:p>
                  </a:txBody>
                  <a:tcPr marL="36000" marR="7601" marT="36000" marB="3600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900" u="none" strike="noStrike" dirty="0">
                          <a:solidFill>
                            <a:schemeClr val="tx1"/>
                          </a:solidFill>
                          <a:effectLst/>
                        </a:rPr>
                        <a:t>　</a:t>
                      </a: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ja-JP" altLang="en-US" sz="900" b="0" i="0" u="none" strike="noStrike" dirty="0">
                          <a:solidFill>
                            <a:schemeClr val="tx1"/>
                          </a:solidFill>
                          <a:effectLst/>
                          <a:latin typeface="+mn-ea"/>
                          <a:ea typeface="+mn-ea"/>
                        </a:rPr>
                        <a:t>給与計算実績マスタ</a:t>
                      </a:r>
                      <a:r>
                        <a:rPr lang="en-US" altLang="ja-JP" sz="900" b="0" i="0" u="none" strike="noStrike" dirty="0">
                          <a:solidFill>
                            <a:schemeClr val="tx1"/>
                          </a:solidFill>
                          <a:effectLst/>
                          <a:latin typeface="+mn-ea"/>
                          <a:ea typeface="+mn-ea"/>
                        </a:rPr>
                        <a:t>2/2</a:t>
                      </a: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en-US" altLang="ja-JP" sz="900" b="0" i="0" u="none" strike="noStrike" dirty="0">
                          <a:solidFill>
                            <a:schemeClr val="tx1"/>
                          </a:solidFill>
                          <a:effectLst/>
                          <a:latin typeface="+mn-lt"/>
                          <a:ea typeface="ＭＳ ゴシック" panose="020B0609070205080204" pitchFamily="49" charset="-128"/>
                        </a:rPr>
                        <a:t>PRKY2MST</a:t>
                      </a:r>
                    </a:p>
                  </a:txBody>
                  <a:tcPr marL="36000" marR="7601" marT="36000" marB="3600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just" fontAlgn="ctr"/>
                      <a:endParaRPr lang="ja-JP" sz="1000" b="0" i="0" u="none" strike="noStrike" dirty="0">
                        <a:solidFill>
                          <a:schemeClr val="tx1"/>
                        </a:solidFill>
                        <a:effectLst/>
                        <a:latin typeface="Arial" panose="020B0604020202020204" pitchFamily="34" charset="0"/>
                        <a:ea typeface="游ゴシック" panose="020B0400000000000000" pitchFamily="50" charset="-128"/>
                      </a:endParaRPr>
                    </a:p>
                  </a:txBody>
                  <a:tcPr marL="7601" marR="7601" marT="76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8266371"/>
                  </a:ext>
                </a:extLst>
              </a:tr>
              <a:tr h="180020">
                <a:tc>
                  <a:txBody>
                    <a:bodyPr/>
                    <a:lstStyle/>
                    <a:p>
                      <a:pPr algn="ctr" fontAlgn="ctr"/>
                      <a:r>
                        <a:rPr lang="en-US" sz="900" u="none" strike="noStrike">
                          <a:solidFill>
                            <a:schemeClr val="tx1"/>
                          </a:solidFill>
                          <a:effectLst/>
                        </a:rPr>
                        <a:t>　</a:t>
                      </a:r>
                      <a:endParaRPr lang="ja-JP" sz="900" b="0" i="0" u="none" strike="noStrike">
                        <a:solidFill>
                          <a:schemeClr val="tx1"/>
                        </a:solidFill>
                        <a:effectLst/>
                        <a:latin typeface="Century" panose="02040604050505020304" pitchFamily="18" charset="0"/>
                        <a:ea typeface="游ゴシック" panose="020B0400000000000000" pitchFamily="50" charset="-128"/>
                      </a:endParaRPr>
                    </a:p>
                  </a:txBody>
                  <a:tcPr marL="36000" marR="7601" marT="36000" marB="3600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900" u="none" strike="noStrike" dirty="0">
                          <a:solidFill>
                            <a:schemeClr val="tx1"/>
                          </a:solidFill>
                          <a:effectLst/>
                        </a:rPr>
                        <a:t>　</a:t>
                      </a: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ja-JP" altLang="en-US" sz="900" b="0" i="0" u="none" strike="noStrike" dirty="0">
                          <a:solidFill>
                            <a:schemeClr val="tx1"/>
                          </a:solidFill>
                          <a:effectLst/>
                          <a:latin typeface="+mn-ea"/>
                          <a:ea typeface="+mn-ea"/>
                        </a:rPr>
                        <a:t>賞与計算実績マスタ</a:t>
                      </a:r>
                      <a:r>
                        <a:rPr lang="en-US" altLang="ja-JP" sz="900" b="0" i="0" u="none" strike="noStrike" dirty="0">
                          <a:solidFill>
                            <a:schemeClr val="tx1"/>
                          </a:solidFill>
                          <a:effectLst/>
                          <a:latin typeface="+mn-ea"/>
                          <a:ea typeface="+mn-ea"/>
                        </a:rPr>
                        <a:t>1/2</a:t>
                      </a: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en-US" altLang="ja-JP" sz="900" b="0" i="0" u="none" strike="noStrike" dirty="0">
                          <a:solidFill>
                            <a:schemeClr val="tx1"/>
                          </a:solidFill>
                          <a:effectLst/>
                          <a:latin typeface="+mn-lt"/>
                          <a:ea typeface="ＭＳ ゴシック" panose="020B0609070205080204" pitchFamily="49" charset="-128"/>
                        </a:rPr>
                        <a:t>PRSY1MST</a:t>
                      </a:r>
                    </a:p>
                  </a:txBody>
                  <a:tcPr marL="36000" marR="7601" marT="36000" marB="3600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just" fontAlgn="ctr"/>
                      <a:endParaRPr lang="ja-JP" sz="1000" b="0" i="0" u="none" strike="noStrike" dirty="0">
                        <a:solidFill>
                          <a:schemeClr val="tx1"/>
                        </a:solidFill>
                        <a:effectLst/>
                        <a:latin typeface="Arial" panose="020B0604020202020204" pitchFamily="34" charset="0"/>
                        <a:ea typeface="游ゴシック" panose="020B0400000000000000" pitchFamily="50" charset="-128"/>
                      </a:endParaRPr>
                    </a:p>
                  </a:txBody>
                  <a:tcPr marL="7601" marR="7601" marT="76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4263026"/>
                  </a:ext>
                </a:extLst>
              </a:tr>
              <a:tr h="180020">
                <a:tc>
                  <a:txBody>
                    <a:bodyPr/>
                    <a:lstStyle/>
                    <a:p>
                      <a:pPr algn="ctr" fontAlgn="ctr"/>
                      <a:r>
                        <a:rPr lang="en-US" sz="900" u="none" strike="noStrike">
                          <a:solidFill>
                            <a:schemeClr val="tx1"/>
                          </a:solidFill>
                          <a:effectLst/>
                        </a:rPr>
                        <a:t>　</a:t>
                      </a:r>
                      <a:endParaRPr lang="ja-JP" sz="900" b="0" i="0" u="none" strike="noStrike">
                        <a:solidFill>
                          <a:schemeClr val="tx1"/>
                        </a:solidFill>
                        <a:effectLst/>
                        <a:latin typeface="Century" panose="02040604050505020304" pitchFamily="18" charset="0"/>
                        <a:ea typeface="游ゴシック" panose="020B0400000000000000" pitchFamily="50" charset="-128"/>
                      </a:endParaRPr>
                    </a:p>
                  </a:txBody>
                  <a:tcPr marL="36000" marR="7601" marT="36000" marB="3600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900" u="none" strike="noStrike" dirty="0">
                          <a:solidFill>
                            <a:schemeClr val="tx1"/>
                          </a:solidFill>
                          <a:effectLst/>
                        </a:rPr>
                        <a:t>　</a:t>
                      </a: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ja-JP" altLang="en-US" sz="900" b="0" i="0" u="none" strike="noStrike" dirty="0">
                          <a:solidFill>
                            <a:schemeClr val="tx1"/>
                          </a:solidFill>
                          <a:effectLst/>
                          <a:latin typeface="+mn-ea"/>
                          <a:ea typeface="+mn-ea"/>
                        </a:rPr>
                        <a:t>賞与計算実績マスタ</a:t>
                      </a:r>
                      <a:r>
                        <a:rPr lang="en-US" altLang="ja-JP" sz="900" b="0" i="0" u="none" strike="noStrike" dirty="0">
                          <a:solidFill>
                            <a:schemeClr val="tx1"/>
                          </a:solidFill>
                          <a:effectLst/>
                          <a:latin typeface="+mn-ea"/>
                          <a:ea typeface="+mn-ea"/>
                        </a:rPr>
                        <a:t>2/2</a:t>
                      </a: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en-US" altLang="ja-JP" sz="900" b="0" i="0" u="none" strike="noStrike" dirty="0">
                          <a:solidFill>
                            <a:schemeClr val="tx1"/>
                          </a:solidFill>
                          <a:effectLst/>
                          <a:latin typeface="+mn-lt"/>
                          <a:ea typeface="ＭＳ ゴシック" panose="020B0609070205080204" pitchFamily="49" charset="-128"/>
                        </a:rPr>
                        <a:t>PRSY2MST</a:t>
                      </a:r>
                    </a:p>
                  </a:txBody>
                  <a:tcPr marL="36000" marR="7601" marT="36000" marB="3600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just" fontAlgn="ctr"/>
                      <a:endParaRPr lang="ja-JP" sz="1000" b="0" i="0" u="none" strike="noStrike" dirty="0">
                        <a:solidFill>
                          <a:schemeClr val="tx1"/>
                        </a:solidFill>
                        <a:effectLst/>
                        <a:latin typeface="Arial" panose="020B0604020202020204" pitchFamily="34" charset="0"/>
                        <a:ea typeface="游ゴシック" panose="020B0400000000000000" pitchFamily="50" charset="-128"/>
                      </a:endParaRPr>
                    </a:p>
                  </a:txBody>
                  <a:tcPr marL="7601" marR="7601" marT="76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9117040"/>
                  </a:ext>
                </a:extLst>
              </a:tr>
              <a:tr h="180020">
                <a:tc>
                  <a:txBody>
                    <a:bodyPr/>
                    <a:lstStyle/>
                    <a:p>
                      <a:pPr algn="ctr" fontAlgn="ctr"/>
                      <a:endParaRPr lang="ja-JP" sz="900" b="0" i="0" u="none" strike="noStrike">
                        <a:solidFill>
                          <a:schemeClr val="tx1"/>
                        </a:solidFill>
                        <a:effectLst/>
                        <a:latin typeface="Century" panose="02040604050505020304" pitchFamily="18" charset="0"/>
                        <a:ea typeface="游ゴシック" panose="020B0400000000000000" pitchFamily="50" charset="-128"/>
                      </a:endParaRPr>
                    </a:p>
                  </a:txBody>
                  <a:tcPr marL="36000" marR="7601" marT="36000" marB="3600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ja-JP" altLang="en-US" sz="900" b="0" i="0" u="none" strike="noStrike" dirty="0">
                          <a:solidFill>
                            <a:schemeClr val="tx1"/>
                          </a:solidFill>
                          <a:effectLst/>
                          <a:latin typeface="+mn-ea"/>
                          <a:ea typeface="+mn-ea"/>
                        </a:rPr>
                        <a:t>昇給差額実績マスタ</a:t>
                      </a:r>
                      <a:r>
                        <a:rPr lang="en-US" altLang="ja-JP" sz="900" b="0" i="0" u="none" strike="noStrike" dirty="0">
                          <a:solidFill>
                            <a:schemeClr val="tx1"/>
                          </a:solidFill>
                          <a:effectLst/>
                          <a:latin typeface="+mn-ea"/>
                          <a:ea typeface="+mn-ea"/>
                        </a:rPr>
                        <a:t>1/2</a:t>
                      </a: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en-US" altLang="ja-JP" sz="900" b="0" i="0" u="none" strike="noStrike" dirty="0">
                          <a:solidFill>
                            <a:schemeClr val="tx1"/>
                          </a:solidFill>
                          <a:effectLst/>
                          <a:latin typeface="+mn-lt"/>
                          <a:ea typeface="ＭＳ ゴシック" panose="020B0609070205080204" pitchFamily="49" charset="-128"/>
                        </a:rPr>
                        <a:t>PRSS1MST</a:t>
                      </a:r>
                    </a:p>
                  </a:txBody>
                  <a:tcPr marL="36000" marR="7601" marT="36000" marB="3600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just" fontAlgn="ctr"/>
                      <a:endParaRPr lang="ja-JP" sz="900" b="0" i="0" u="none" strike="noStrike" dirty="0">
                        <a:solidFill>
                          <a:schemeClr val="tx1"/>
                        </a:solidFill>
                        <a:effectLst/>
                        <a:latin typeface="+mn-ea"/>
                        <a:ea typeface="+mn-ea"/>
                      </a:endParaRPr>
                    </a:p>
                  </a:txBody>
                  <a:tcPr marL="36000" marR="7601"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1776106"/>
                  </a:ext>
                </a:extLst>
              </a:tr>
              <a:tr h="180020">
                <a:tc>
                  <a:txBody>
                    <a:bodyPr/>
                    <a:lstStyle/>
                    <a:p>
                      <a:pPr algn="ctr" fontAlgn="ctr"/>
                      <a:endParaRPr lang="ja-JP" sz="900" b="0" i="0" u="none" strike="noStrike">
                        <a:solidFill>
                          <a:schemeClr val="tx1"/>
                        </a:solidFill>
                        <a:effectLst/>
                        <a:latin typeface="Century" panose="02040604050505020304" pitchFamily="18" charset="0"/>
                        <a:ea typeface="游ゴシック" panose="020B0400000000000000" pitchFamily="50" charset="-128"/>
                      </a:endParaRPr>
                    </a:p>
                  </a:txBody>
                  <a:tcPr marL="36000" marR="7601" marT="36000" marB="3600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ja-JP" altLang="en-US" sz="900" b="0" i="0" u="none" strike="noStrike" dirty="0">
                          <a:solidFill>
                            <a:schemeClr val="tx1"/>
                          </a:solidFill>
                          <a:effectLst/>
                          <a:latin typeface="+mn-ea"/>
                          <a:ea typeface="+mn-ea"/>
                        </a:rPr>
                        <a:t>昇給差額実績マスタ</a:t>
                      </a:r>
                      <a:r>
                        <a:rPr lang="en-US" altLang="ja-JP" sz="900" b="0" i="0" u="none" strike="noStrike" dirty="0">
                          <a:solidFill>
                            <a:schemeClr val="tx1"/>
                          </a:solidFill>
                          <a:effectLst/>
                          <a:latin typeface="+mn-ea"/>
                          <a:ea typeface="+mn-ea"/>
                        </a:rPr>
                        <a:t>2/2</a:t>
                      </a: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en-US" altLang="ja-JP" sz="900" b="0" i="0" u="none" strike="noStrike" dirty="0">
                          <a:solidFill>
                            <a:schemeClr val="tx1"/>
                          </a:solidFill>
                          <a:effectLst/>
                          <a:latin typeface="+mn-lt"/>
                          <a:ea typeface="ＭＳ ゴシック" panose="020B0609070205080204" pitchFamily="49" charset="-128"/>
                        </a:rPr>
                        <a:t>PRSS2MST</a:t>
                      </a:r>
                    </a:p>
                  </a:txBody>
                  <a:tcPr marL="36000" marR="7601" marT="36000" marB="3600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just" fontAlgn="ctr"/>
                      <a:endParaRPr lang="ja-JP" sz="900" b="0" i="0" u="none" strike="noStrike" dirty="0">
                        <a:solidFill>
                          <a:schemeClr val="tx1"/>
                        </a:solidFill>
                        <a:effectLst/>
                        <a:latin typeface="+mn-ea"/>
                        <a:ea typeface="+mn-ea"/>
                      </a:endParaRPr>
                    </a:p>
                  </a:txBody>
                  <a:tcPr marL="36000" marR="7601"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3169184"/>
                  </a:ext>
                </a:extLst>
              </a:tr>
              <a:tr h="180020">
                <a:tc>
                  <a:txBody>
                    <a:bodyPr/>
                    <a:lstStyle/>
                    <a:p>
                      <a:pPr algn="ctr" fontAlgn="ctr"/>
                      <a:endParaRPr lang="ja-JP" sz="900" b="0" i="0" u="none" strike="noStrike" dirty="0">
                        <a:solidFill>
                          <a:schemeClr val="tx1"/>
                        </a:solidFill>
                        <a:effectLst/>
                        <a:latin typeface="Century" panose="02040604050505020304" pitchFamily="18" charset="0"/>
                        <a:ea typeface="游ゴシック" panose="020B0400000000000000" pitchFamily="50" charset="-128"/>
                      </a:endParaRPr>
                    </a:p>
                  </a:txBody>
                  <a:tcPr marL="36000" marR="7601" marT="36000" marB="3600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ja-JP" altLang="en-US" sz="900" b="0" i="0" u="none" strike="noStrike" dirty="0">
                          <a:solidFill>
                            <a:schemeClr val="tx1"/>
                          </a:solidFill>
                          <a:effectLst/>
                          <a:latin typeface="+mn-ea"/>
                          <a:ea typeface="+mn-ea"/>
                        </a:rPr>
                        <a:t>賃金台帳社保マスタ</a:t>
                      </a: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en-US" altLang="ja-JP" sz="900" b="0" i="0" u="none" strike="noStrike" dirty="0">
                          <a:solidFill>
                            <a:schemeClr val="tx1"/>
                          </a:solidFill>
                          <a:effectLst/>
                          <a:latin typeface="+mn-lt"/>
                          <a:ea typeface="ＭＳ ゴシック" panose="020B0609070205080204" pitchFamily="49" charset="-128"/>
                        </a:rPr>
                        <a:t>PRCH3MST</a:t>
                      </a:r>
                    </a:p>
                  </a:txBody>
                  <a:tcPr marL="36000" marR="7601" marT="36000" marB="3600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just" fontAlgn="ctr"/>
                      <a:endParaRPr lang="ja-JP" sz="900" b="0" i="0" u="none" strike="noStrike" dirty="0">
                        <a:solidFill>
                          <a:schemeClr val="tx1"/>
                        </a:solidFill>
                        <a:effectLst/>
                        <a:latin typeface="+mn-ea"/>
                        <a:ea typeface="+mn-ea"/>
                      </a:endParaRPr>
                    </a:p>
                  </a:txBody>
                  <a:tcPr marL="36000" marR="7601"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7326603"/>
                  </a:ext>
                </a:extLst>
              </a:tr>
            </a:tbl>
          </a:graphicData>
        </a:graphic>
      </p:graphicFrame>
      <p:sp>
        <p:nvSpPr>
          <p:cNvPr id="12" name="山形 11"/>
          <p:cNvSpPr/>
          <p:nvPr/>
        </p:nvSpPr>
        <p:spPr>
          <a:xfrm>
            <a:off x="2447764" y="859145"/>
            <a:ext cx="1152128" cy="313213"/>
          </a:xfrm>
          <a:prstGeom prst="chevron">
            <a:avLst>
              <a:gd name="adj" fmla="val 37568"/>
            </a:avLst>
          </a:prstGeom>
          <a:solidFill>
            <a:schemeClr val="accent2"/>
          </a:solidFill>
          <a:ln>
            <a:solidFill>
              <a:srgbClr val="3B8EB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給与情報の照会</a:t>
            </a:r>
          </a:p>
        </p:txBody>
      </p:sp>
      <p:sp>
        <p:nvSpPr>
          <p:cNvPr id="14" name="山形 13"/>
          <p:cNvSpPr/>
          <p:nvPr/>
        </p:nvSpPr>
        <p:spPr>
          <a:xfrm>
            <a:off x="1331640" y="848147"/>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抽出条件</a:t>
            </a:r>
            <a:endParaRPr lang="en-US" altLang="ja-JP" sz="800" dirty="0">
              <a:solidFill>
                <a:schemeClr val="tx1"/>
              </a:solidFill>
            </a:endParaRPr>
          </a:p>
          <a:p>
            <a:pPr algn="ctr"/>
            <a:r>
              <a:rPr lang="ja-JP" altLang="en-US" sz="800" dirty="0">
                <a:solidFill>
                  <a:schemeClr val="tx1"/>
                </a:solidFill>
              </a:rPr>
              <a:t>パターンの登録</a:t>
            </a:r>
          </a:p>
        </p:txBody>
      </p:sp>
      <p:sp>
        <p:nvSpPr>
          <p:cNvPr id="15" name="山形 14"/>
          <p:cNvSpPr/>
          <p:nvPr/>
        </p:nvSpPr>
        <p:spPr>
          <a:xfrm>
            <a:off x="251520" y="854381"/>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表示項目</a:t>
            </a:r>
            <a:endParaRPr lang="en-US" altLang="ja-JP" sz="800" dirty="0">
              <a:solidFill>
                <a:schemeClr val="tx1"/>
              </a:solidFill>
            </a:endParaRPr>
          </a:p>
          <a:p>
            <a:pPr algn="ctr"/>
            <a:r>
              <a:rPr kumimoji="1" lang="ja-JP" altLang="en-US" sz="800" dirty="0">
                <a:solidFill>
                  <a:schemeClr val="tx1"/>
                </a:solidFill>
              </a:rPr>
              <a:t>パターンの登録</a:t>
            </a:r>
          </a:p>
        </p:txBody>
      </p:sp>
      <p:sp>
        <p:nvSpPr>
          <p:cNvPr id="17" name="テキスト プレースホルダー 2"/>
          <p:cNvSpPr txBox="1">
            <a:spLocks/>
          </p:cNvSpPr>
          <p:nvPr/>
        </p:nvSpPr>
        <p:spPr>
          <a:xfrm>
            <a:off x="360000" y="1196027"/>
            <a:ext cx="2402232" cy="28366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rPr>
              <a:t>給与検索データ出力</a:t>
            </a:r>
            <a:endParaRPr lang="en-US" altLang="ja-JP" sz="1200" b="1" u="sng" dirty="0">
              <a:solidFill>
                <a:prstClr val="black"/>
              </a:solidFill>
              <a:latin typeface="メイリオ"/>
              <a:ea typeface="メイリオ"/>
            </a:endParaRPr>
          </a:p>
        </p:txBody>
      </p:sp>
      <p:pic>
        <p:nvPicPr>
          <p:cNvPr id="9" name="図 8"/>
          <p:cNvPicPr>
            <a:picLocks noChangeAspect="1"/>
          </p:cNvPicPr>
          <p:nvPr/>
        </p:nvPicPr>
        <p:blipFill>
          <a:blip r:embed="rId2"/>
          <a:stretch>
            <a:fillRect/>
          </a:stretch>
        </p:blipFill>
        <p:spPr>
          <a:xfrm>
            <a:off x="4824028" y="2175706"/>
            <a:ext cx="3862850" cy="648072"/>
          </a:xfrm>
          <a:prstGeom prst="rect">
            <a:avLst/>
          </a:prstGeom>
        </p:spPr>
      </p:pic>
    </p:spTree>
    <p:extLst>
      <p:ext uri="{BB962C8B-B14F-4D97-AF65-F5344CB8AC3E}">
        <p14:creationId xmlns:p14="http://schemas.microsoft.com/office/powerpoint/2010/main" val="502490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18</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給与管理</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1.</a:t>
            </a:r>
            <a:r>
              <a:rPr lang="ja-JP" altLang="en-US" sz="1800" dirty="0">
                <a:solidFill>
                  <a:prstClr val="white"/>
                </a:solidFill>
              </a:rPr>
              <a:t>給与情報検索</a:t>
            </a:r>
            <a:endParaRPr lang="ja-JP" altLang="en-US" sz="1800" dirty="0">
              <a:latin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graphicFrame>
        <p:nvGraphicFramePr>
          <p:cNvPr id="16" name="表 15"/>
          <p:cNvGraphicFramePr>
            <a:graphicFrameLocks noGrp="1"/>
          </p:cNvGraphicFramePr>
          <p:nvPr>
            <p:extLst>
              <p:ext uri="{D42A27DB-BD31-4B8C-83A1-F6EECF244321}">
                <p14:modId xmlns:p14="http://schemas.microsoft.com/office/powerpoint/2010/main" val="4122200614"/>
              </p:ext>
            </p:extLst>
          </p:nvPr>
        </p:nvGraphicFramePr>
        <p:xfrm>
          <a:off x="485307" y="1455626"/>
          <a:ext cx="8479181" cy="3058560"/>
        </p:xfrm>
        <a:graphic>
          <a:graphicData uri="http://schemas.openxmlformats.org/drawingml/2006/table">
            <a:tbl>
              <a:tblPr>
                <a:tableStyleId>{AF606853-7671-496A-8E4F-DF71F8EC918B}</a:tableStyleId>
              </a:tblPr>
              <a:tblGrid>
                <a:gridCol w="404946">
                  <a:extLst>
                    <a:ext uri="{9D8B030D-6E8A-4147-A177-3AD203B41FA5}">
                      <a16:colId xmlns:a16="http://schemas.microsoft.com/office/drawing/2014/main" val="46485717"/>
                    </a:ext>
                  </a:extLst>
                </a:gridCol>
                <a:gridCol w="1089459">
                  <a:extLst>
                    <a:ext uri="{9D8B030D-6E8A-4147-A177-3AD203B41FA5}">
                      <a16:colId xmlns:a16="http://schemas.microsoft.com/office/drawing/2014/main" val="3736071041"/>
                    </a:ext>
                  </a:extLst>
                </a:gridCol>
                <a:gridCol w="1728192">
                  <a:extLst>
                    <a:ext uri="{9D8B030D-6E8A-4147-A177-3AD203B41FA5}">
                      <a16:colId xmlns:a16="http://schemas.microsoft.com/office/drawing/2014/main" val="2352504547"/>
                    </a:ext>
                  </a:extLst>
                </a:gridCol>
                <a:gridCol w="1116124">
                  <a:extLst>
                    <a:ext uri="{9D8B030D-6E8A-4147-A177-3AD203B41FA5}">
                      <a16:colId xmlns:a16="http://schemas.microsoft.com/office/drawing/2014/main" val="1999019051"/>
                    </a:ext>
                  </a:extLst>
                </a:gridCol>
                <a:gridCol w="4140460">
                  <a:extLst>
                    <a:ext uri="{9D8B030D-6E8A-4147-A177-3AD203B41FA5}">
                      <a16:colId xmlns:a16="http://schemas.microsoft.com/office/drawing/2014/main" val="3890254953"/>
                    </a:ext>
                  </a:extLst>
                </a:gridCol>
              </a:tblGrid>
              <a:tr h="180020">
                <a:tc>
                  <a:txBody>
                    <a:bodyPr/>
                    <a:lstStyle/>
                    <a:p>
                      <a:pPr algn="l" fontAlgn="ctr"/>
                      <a:r>
                        <a:rPr lang="en-US" sz="900" u="none" strike="noStrike" dirty="0">
                          <a:effectLst/>
                        </a:rPr>
                        <a:t>No.</a:t>
                      </a:r>
                      <a:endParaRPr lang="ja-JP" sz="9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ja-JP" sz="900" u="none" strike="noStrike" dirty="0">
                          <a:effectLst/>
                        </a:rPr>
                        <a:t>カテゴリ名称</a:t>
                      </a:r>
                      <a:endParaRPr lang="ja-JP" altLang="ja-JP" sz="9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36000" marR="7601"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ja-JP" sz="900" u="none" strike="noStrike" dirty="0">
                          <a:effectLst/>
                        </a:rPr>
                        <a:t>対象エンティティ名</a:t>
                      </a:r>
                      <a:endParaRPr lang="ja-JP" altLang="ja-JP" sz="9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36000" marR="7601"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ja-JP" sz="900" u="none" strike="noStrike" dirty="0">
                          <a:effectLst/>
                        </a:rPr>
                        <a:t>対象テーブル名称</a:t>
                      </a:r>
                      <a:endParaRPr lang="ja-JP" altLang="ja-JP" sz="9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36000" marR="7601"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a:txBody>
                    <a:bodyPr/>
                    <a:lstStyle/>
                    <a:p>
                      <a:pPr algn="l" fontAlgn="ctr"/>
                      <a:r>
                        <a:rPr lang="ja-JP" altLang="en-US" sz="900" b="1" i="0" u="none" strike="noStrike" dirty="0">
                          <a:solidFill>
                            <a:srgbClr val="FFFFFF"/>
                          </a:solidFill>
                          <a:effectLst/>
                          <a:latin typeface="ＭＳ Ｐゴシック" panose="020B0600070205080204" pitchFamily="50" charset="-128"/>
                          <a:ea typeface="ＭＳ Ｐゴシック" panose="020B0600070205080204" pitchFamily="50" charset="-128"/>
                        </a:rPr>
                        <a:t>説明</a:t>
                      </a:r>
                      <a:endParaRPr lang="ja-JP" sz="9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36000" marR="7601" marT="36000" marB="36000">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980981010"/>
                  </a:ext>
                </a:extLst>
              </a:tr>
              <a:tr h="214308">
                <a:tc>
                  <a:txBody>
                    <a:bodyPr/>
                    <a:lstStyle/>
                    <a:p>
                      <a:pPr algn="ctr" fontAlgn="ctr"/>
                      <a:r>
                        <a:rPr lang="en-US" altLang="ja-JP" sz="900" u="none" strike="noStrike" dirty="0">
                          <a:solidFill>
                            <a:schemeClr val="tx1"/>
                          </a:solidFill>
                          <a:effectLst/>
                        </a:rPr>
                        <a:t>3</a:t>
                      </a:r>
                      <a:endParaRPr lang="ja-JP" sz="900" b="0" i="0" u="none" strike="noStrike" dirty="0">
                        <a:solidFill>
                          <a:schemeClr val="tx1"/>
                        </a:solidFill>
                        <a:effectLst/>
                        <a:latin typeface="Century" panose="02040604050505020304" pitchFamily="18" charset="0"/>
                        <a:ea typeface="游ゴシック" panose="020B0400000000000000"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900" u="none" strike="noStrike" dirty="0">
                          <a:solidFill>
                            <a:schemeClr val="tx1"/>
                          </a:solidFill>
                          <a:effectLst/>
                        </a:rPr>
                        <a:t>勤怠情報</a:t>
                      </a: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ja-JP" altLang="en-US" sz="900" b="0" i="0" u="none" strike="noStrike" dirty="0">
                          <a:solidFill>
                            <a:schemeClr val="tx1"/>
                          </a:solidFill>
                          <a:effectLst/>
                          <a:latin typeface="+mn-ea"/>
                          <a:ea typeface="+mn-ea"/>
                        </a:rPr>
                        <a:t>勤怠マスタ</a:t>
                      </a: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900" u="none" strike="noStrike" dirty="0">
                          <a:solidFill>
                            <a:schemeClr val="tx1"/>
                          </a:solidFill>
                          <a:effectLst/>
                        </a:rPr>
                        <a:t>PRKINMST</a:t>
                      </a:r>
                      <a:endParaRPr lang="ja-JP"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just" fontAlgn="ctr"/>
                      <a:r>
                        <a:rPr lang="ja-JP" altLang="en-US" sz="900" b="0" i="0" u="none" strike="noStrike" dirty="0">
                          <a:solidFill>
                            <a:schemeClr val="tx1"/>
                          </a:solidFill>
                          <a:effectLst/>
                          <a:latin typeface="+mn-ea"/>
                          <a:ea typeface="+mn-ea"/>
                        </a:rPr>
                        <a:t>・従業員番号、勤怠年月に出力します。</a:t>
                      </a:r>
                      <a:endParaRPr lang="en-US" altLang="ja-JP" sz="900" b="0" i="0" u="none" strike="noStrike" dirty="0">
                        <a:solidFill>
                          <a:schemeClr val="tx1"/>
                        </a:solidFill>
                        <a:effectLst/>
                        <a:latin typeface="+mn-ea"/>
                        <a:ea typeface="+mn-ea"/>
                      </a:endParaRPr>
                    </a:p>
                    <a:p>
                      <a:pPr algn="just" fontAlgn="ctr"/>
                      <a:r>
                        <a:rPr lang="ja-JP" altLang="en-US" sz="900" b="0" i="0" u="none" strike="noStrike" dirty="0">
                          <a:solidFill>
                            <a:schemeClr val="tx1"/>
                          </a:solidFill>
                          <a:effectLst/>
                          <a:latin typeface="+mn-ea"/>
                          <a:ea typeface="+mn-ea"/>
                        </a:rPr>
                        <a:t>・賃金情報と同時に出力する場合、賃金台帳マスタ</a:t>
                      </a:r>
                      <a:r>
                        <a:rPr lang="en-US" altLang="ja-JP" sz="900" b="0" i="0" u="none" strike="noStrike" dirty="0">
                          <a:solidFill>
                            <a:schemeClr val="tx1"/>
                          </a:solidFill>
                          <a:effectLst/>
                          <a:latin typeface="+mn-ea"/>
                          <a:ea typeface="+mn-ea"/>
                        </a:rPr>
                        <a:t>1/2</a:t>
                      </a:r>
                      <a:r>
                        <a:rPr lang="ja-JP" altLang="en-US" sz="900" b="0" i="0" u="none" strike="noStrike" dirty="0">
                          <a:solidFill>
                            <a:schemeClr val="tx1"/>
                          </a:solidFill>
                          <a:effectLst/>
                          <a:latin typeface="+mn-ea"/>
                          <a:ea typeface="+mn-ea"/>
                        </a:rPr>
                        <a:t>の勤怠年月と</a:t>
                      </a:r>
                      <a:endParaRPr lang="en-US" altLang="ja-JP" sz="900" b="0" i="0" u="none" strike="noStrike" dirty="0">
                        <a:solidFill>
                          <a:schemeClr val="tx1"/>
                        </a:solidFill>
                        <a:effectLst/>
                        <a:latin typeface="+mn-ea"/>
                        <a:ea typeface="+mn-ea"/>
                      </a:endParaRPr>
                    </a:p>
                    <a:p>
                      <a:pPr algn="just" fontAlgn="ctr"/>
                      <a:r>
                        <a:rPr lang="ja-JP" altLang="en-US" sz="900" b="0" i="0" u="none" strike="noStrike" dirty="0">
                          <a:solidFill>
                            <a:schemeClr val="tx1"/>
                          </a:solidFill>
                          <a:effectLst/>
                          <a:latin typeface="+mn-ea"/>
                          <a:ea typeface="+mn-ea"/>
                        </a:rPr>
                        <a:t>　紐づけるため、従業員番号、勤怠年月、支給年月日単位の出力となります。</a:t>
                      </a:r>
                      <a:endParaRPr lang="en-US" altLang="ja-JP" sz="900" b="0" i="0" u="none" strike="noStrike" dirty="0">
                        <a:solidFill>
                          <a:schemeClr val="tx1"/>
                        </a:solidFill>
                        <a:effectLst/>
                        <a:latin typeface="+mn-ea"/>
                        <a:ea typeface="+mn-ea"/>
                      </a:endParaRPr>
                    </a:p>
                    <a:p>
                      <a:pPr algn="just" fontAlgn="ctr"/>
                      <a:r>
                        <a:rPr lang="ja-JP" altLang="en-US" sz="900" b="0" i="0" u="none" strike="noStrike" dirty="0">
                          <a:solidFill>
                            <a:schemeClr val="tx1"/>
                          </a:solidFill>
                          <a:effectLst/>
                          <a:latin typeface="+mn-ea"/>
                          <a:ea typeface="+mn-ea"/>
                        </a:rPr>
                        <a:t>・賃金台帳マスタ</a:t>
                      </a:r>
                      <a:r>
                        <a:rPr lang="en-US" altLang="ja-JP" sz="900" b="0" i="0" u="none" strike="noStrike" dirty="0">
                          <a:solidFill>
                            <a:schemeClr val="tx1"/>
                          </a:solidFill>
                          <a:effectLst/>
                          <a:latin typeface="+mn-ea"/>
                          <a:ea typeface="+mn-ea"/>
                        </a:rPr>
                        <a:t>1/2</a:t>
                      </a:r>
                      <a:r>
                        <a:rPr lang="ja-JP" altLang="en-US" sz="900" b="0" i="0" u="none" strike="noStrike" dirty="0">
                          <a:solidFill>
                            <a:schemeClr val="tx1"/>
                          </a:solidFill>
                          <a:effectLst/>
                          <a:latin typeface="+mn-ea"/>
                          <a:ea typeface="+mn-ea"/>
                        </a:rPr>
                        <a:t>にある勤怠項目は、賃金台帳マスタ</a:t>
                      </a:r>
                      <a:r>
                        <a:rPr lang="en-US" altLang="ja-JP" sz="900" b="0" i="0" u="none" strike="noStrike" dirty="0">
                          <a:solidFill>
                            <a:schemeClr val="tx1"/>
                          </a:solidFill>
                          <a:effectLst/>
                          <a:latin typeface="+mn-ea"/>
                          <a:ea typeface="+mn-ea"/>
                        </a:rPr>
                        <a:t>1/2</a:t>
                      </a:r>
                      <a:r>
                        <a:rPr lang="ja-JP" altLang="en-US" sz="900" b="0" i="0" u="none" strike="noStrike" dirty="0">
                          <a:solidFill>
                            <a:schemeClr val="tx1"/>
                          </a:solidFill>
                          <a:effectLst/>
                          <a:latin typeface="+mn-ea"/>
                          <a:ea typeface="+mn-ea"/>
                        </a:rPr>
                        <a:t>から出力し、</a:t>
                      </a:r>
                      <a:endParaRPr lang="en-US" altLang="ja-JP" sz="900" b="0" i="0" u="none" strike="noStrike" dirty="0">
                        <a:solidFill>
                          <a:schemeClr val="tx1"/>
                        </a:solidFill>
                        <a:effectLst/>
                        <a:latin typeface="+mn-ea"/>
                        <a:ea typeface="+mn-ea"/>
                      </a:endParaRPr>
                    </a:p>
                    <a:p>
                      <a:pPr algn="just" fontAlgn="ctr"/>
                      <a:r>
                        <a:rPr lang="ja-JP" altLang="en-US" sz="900" b="0" i="0" u="none" strike="noStrike" dirty="0">
                          <a:solidFill>
                            <a:schemeClr val="tx1"/>
                          </a:solidFill>
                          <a:effectLst/>
                          <a:latin typeface="+mn-ea"/>
                          <a:ea typeface="+mn-ea"/>
                        </a:rPr>
                        <a:t>　賃金台帳マスタ</a:t>
                      </a:r>
                      <a:r>
                        <a:rPr lang="en-US" altLang="ja-JP" sz="900" b="0" i="0" u="none" strike="noStrike" dirty="0">
                          <a:solidFill>
                            <a:schemeClr val="tx1"/>
                          </a:solidFill>
                          <a:effectLst/>
                          <a:latin typeface="+mn-ea"/>
                          <a:ea typeface="+mn-ea"/>
                        </a:rPr>
                        <a:t>1/2</a:t>
                      </a:r>
                      <a:r>
                        <a:rPr lang="ja-JP" altLang="en-US" sz="900" b="0" i="0" u="none" strike="noStrike" dirty="0">
                          <a:solidFill>
                            <a:schemeClr val="tx1"/>
                          </a:solidFill>
                          <a:effectLst/>
                          <a:latin typeface="+mn-ea"/>
                          <a:ea typeface="+mn-ea"/>
                        </a:rPr>
                        <a:t>にない項目は、勤怠マスタから出力します。</a:t>
                      </a:r>
                      <a:endParaRPr lang="en-US" alt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2641659"/>
                  </a:ext>
                </a:extLst>
              </a:tr>
              <a:tr h="205728">
                <a:tc>
                  <a:txBody>
                    <a:bodyPr/>
                    <a:lstStyle/>
                    <a:p>
                      <a:pPr algn="ctr" fontAlgn="ctr"/>
                      <a:r>
                        <a:rPr lang="en-US" sz="900" u="none" strike="noStrike" dirty="0">
                          <a:solidFill>
                            <a:schemeClr val="tx1"/>
                          </a:solidFill>
                          <a:effectLst/>
                        </a:rPr>
                        <a:t>　</a:t>
                      </a:r>
                      <a:endParaRPr lang="ja-JP" sz="900" b="0" i="0" u="none" strike="noStrike" dirty="0">
                        <a:solidFill>
                          <a:schemeClr val="tx1"/>
                        </a:solidFill>
                        <a:effectLst/>
                        <a:latin typeface="Century" panose="02040604050505020304" pitchFamily="18" charset="0"/>
                        <a:ea typeface="游ゴシック" panose="020B0400000000000000"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900" u="none" strike="noStrike" dirty="0">
                          <a:solidFill>
                            <a:schemeClr val="tx1"/>
                          </a:solidFill>
                          <a:effectLst/>
                        </a:rPr>
                        <a:t>　</a:t>
                      </a: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ja-JP" altLang="en-US" sz="900" b="0" i="0" u="none" strike="noStrike" dirty="0">
                          <a:solidFill>
                            <a:schemeClr val="tx1"/>
                          </a:solidFill>
                          <a:effectLst/>
                          <a:latin typeface="+mn-ea"/>
                          <a:ea typeface="+mn-ea"/>
                        </a:rPr>
                        <a:t>賃金台帳マスタ</a:t>
                      </a:r>
                      <a:r>
                        <a:rPr lang="en-US" altLang="ja-JP" sz="900" b="0" i="0" u="none" strike="noStrike" dirty="0">
                          <a:solidFill>
                            <a:schemeClr val="tx1"/>
                          </a:solidFill>
                          <a:effectLst/>
                          <a:latin typeface="+mn-ea"/>
                          <a:ea typeface="+mn-ea"/>
                        </a:rPr>
                        <a:t>1/2</a:t>
                      </a: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ja-JP" sz="900" u="none" strike="noStrike" dirty="0">
                          <a:solidFill>
                            <a:schemeClr val="tx1"/>
                          </a:solidFill>
                          <a:effectLst/>
                          <a:latin typeface="+mn-lt"/>
                        </a:rPr>
                        <a:t>PRCH1MST</a:t>
                      </a:r>
                      <a:endParaRPr lang="ja-JP" sz="900" b="0" i="0" u="none" strike="noStrike" dirty="0">
                        <a:solidFill>
                          <a:schemeClr val="tx1"/>
                        </a:solidFill>
                        <a:effectLst/>
                        <a:latin typeface="+mn-lt"/>
                        <a:ea typeface="ＭＳ ゴシック" panose="020B0609070205080204" pitchFamily="49"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just" fontAlgn="ctr"/>
                      <a:endParaRPr lang="ja-JP" sz="900" b="0" i="0" u="none" strike="noStrike" dirty="0">
                        <a:solidFill>
                          <a:schemeClr val="tx1"/>
                        </a:solidFill>
                        <a:effectLst/>
                        <a:latin typeface="Arial" panose="020B0604020202020204" pitchFamily="34" charset="0"/>
                        <a:ea typeface="游ゴシック" panose="020B0400000000000000" pitchFamily="50" charset="-128"/>
                      </a:endParaRPr>
                    </a:p>
                  </a:txBody>
                  <a:tcPr marL="36000" marR="7601"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5383282"/>
                  </a:ext>
                </a:extLst>
              </a:tr>
              <a:tr h="205728">
                <a:tc>
                  <a:txBody>
                    <a:bodyPr/>
                    <a:lstStyle/>
                    <a:p>
                      <a:pPr algn="ctr" fontAlgn="ctr"/>
                      <a:endParaRPr lang="ja-JP" sz="900" b="0" i="0" u="none" strike="noStrike" dirty="0">
                        <a:solidFill>
                          <a:schemeClr val="tx1"/>
                        </a:solidFill>
                        <a:effectLst/>
                        <a:latin typeface="Century" panose="02040604050505020304" pitchFamily="18" charset="0"/>
                        <a:ea typeface="游ゴシック" panose="020B0400000000000000"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0" gridSpan="3">
                  <a:txBody>
                    <a:bodyPr/>
                    <a:lstStyle/>
                    <a:p>
                      <a:pPr algn="just" fontAlgn="ct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0" hMerge="1">
                  <a:txBody>
                    <a:bodyPr/>
                    <a:lstStyle/>
                    <a:p>
                      <a:pPr algn="l" fontAlgn="ctr"/>
                      <a:endParaRPr lang="ja-JP" sz="900" b="0" i="0" u="none" strike="noStrike" dirty="0">
                        <a:solidFill>
                          <a:schemeClr val="tx1"/>
                        </a:solidFill>
                        <a:effectLst/>
                        <a:latin typeface="+mn-lt"/>
                        <a:ea typeface="ＭＳ ゴシック" panose="020B0609070205080204" pitchFamily="49" charset="-128"/>
                      </a:endParaRPr>
                    </a:p>
                  </a:txBody>
                  <a:tcPr marL="36000" marR="7601" marT="36000" marB="3600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10" hMerge="1">
                  <a:txBody>
                    <a:bodyPr/>
                    <a:lstStyle/>
                    <a:p>
                      <a:pPr algn="just" fontAlgn="ctr"/>
                      <a:endParaRPr lang="ja-JP" altLang="en-US" sz="900" b="0" i="0" u="none" strike="noStrike" dirty="0">
                        <a:solidFill>
                          <a:schemeClr val="tx1"/>
                        </a:solidFill>
                        <a:effectLst/>
                        <a:latin typeface="+mn-ea"/>
                        <a:ea typeface="+mn-ea"/>
                      </a:endParaRPr>
                    </a:p>
                  </a:txBody>
                  <a:tcPr marL="36000" marR="7601"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7312586"/>
                  </a:ext>
                </a:extLst>
              </a:tr>
              <a:tr h="205728">
                <a:tc>
                  <a:txBody>
                    <a:bodyPr/>
                    <a:lstStyle/>
                    <a:p>
                      <a:pPr algn="ctr" fontAlgn="ctr"/>
                      <a:endParaRPr lang="ja-JP" sz="900" b="0" i="0" u="none" strike="noStrike" dirty="0">
                        <a:solidFill>
                          <a:schemeClr val="tx1"/>
                        </a:solidFill>
                        <a:effectLst/>
                        <a:latin typeface="Century" panose="02040604050505020304" pitchFamily="18" charset="0"/>
                        <a:ea typeface="游ゴシック" panose="020B0400000000000000"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vMerge="1">
                  <a:txBody>
                    <a:bodyPr/>
                    <a:lstStyle/>
                    <a:p>
                      <a:pPr algn="just" fontAlgn="ct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algn="l" fontAlgn="ctr"/>
                      <a:endParaRPr lang="ja-JP" sz="900" b="0" i="0" u="none" strike="noStrike" dirty="0">
                        <a:solidFill>
                          <a:schemeClr val="tx1"/>
                        </a:solidFill>
                        <a:effectLst/>
                        <a:latin typeface="+mn-lt"/>
                        <a:ea typeface="ＭＳ ゴシック" panose="020B0609070205080204" pitchFamily="49" charset="-128"/>
                      </a:endParaRPr>
                    </a:p>
                  </a:txBody>
                  <a:tcPr marL="36000" marR="7601" marT="36000" marB="3600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algn="just" fontAlgn="ctr"/>
                      <a:endParaRPr lang="ja-JP" altLang="en-US" sz="900" b="0" i="0" u="none" strike="noStrike" dirty="0">
                        <a:solidFill>
                          <a:schemeClr val="tx1"/>
                        </a:solidFill>
                        <a:effectLst/>
                        <a:latin typeface="+mn-ea"/>
                        <a:ea typeface="+mn-ea"/>
                      </a:endParaRPr>
                    </a:p>
                  </a:txBody>
                  <a:tcPr marL="36000" marR="7601"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5175087"/>
                  </a:ext>
                </a:extLst>
              </a:tr>
              <a:tr h="205728">
                <a:tc>
                  <a:txBody>
                    <a:bodyPr/>
                    <a:lstStyle/>
                    <a:p>
                      <a:pPr algn="ctr" fontAlgn="ctr"/>
                      <a:endParaRPr lang="ja-JP" sz="900" b="0" i="0" u="none" strike="noStrike" dirty="0">
                        <a:solidFill>
                          <a:schemeClr val="tx1"/>
                        </a:solidFill>
                        <a:effectLst/>
                        <a:latin typeface="Century" panose="02040604050505020304" pitchFamily="18" charset="0"/>
                        <a:ea typeface="游ゴシック" panose="020B0400000000000000"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vMerge="1">
                  <a:txBody>
                    <a:bodyPr/>
                    <a:lstStyle/>
                    <a:p>
                      <a:pPr algn="just" fontAlgn="ct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algn="l" fontAlgn="ctr"/>
                      <a:endParaRPr lang="ja-JP" sz="900" b="0" i="0" u="none" strike="noStrike" dirty="0">
                        <a:solidFill>
                          <a:schemeClr val="tx1"/>
                        </a:solidFill>
                        <a:effectLst/>
                        <a:latin typeface="+mn-lt"/>
                        <a:ea typeface="ＭＳ ゴシック" panose="020B0609070205080204" pitchFamily="49" charset="-128"/>
                      </a:endParaRPr>
                    </a:p>
                  </a:txBody>
                  <a:tcPr marL="36000" marR="7601" marT="36000" marB="3600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algn="just" fontAlgn="ctr"/>
                      <a:endParaRPr lang="ja-JP" altLang="en-US" sz="900" b="0" i="0" u="none" strike="noStrike" dirty="0">
                        <a:solidFill>
                          <a:schemeClr val="tx1"/>
                        </a:solidFill>
                        <a:effectLst/>
                        <a:latin typeface="+mn-ea"/>
                        <a:ea typeface="+mn-ea"/>
                      </a:endParaRPr>
                    </a:p>
                  </a:txBody>
                  <a:tcPr marL="36000" marR="7601"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9722056"/>
                  </a:ext>
                </a:extLst>
              </a:tr>
              <a:tr h="205728">
                <a:tc>
                  <a:txBody>
                    <a:bodyPr/>
                    <a:lstStyle/>
                    <a:p>
                      <a:pPr algn="ctr" fontAlgn="ctr"/>
                      <a:endParaRPr lang="ja-JP" sz="900" b="0" i="0" u="none" strike="noStrike" dirty="0">
                        <a:solidFill>
                          <a:schemeClr val="tx1"/>
                        </a:solidFill>
                        <a:effectLst/>
                        <a:latin typeface="Century" panose="02040604050505020304" pitchFamily="18" charset="0"/>
                        <a:ea typeface="游ゴシック" panose="020B0400000000000000"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vMerge="1">
                  <a:txBody>
                    <a:bodyPr/>
                    <a:lstStyle/>
                    <a:p>
                      <a:pPr algn="just" fontAlgn="ct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algn="l" fontAlgn="ctr"/>
                      <a:endParaRPr lang="ja-JP" sz="900" b="0" i="0" u="none" strike="noStrike" dirty="0">
                        <a:solidFill>
                          <a:schemeClr val="tx1"/>
                        </a:solidFill>
                        <a:effectLst/>
                        <a:latin typeface="+mn-lt"/>
                        <a:ea typeface="ＭＳ ゴシック" panose="020B0609070205080204" pitchFamily="49" charset="-128"/>
                      </a:endParaRPr>
                    </a:p>
                  </a:txBody>
                  <a:tcPr marL="36000" marR="7601" marT="36000" marB="3600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algn="just" fontAlgn="ctr"/>
                      <a:endParaRPr lang="ja-JP" altLang="en-US" sz="900" b="0" i="0" u="none" strike="noStrike" dirty="0">
                        <a:solidFill>
                          <a:schemeClr val="tx1"/>
                        </a:solidFill>
                        <a:effectLst/>
                        <a:latin typeface="+mn-ea"/>
                        <a:ea typeface="+mn-ea"/>
                      </a:endParaRPr>
                    </a:p>
                  </a:txBody>
                  <a:tcPr marL="36000" marR="7601"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1903540"/>
                  </a:ext>
                </a:extLst>
              </a:tr>
              <a:tr h="205728">
                <a:tc>
                  <a:txBody>
                    <a:bodyPr/>
                    <a:lstStyle/>
                    <a:p>
                      <a:pPr algn="ctr" fontAlgn="ctr"/>
                      <a:endParaRPr lang="ja-JP" sz="900" b="0" i="0" u="none" strike="noStrike" dirty="0">
                        <a:solidFill>
                          <a:schemeClr val="tx1"/>
                        </a:solidFill>
                        <a:effectLst/>
                        <a:latin typeface="Century" panose="02040604050505020304" pitchFamily="18" charset="0"/>
                        <a:ea typeface="游ゴシック" panose="020B0400000000000000"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vMerge="1">
                  <a:txBody>
                    <a:bodyPr/>
                    <a:lstStyle/>
                    <a:p>
                      <a:pPr algn="just" fontAlgn="ct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algn="l" fontAlgn="ctr"/>
                      <a:endParaRPr lang="ja-JP" sz="900" b="0" i="0" u="none" strike="noStrike" dirty="0">
                        <a:solidFill>
                          <a:schemeClr val="tx1"/>
                        </a:solidFill>
                        <a:effectLst/>
                        <a:latin typeface="+mn-lt"/>
                        <a:ea typeface="ＭＳ ゴシック" panose="020B0609070205080204" pitchFamily="49" charset="-128"/>
                      </a:endParaRPr>
                    </a:p>
                  </a:txBody>
                  <a:tcPr marL="36000" marR="7601" marT="36000" marB="3600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algn="just" fontAlgn="ctr"/>
                      <a:endParaRPr lang="ja-JP" altLang="en-US" sz="900" b="0" i="0" u="none" strike="noStrike" dirty="0">
                        <a:solidFill>
                          <a:schemeClr val="tx1"/>
                        </a:solidFill>
                        <a:effectLst/>
                        <a:latin typeface="+mn-ea"/>
                        <a:ea typeface="+mn-ea"/>
                      </a:endParaRPr>
                    </a:p>
                  </a:txBody>
                  <a:tcPr marL="36000" marR="7601"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8945950"/>
                  </a:ext>
                </a:extLst>
              </a:tr>
              <a:tr h="205728">
                <a:tc>
                  <a:txBody>
                    <a:bodyPr/>
                    <a:lstStyle/>
                    <a:p>
                      <a:pPr algn="ctr" fontAlgn="ctr"/>
                      <a:endParaRPr lang="ja-JP" sz="900" b="0" i="0" u="none" strike="noStrike" dirty="0">
                        <a:solidFill>
                          <a:schemeClr val="tx1"/>
                        </a:solidFill>
                        <a:effectLst/>
                        <a:latin typeface="Century" panose="02040604050505020304" pitchFamily="18" charset="0"/>
                        <a:ea typeface="游ゴシック" panose="020B0400000000000000"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vMerge="1">
                  <a:txBody>
                    <a:bodyPr/>
                    <a:lstStyle/>
                    <a:p>
                      <a:pPr algn="just" fontAlgn="ct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algn="l" fontAlgn="ctr"/>
                      <a:endParaRPr lang="ja-JP" sz="900" b="0" i="0" u="none" strike="noStrike" dirty="0">
                        <a:solidFill>
                          <a:schemeClr val="tx1"/>
                        </a:solidFill>
                        <a:effectLst/>
                        <a:latin typeface="+mn-lt"/>
                        <a:ea typeface="ＭＳ ゴシック" panose="020B0609070205080204" pitchFamily="49" charset="-128"/>
                      </a:endParaRPr>
                    </a:p>
                  </a:txBody>
                  <a:tcPr marL="36000" marR="7601" marT="36000" marB="3600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algn="just" fontAlgn="ctr"/>
                      <a:endParaRPr lang="ja-JP" altLang="en-US" sz="900" b="0" i="0" u="none" strike="noStrike" dirty="0">
                        <a:solidFill>
                          <a:schemeClr val="tx1"/>
                        </a:solidFill>
                        <a:effectLst/>
                        <a:latin typeface="+mn-ea"/>
                        <a:ea typeface="+mn-ea"/>
                      </a:endParaRPr>
                    </a:p>
                  </a:txBody>
                  <a:tcPr marL="36000" marR="7601"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9289749"/>
                  </a:ext>
                </a:extLst>
              </a:tr>
              <a:tr h="205728">
                <a:tc>
                  <a:txBody>
                    <a:bodyPr/>
                    <a:lstStyle/>
                    <a:p>
                      <a:pPr algn="ctr" fontAlgn="ctr"/>
                      <a:endParaRPr lang="ja-JP" sz="900" b="0" i="0" u="none" strike="noStrike" dirty="0">
                        <a:solidFill>
                          <a:schemeClr val="tx1"/>
                        </a:solidFill>
                        <a:effectLst/>
                        <a:latin typeface="Century" panose="02040604050505020304" pitchFamily="18" charset="0"/>
                        <a:ea typeface="游ゴシック" panose="020B0400000000000000"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vMerge="1">
                  <a:txBody>
                    <a:bodyPr/>
                    <a:lstStyle/>
                    <a:p>
                      <a:pPr algn="just" fontAlgn="ct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algn="l" fontAlgn="ctr"/>
                      <a:endParaRPr lang="ja-JP" sz="900" b="0" i="0" u="none" strike="noStrike" dirty="0">
                        <a:solidFill>
                          <a:schemeClr val="tx1"/>
                        </a:solidFill>
                        <a:effectLst/>
                        <a:latin typeface="+mn-lt"/>
                        <a:ea typeface="ＭＳ ゴシック" panose="020B0609070205080204" pitchFamily="49" charset="-128"/>
                      </a:endParaRPr>
                    </a:p>
                  </a:txBody>
                  <a:tcPr marL="36000" marR="7601" marT="36000" marB="3600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algn="just" fontAlgn="ctr"/>
                      <a:endParaRPr lang="ja-JP" altLang="en-US" sz="900" b="0" i="0" u="none" strike="noStrike" dirty="0">
                        <a:solidFill>
                          <a:schemeClr val="tx1"/>
                        </a:solidFill>
                        <a:effectLst/>
                        <a:latin typeface="+mn-ea"/>
                        <a:ea typeface="+mn-ea"/>
                      </a:endParaRPr>
                    </a:p>
                  </a:txBody>
                  <a:tcPr marL="36000" marR="7601"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9886210"/>
                  </a:ext>
                </a:extLst>
              </a:tr>
              <a:tr h="205728">
                <a:tc>
                  <a:txBody>
                    <a:bodyPr/>
                    <a:lstStyle/>
                    <a:p>
                      <a:pPr algn="ctr" fontAlgn="ctr"/>
                      <a:endParaRPr lang="ja-JP" sz="900" b="0" i="0" u="none" strike="noStrike" dirty="0">
                        <a:solidFill>
                          <a:schemeClr val="tx1"/>
                        </a:solidFill>
                        <a:effectLst/>
                        <a:latin typeface="Century" panose="02040604050505020304" pitchFamily="18" charset="0"/>
                        <a:ea typeface="游ゴシック" panose="020B0400000000000000"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vMerge="1">
                  <a:txBody>
                    <a:bodyPr/>
                    <a:lstStyle/>
                    <a:p>
                      <a:pPr algn="just" fontAlgn="ct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algn="l" fontAlgn="ctr"/>
                      <a:endParaRPr lang="ja-JP" sz="900" b="0" i="0" u="none" strike="noStrike" dirty="0">
                        <a:solidFill>
                          <a:schemeClr val="tx1"/>
                        </a:solidFill>
                        <a:effectLst/>
                        <a:latin typeface="+mn-lt"/>
                        <a:ea typeface="ＭＳ ゴシック" panose="020B0609070205080204" pitchFamily="49" charset="-128"/>
                      </a:endParaRPr>
                    </a:p>
                  </a:txBody>
                  <a:tcPr marL="36000" marR="7601" marT="36000" marB="3600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algn="just" fontAlgn="ctr"/>
                      <a:endParaRPr lang="ja-JP" altLang="en-US" sz="900" b="0" i="0" u="none" strike="noStrike" dirty="0">
                        <a:solidFill>
                          <a:schemeClr val="tx1"/>
                        </a:solidFill>
                        <a:effectLst/>
                        <a:latin typeface="+mn-ea"/>
                        <a:ea typeface="+mn-ea"/>
                      </a:endParaRPr>
                    </a:p>
                  </a:txBody>
                  <a:tcPr marL="36000" marR="7601"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1615315"/>
                  </a:ext>
                </a:extLst>
              </a:tr>
              <a:tr h="205728">
                <a:tc>
                  <a:txBody>
                    <a:bodyPr/>
                    <a:lstStyle/>
                    <a:p>
                      <a:pPr algn="ctr" fontAlgn="ctr"/>
                      <a:endParaRPr lang="ja-JP" sz="900" b="0" i="0" u="none" strike="noStrike" dirty="0">
                        <a:solidFill>
                          <a:schemeClr val="tx1"/>
                        </a:solidFill>
                        <a:effectLst/>
                        <a:latin typeface="Century" panose="02040604050505020304" pitchFamily="18" charset="0"/>
                        <a:ea typeface="游ゴシック" panose="020B0400000000000000"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vMerge="1">
                  <a:txBody>
                    <a:bodyPr/>
                    <a:lstStyle/>
                    <a:p>
                      <a:pPr algn="just" fontAlgn="ct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algn="l" fontAlgn="ctr"/>
                      <a:endParaRPr lang="ja-JP" sz="900" b="0" i="0" u="none" strike="noStrike" dirty="0">
                        <a:solidFill>
                          <a:schemeClr val="tx1"/>
                        </a:solidFill>
                        <a:effectLst/>
                        <a:latin typeface="+mn-lt"/>
                        <a:ea typeface="ＭＳ ゴシック" panose="020B0609070205080204" pitchFamily="49" charset="-128"/>
                      </a:endParaRPr>
                    </a:p>
                  </a:txBody>
                  <a:tcPr marL="36000" marR="7601" marT="36000" marB="3600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algn="just" fontAlgn="ctr"/>
                      <a:endParaRPr lang="ja-JP" altLang="en-US" sz="900" b="0" i="0" u="none" strike="noStrike" dirty="0">
                        <a:solidFill>
                          <a:schemeClr val="tx1"/>
                        </a:solidFill>
                        <a:effectLst/>
                        <a:latin typeface="+mn-ea"/>
                        <a:ea typeface="+mn-ea"/>
                      </a:endParaRPr>
                    </a:p>
                  </a:txBody>
                  <a:tcPr marL="36000" marR="7601"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9820197"/>
                  </a:ext>
                </a:extLst>
              </a:tr>
              <a:tr h="205728">
                <a:tc>
                  <a:txBody>
                    <a:bodyPr/>
                    <a:lstStyle/>
                    <a:p>
                      <a:pPr algn="ctr" fontAlgn="ctr"/>
                      <a:endParaRPr lang="ja-JP" sz="900" b="0" i="0" u="none" strike="noStrike" dirty="0">
                        <a:solidFill>
                          <a:schemeClr val="tx1"/>
                        </a:solidFill>
                        <a:effectLst/>
                        <a:latin typeface="Century" panose="02040604050505020304" pitchFamily="18" charset="0"/>
                        <a:ea typeface="游ゴシック" panose="020B0400000000000000"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vMerge="1">
                  <a:txBody>
                    <a:bodyPr/>
                    <a:lstStyle/>
                    <a:p>
                      <a:pPr algn="just" fontAlgn="ct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algn="l" fontAlgn="ctr"/>
                      <a:endParaRPr lang="ja-JP" sz="900" b="0" i="0" u="none" strike="noStrike" dirty="0">
                        <a:solidFill>
                          <a:schemeClr val="tx1"/>
                        </a:solidFill>
                        <a:effectLst/>
                        <a:latin typeface="+mn-lt"/>
                        <a:ea typeface="ＭＳ ゴシック" panose="020B0609070205080204" pitchFamily="49" charset="-128"/>
                      </a:endParaRPr>
                    </a:p>
                  </a:txBody>
                  <a:tcPr marL="36000" marR="7601" marT="36000" marB="3600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algn="just" fontAlgn="ctr"/>
                      <a:endParaRPr lang="ja-JP" altLang="en-US" sz="900" b="0" i="0" u="none" strike="noStrike" dirty="0">
                        <a:solidFill>
                          <a:schemeClr val="tx1"/>
                        </a:solidFill>
                        <a:effectLst/>
                        <a:latin typeface="+mn-ea"/>
                        <a:ea typeface="+mn-ea"/>
                      </a:endParaRPr>
                    </a:p>
                  </a:txBody>
                  <a:tcPr marL="36000" marR="7601"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0023325"/>
                  </a:ext>
                </a:extLst>
              </a:tr>
            </a:tbl>
          </a:graphicData>
        </a:graphic>
      </p:graphicFrame>
      <p:sp>
        <p:nvSpPr>
          <p:cNvPr id="12" name="山形 11"/>
          <p:cNvSpPr/>
          <p:nvPr/>
        </p:nvSpPr>
        <p:spPr>
          <a:xfrm>
            <a:off x="2447764" y="859145"/>
            <a:ext cx="1152128" cy="313213"/>
          </a:xfrm>
          <a:prstGeom prst="chevron">
            <a:avLst>
              <a:gd name="adj" fmla="val 37568"/>
            </a:avLst>
          </a:prstGeom>
          <a:solidFill>
            <a:schemeClr val="accent2"/>
          </a:solidFill>
          <a:ln>
            <a:solidFill>
              <a:srgbClr val="3B8EB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給与情報の照会</a:t>
            </a:r>
          </a:p>
        </p:txBody>
      </p:sp>
      <p:sp>
        <p:nvSpPr>
          <p:cNvPr id="14" name="山形 13"/>
          <p:cNvSpPr/>
          <p:nvPr/>
        </p:nvSpPr>
        <p:spPr>
          <a:xfrm>
            <a:off x="1331640" y="848147"/>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抽出条件</a:t>
            </a:r>
            <a:endParaRPr lang="en-US" altLang="ja-JP" sz="800" dirty="0">
              <a:solidFill>
                <a:schemeClr val="tx1"/>
              </a:solidFill>
            </a:endParaRPr>
          </a:p>
          <a:p>
            <a:pPr algn="ctr"/>
            <a:r>
              <a:rPr lang="ja-JP" altLang="en-US" sz="800" dirty="0">
                <a:solidFill>
                  <a:schemeClr val="tx1"/>
                </a:solidFill>
              </a:rPr>
              <a:t>パターンの登録</a:t>
            </a:r>
          </a:p>
        </p:txBody>
      </p:sp>
      <p:sp>
        <p:nvSpPr>
          <p:cNvPr id="15" name="山形 14"/>
          <p:cNvSpPr/>
          <p:nvPr/>
        </p:nvSpPr>
        <p:spPr>
          <a:xfrm>
            <a:off x="251520" y="854381"/>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表示項目</a:t>
            </a:r>
            <a:endParaRPr lang="en-US" altLang="ja-JP" sz="800" dirty="0">
              <a:solidFill>
                <a:schemeClr val="tx1"/>
              </a:solidFill>
            </a:endParaRPr>
          </a:p>
          <a:p>
            <a:pPr algn="ctr"/>
            <a:r>
              <a:rPr kumimoji="1" lang="ja-JP" altLang="en-US" sz="800" dirty="0">
                <a:solidFill>
                  <a:schemeClr val="tx1"/>
                </a:solidFill>
              </a:rPr>
              <a:t>パターンの登録</a:t>
            </a:r>
          </a:p>
        </p:txBody>
      </p:sp>
      <p:sp>
        <p:nvSpPr>
          <p:cNvPr id="17" name="テキスト プレースホルダー 2"/>
          <p:cNvSpPr txBox="1">
            <a:spLocks/>
          </p:cNvSpPr>
          <p:nvPr/>
        </p:nvSpPr>
        <p:spPr>
          <a:xfrm>
            <a:off x="377938" y="1196509"/>
            <a:ext cx="2402232" cy="28366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rPr>
              <a:t>給与検索データ出力</a:t>
            </a:r>
            <a:endParaRPr lang="en-US" altLang="ja-JP" sz="1200" b="1" u="sng" dirty="0">
              <a:solidFill>
                <a:prstClr val="black"/>
              </a:solidFill>
              <a:latin typeface="メイリオ"/>
              <a:ea typeface="メイリオ"/>
            </a:endParaRPr>
          </a:p>
        </p:txBody>
      </p:sp>
      <p:pic>
        <p:nvPicPr>
          <p:cNvPr id="3" name="図 2"/>
          <p:cNvPicPr>
            <a:picLocks noChangeAspect="1"/>
          </p:cNvPicPr>
          <p:nvPr/>
        </p:nvPicPr>
        <p:blipFill>
          <a:blip r:embed="rId2"/>
          <a:stretch>
            <a:fillRect/>
          </a:stretch>
        </p:blipFill>
        <p:spPr>
          <a:xfrm>
            <a:off x="2463602" y="2535746"/>
            <a:ext cx="5689032" cy="1800200"/>
          </a:xfrm>
          <a:prstGeom prst="rect">
            <a:avLst/>
          </a:prstGeom>
        </p:spPr>
      </p:pic>
      <p:sp>
        <p:nvSpPr>
          <p:cNvPr id="13" name="テキスト プレースホルダー 2"/>
          <p:cNvSpPr txBox="1">
            <a:spLocks/>
          </p:cNvSpPr>
          <p:nvPr/>
        </p:nvSpPr>
        <p:spPr>
          <a:xfrm>
            <a:off x="2015716" y="1182069"/>
            <a:ext cx="4557455" cy="27721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dirty="0">
                <a:solidFill>
                  <a:prstClr val="black"/>
                </a:solidFill>
                <a:latin typeface="メイリオ"/>
                <a:ea typeface="メイリオ"/>
              </a:rPr>
              <a:t>給与検索データ出力で出力する項目の出力様式③</a:t>
            </a:r>
            <a:endParaRPr lang="en-US" altLang="ja-JP" sz="1050" dirty="0">
              <a:solidFill>
                <a:prstClr val="black"/>
              </a:solidFill>
              <a:latin typeface="メイリオ"/>
              <a:ea typeface="メイリオ"/>
            </a:endParaRPr>
          </a:p>
        </p:txBody>
      </p:sp>
    </p:spTree>
    <p:extLst>
      <p:ext uri="{BB962C8B-B14F-4D97-AF65-F5344CB8AC3E}">
        <p14:creationId xmlns:p14="http://schemas.microsoft.com/office/powerpoint/2010/main" val="2501502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19</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給与管理</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1.</a:t>
            </a:r>
            <a:r>
              <a:rPr lang="ja-JP" altLang="en-US" sz="1800" dirty="0">
                <a:solidFill>
                  <a:prstClr val="white"/>
                </a:solidFill>
              </a:rPr>
              <a:t>給与情報検索</a:t>
            </a:r>
            <a:endParaRPr lang="ja-JP" altLang="en-US" sz="1800" dirty="0">
              <a:latin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graphicFrame>
        <p:nvGraphicFramePr>
          <p:cNvPr id="16" name="表 15"/>
          <p:cNvGraphicFramePr>
            <a:graphicFrameLocks noGrp="1"/>
          </p:cNvGraphicFramePr>
          <p:nvPr>
            <p:extLst>
              <p:ext uri="{D42A27DB-BD31-4B8C-83A1-F6EECF244321}">
                <p14:modId xmlns:p14="http://schemas.microsoft.com/office/powerpoint/2010/main" val="2788252218"/>
              </p:ext>
            </p:extLst>
          </p:nvPr>
        </p:nvGraphicFramePr>
        <p:xfrm>
          <a:off x="485307" y="1455626"/>
          <a:ext cx="8479181" cy="3332880"/>
        </p:xfrm>
        <a:graphic>
          <a:graphicData uri="http://schemas.openxmlformats.org/drawingml/2006/table">
            <a:tbl>
              <a:tblPr>
                <a:tableStyleId>{AF606853-7671-496A-8E4F-DF71F8EC918B}</a:tableStyleId>
              </a:tblPr>
              <a:tblGrid>
                <a:gridCol w="404946">
                  <a:extLst>
                    <a:ext uri="{9D8B030D-6E8A-4147-A177-3AD203B41FA5}">
                      <a16:colId xmlns:a16="http://schemas.microsoft.com/office/drawing/2014/main" val="46485717"/>
                    </a:ext>
                  </a:extLst>
                </a:gridCol>
                <a:gridCol w="1089459">
                  <a:extLst>
                    <a:ext uri="{9D8B030D-6E8A-4147-A177-3AD203B41FA5}">
                      <a16:colId xmlns:a16="http://schemas.microsoft.com/office/drawing/2014/main" val="3736071041"/>
                    </a:ext>
                  </a:extLst>
                </a:gridCol>
                <a:gridCol w="1728192">
                  <a:extLst>
                    <a:ext uri="{9D8B030D-6E8A-4147-A177-3AD203B41FA5}">
                      <a16:colId xmlns:a16="http://schemas.microsoft.com/office/drawing/2014/main" val="2352504547"/>
                    </a:ext>
                  </a:extLst>
                </a:gridCol>
                <a:gridCol w="1116124">
                  <a:extLst>
                    <a:ext uri="{9D8B030D-6E8A-4147-A177-3AD203B41FA5}">
                      <a16:colId xmlns:a16="http://schemas.microsoft.com/office/drawing/2014/main" val="1999019051"/>
                    </a:ext>
                  </a:extLst>
                </a:gridCol>
                <a:gridCol w="4140460">
                  <a:extLst>
                    <a:ext uri="{9D8B030D-6E8A-4147-A177-3AD203B41FA5}">
                      <a16:colId xmlns:a16="http://schemas.microsoft.com/office/drawing/2014/main" val="3890254953"/>
                    </a:ext>
                  </a:extLst>
                </a:gridCol>
              </a:tblGrid>
              <a:tr h="180020">
                <a:tc>
                  <a:txBody>
                    <a:bodyPr/>
                    <a:lstStyle/>
                    <a:p>
                      <a:pPr algn="l" fontAlgn="ctr"/>
                      <a:r>
                        <a:rPr lang="en-US" sz="900" u="none" strike="noStrike" dirty="0">
                          <a:effectLst/>
                        </a:rPr>
                        <a:t>No.</a:t>
                      </a:r>
                      <a:endParaRPr lang="ja-JP" sz="9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36000" marR="7601" marT="36000" marB="3600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ja-JP" sz="900" u="none" strike="noStrike" dirty="0">
                          <a:effectLst/>
                        </a:rPr>
                        <a:t>カテゴリ名称</a:t>
                      </a:r>
                      <a:endParaRPr lang="ja-JP" altLang="ja-JP" sz="9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36000" marR="7601"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ja-JP" sz="900" u="none" strike="noStrike" dirty="0">
                          <a:effectLst/>
                        </a:rPr>
                        <a:t>対象エンティティ名</a:t>
                      </a:r>
                      <a:endParaRPr lang="ja-JP" altLang="ja-JP" sz="9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36000" marR="7601"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ja-JP" sz="900" u="none" strike="noStrike" dirty="0">
                          <a:effectLst/>
                        </a:rPr>
                        <a:t>対象テーブル名称</a:t>
                      </a:r>
                      <a:endParaRPr lang="ja-JP" altLang="ja-JP" sz="9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36000" marR="7601"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a:txBody>
                    <a:bodyPr/>
                    <a:lstStyle/>
                    <a:p>
                      <a:pPr algn="l" fontAlgn="ctr"/>
                      <a:r>
                        <a:rPr lang="ja-JP" altLang="en-US" sz="900" b="1" i="0" u="none" strike="noStrike" dirty="0">
                          <a:solidFill>
                            <a:srgbClr val="FFFFFF"/>
                          </a:solidFill>
                          <a:effectLst/>
                          <a:latin typeface="ＭＳ Ｐゴシック" panose="020B0600070205080204" pitchFamily="50" charset="-128"/>
                          <a:ea typeface="ＭＳ Ｐゴシック" panose="020B0600070205080204" pitchFamily="50" charset="-128"/>
                        </a:rPr>
                        <a:t>説明</a:t>
                      </a:r>
                      <a:endParaRPr lang="ja-JP" sz="9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36000" marR="7601" marT="36000" marB="3600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980981010"/>
                  </a:ext>
                </a:extLst>
              </a:tr>
              <a:tr h="204012">
                <a:tc>
                  <a:txBody>
                    <a:bodyPr/>
                    <a:lstStyle/>
                    <a:p>
                      <a:pPr algn="ctr" fontAlgn="ctr"/>
                      <a:r>
                        <a:rPr lang="en-US" altLang="ja-JP" sz="900" u="none" strike="noStrike" dirty="0">
                          <a:solidFill>
                            <a:schemeClr val="tx1"/>
                          </a:solidFill>
                          <a:effectLst/>
                        </a:rPr>
                        <a:t>4</a:t>
                      </a:r>
                      <a:r>
                        <a:rPr lang="en-US" sz="900" u="none" strike="noStrike" dirty="0">
                          <a:solidFill>
                            <a:schemeClr val="tx1"/>
                          </a:solidFill>
                          <a:effectLst/>
                        </a:rPr>
                        <a:t>　</a:t>
                      </a:r>
                      <a:endParaRPr lang="ja-JP" sz="900" b="0" i="0" u="none" strike="noStrike" dirty="0">
                        <a:solidFill>
                          <a:schemeClr val="tx1"/>
                        </a:solidFill>
                        <a:effectLst/>
                        <a:latin typeface="Century" panose="02040604050505020304" pitchFamily="18" charset="0"/>
                        <a:ea typeface="游ゴシック" panose="020B0400000000000000" pitchFamily="50" charset="-128"/>
                      </a:endParaRPr>
                    </a:p>
                  </a:txBody>
                  <a:tcPr marL="36000" marR="7601" marT="36000" marB="3600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3">
                  <a:txBody>
                    <a:bodyPr/>
                    <a:lstStyle/>
                    <a:p>
                      <a:pPr algn="l" fontAlgn="ctr"/>
                      <a:r>
                        <a:rPr lang="zh-TW" altLang="en-US" sz="900" u="none" strike="noStrike" dirty="0">
                          <a:solidFill>
                            <a:schemeClr val="tx1"/>
                          </a:solidFill>
                          <a:effectLst/>
                        </a:rPr>
                        <a:t>年末調整情報</a:t>
                      </a: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algn="l" fontAlgn="ctr"/>
                      <a:r>
                        <a:rPr lang="en-US" sz="900" u="none" strike="noStrike" dirty="0">
                          <a:solidFill>
                            <a:schemeClr val="tx1"/>
                          </a:solidFill>
                          <a:effectLst/>
                        </a:rPr>
                        <a:t>　</a:t>
                      </a: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ja-JP" altLang="en-US" sz="900" b="0" i="0" u="none" strike="noStrike" dirty="0">
                          <a:solidFill>
                            <a:schemeClr val="tx1"/>
                          </a:solidFill>
                          <a:effectLst/>
                          <a:latin typeface="+mn-ea"/>
                          <a:ea typeface="+mn-ea"/>
                        </a:rPr>
                        <a:t>年調計算実績マスタ</a:t>
                      </a: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en-US" altLang="ja-JP" sz="900" b="0" i="0" u="none" strike="noStrike" dirty="0">
                          <a:solidFill>
                            <a:schemeClr val="tx1"/>
                          </a:solidFill>
                          <a:effectLst/>
                          <a:latin typeface="+mn-lt"/>
                          <a:ea typeface="ＭＳ ゴシック" panose="020B0609070205080204" pitchFamily="49" charset="-128"/>
                        </a:rPr>
                        <a:t>PRNCJMST</a:t>
                      </a:r>
                      <a:endParaRPr lang="ja-JP" sz="900" b="0" i="0" u="none" strike="noStrike" dirty="0">
                        <a:solidFill>
                          <a:schemeClr val="tx1"/>
                        </a:solidFill>
                        <a:effectLst/>
                        <a:latin typeface="+mn-lt"/>
                        <a:ea typeface="ＭＳ ゴシック" panose="020B0609070205080204" pitchFamily="49"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just" fontAlgn="ctr"/>
                      <a:r>
                        <a:rPr lang="ja-JP" altLang="en-US" sz="900" b="0" i="0" u="none" strike="noStrike" dirty="0">
                          <a:solidFill>
                            <a:schemeClr val="tx1"/>
                          </a:solidFill>
                          <a:effectLst/>
                          <a:latin typeface="+mn-ea"/>
                          <a:ea typeface="+mn-ea"/>
                        </a:rPr>
                        <a:t>・従業員番号、年調年月単位に出力します。</a:t>
                      </a:r>
                      <a:endParaRPr lang="en-US" altLang="ja-JP" sz="900" b="0" i="0" u="none" strike="noStrike" dirty="0">
                        <a:solidFill>
                          <a:schemeClr val="tx1"/>
                        </a:solidFill>
                        <a:effectLst/>
                        <a:latin typeface="+mn-ea"/>
                        <a:ea typeface="+mn-ea"/>
                      </a:endParaRPr>
                    </a:p>
                    <a:p>
                      <a:pPr algn="just" fontAlgn="ctr"/>
                      <a:r>
                        <a:rPr lang="ja-JP" altLang="en-US" sz="900" b="0" i="0" u="none" strike="noStrike" dirty="0">
                          <a:solidFill>
                            <a:schemeClr val="tx1"/>
                          </a:solidFill>
                          <a:effectLst/>
                          <a:latin typeface="+mn-ea"/>
                          <a:ea typeface="+mn-ea"/>
                        </a:rPr>
                        <a:t>・年調区分が条件指定されていない場合、「</a:t>
                      </a:r>
                      <a:r>
                        <a:rPr lang="en-US" altLang="ja-JP" sz="900" b="0" i="0" u="none" strike="noStrike" dirty="0">
                          <a:solidFill>
                            <a:schemeClr val="tx1"/>
                          </a:solidFill>
                          <a:effectLst/>
                          <a:latin typeface="+mn-ea"/>
                          <a:ea typeface="+mn-ea"/>
                        </a:rPr>
                        <a:t>1:</a:t>
                      </a:r>
                      <a:r>
                        <a:rPr lang="ja-JP" altLang="en-US" sz="900" b="0" i="0" u="none" strike="noStrike" dirty="0">
                          <a:solidFill>
                            <a:schemeClr val="tx1"/>
                          </a:solidFill>
                          <a:effectLst/>
                          <a:latin typeface="+mn-ea"/>
                          <a:ea typeface="+mn-ea"/>
                        </a:rPr>
                        <a:t>再年調」のデータを優先して</a:t>
                      </a:r>
                      <a:endParaRPr lang="en-US" altLang="ja-JP" sz="900" b="0" i="0" u="none" strike="noStrike" dirty="0">
                        <a:solidFill>
                          <a:schemeClr val="tx1"/>
                        </a:solidFill>
                        <a:effectLst/>
                        <a:latin typeface="+mn-ea"/>
                        <a:ea typeface="+mn-ea"/>
                      </a:endParaRPr>
                    </a:p>
                    <a:p>
                      <a:pPr algn="just" fontAlgn="ctr"/>
                      <a:r>
                        <a:rPr lang="ja-JP" altLang="en-US" sz="900" b="0" i="0" u="none" strike="noStrike" dirty="0">
                          <a:solidFill>
                            <a:schemeClr val="tx1"/>
                          </a:solidFill>
                          <a:effectLst/>
                          <a:latin typeface="+mn-ea"/>
                          <a:ea typeface="+mn-ea"/>
                        </a:rPr>
                        <a:t>　出力します。</a:t>
                      </a:r>
                    </a:p>
                    <a:p>
                      <a:pPr algn="just" fontAlgn="ctr"/>
                      <a:r>
                        <a:rPr lang="ja-JP" altLang="en-US" sz="900" b="0" i="0" u="none" strike="noStrike">
                          <a:solidFill>
                            <a:schemeClr val="tx1"/>
                          </a:solidFill>
                          <a:effectLst/>
                          <a:latin typeface="+mn-ea"/>
                          <a:ea typeface="+mn-ea"/>
                        </a:rPr>
                        <a:t>・年調計算実績マスタ</a:t>
                      </a:r>
                      <a:r>
                        <a:rPr lang="en-US" altLang="ja-JP" sz="900" b="0" i="0" u="none" strike="noStrike" dirty="0">
                          <a:solidFill>
                            <a:schemeClr val="tx1"/>
                          </a:solidFill>
                          <a:effectLst/>
                          <a:latin typeface="+mn-ea"/>
                          <a:ea typeface="+mn-ea"/>
                        </a:rPr>
                        <a:t>2</a:t>
                      </a:r>
                      <a:r>
                        <a:rPr lang="ja-JP" altLang="en-US" sz="900" b="0" i="0" u="none" strike="noStrike">
                          <a:solidFill>
                            <a:schemeClr val="tx1"/>
                          </a:solidFill>
                          <a:effectLst/>
                          <a:latin typeface="+mn-ea"/>
                          <a:ea typeface="+mn-ea"/>
                        </a:rPr>
                        <a:t>の住宅控除情報を出力する場合、</a:t>
                      </a:r>
                      <a:endParaRPr lang="en-US" altLang="ja-JP" sz="900" b="0" i="0" u="none" strike="noStrike">
                        <a:solidFill>
                          <a:schemeClr val="tx1"/>
                        </a:solidFill>
                        <a:effectLst/>
                        <a:latin typeface="+mn-ea"/>
                        <a:ea typeface="+mn-ea"/>
                      </a:endParaRPr>
                    </a:p>
                    <a:p>
                      <a:pPr algn="just" fontAlgn="ctr"/>
                      <a:r>
                        <a:rPr lang="ja-JP" altLang="en-US" sz="900" b="0" i="0" u="none" strike="noStrike" dirty="0">
                          <a:solidFill>
                            <a:schemeClr val="tx1"/>
                          </a:solidFill>
                          <a:effectLst/>
                          <a:latin typeface="+mn-ea"/>
                          <a:ea typeface="+mn-ea"/>
                        </a:rPr>
                        <a:t>　従業員番号、年調年月、住宅控除適用区分コード単位に出力します。</a:t>
                      </a:r>
                      <a:endParaRPr lang="en-US" altLang="ja-JP" sz="900" b="0" i="0" u="none" strike="noStrike" dirty="0">
                        <a:solidFill>
                          <a:schemeClr val="tx1"/>
                        </a:solidFill>
                        <a:effectLst/>
                        <a:latin typeface="+mn-ea"/>
                        <a:ea typeface="+mn-ea"/>
                      </a:endParaRPr>
                    </a:p>
                    <a:p>
                      <a:pPr algn="just" fontAlgn="ctr"/>
                      <a:r>
                        <a:rPr lang="ja-JP" altLang="en-US" sz="900" b="0" i="0" u="none" strike="noStrike" dirty="0">
                          <a:solidFill>
                            <a:schemeClr val="tx1"/>
                          </a:solidFill>
                          <a:effectLst/>
                          <a:latin typeface="+mn-ea"/>
                          <a:ea typeface="+mn-ea"/>
                        </a:rPr>
                        <a:t>・年調計算実績マスタ</a:t>
                      </a:r>
                      <a:r>
                        <a:rPr lang="en-US" altLang="ja-JP" sz="900" b="0" i="0" u="none" strike="noStrike" dirty="0">
                          <a:solidFill>
                            <a:schemeClr val="tx1"/>
                          </a:solidFill>
                          <a:effectLst/>
                          <a:latin typeface="+mn-ea"/>
                          <a:ea typeface="+mn-ea"/>
                        </a:rPr>
                        <a:t>2</a:t>
                      </a:r>
                      <a:r>
                        <a:rPr lang="ja-JP" altLang="en-US" sz="900" b="0" i="0" u="none" strike="noStrike" dirty="0">
                          <a:solidFill>
                            <a:schemeClr val="tx1"/>
                          </a:solidFill>
                          <a:effectLst/>
                          <a:latin typeface="+mn-ea"/>
                          <a:ea typeface="+mn-ea"/>
                        </a:rPr>
                        <a:t>と年調計算実績マスタ</a:t>
                      </a:r>
                      <a:r>
                        <a:rPr lang="en-US" altLang="ja-JP" sz="900" b="0" i="0" u="none" strike="noStrike" dirty="0">
                          <a:solidFill>
                            <a:schemeClr val="tx1"/>
                          </a:solidFill>
                          <a:effectLst/>
                          <a:latin typeface="+mn-ea"/>
                          <a:ea typeface="+mn-ea"/>
                        </a:rPr>
                        <a:t>3</a:t>
                      </a:r>
                      <a:r>
                        <a:rPr lang="ja-JP" altLang="en-US" sz="900" b="0" i="0" u="none" strike="noStrike" dirty="0">
                          <a:solidFill>
                            <a:schemeClr val="tx1"/>
                          </a:solidFill>
                          <a:effectLst/>
                          <a:latin typeface="+mn-ea"/>
                          <a:ea typeface="+mn-ea"/>
                        </a:rPr>
                        <a:t>の家族情報を出力する場合、</a:t>
                      </a:r>
                      <a:endParaRPr lang="en-US" altLang="ja-JP" sz="900" b="0" i="0" u="none" strike="noStrike" dirty="0">
                        <a:solidFill>
                          <a:schemeClr val="tx1"/>
                        </a:solidFill>
                        <a:effectLst/>
                        <a:latin typeface="+mn-ea"/>
                        <a:ea typeface="+mn-ea"/>
                      </a:endParaRPr>
                    </a:p>
                    <a:p>
                      <a:pPr algn="just" fontAlgn="ctr"/>
                      <a:r>
                        <a:rPr lang="ja-JP" altLang="en-US" sz="900" b="0" i="0" u="none" strike="noStrike" dirty="0">
                          <a:solidFill>
                            <a:schemeClr val="tx1"/>
                          </a:solidFill>
                          <a:effectLst/>
                          <a:latin typeface="+mn-ea"/>
                          <a:ea typeface="+mn-ea"/>
                        </a:rPr>
                        <a:t>　従業員番号、年調年月、続柄コード単位に出力します。</a:t>
                      </a:r>
                      <a:endParaRPr lang="en-US" alt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6376915"/>
                  </a:ext>
                </a:extLst>
              </a:tr>
              <a:tr h="180020">
                <a:tc>
                  <a:txBody>
                    <a:bodyPr/>
                    <a:lstStyle/>
                    <a:p>
                      <a:pPr algn="ctr" fontAlgn="ctr"/>
                      <a:r>
                        <a:rPr lang="en-US" sz="900" u="none" strike="noStrike" dirty="0">
                          <a:solidFill>
                            <a:schemeClr val="tx1"/>
                          </a:solidFill>
                          <a:effectLst/>
                        </a:rPr>
                        <a:t>　</a:t>
                      </a:r>
                      <a:endParaRPr lang="ja-JP" sz="900" b="0" i="0" u="none" strike="noStrike" dirty="0">
                        <a:solidFill>
                          <a:schemeClr val="tx1"/>
                        </a:solidFill>
                        <a:effectLst/>
                        <a:latin typeface="Century" panose="02040604050505020304" pitchFamily="18" charset="0"/>
                        <a:ea typeface="游ゴシック" panose="020B0400000000000000" pitchFamily="50" charset="-128"/>
                      </a:endParaRPr>
                    </a:p>
                  </a:txBody>
                  <a:tcPr marL="36000" marR="7601" marT="36000" marB="3600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l" fontAlgn="ct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ja-JP" altLang="en-US" sz="900" b="0" i="0" u="none" strike="noStrike" dirty="0">
                          <a:solidFill>
                            <a:schemeClr val="tx1"/>
                          </a:solidFill>
                          <a:effectLst/>
                          <a:latin typeface="+mn-ea"/>
                          <a:ea typeface="+mn-ea"/>
                        </a:rPr>
                        <a:t>年調計算実績マスタ</a:t>
                      </a:r>
                      <a:r>
                        <a:rPr lang="en-US" altLang="ja-JP" sz="900" b="0" i="0" u="none" strike="noStrike" dirty="0">
                          <a:solidFill>
                            <a:schemeClr val="tx1"/>
                          </a:solidFill>
                          <a:effectLst/>
                          <a:latin typeface="+mn-ea"/>
                          <a:ea typeface="+mn-ea"/>
                        </a:rPr>
                        <a:t>2</a:t>
                      </a: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en-US" altLang="ja-JP" sz="900" b="0" i="0" u="none" strike="noStrike" dirty="0">
                          <a:solidFill>
                            <a:schemeClr val="tx1"/>
                          </a:solidFill>
                          <a:effectLst/>
                          <a:latin typeface="+mn-lt"/>
                          <a:ea typeface="ＭＳ ゴシック" panose="020B0609070205080204" pitchFamily="49" charset="-128"/>
                        </a:rPr>
                        <a:t>PRNC2MST</a:t>
                      </a:r>
                      <a:endParaRPr lang="ja-JP" sz="900" b="0" i="0" u="none" strike="noStrike" dirty="0">
                        <a:solidFill>
                          <a:schemeClr val="tx1"/>
                        </a:solidFill>
                        <a:effectLst/>
                        <a:latin typeface="+mn-lt"/>
                        <a:ea typeface="ＭＳ ゴシック" panose="020B0609070205080204" pitchFamily="49"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just" fontAlgn="ctr"/>
                      <a:endParaRPr lang="ja-JP" sz="900" b="0" i="0" u="none" strike="noStrike" dirty="0">
                        <a:solidFill>
                          <a:schemeClr val="tx1"/>
                        </a:solidFill>
                        <a:effectLst/>
                        <a:latin typeface="Arial" panose="020B0604020202020204" pitchFamily="34" charset="0"/>
                        <a:ea typeface="游ゴシック" panose="020B0400000000000000" pitchFamily="50" charset="-128"/>
                      </a:endParaRPr>
                    </a:p>
                  </a:txBody>
                  <a:tcPr marL="36000" marR="7601"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9270026"/>
                  </a:ext>
                </a:extLst>
              </a:tr>
              <a:tr h="180020">
                <a:tc>
                  <a:txBody>
                    <a:bodyPr/>
                    <a:lstStyle/>
                    <a:p>
                      <a:pPr algn="ctr" fontAlgn="ctr"/>
                      <a:endParaRPr lang="ja-JP" sz="900" b="0" i="0" u="none" strike="noStrike" dirty="0">
                        <a:solidFill>
                          <a:schemeClr val="tx1"/>
                        </a:solidFill>
                        <a:effectLst/>
                        <a:latin typeface="Century" panose="02040604050505020304" pitchFamily="18" charset="0"/>
                        <a:ea typeface="游ゴシック" panose="020B0400000000000000" pitchFamily="50" charset="-128"/>
                      </a:endParaRPr>
                    </a:p>
                  </a:txBody>
                  <a:tcPr marL="36000" marR="7601" marT="36000" marB="3600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l" fontAlgn="ct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ja-JP" altLang="en-US" sz="900" b="0" i="0" u="none" strike="noStrike" dirty="0">
                          <a:solidFill>
                            <a:schemeClr val="tx1"/>
                          </a:solidFill>
                          <a:effectLst/>
                          <a:latin typeface="+mn-ea"/>
                          <a:ea typeface="+mn-ea"/>
                        </a:rPr>
                        <a:t>年調計算実績マスタ</a:t>
                      </a:r>
                      <a:r>
                        <a:rPr lang="en-US" altLang="ja-JP" sz="900" b="0" i="0" u="none" strike="noStrike" dirty="0">
                          <a:solidFill>
                            <a:schemeClr val="tx1"/>
                          </a:solidFill>
                          <a:effectLst/>
                          <a:latin typeface="+mn-ea"/>
                          <a:ea typeface="+mn-ea"/>
                        </a:rPr>
                        <a:t>3</a:t>
                      </a: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en-US" altLang="ja-JP" sz="900" b="0" i="0" u="none" strike="noStrike" dirty="0">
                          <a:solidFill>
                            <a:schemeClr val="tx1"/>
                          </a:solidFill>
                          <a:effectLst/>
                          <a:latin typeface="+mn-lt"/>
                          <a:ea typeface="ＭＳ ゴシック" panose="020B0609070205080204" pitchFamily="49" charset="-128"/>
                        </a:rPr>
                        <a:t>PRNC3MST</a:t>
                      </a: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just" fontAlgn="ctr"/>
                      <a:endParaRPr lang="ja-JP" sz="900" b="0" i="0" u="none" strike="noStrike" dirty="0">
                        <a:solidFill>
                          <a:schemeClr val="tx1"/>
                        </a:solidFill>
                        <a:effectLst/>
                        <a:latin typeface="Arial" panose="020B0604020202020204" pitchFamily="34" charset="0"/>
                        <a:ea typeface="游ゴシック" panose="020B0400000000000000" pitchFamily="50" charset="-128"/>
                      </a:endParaRPr>
                    </a:p>
                  </a:txBody>
                  <a:tcPr marL="36000" marR="7601"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8837188"/>
                  </a:ext>
                </a:extLst>
              </a:tr>
              <a:tr h="180020">
                <a:tc>
                  <a:txBody>
                    <a:bodyPr/>
                    <a:lstStyle/>
                    <a:p>
                      <a:pPr algn="ctr" fontAlgn="ctr"/>
                      <a:endParaRPr lang="ja-JP" sz="900" b="0" i="0" u="none" strike="noStrike" dirty="0">
                        <a:solidFill>
                          <a:schemeClr val="tx1"/>
                        </a:solidFill>
                        <a:effectLst/>
                        <a:latin typeface="Century" panose="02040604050505020304" pitchFamily="18" charset="0"/>
                        <a:ea typeface="游ゴシック" panose="020B0400000000000000" pitchFamily="50" charset="-128"/>
                      </a:endParaRPr>
                    </a:p>
                  </a:txBody>
                  <a:tcPr marL="36000" marR="7601" marT="36000" marB="3600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l" fontAlgn="ct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0" gridSpan="3">
                  <a:txBody>
                    <a:bodyPr/>
                    <a:lstStyle/>
                    <a:p>
                      <a:pPr algn="just" fontAlgn="ctr"/>
                      <a:endParaRPr lang="en-US" alt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0" hMerge="1">
                  <a:txBody>
                    <a:bodyPr/>
                    <a:lstStyle/>
                    <a:p>
                      <a:pPr algn="just" fontAlgn="ctr"/>
                      <a:endParaRPr lang="en-US" altLang="ja-JP" sz="900" b="0" i="0" u="none" strike="noStrike" dirty="0">
                        <a:solidFill>
                          <a:schemeClr val="tx1"/>
                        </a:solidFill>
                        <a:effectLst/>
                        <a:latin typeface="+mn-lt"/>
                        <a:ea typeface="ＭＳ ゴシック" panose="020B0609070205080204" pitchFamily="49" charset="-128"/>
                      </a:endParaRPr>
                    </a:p>
                  </a:txBody>
                  <a:tcPr marL="36000" marR="7601" marT="36000" marB="36000">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10" hMerge="1">
                  <a:txBody>
                    <a:bodyPr/>
                    <a:lstStyle/>
                    <a:p>
                      <a:pPr algn="just" fontAlgn="ctr"/>
                      <a:endParaRPr lang="ja-JP" sz="900" b="0" i="0" u="none" strike="noStrike" dirty="0">
                        <a:solidFill>
                          <a:schemeClr val="tx1"/>
                        </a:solidFill>
                        <a:effectLst/>
                        <a:latin typeface="+mn-ea"/>
                        <a:ea typeface="+mn-ea"/>
                      </a:endParaRPr>
                    </a:p>
                  </a:txBody>
                  <a:tcPr marL="36000" marR="7601"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2330543"/>
                  </a:ext>
                </a:extLst>
              </a:tr>
              <a:tr h="180020">
                <a:tc>
                  <a:txBody>
                    <a:bodyPr/>
                    <a:lstStyle/>
                    <a:p>
                      <a:pPr algn="ctr" fontAlgn="ctr"/>
                      <a:endParaRPr lang="ja-JP" sz="900" b="0" i="0" u="none" strike="noStrike" dirty="0">
                        <a:solidFill>
                          <a:schemeClr val="tx1"/>
                        </a:solidFill>
                        <a:effectLst/>
                        <a:latin typeface="Century" panose="02040604050505020304" pitchFamily="18" charset="0"/>
                        <a:ea typeface="游ゴシック" panose="020B0400000000000000" pitchFamily="50" charset="-128"/>
                      </a:endParaRPr>
                    </a:p>
                  </a:txBody>
                  <a:tcPr marL="36000" marR="7601" marT="36000" marB="3600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l" fontAlgn="ct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vMerge="1">
                  <a:txBody>
                    <a:bodyPr/>
                    <a:lstStyle/>
                    <a:p>
                      <a:pPr algn="just" fontAlgn="ct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algn="just" fontAlgn="ctr"/>
                      <a:endParaRPr lang="en-US" altLang="ja-JP" sz="900" b="0" i="0" u="none" strike="noStrike" dirty="0">
                        <a:solidFill>
                          <a:schemeClr val="tx1"/>
                        </a:solidFill>
                        <a:effectLst/>
                        <a:latin typeface="+mn-lt"/>
                        <a:ea typeface="ＭＳ ゴシック" panose="020B0609070205080204" pitchFamily="49" charset="-128"/>
                      </a:endParaRPr>
                    </a:p>
                  </a:txBody>
                  <a:tcPr marL="36000" marR="7601" marT="36000" marB="36000">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algn="just" fontAlgn="ctr"/>
                      <a:endParaRPr lang="ja-JP" sz="900" b="0" i="0" u="none" strike="noStrike" dirty="0">
                        <a:solidFill>
                          <a:schemeClr val="tx1"/>
                        </a:solidFill>
                        <a:effectLst/>
                        <a:latin typeface="+mn-ea"/>
                        <a:ea typeface="+mn-ea"/>
                      </a:endParaRPr>
                    </a:p>
                  </a:txBody>
                  <a:tcPr marL="36000" marR="7601"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5934234"/>
                  </a:ext>
                </a:extLst>
              </a:tr>
              <a:tr h="180020">
                <a:tc>
                  <a:txBody>
                    <a:bodyPr/>
                    <a:lstStyle/>
                    <a:p>
                      <a:pPr algn="ctr" fontAlgn="ctr"/>
                      <a:endParaRPr lang="ja-JP" sz="900" b="0" i="0" u="none" strike="noStrike" dirty="0">
                        <a:solidFill>
                          <a:schemeClr val="tx1"/>
                        </a:solidFill>
                        <a:effectLst/>
                        <a:latin typeface="Century" panose="02040604050505020304" pitchFamily="18" charset="0"/>
                        <a:ea typeface="游ゴシック" panose="020B0400000000000000" pitchFamily="50" charset="-128"/>
                      </a:endParaRPr>
                    </a:p>
                  </a:txBody>
                  <a:tcPr marL="36000" marR="7601" marT="36000" marB="3600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l" fontAlgn="ct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vMerge="1">
                  <a:txBody>
                    <a:bodyPr/>
                    <a:lstStyle/>
                    <a:p>
                      <a:pPr algn="just" fontAlgn="ct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algn="just" fontAlgn="ctr"/>
                      <a:endParaRPr lang="en-US" altLang="ja-JP" sz="900" b="0" i="0" u="none" strike="noStrike" dirty="0">
                        <a:solidFill>
                          <a:schemeClr val="tx1"/>
                        </a:solidFill>
                        <a:effectLst/>
                        <a:latin typeface="+mn-lt"/>
                        <a:ea typeface="ＭＳ ゴシック" panose="020B0609070205080204" pitchFamily="49" charset="-128"/>
                      </a:endParaRPr>
                    </a:p>
                  </a:txBody>
                  <a:tcPr marL="36000" marR="7601" marT="36000" marB="36000">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algn="just" fontAlgn="ctr"/>
                      <a:endParaRPr lang="ja-JP" sz="900" b="0" i="0" u="none" strike="noStrike" dirty="0">
                        <a:solidFill>
                          <a:schemeClr val="tx1"/>
                        </a:solidFill>
                        <a:effectLst/>
                        <a:latin typeface="+mn-ea"/>
                        <a:ea typeface="+mn-ea"/>
                      </a:endParaRPr>
                    </a:p>
                  </a:txBody>
                  <a:tcPr marL="36000" marR="7601"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9470511"/>
                  </a:ext>
                </a:extLst>
              </a:tr>
              <a:tr h="180020">
                <a:tc>
                  <a:txBody>
                    <a:bodyPr/>
                    <a:lstStyle/>
                    <a:p>
                      <a:pPr algn="ctr" fontAlgn="ctr"/>
                      <a:endParaRPr lang="ja-JP" sz="900" b="0" i="0" u="none" strike="noStrike" dirty="0">
                        <a:solidFill>
                          <a:schemeClr val="tx1"/>
                        </a:solidFill>
                        <a:effectLst/>
                        <a:latin typeface="Century" panose="02040604050505020304" pitchFamily="18" charset="0"/>
                        <a:ea typeface="游ゴシック" panose="020B0400000000000000" pitchFamily="50" charset="-128"/>
                      </a:endParaRPr>
                    </a:p>
                  </a:txBody>
                  <a:tcPr marL="36000" marR="7601" marT="36000" marB="3600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l" fontAlgn="ct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vMerge="1">
                  <a:txBody>
                    <a:bodyPr/>
                    <a:lstStyle/>
                    <a:p>
                      <a:pPr algn="just" fontAlgn="ct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algn="just" fontAlgn="ctr"/>
                      <a:endParaRPr lang="en-US" altLang="ja-JP" sz="900" b="0" i="0" u="none" strike="noStrike" dirty="0">
                        <a:solidFill>
                          <a:schemeClr val="tx1"/>
                        </a:solidFill>
                        <a:effectLst/>
                        <a:latin typeface="+mn-lt"/>
                        <a:ea typeface="ＭＳ ゴシック" panose="020B0609070205080204" pitchFamily="49" charset="-128"/>
                      </a:endParaRPr>
                    </a:p>
                  </a:txBody>
                  <a:tcPr marL="36000" marR="7601" marT="36000" marB="36000">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algn="just" fontAlgn="ctr"/>
                      <a:endParaRPr lang="ja-JP" sz="900" b="0" i="0" u="none" strike="noStrike" dirty="0">
                        <a:solidFill>
                          <a:schemeClr val="tx1"/>
                        </a:solidFill>
                        <a:effectLst/>
                        <a:latin typeface="+mn-ea"/>
                        <a:ea typeface="+mn-ea"/>
                      </a:endParaRPr>
                    </a:p>
                  </a:txBody>
                  <a:tcPr marL="36000" marR="7601"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733148"/>
                  </a:ext>
                </a:extLst>
              </a:tr>
              <a:tr h="180020">
                <a:tc>
                  <a:txBody>
                    <a:bodyPr/>
                    <a:lstStyle/>
                    <a:p>
                      <a:pPr algn="ctr" fontAlgn="ctr"/>
                      <a:endParaRPr lang="ja-JP" sz="900" b="0" i="0" u="none" strike="noStrike" dirty="0">
                        <a:solidFill>
                          <a:schemeClr val="tx1"/>
                        </a:solidFill>
                        <a:effectLst/>
                        <a:latin typeface="Century" panose="02040604050505020304" pitchFamily="18" charset="0"/>
                        <a:ea typeface="游ゴシック" panose="020B0400000000000000" pitchFamily="50" charset="-128"/>
                      </a:endParaRPr>
                    </a:p>
                  </a:txBody>
                  <a:tcPr marL="36000" marR="7601" marT="36000" marB="3600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l" fontAlgn="ct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vMerge="1">
                  <a:txBody>
                    <a:bodyPr/>
                    <a:lstStyle/>
                    <a:p>
                      <a:pPr algn="just" fontAlgn="ct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algn="just" fontAlgn="ctr"/>
                      <a:endParaRPr lang="en-US" altLang="ja-JP" sz="900" b="0" i="0" u="none" strike="noStrike" dirty="0">
                        <a:solidFill>
                          <a:schemeClr val="tx1"/>
                        </a:solidFill>
                        <a:effectLst/>
                        <a:latin typeface="+mn-lt"/>
                        <a:ea typeface="ＭＳ ゴシック" panose="020B0609070205080204" pitchFamily="49" charset="-128"/>
                      </a:endParaRPr>
                    </a:p>
                  </a:txBody>
                  <a:tcPr marL="36000" marR="7601" marT="36000" marB="36000">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algn="just" fontAlgn="ctr"/>
                      <a:endParaRPr lang="ja-JP" sz="900" b="0" i="0" u="none" strike="noStrike" dirty="0">
                        <a:solidFill>
                          <a:schemeClr val="tx1"/>
                        </a:solidFill>
                        <a:effectLst/>
                        <a:latin typeface="+mn-ea"/>
                        <a:ea typeface="+mn-ea"/>
                      </a:endParaRPr>
                    </a:p>
                  </a:txBody>
                  <a:tcPr marL="36000" marR="7601"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2656211"/>
                  </a:ext>
                </a:extLst>
              </a:tr>
              <a:tr h="180020">
                <a:tc>
                  <a:txBody>
                    <a:bodyPr/>
                    <a:lstStyle/>
                    <a:p>
                      <a:pPr algn="ctr" fontAlgn="ctr"/>
                      <a:endParaRPr lang="ja-JP" sz="900" b="0" i="0" u="none" strike="noStrike" dirty="0">
                        <a:solidFill>
                          <a:schemeClr val="tx1"/>
                        </a:solidFill>
                        <a:effectLst/>
                        <a:latin typeface="Century" panose="02040604050505020304" pitchFamily="18" charset="0"/>
                        <a:ea typeface="游ゴシック" panose="020B0400000000000000" pitchFamily="50" charset="-128"/>
                      </a:endParaRPr>
                    </a:p>
                  </a:txBody>
                  <a:tcPr marL="36000" marR="7601" marT="36000" marB="3600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l" fontAlgn="ct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vMerge="1">
                  <a:txBody>
                    <a:bodyPr/>
                    <a:lstStyle/>
                    <a:p>
                      <a:pPr algn="just" fontAlgn="ct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algn="just" fontAlgn="ctr"/>
                      <a:endParaRPr lang="en-US" altLang="ja-JP" sz="900" b="0" i="0" u="none" strike="noStrike" dirty="0">
                        <a:solidFill>
                          <a:schemeClr val="tx1"/>
                        </a:solidFill>
                        <a:effectLst/>
                        <a:latin typeface="+mn-lt"/>
                        <a:ea typeface="ＭＳ ゴシック" panose="020B0609070205080204" pitchFamily="49" charset="-128"/>
                      </a:endParaRPr>
                    </a:p>
                  </a:txBody>
                  <a:tcPr marL="36000" marR="7601" marT="36000" marB="36000">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algn="just" fontAlgn="ctr"/>
                      <a:endParaRPr lang="ja-JP" sz="900" b="0" i="0" u="none" strike="noStrike" dirty="0">
                        <a:solidFill>
                          <a:schemeClr val="tx1"/>
                        </a:solidFill>
                        <a:effectLst/>
                        <a:latin typeface="+mn-ea"/>
                        <a:ea typeface="+mn-ea"/>
                      </a:endParaRPr>
                    </a:p>
                  </a:txBody>
                  <a:tcPr marL="36000" marR="7601"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8615786"/>
                  </a:ext>
                </a:extLst>
              </a:tr>
              <a:tr h="180020">
                <a:tc>
                  <a:txBody>
                    <a:bodyPr/>
                    <a:lstStyle/>
                    <a:p>
                      <a:pPr algn="ctr" fontAlgn="ctr"/>
                      <a:endParaRPr lang="ja-JP" sz="900" b="0" i="0" u="none" strike="noStrike" dirty="0">
                        <a:solidFill>
                          <a:schemeClr val="tx1"/>
                        </a:solidFill>
                        <a:effectLst/>
                        <a:latin typeface="Century" panose="02040604050505020304" pitchFamily="18" charset="0"/>
                        <a:ea typeface="游ゴシック" panose="020B0400000000000000" pitchFamily="50" charset="-128"/>
                      </a:endParaRPr>
                    </a:p>
                  </a:txBody>
                  <a:tcPr marL="36000" marR="7601" marT="36000" marB="3600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l" fontAlgn="ct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vMerge="1">
                  <a:txBody>
                    <a:bodyPr/>
                    <a:lstStyle/>
                    <a:p>
                      <a:pPr algn="just" fontAlgn="ct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algn="just" fontAlgn="ctr"/>
                      <a:endParaRPr lang="en-US" altLang="ja-JP" sz="900" b="0" i="0" u="none" strike="noStrike" dirty="0">
                        <a:solidFill>
                          <a:schemeClr val="tx1"/>
                        </a:solidFill>
                        <a:effectLst/>
                        <a:latin typeface="+mn-lt"/>
                        <a:ea typeface="ＭＳ ゴシック" panose="020B0609070205080204" pitchFamily="49" charset="-128"/>
                      </a:endParaRPr>
                    </a:p>
                  </a:txBody>
                  <a:tcPr marL="36000" marR="7601" marT="36000" marB="36000">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algn="just" fontAlgn="ctr"/>
                      <a:endParaRPr lang="ja-JP" sz="900" b="0" i="0" u="none" strike="noStrike" dirty="0">
                        <a:solidFill>
                          <a:schemeClr val="tx1"/>
                        </a:solidFill>
                        <a:effectLst/>
                        <a:latin typeface="+mn-ea"/>
                        <a:ea typeface="+mn-ea"/>
                      </a:endParaRPr>
                    </a:p>
                  </a:txBody>
                  <a:tcPr marL="36000" marR="7601"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4118953"/>
                  </a:ext>
                </a:extLst>
              </a:tr>
              <a:tr h="180020">
                <a:tc>
                  <a:txBody>
                    <a:bodyPr/>
                    <a:lstStyle/>
                    <a:p>
                      <a:pPr algn="ctr" fontAlgn="ctr"/>
                      <a:endParaRPr lang="ja-JP" sz="900" b="0" i="0" u="none" strike="noStrike" dirty="0">
                        <a:solidFill>
                          <a:schemeClr val="tx1"/>
                        </a:solidFill>
                        <a:effectLst/>
                        <a:latin typeface="Century" panose="02040604050505020304" pitchFamily="18" charset="0"/>
                        <a:ea typeface="游ゴシック" panose="020B0400000000000000" pitchFamily="50" charset="-128"/>
                      </a:endParaRPr>
                    </a:p>
                  </a:txBody>
                  <a:tcPr marL="36000" marR="7601" marT="36000" marB="3600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l" fontAlgn="ct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vMerge="1">
                  <a:txBody>
                    <a:bodyPr/>
                    <a:lstStyle/>
                    <a:p>
                      <a:pPr algn="just" fontAlgn="ctr"/>
                      <a:endParaRPr lang="en-US" alt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80343637"/>
                  </a:ext>
                </a:extLst>
              </a:tr>
              <a:tr h="180020">
                <a:tc>
                  <a:txBody>
                    <a:bodyPr/>
                    <a:lstStyle/>
                    <a:p>
                      <a:pPr algn="ctr" fontAlgn="ctr"/>
                      <a:endParaRPr lang="ja-JP" sz="900" b="0" i="0" u="none" strike="noStrike" dirty="0">
                        <a:solidFill>
                          <a:schemeClr val="tx1"/>
                        </a:solidFill>
                        <a:effectLst/>
                        <a:latin typeface="Century" panose="02040604050505020304" pitchFamily="18" charset="0"/>
                        <a:ea typeface="游ゴシック" panose="020B0400000000000000" pitchFamily="50" charset="-128"/>
                      </a:endParaRPr>
                    </a:p>
                  </a:txBody>
                  <a:tcPr marL="36000" marR="7601" marT="36000" marB="3600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l" fontAlgn="ct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vMerge="1">
                  <a:txBody>
                    <a:bodyPr/>
                    <a:lstStyle/>
                    <a:p>
                      <a:pPr algn="just" fontAlgn="ctr"/>
                      <a:endParaRPr lang="en-US" alt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778506399"/>
                  </a:ext>
                </a:extLst>
              </a:tr>
              <a:tr h="180020">
                <a:tc>
                  <a:txBody>
                    <a:bodyPr/>
                    <a:lstStyle/>
                    <a:p>
                      <a:pPr algn="ctr" fontAlgn="ctr"/>
                      <a:endParaRPr lang="ja-JP" sz="900" b="0" i="0" u="none" strike="noStrike" dirty="0">
                        <a:solidFill>
                          <a:schemeClr val="tx1"/>
                        </a:solidFill>
                        <a:effectLst/>
                        <a:latin typeface="Century" panose="02040604050505020304" pitchFamily="18" charset="0"/>
                        <a:ea typeface="游ゴシック" panose="020B0400000000000000" pitchFamily="50" charset="-128"/>
                      </a:endParaRPr>
                    </a:p>
                  </a:txBody>
                  <a:tcPr marL="36000" marR="7601" marT="36000" marB="3600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l" fontAlgn="ct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vMerge="1">
                  <a:txBody>
                    <a:bodyPr/>
                    <a:lstStyle/>
                    <a:p>
                      <a:pPr algn="just" fontAlgn="ctr"/>
                      <a:endParaRPr lang="en-US" alt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309985956"/>
                  </a:ext>
                </a:extLst>
              </a:tr>
            </a:tbl>
          </a:graphicData>
        </a:graphic>
      </p:graphicFrame>
      <p:sp>
        <p:nvSpPr>
          <p:cNvPr id="12" name="山形 11"/>
          <p:cNvSpPr/>
          <p:nvPr/>
        </p:nvSpPr>
        <p:spPr>
          <a:xfrm>
            <a:off x="2447764" y="859145"/>
            <a:ext cx="1152128" cy="313213"/>
          </a:xfrm>
          <a:prstGeom prst="chevron">
            <a:avLst>
              <a:gd name="adj" fmla="val 37568"/>
            </a:avLst>
          </a:prstGeom>
          <a:solidFill>
            <a:schemeClr val="accent2"/>
          </a:solidFill>
          <a:ln>
            <a:solidFill>
              <a:srgbClr val="3B8EB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給与情報の照会</a:t>
            </a:r>
          </a:p>
        </p:txBody>
      </p:sp>
      <p:sp>
        <p:nvSpPr>
          <p:cNvPr id="14" name="山形 13"/>
          <p:cNvSpPr/>
          <p:nvPr/>
        </p:nvSpPr>
        <p:spPr>
          <a:xfrm>
            <a:off x="1331640" y="848147"/>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抽出条件</a:t>
            </a:r>
            <a:endParaRPr lang="en-US" altLang="ja-JP" sz="800" dirty="0">
              <a:solidFill>
                <a:schemeClr val="tx1"/>
              </a:solidFill>
            </a:endParaRPr>
          </a:p>
          <a:p>
            <a:pPr algn="ctr"/>
            <a:r>
              <a:rPr lang="ja-JP" altLang="en-US" sz="800" dirty="0">
                <a:solidFill>
                  <a:schemeClr val="tx1"/>
                </a:solidFill>
              </a:rPr>
              <a:t>パターンの登録</a:t>
            </a:r>
          </a:p>
        </p:txBody>
      </p:sp>
      <p:sp>
        <p:nvSpPr>
          <p:cNvPr id="15" name="山形 14"/>
          <p:cNvSpPr/>
          <p:nvPr/>
        </p:nvSpPr>
        <p:spPr>
          <a:xfrm>
            <a:off x="251520" y="854381"/>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表示項目</a:t>
            </a:r>
            <a:endParaRPr lang="en-US" altLang="ja-JP" sz="800" dirty="0">
              <a:solidFill>
                <a:schemeClr val="tx1"/>
              </a:solidFill>
            </a:endParaRPr>
          </a:p>
          <a:p>
            <a:pPr algn="ctr"/>
            <a:r>
              <a:rPr kumimoji="1" lang="ja-JP" altLang="en-US" sz="800" dirty="0">
                <a:solidFill>
                  <a:schemeClr val="tx1"/>
                </a:solidFill>
              </a:rPr>
              <a:t>パターンの登録</a:t>
            </a:r>
          </a:p>
        </p:txBody>
      </p:sp>
      <p:sp>
        <p:nvSpPr>
          <p:cNvPr id="17" name="テキスト プレースホルダー 2"/>
          <p:cNvSpPr txBox="1">
            <a:spLocks/>
          </p:cNvSpPr>
          <p:nvPr/>
        </p:nvSpPr>
        <p:spPr>
          <a:xfrm>
            <a:off x="369100" y="1194150"/>
            <a:ext cx="2402232" cy="28366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rPr>
              <a:t>給与検索データ出力</a:t>
            </a:r>
            <a:endParaRPr lang="en-US" altLang="ja-JP" sz="1200" b="1" u="sng" dirty="0">
              <a:solidFill>
                <a:prstClr val="black"/>
              </a:solidFill>
              <a:latin typeface="メイリオ"/>
              <a:ea typeface="メイリオ"/>
            </a:endParaRPr>
          </a:p>
        </p:txBody>
      </p:sp>
      <p:pic>
        <p:nvPicPr>
          <p:cNvPr id="11" name="図 10"/>
          <p:cNvPicPr>
            <a:picLocks noChangeAspect="1"/>
          </p:cNvPicPr>
          <p:nvPr/>
        </p:nvPicPr>
        <p:blipFill>
          <a:blip r:embed="rId2"/>
          <a:stretch>
            <a:fillRect/>
          </a:stretch>
        </p:blipFill>
        <p:spPr>
          <a:xfrm>
            <a:off x="2267744" y="2895786"/>
            <a:ext cx="3937107" cy="558301"/>
          </a:xfrm>
          <a:prstGeom prst="rect">
            <a:avLst/>
          </a:prstGeom>
        </p:spPr>
      </p:pic>
      <p:pic>
        <p:nvPicPr>
          <p:cNvPr id="3" name="図 2"/>
          <p:cNvPicPr>
            <a:picLocks noChangeAspect="1"/>
          </p:cNvPicPr>
          <p:nvPr/>
        </p:nvPicPr>
        <p:blipFill>
          <a:blip r:embed="rId3"/>
          <a:stretch>
            <a:fillRect/>
          </a:stretch>
        </p:blipFill>
        <p:spPr>
          <a:xfrm>
            <a:off x="2267744" y="3678426"/>
            <a:ext cx="5652917" cy="1053564"/>
          </a:xfrm>
          <a:prstGeom prst="rect">
            <a:avLst/>
          </a:prstGeom>
        </p:spPr>
      </p:pic>
      <p:sp>
        <p:nvSpPr>
          <p:cNvPr id="13" name="テキスト プレースホルダー 2"/>
          <p:cNvSpPr txBox="1">
            <a:spLocks/>
          </p:cNvSpPr>
          <p:nvPr/>
        </p:nvSpPr>
        <p:spPr>
          <a:xfrm>
            <a:off x="1979712" y="3454087"/>
            <a:ext cx="2795352"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900" dirty="0">
                <a:latin typeface="+mn-ea"/>
              </a:rPr>
              <a:t>住居控住居控除情報＋家族情報の出力</a:t>
            </a:r>
            <a:r>
              <a:rPr lang="ja-JP" altLang="en-US" sz="900" u="sng" dirty="0">
                <a:solidFill>
                  <a:prstClr val="black"/>
                </a:solidFill>
                <a:latin typeface="メイリオ"/>
                <a:ea typeface="メイリオ"/>
              </a:rPr>
              <a:t>例</a:t>
            </a:r>
            <a:endParaRPr lang="en-US" altLang="ja-JP" sz="900" u="sng" dirty="0">
              <a:solidFill>
                <a:prstClr val="black"/>
              </a:solidFill>
              <a:latin typeface="メイリオ"/>
              <a:ea typeface="メイリオ"/>
            </a:endParaRPr>
          </a:p>
        </p:txBody>
      </p:sp>
      <p:sp>
        <p:nvSpPr>
          <p:cNvPr id="19" name="テキスト プレースホルダー 2"/>
          <p:cNvSpPr txBox="1">
            <a:spLocks/>
          </p:cNvSpPr>
          <p:nvPr/>
        </p:nvSpPr>
        <p:spPr>
          <a:xfrm>
            <a:off x="1979712" y="2679762"/>
            <a:ext cx="2795352"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900" dirty="0">
                <a:latin typeface="+mn-ea"/>
              </a:rPr>
              <a:t>住居控住居控除情報の出力</a:t>
            </a:r>
            <a:r>
              <a:rPr lang="ja-JP" altLang="en-US" sz="900" u="sng" dirty="0">
                <a:solidFill>
                  <a:prstClr val="black"/>
                </a:solidFill>
                <a:latin typeface="メイリオ"/>
                <a:ea typeface="メイリオ"/>
              </a:rPr>
              <a:t>例</a:t>
            </a:r>
            <a:endParaRPr lang="en-US" altLang="ja-JP" sz="900" u="sng" dirty="0">
              <a:solidFill>
                <a:prstClr val="black"/>
              </a:solidFill>
              <a:latin typeface="メイリオ"/>
              <a:ea typeface="メイリオ"/>
            </a:endParaRPr>
          </a:p>
        </p:txBody>
      </p:sp>
      <p:sp>
        <p:nvSpPr>
          <p:cNvPr id="20" name="テキスト プレースホルダー 2"/>
          <p:cNvSpPr txBox="1">
            <a:spLocks/>
          </p:cNvSpPr>
          <p:nvPr/>
        </p:nvSpPr>
        <p:spPr>
          <a:xfrm>
            <a:off x="2015716" y="1182069"/>
            <a:ext cx="4557455" cy="27721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dirty="0">
                <a:solidFill>
                  <a:prstClr val="black"/>
                </a:solidFill>
                <a:latin typeface="メイリオ"/>
                <a:ea typeface="メイリオ"/>
              </a:rPr>
              <a:t>給与検索データ出力で出力する項目の出力様式④</a:t>
            </a:r>
            <a:endParaRPr lang="en-US" altLang="ja-JP" sz="1050" dirty="0">
              <a:solidFill>
                <a:prstClr val="black"/>
              </a:solidFill>
              <a:latin typeface="メイリオ"/>
              <a:ea typeface="メイリオ"/>
            </a:endParaRPr>
          </a:p>
        </p:txBody>
      </p:sp>
    </p:spTree>
    <p:extLst>
      <p:ext uri="{BB962C8B-B14F-4D97-AF65-F5344CB8AC3E}">
        <p14:creationId xmlns:p14="http://schemas.microsoft.com/office/powerpoint/2010/main" val="786937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lang="en-US" altLang="ja-JP">
                <a:solidFill>
                  <a:schemeClr val="bg1"/>
                </a:solidFill>
              </a:rPr>
              <a:t>©SuperStream Inc. All rights reserved.</a:t>
            </a:r>
            <a:endParaRPr lang="ja-JP" altLang="en-US" dirty="0"/>
          </a:p>
        </p:txBody>
      </p:sp>
      <p:sp>
        <p:nvSpPr>
          <p:cNvPr id="15" name="テキスト プレースホルダー 2"/>
          <p:cNvSpPr>
            <a:spLocks noGrp="1"/>
          </p:cNvSpPr>
          <p:nvPr>
            <p:ph type="body" sz="quarter" idx="14"/>
          </p:nvPr>
        </p:nvSpPr>
        <p:spPr>
          <a:xfrm>
            <a:off x="4499992" y="627534"/>
            <a:ext cx="4428492" cy="4032448"/>
          </a:xfrm>
        </p:spPr>
        <p:txBody>
          <a:bodyPr/>
          <a:lstStyle/>
          <a:p>
            <a:pPr>
              <a:lnSpc>
                <a:spcPct val="150000"/>
              </a:lnSpc>
              <a:spcAft>
                <a:spcPts val="400"/>
              </a:spcAft>
            </a:pPr>
            <a:r>
              <a:rPr lang="en-US" altLang="ja-JP" dirty="0" err="1"/>
              <a:t>SuperStream</a:t>
            </a:r>
            <a:r>
              <a:rPr lang="en-US" altLang="ja-JP" dirty="0"/>
              <a:t>-NX 2021-06-01</a:t>
            </a:r>
          </a:p>
          <a:p>
            <a:pPr>
              <a:lnSpc>
                <a:spcPct val="150000"/>
              </a:lnSpc>
              <a:spcAft>
                <a:spcPts val="400"/>
              </a:spcAft>
            </a:pPr>
            <a:r>
              <a:rPr lang="en-US" altLang="ja-JP" dirty="0"/>
              <a:t> </a:t>
            </a:r>
            <a:r>
              <a:rPr lang="ja-JP" altLang="en-US" dirty="0"/>
              <a:t>（人事管理</a:t>
            </a:r>
            <a:r>
              <a:rPr lang="en-US" altLang="ja-JP" dirty="0"/>
              <a:t>/</a:t>
            </a:r>
            <a:r>
              <a:rPr lang="ja-JP" altLang="en-US" dirty="0"/>
              <a:t>給与管理</a:t>
            </a:r>
            <a:r>
              <a:rPr lang="en-US" altLang="ja-JP" dirty="0"/>
              <a:t>/</a:t>
            </a:r>
            <a:r>
              <a:rPr lang="ja-JP" altLang="en-US" dirty="0"/>
              <a:t>人事諸届・照会）</a:t>
            </a:r>
            <a:endParaRPr lang="en-US" altLang="ja-JP" dirty="0"/>
          </a:p>
          <a:p>
            <a:pPr>
              <a:lnSpc>
                <a:spcPct val="150000"/>
              </a:lnSpc>
              <a:spcAft>
                <a:spcPts val="400"/>
              </a:spcAft>
            </a:pPr>
            <a:r>
              <a:rPr lang="en-US" altLang="ja-JP" dirty="0"/>
              <a:t>– </a:t>
            </a:r>
            <a:r>
              <a:rPr lang="ja-JP" altLang="en-US" dirty="0"/>
              <a:t>機能追加・改善項目一覧 </a:t>
            </a:r>
            <a:r>
              <a:rPr lang="en-US" altLang="ja-JP" dirty="0"/>
              <a:t>–</a:t>
            </a:r>
          </a:p>
          <a:p>
            <a:pPr>
              <a:lnSpc>
                <a:spcPct val="100000"/>
              </a:lnSpc>
            </a:pPr>
            <a:r>
              <a:rPr lang="en-US" altLang="ja-JP" dirty="0"/>
              <a:t>1.</a:t>
            </a:r>
            <a:r>
              <a:rPr lang="ja-JP" altLang="en-US" dirty="0"/>
              <a:t> 給与情報検索</a:t>
            </a:r>
            <a:endParaRPr lang="en-US" altLang="ja-JP" dirty="0"/>
          </a:p>
          <a:p>
            <a:pPr lvl="0">
              <a:lnSpc>
                <a:spcPct val="100000"/>
              </a:lnSpc>
            </a:pPr>
            <a:r>
              <a:rPr lang="en-US" altLang="ja-JP" dirty="0">
                <a:solidFill>
                  <a:prstClr val="white"/>
                </a:solidFill>
              </a:rPr>
              <a:t>2. </a:t>
            </a:r>
            <a:r>
              <a:rPr lang="ja-JP" altLang="en-US" dirty="0">
                <a:solidFill>
                  <a:prstClr val="white"/>
                </a:solidFill>
              </a:rPr>
              <a:t>個人別明細書メール配信</a:t>
            </a:r>
            <a:endParaRPr lang="en-US" altLang="ja-JP" dirty="0">
              <a:solidFill>
                <a:prstClr val="white"/>
              </a:solidFill>
            </a:endParaRPr>
          </a:p>
          <a:p>
            <a:pPr lvl="0">
              <a:lnSpc>
                <a:spcPct val="100000"/>
              </a:lnSpc>
            </a:pPr>
            <a:r>
              <a:rPr lang="en-US" altLang="ja-JP" dirty="0">
                <a:solidFill>
                  <a:prstClr val="white"/>
                </a:solidFill>
              </a:rPr>
              <a:t>3. </a:t>
            </a:r>
            <a:r>
              <a:rPr lang="ja-JP" altLang="en-US" dirty="0">
                <a:solidFill>
                  <a:prstClr val="white"/>
                </a:solidFill>
              </a:rPr>
              <a:t>汎用社員検索バッチ化</a:t>
            </a:r>
            <a:endParaRPr lang="en-US" altLang="ja-JP" dirty="0">
              <a:solidFill>
                <a:prstClr val="white"/>
              </a:solidFill>
            </a:endParaRPr>
          </a:p>
          <a:p>
            <a:pPr>
              <a:lnSpc>
                <a:spcPct val="100000"/>
              </a:lnSpc>
            </a:pPr>
            <a:r>
              <a:rPr lang="en-US" altLang="ja-JP" dirty="0"/>
              <a:t>4. </a:t>
            </a:r>
            <a:r>
              <a:rPr lang="ja-JP" altLang="en-US" dirty="0"/>
              <a:t>個人別明細書メール配信バッチ化</a:t>
            </a:r>
            <a:endParaRPr lang="en-US" altLang="ja-JP" dirty="0"/>
          </a:p>
          <a:p>
            <a:pPr>
              <a:lnSpc>
                <a:spcPct val="100000"/>
              </a:lnSpc>
            </a:pPr>
            <a:r>
              <a:rPr lang="ja-JP" altLang="en-US" dirty="0"/>
              <a:t>　（8月掲載パッチ対応予定）</a:t>
            </a:r>
            <a:endParaRPr lang="en-US" altLang="ja-JP" dirty="0"/>
          </a:p>
          <a:p>
            <a:pPr lvl="0">
              <a:lnSpc>
                <a:spcPct val="100000"/>
              </a:lnSpc>
            </a:pPr>
            <a:r>
              <a:rPr lang="en-US" altLang="ja-JP" dirty="0">
                <a:solidFill>
                  <a:prstClr val="white"/>
                </a:solidFill>
              </a:rPr>
              <a:t>5. field/HR </a:t>
            </a:r>
            <a:r>
              <a:rPr lang="ja-JP" altLang="en-US" dirty="0">
                <a:solidFill>
                  <a:prstClr val="white"/>
                </a:solidFill>
              </a:rPr>
              <a:t>画面デザイン刷新</a:t>
            </a:r>
            <a:endParaRPr lang="en-US" altLang="ja-JP" dirty="0">
              <a:solidFill>
                <a:prstClr val="white"/>
              </a:solidFill>
            </a:endParaRPr>
          </a:p>
          <a:p>
            <a:pPr lvl="0">
              <a:lnSpc>
                <a:spcPct val="100000"/>
              </a:lnSpc>
            </a:pPr>
            <a:r>
              <a:rPr lang="en-US" altLang="ja-JP" dirty="0">
                <a:solidFill>
                  <a:prstClr val="white"/>
                </a:solidFill>
              </a:rPr>
              <a:t>6. field/HR</a:t>
            </a:r>
            <a:r>
              <a:rPr lang="ja-JP" altLang="en-US" dirty="0">
                <a:solidFill>
                  <a:prstClr val="white"/>
                </a:solidFill>
              </a:rPr>
              <a:t> クラウド環境対応</a:t>
            </a:r>
            <a:endParaRPr lang="en-US" altLang="ja-JP" dirty="0">
              <a:solidFill>
                <a:prstClr val="white"/>
              </a:solidFill>
            </a:endParaRPr>
          </a:p>
          <a:p>
            <a:pPr lvl="0">
              <a:lnSpc>
                <a:spcPct val="100000"/>
              </a:lnSpc>
            </a:pPr>
            <a:r>
              <a:rPr lang="en-US" altLang="ja-JP" dirty="0">
                <a:solidFill>
                  <a:prstClr val="white"/>
                </a:solidFill>
              </a:rPr>
              <a:t>7. field/HR</a:t>
            </a:r>
            <a:r>
              <a:rPr lang="ja-JP" altLang="en-US" dirty="0">
                <a:solidFill>
                  <a:prstClr val="white"/>
                </a:solidFill>
              </a:rPr>
              <a:t> その他機能改善</a:t>
            </a:r>
            <a:endParaRPr lang="en-US" altLang="ja-JP" dirty="0">
              <a:solidFill>
                <a:prstClr val="white"/>
              </a:solidFill>
            </a:endParaRPr>
          </a:p>
          <a:p>
            <a:pPr lvl="0">
              <a:lnSpc>
                <a:spcPct val="100000"/>
              </a:lnSpc>
            </a:pPr>
            <a:r>
              <a:rPr lang="en-US" altLang="ja-JP" dirty="0"/>
              <a:t>8. </a:t>
            </a:r>
            <a:r>
              <a:rPr lang="ja-JP" altLang="en-US" dirty="0"/>
              <a:t>ゆう</a:t>
            </a:r>
            <a:r>
              <a:rPr lang="ja-JP" altLang="en-US" dirty="0" err="1"/>
              <a:t>ちょ</a:t>
            </a:r>
            <a:r>
              <a:rPr lang="ja-JP" altLang="en-US" dirty="0"/>
              <a:t>全銀フォーマット対応</a:t>
            </a:r>
            <a:endParaRPr lang="en-US" altLang="ja-JP" dirty="0"/>
          </a:p>
          <a:p>
            <a:pPr lvl="0">
              <a:lnSpc>
                <a:spcPct val="100000"/>
              </a:lnSpc>
            </a:pPr>
            <a:r>
              <a:rPr lang="en-US" altLang="ja-JP" dirty="0">
                <a:solidFill>
                  <a:prstClr val="white"/>
                </a:solidFill>
              </a:rPr>
              <a:t>9. </a:t>
            </a:r>
            <a:r>
              <a:rPr lang="ja-JP" altLang="en-US" dirty="0">
                <a:solidFill>
                  <a:prstClr val="white"/>
                </a:solidFill>
              </a:rPr>
              <a:t>年間賃金台帳の機能強化</a:t>
            </a:r>
            <a:endParaRPr lang="en-US" altLang="ja-JP" dirty="0">
              <a:solidFill>
                <a:prstClr val="white"/>
              </a:solidFill>
            </a:endParaRPr>
          </a:p>
          <a:p>
            <a:pPr lvl="0">
              <a:lnSpc>
                <a:spcPct val="100000"/>
              </a:lnSpc>
            </a:pPr>
            <a:endParaRPr lang="en-US" altLang="ja-JP" dirty="0">
              <a:solidFill>
                <a:prstClr val="white"/>
              </a:solidFill>
            </a:endParaRPr>
          </a:p>
          <a:p>
            <a:pPr lvl="0">
              <a:lnSpc>
                <a:spcPct val="100000"/>
              </a:lnSpc>
            </a:pPr>
            <a:r>
              <a:rPr lang="en-US" altLang="ja-JP" dirty="0">
                <a:solidFill>
                  <a:prstClr val="white"/>
                </a:solidFill>
              </a:rPr>
              <a:t>- </a:t>
            </a:r>
            <a:r>
              <a:rPr lang="ja-JP" altLang="en-US" dirty="0">
                <a:solidFill>
                  <a:prstClr val="white"/>
                </a:solidFill>
              </a:rPr>
              <a:t>法制度対応 </a:t>
            </a:r>
            <a:r>
              <a:rPr lang="en-US" altLang="ja-JP" dirty="0">
                <a:solidFill>
                  <a:prstClr val="white"/>
                </a:solidFill>
              </a:rPr>
              <a:t>-</a:t>
            </a:r>
          </a:p>
          <a:p>
            <a:pPr lvl="0">
              <a:lnSpc>
                <a:spcPct val="100000"/>
              </a:lnSpc>
            </a:pPr>
            <a:r>
              <a:rPr lang="en-US" altLang="ja-JP" dirty="0">
                <a:solidFill>
                  <a:prstClr val="white"/>
                </a:solidFill>
              </a:rPr>
              <a:t>1. SuperStream-NX</a:t>
            </a:r>
            <a:r>
              <a:rPr lang="ja-JP" altLang="en-US" dirty="0">
                <a:solidFill>
                  <a:prstClr val="white"/>
                </a:solidFill>
              </a:rPr>
              <a:t> 人事給与 電子申告対応</a:t>
            </a:r>
            <a:endParaRPr lang="en-US" altLang="ja-JP" dirty="0">
              <a:solidFill>
                <a:prstClr val="white"/>
              </a:solidFill>
            </a:endParaRPr>
          </a:p>
          <a:p>
            <a:pPr lvl="0">
              <a:lnSpc>
                <a:spcPct val="100000"/>
              </a:lnSpc>
            </a:pPr>
            <a:r>
              <a:rPr lang="en-US" altLang="ja-JP" dirty="0">
                <a:solidFill>
                  <a:prstClr val="white"/>
                </a:solidFill>
              </a:rPr>
              <a:t>    </a:t>
            </a:r>
            <a:r>
              <a:rPr lang="ja-JP" altLang="en-US" dirty="0">
                <a:solidFill>
                  <a:prstClr val="white"/>
                </a:solidFill>
              </a:rPr>
              <a:t>（</a:t>
            </a:r>
            <a:r>
              <a:rPr lang="en-US" altLang="ja-JP" dirty="0"/>
              <a:t>2021-06-01</a:t>
            </a:r>
            <a:r>
              <a:rPr lang="ja-JP" altLang="en-US" dirty="0"/>
              <a:t>版・</a:t>
            </a:r>
            <a:r>
              <a:rPr lang="en-US" altLang="ja-JP" dirty="0"/>
              <a:t>2020-08-01</a:t>
            </a:r>
            <a:r>
              <a:rPr lang="ja-JP" altLang="en-US" dirty="0"/>
              <a:t>版）</a:t>
            </a:r>
            <a:endParaRPr lang="en-US" altLang="ja-JP" dirty="0">
              <a:solidFill>
                <a:prstClr val="white"/>
              </a:solidFill>
            </a:endParaRPr>
          </a:p>
        </p:txBody>
      </p:sp>
    </p:spTree>
    <p:extLst>
      <p:ext uri="{BB962C8B-B14F-4D97-AF65-F5344CB8AC3E}">
        <p14:creationId xmlns:p14="http://schemas.microsoft.com/office/powerpoint/2010/main" val="322997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20</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給与管理</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1.</a:t>
            </a:r>
            <a:r>
              <a:rPr lang="ja-JP" altLang="en-US" sz="1800" dirty="0">
                <a:solidFill>
                  <a:prstClr val="white"/>
                </a:solidFill>
              </a:rPr>
              <a:t>給与情報検索</a:t>
            </a:r>
            <a:endParaRPr lang="ja-JP" altLang="en-US" sz="1800" dirty="0">
              <a:latin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graphicFrame>
        <p:nvGraphicFramePr>
          <p:cNvPr id="16" name="表 15"/>
          <p:cNvGraphicFramePr>
            <a:graphicFrameLocks noGrp="1"/>
          </p:cNvGraphicFramePr>
          <p:nvPr>
            <p:extLst>
              <p:ext uri="{D42A27DB-BD31-4B8C-83A1-F6EECF244321}">
                <p14:modId xmlns:p14="http://schemas.microsoft.com/office/powerpoint/2010/main" val="2982431493"/>
              </p:ext>
            </p:extLst>
          </p:nvPr>
        </p:nvGraphicFramePr>
        <p:xfrm>
          <a:off x="370002" y="1541322"/>
          <a:ext cx="8594487" cy="3298680"/>
        </p:xfrm>
        <a:graphic>
          <a:graphicData uri="http://schemas.openxmlformats.org/drawingml/2006/table">
            <a:tbl>
              <a:tblPr>
                <a:tableStyleId>{AF606853-7671-496A-8E4F-DF71F8EC918B}</a:tableStyleId>
              </a:tblPr>
              <a:tblGrid>
                <a:gridCol w="410453">
                  <a:extLst>
                    <a:ext uri="{9D8B030D-6E8A-4147-A177-3AD203B41FA5}">
                      <a16:colId xmlns:a16="http://schemas.microsoft.com/office/drawing/2014/main" val="46485717"/>
                    </a:ext>
                  </a:extLst>
                </a:gridCol>
                <a:gridCol w="1104274">
                  <a:extLst>
                    <a:ext uri="{9D8B030D-6E8A-4147-A177-3AD203B41FA5}">
                      <a16:colId xmlns:a16="http://schemas.microsoft.com/office/drawing/2014/main" val="3736071041"/>
                    </a:ext>
                  </a:extLst>
                </a:gridCol>
                <a:gridCol w="1751693">
                  <a:extLst>
                    <a:ext uri="{9D8B030D-6E8A-4147-A177-3AD203B41FA5}">
                      <a16:colId xmlns:a16="http://schemas.microsoft.com/office/drawing/2014/main" val="2352504547"/>
                    </a:ext>
                  </a:extLst>
                </a:gridCol>
                <a:gridCol w="1131302">
                  <a:extLst>
                    <a:ext uri="{9D8B030D-6E8A-4147-A177-3AD203B41FA5}">
                      <a16:colId xmlns:a16="http://schemas.microsoft.com/office/drawing/2014/main" val="1999019051"/>
                    </a:ext>
                  </a:extLst>
                </a:gridCol>
                <a:gridCol w="4196765">
                  <a:extLst>
                    <a:ext uri="{9D8B030D-6E8A-4147-A177-3AD203B41FA5}">
                      <a16:colId xmlns:a16="http://schemas.microsoft.com/office/drawing/2014/main" val="3890254953"/>
                    </a:ext>
                  </a:extLst>
                </a:gridCol>
              </a:tblGrid>
              <a:tr h="180020">
                <a:tc>
                  <a:txBody>
                    <a:bodyPr/>
                    <a:lstStyle/>
                    <a:p>
                      <a:pPr algn="l" fontAlgn="ctr"/>
                      <a:r>
                        <a:rPr lang="en-US" sz="900" u="none" strike="noStrike" dirty="0">
                          <a:effectLst/>
                        </a:rPr>
                        <a:t>No.</a:t>
                      </a:r>
                      <a:endParaRPr lang="ja-JP" sz="9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36000" marR="7601" marT="36000" marB="3600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ja-JP" sz="900" u="none" strike="noStrike" dirty="0">
                          <a:effectLst/>
                        </a:rPr>
                        <a:t>カテゴリ名称</a:t>
                      </a:r>
                      <a:endParaRPr lang="ja-JP" altLang="ja-JP" sz="9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36000" marR="7601"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ja-JP" sz="900" u="none" strike="noStrike" dirty="0">
                          <a:effectLst/>
                        </a:rPr>
                        <a:t>対象エンティティ名</a:t>
                      </a:r>
                      <a:endParaRPr lang="ja-JP" altLang="ja-JP" sz="9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36000" marR="7601"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ja-JP" sz="900" u="none" strike="noStrike" dirty="0">
                          <a:effectLst/>
                        </a:rPr>
                        <a:t>対象テーブル名称</a:t>
                      </a:r>
                      <a:endParaRPr lang="ja-JP" altLang="ja-JP" sz="9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36000" marR="7601"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a:txBody>
                    <a:bodyPr/>
                    <a:lstStyle/>
                    <a:p>
                      <a:pPr algn="l" fontAlgn="ctr"/>
                      <a:r>
                        <a:rPr lang="ja-JP" altLang="en-US" sz="900" b="1" i="0" u="none" strike="noStrike" dirty="0">
                          <a:solidFill>
                            <a:srgbClr val="FFFFFF"/>
                          </a:solidFill>
                          <a:effectLst/>
                          <a:latin typeface="ＭＳ Ｐゴシック" panose="020B0600070205080204" pitchFamily="50" charset="-128"/>
                          <a:ea typeface="ＭＳ Ｐゴシック" panose="020B0600070205080204" pitchFamily="50" charset="-128"/>
                        </a:rPr>
                        <a:t>説明</a:t>
                      </a:r>
                      <a:endParaRPr lang="ja-JP" sz="9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36000" marR="7601" marT="36000" marB="3600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980981010"/>
                  </a:ext>
                </a:extLst>
              </a:tr>
              <a:tr h="180020">
                <a:tc>
                  <a:txBody>
                    <a:bodyPr/>
                    <a:lstStyle/>
                    <a:p>
                      <a:pPr algn="ctr" fontAlgn="ctr"/>
                      <a:r>
                        <a:rPr lang="en-US" altLang="ja-JP" sz="900" u="none" strike="noStrike" dirty="0">
                          <a:solidFill>
                            <a:schemeClr val="tx1"/>
                          </a:solidFill>
                          <a:effectLst/>
                        </a:rPr>
                        <a:t>5</a:t>
                      </a:r>
                      <a:r>
                        <a:rPr lang="en-US" sz="900" u="none" strike="noStrike" dirty="0">
                          <a:solidFill>
                            <a:schemeClr val="tx1"/>
                          </a:solidFill>
                          <a:effectLst/>
                        </a:rPr>
                        <a:t>　</a:t>
                      </a:r>
                      <a:endParaRPr lang="ja-JP" sz="900" b="0" i="0" u="none" strike="noStrike" dirty="0">
                        <a:solidFill>
                          <a:schemeClr val="tx1"/>
                        </a:solidFill>
                        <a:effectLst/>
                        <a:latin typeface="Century" panose="02040604050505020304" pitchFamily="18" charset="0"/>
                        <a:ea typeface="游ゴシック" panose="020B0400000000000000" pitchFamily="50" charset="-128"/>
                      </a:endParaRPr>
                    </a:p>
                  </a:txBody>
                  <a:tcPr marL="36000" marR="7601" marT="36000" marB="3600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900" u="none" strike="noStrike" dirty="0">
                          <a:solidFill>
                            <a:schemeClr val="tx1"/>
                          </a:solidFill>
                          <a:effectLst/>
                        </a:rPr>
                        <a:t>社会保険情報</a:t>
                      </a:r>
                      <a:endParaRPr 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ja-JP" altLang="en-US" sz="900" b="0" i="0" u="none" strike="noStrike" dirty="0">
                          <a:solidFill>
                            <a:schemeClr val="tx1"/>
                          </a:solidFill>
                          <a:effectLst/>
                          <a:latin typeface="+mn-ea"/>
                          <a:ea typeface="+mn-ea"/>
                        </a:rPr>
                        <a:t>社会保険算定実績履歴マスタ</a:t>
                      </a:r>
                      <a:endParaRPr lang="ja-JP" sz="900" b="0" i="0" u="none" strike="noStrike" dirty="0">
                        <a:solidFill>
                          <a:schemeClr val="tx1"/>
                        </a:solidFill>
                        <a:effectLst/>
                        <a:latin typeface="+mn-ea"/>
                        <a:ea typeface="+mn-ea"/>
                      </a:endParaRPr>
                    </a:p>
                  </a:txBody>
                  <a:tcPr marL="36000" marR="7601"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en-US" altLang="ja-JP" sz="900" b="0" i="0" u="none" strike="noStrike" dirty="0">
                          <a:solidFill>
                            <a:schemeClr val="tx1"/>
                          </a:solidFill>
                          <a:effectLst/>
                          <a:latin typeface="+mn-lt"/>
                          <a:ea typeface="ＭＳ ゴシック" panose="020B0609070205080204" pitchFamily="49" charset="-128"/>
                        </a:rPr>
                        <a:t>PRSHRMST</a:t>
                      </a:r>
                    </a:p>
                  </a:txBody>
                  <a:tcPr marL="36000" marR="7601" marT="36000" marB="3600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r>
                        <a:rPr lang="ja-JP" altLang="en-US" sz="900" b="0" i="0" u="none" strike="noStrike" dirty="0">
                          <a:solidFill>
                            <a:schemeClr val="tx1"/>
                          </a:solidFill>
                          <a:effectLst/>
                          <a:latin typeface="+mn-ea"/>
                          <a:ea typeface="+mn-ea"/>
                        </a:rPr>
                        <a:t>・従業員番号、処理年月単位に出力します。</a:t>
                      </a:r>
                    </a:p>
                    <a:p>
                      <a:pPr algn="just" fontAlgn="ctr"/>
                      <a:endParaRPr lang="en-US" altLang="ja-JP" sz="900" b="0" i="0" u="none" strike="noStrike" dirty="0">
                        <a:solidFill>
                          <a:schemeClr val="tx1"/>
                        </a:solidFill>
                        <a:effectLst/>
                        <a:latin typeface="+mn-ea"/>
                        <a:ea typeface="+mn-ea"/>
                      </a:endParaRPr>
                    </a:p>
                    <a:p>
                      <a:pPr marL="0" marR="0" indent="0" algn="just"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n-ea"/>
                          <a:ea typeface="+mn-ea"/>
                        </a:rPr>
                        <a:t>・</a:t>
                      </a:r>
                      <a:r>
                        <a:rPr lang="ja-JP" altLang="en-US" sz="900" u="none" strike="noStrike" dirty="0">
                          <a:solidFill>
                            <a:schemeClr val="tx1"/>
                          </a:solidFill>
                          <a:effectLst/>
                        </a:rPr>
                        <a:t>社会保険情報の</a:t>
                      </a:r>
                      <a:r>
                        <a:rPr lang="ja-JP" altLang="en-US" sz="900" b="0" i="0" u="none" strike="noStrike" dirty="0">
                          <a:solidFill>
                            <a:schemeClr val="tx1"/>
                          </a:solidFill>
                          <a:effectLst/>
                          <a:latin typeface="+mn-ea"/>
                          <a:ea typeface="+mn-ea"/>
                        </a:rPr>
                        <a:t>出力データは、保険区分毎の行単位出力ではなく、</a:t>
                      </a:r>
                      <a:endParaRPr lang="en-US" altLang="ja-JP" sz="900" b="0" i="0" u="none" strike="noStrike" dirty="0">
                        <a:solidFill>
                          <a:schemeClr val="tx1"/>
                        </a:solidFill>
                        <a:effectLst/>
                        <a:latin typeface="+mn-ea"/>
                        <a:ea typeface="+mn-ea"/>
                      </a:endParaRPr>
                    </a:p>
                    <a:p>
                      <a:pPr algn="just" fontAlgn="ctr"/>
                      <a:r>
                        <a:rPr lang="ja-JP" altLang="en-US" sz="900" b="0" i="0" u="none" strike="noStrike" dirty="0">
                          <a:solidFill>
                            <a:schemeClr val="tx1"/>
                          </a:solidFill>
                          <a:effectLst/>
                          <a:latin typeface="+mn-ea"/>
                          <a:ea typeface="+mn-ea"/>
                        </a:rPr>
                        <a:t>　保険区分毎の列に横展開して出力されます。</a:t>
                      </a:r>
                      <a:endParaRPr lang="en-US" altLang="ja-JP" sz="900" b="0" i="0" u="none" strike="noStrike" dirty="0">
                        <a:solidFill>
                          <a:schemeClr val="tx1"/>
                        </a:solidFill>
                        <a:effectLst/>
                        <a:latin typeface="+mn-ea"/>
                        <a:ea typeface="+mn-ea"/>
                      </a:endParaRPr>
                    </a:p>
                    <a:p>
                      <a:pPr algn="just" fontAlgn="ct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給与検索項目設定画面の項目一覧には保険区分毎に社会保険項目が</a:t>
                      </a:r>
                      <a:endParaRPr lang="en-US" altLang="ja-JP" sz="900" b="0" i="0" u="none" strike="noStrike" dirty="0">
                        <a:solidFill>
                          <a:schemeClr val="tx1"/>
                        </a:solidFill>
                        <a:effectLst/>
                        <a:latin typeface="+mn-ea"/>
                        <a:ea typeface="+mn-ea"/>
                      </a:endParaRPr>
                    </a:p>
                    <a:p>
                      <a:pPr algn="just" fontAlgn="ctr"/>
                      <a:r>
                        <a:rPr lang="ja-JP" altLang="en-US" sz="900" b="0" i="0" u="none" strike="noStrike" dirty="0">
                          <a:solidFill>
                            <a:schemeClr val="tx1"/>
                          </a:solidFill>
                          <a:effectLst/>
                          <a:latin typeface="+mn-ea"/>
                          <a:ea typeface="+mn-ea"/>
                        </a:rPr>
                        <a:t>　　表示され、出力選択します。</a:t>
                      </a:r>
                      <a:endParaRPr lang="en-US" altLang="ja-JP" sz="900" b="0" i="0" u="none" strike="noStrike" dirty="0">
                        <a:solidFill>
                          <a:schemeClr val="tx1"/>
                        </a:solidFill>
                        <a:effectLst/>
                        <a:latin typeface="+mn-ea"/>
                        <a:ea typeface="+mn-ea"/>
                      </a:endParaRPr>
                    </a:p>
                    <a:p>
                      <a:pPr algn="just" fontAlgn="ctr"/>
                      <a:endParaRPr lang="en-US" altLang="ja-JP" sz="900" b="0" i="0" u="none" strike="noStrike" dirty="0">
                        <a:solidFill>
                          <a:schemeClr val="tx1"/>
                        </a:solidFill>
                        <a:effectLst/>
                        <a:latin typeface="+mn-ea"/>
                        <a:ea typeface="+mn-ea"/>
                      </a:endParaRPr>
                    </a:p>
                    <a:p>
                      <a:pPr algn="just" fontAlgn="ctr"/>
                      <a:endParaRPr lang="en-US" altLang="ja-JP" sz="900" b="0" i="0" u="none" strike="noStrike" dirty="0">
                        <a:solidFill>
                          <a:schemeClr val="tx1"/>
                        </a:solidFill>
                        <a:effectLst/>
                        <a:latin typeface="+mn-ea"/>
                        <a:ea typeface="+mn-ea"/>
                      </a:endParaRPr>
                    </a:p>
                    <a:p>
                      <a:pPr algn="just" fontAlgn="ctr"/>
                      <a:endParaRPr lang="en-US" altLang="ja-JP" sz="900" b="0" i="0" u="none" strike="noStrike" dirty="0">
                        <a:solidFill>
                          <a:schemeClr val="tx1"/>
                        </a:solidFill>
                        <a:effectLst/>
                        <a:latin typeface="+mn-ea"/>
                        <a:ea typeface="+mn-ea"/>
                      </a:endParaRPr>
                    </a:p>
                    <a:p>
                      <a:pPr algn="just" fontAlgn="ctr"/>
                      <a:endParaRPr lang="en-US" altLang="ja-JP" sz="900" b="0" i="0" u="none" strike="noStrike" dirty="0">
                        <a:solidFill>
                          <a:schemeClr val="tx1"/>
                        </a:solidFill>
                        <a:effectLst/>
                        <a:latin typeface="+mn-ea"/>
                        <a:ea typeface="+mn-ea"/>
                      </a:endParaRPr>
                    </a:p>
                    <a:p>
                      <a:pPr algn="just" fontAlgn="ctr"/>
                      <a:endParaRPr lang="en-US" altLang="ja-JP" sz="900" b="0" i="0" u="none" strike="noStrike" dirty="0">
                        <a:solidFill>
                          <a:schemeClr val="tx1"/>
                        </a:solidFill>
                        <a:effectLst/>
                        <a:latin typeface="+mn-ea"/>
                        <a:ea typeface="+mn-ea"/>
                      </a:endParaRPr>
                    </a:p>
                    <a:p>
                      <a:pPr algn="just" fontAlgn="ctr"/>
                      <a:endParaRPr lang="en-US" altLang="ja-JP" sz="900" b="0" i="0" u="none" strike="noStrike" dirty="0">
                        <a:solidFill>
                          <a:schemeClr val="tx1"/>
                        </a:solidFill>
                        <a:effectLst/>
                        <a:latin typeface="+mn-ea"/>
                        <a:ea typeface="+mn-ea"/>
                      </a:endParaRPr>
                    </a:p>
                    <a:p>
                      <a:pPr algn="just" fontAlgn="ctr"/>
                      <a:endParaRPr lang="en-US" altLang="ja-JP" sz="900" b="0" i="0" u="none" strike="noStrike" dirty="0">
                        <a:solidFill>
                          <a:schemeClr val="tx1"/>
                        </a:solidFill>
                        <a:effectLst/>
                        <a:latin typeface="+mn-ea"/>
                        <a:ea typeface="+mn-ea"/>
                      </a:endParaRPr>
                    </a:p>
                    <a:p>
                      <a:pPr algn="just" fontAlgn="ctr"/>
                      <a:endParaRPr lang="en-US" altLang="ja-JP" sz="900" b="0" i="0" u="none" strike="noStrike" dirty="0">
                        <a:solidFill>
                          <a:schemeClr val="tx1"/>
                        </a:solidFill>
                        <a:effectLst/>
                        <a:latin typeface="+mn-ea"/>
                        <a:ea typeface="+mn-ea"/>
                      </a:endParaRPr>
                    </a:p>
                    <a:p>
                      <a:pPr algn="just" fontAlgn="ctr"/>
                      <a:r>
                        <a:rPr lang="ja-JP" altLang="en-US" sz="900" b="0" i="0" u="none" strike="noStrike" dirty="0">
                          <a:solidFill>
                            <a:schemeClr val="tx1"/>
                          </a:solidFill>
                          <a:effectLst/>
                          <a:latin typeface="+mn-ea"/>
                          <a:ea typeface="+mn-ea"/>
                        </a:rPr>
                        <a:t>・健保・厚保区分の列展開は、社会保険事業所マスタの保険区分を参照します。</a:t>
                      </a:r>
                      <a:endParaRPr lang="en-US" altLang="ja-JP" sz="900" b="0" i="0" u="none" strike="noStrike" dirty="0">
                        <a:solidFill>
                          <a:schemeClr val="tx1"/>
                        </a:solidFill>
                        <a:effectLst/>
                        <a:latin typeface="+mn-ea"/>
                        <a:ea typeface="+mn-ea"/>
                      </a:endParaRPr>
                    </a:p>
                    <a:p>
                      <a:pPr algn="just" fontAlgn="ctr"/>
                      <a:r>
                        <a:rPr lang="ja-JP" altLang="en-US" sz="900" b="0" i="0" u="none" strike="noStrike" dirty="0">
                          <a:solidFill>
                            <a:schemeClr val="tx1"/>
                          </a:solidFill>
                          <a:effectLst/>
                          <a:latin typeface="+mn-ea"/>
                          <a:ea typeface="+mn-ea"/>
                        </a:rPr>
                        <a:t>　ヘッダ名は、保険区分名を付与して表示します。</a:t>
                      </a:r>
                    </a:p>
                    <a:p>
                      <a:pPr algn="just" fontAlgn="ctr"/>
                      <a:r>
                        <a:rPr lang="ja-JP" altLang="en-US" sz="900" b="0" i="0" u="none" strike="noStrike" dirty="0">
                          <a:solidFill>
                            <a:schemeClr val="tx1"/>
                          </a:solidFill>
                          <a:effectLst/>
                          <a:latin typeface="+mn-ea"/>
                          <a:ea typeface="+mn-ea"/>
                        </a:rPr>
                        <a:t>　例</a:t>
                      </a: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「健康保険 事業所整理番号１」、「厚生年金 事業所整理番号１」</a:t>
                      </a:r>
                      <a:endParaRPr lang="en-US" altLang="ja-JP" sz="900" b="0" i="0" u="none" strike="noStrike" dirty="0">
                        <a:solidFill>
                          <a:schemeClr val="tx1"/>
                        </a:solidFill>
                        <a:effectLst/>
                        <a:latin typeface="+mn-ea"/>
                        <a:ea typeface="+mn-ea"/>
                      </a:endParaRPr>
                    </a:p>
                    <a:p>
                      <a:pPr algn="just" fontAlgn="ctr"/>
                      <a:endParaRPr lang="en-US" altLang="ja-JP" sz="900" b="0" i="0" u="none" strike="noStrike" dirty="0">
                        <a:solidFill>
                          <a:schemeClr val="tx1"/>
                        </a:solidFill>
                        <a:effectLst/>
                        <a:latin typeface="+mn-ea"/>
                        <a:ea typeface="+mn-ea"/>
                      </a:endParaRPr>
                    </a:p>
                    <a:p>
                      <a:pPr marL="0" marR="0" indent="0" algn="just"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n-ea"/>
                          <a:ea typeface="+mn-ea"/>
                        </a:rPr>
                        <a:t>・社会保険算定実績履歴マスタは新設のテーブルです。</a:t>
                      </a:r>
                      <a:endParaRPr lang="en-US" altLang="ja-JP" sz="900" b="0" i="0" u="none" strike="noStrike" dirty="0">
                        <a:solidFill>
                          <a:schemeClr val="tx1"/>
                        </a:solidFill>
                        <a:effectLst/>
                        <a:latin typeface="+mn-ea"/>
                        <a:ea typeface="+mn-ea"/>
                      </a:endParaRPr>
                    </a:p>
                    <a:p>
                      <a:pPr marL="0" marR="0" indent="0" algn="just"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n-ea"/>
                          <a:ea typeface="+mn-ea"/>
                        </a:rPr>
                        <a:t>　</a:t>
                      </a:r>
                      <a:r>
                        <a:rPr lang="zh-TW" altLang="en-US" sz="900" dirty="0">
                          <a:solidFill>
                            <a:prstClr val="black"/>
                          </a:solidFill>
                        </a:rPr>
                        <a:t>随時＆定時新等級更新処理</a:t>
                      </a:r>
                      <a:r>
                        <a:rPr lang="ja-JP" altLang="en-US" sz="900" dirty="0">
                          <a:solidFill>
                            <a:prstClr val="black"/>
                          </a:solidFill>
                        </a:rPr>
                        <a:t>で</a:t>
                      </a:r>
                      <a:r>
                        <a:rPr lang="ja-JP" altLang="en-US" sz="900" b="0" i="0" u="none" strike="noStrike" dirty="0">
                          <a:solidFill>
                            <a:schemeClr val="tx1"/>
                          </a:solidFill>
                          <a:effectLst/>
                          <a:latin typeface="+mn-ea"/>
                          <a:ea typeface="+mn-ea"/>
                        </a:rPr>
                        <a:t>社会保険算定実績マスタ（</a:t>
                      </a:r>
                      <a:r>
                        <a:rPr lang="en-US" altLang="ja-JP" sz="900" b="0" i="0" u="none" strike="noStrike" dirty="0">
                          <a:solidFill>
                            <a:schemeClr val="tx1"/>
                          </a:solidFill>
                          <a:effectLst/>
                          <a:latin typeface="+mn-ea"/>
                          <a:ea typeface="+mn-ea"/>
                        </a:rPr>
                        <a:t>PRSYAMST</a:t>
                      </a:r>
                      <a:r>
                        <a:rPr lang="ja-JP" altLang="en-US" sz="900" b="0" i="0" u="none" strike="noStrike" dirty="0">
                          <a:solidFill>
                            <a:schemeClr val="tx1"/>
                          </a:solidFill>
                          <a:effectLst/>
                          <a:latin typeface="+mn-ea"/>
                          <a:ea typeface="+mn-ea"/>
                        </a:rPr>
                        <a:t>）</a:t>
                      </a:r>
                      <a:endParaRPr lang="en-US" altLang="ja-JP" sz="900" b="0" i="0" u="none" strike="noStrike" dirty="0">
                        <a:solidFill>
                          <a:schemeClr val="tx1"/>
                        </a:solidFill>
                        <a:effectLst/>
                        <a:latin typeface="+mn-ea"/>
                        <a:ea typeface="+mn-ea"/>
                      </a:endParaRPr>
                    </a:p>
                    <a:p>
                      <a:pPr marL="0" marR="0" indent="0" algn="just"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n-ea"/>
                          <a:ea typeface="+mn-ea"/>
                        </a:rPr>
                        <a:t>　の履歴</a:t>
                      </a:r>
                      <a:r>
                        <a:rPr lang="ja-JP" altLang="en-US" sz="900" dirty="0">
                          <a:solidFill>
                            <a:prstClr val="black"/>
                          </a:solidFill>
                        </a:rPr>
                        <a:t>データを作成します。</a:t>
                      </a:r>
                      <a:endParaRPr lang="en-US" altLang="ja-JP" sz="900" b="0" i="0" u="none" strike="noStrike" dirty="0">
                        <a:solidFill>
                          <a:schemeClr val="tx1"/>
                        </a:solidFill>
                        <a:effectLst/>
                        <a:latin typeface="Arial" panose="020B0604020202020204" pitchFamily="34" charset="0"/>
                        <a:ea typeface="游ゴシック" panose="020B0400000000000000" pitchFamily="50" charset="-128"/>
                      </a:endParaRPr>
                    </a:p>
                    <a:p>
                      <a:pPr marL="0" marR="0" indent="0" algn="just" defTabSz="914400" rtl="0" eaLnBrk="1" fontAlgn="ctr" latinLnBrk="0" hangingPunct="1">
                        <a:lnSpc>
                          <a:spcPct val="100000"/>
                        </a:lnSpc>
                        <a:spcBef>
                          <a:spcPts val="0"/>
                        </a:spcBef>
                        <a:spcAft>
                          <a:spcPts val="0"/>
                        </a:spcAft>
                        <a:buClrTx/>
                        <a:buSzTx/>
                        <a:buFontTx/>
                        <a:buNone/>
                        <a:tabLst/>
                        <a:defRPr/>
                      </a:pPr>
                      <a:endParaRPr lang="en-US" altLang="ja-JP" sz="900" dirty="0">
                        <a:solidFill>
                          <a:prstClr val="black"/>
                        </a:solidFill>
                      </a:endParaRPr>
                    </a:p>
                  </a:txBody>
                  <a:tcPr marL="36000" marR="7601"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7037676"/>
                  </a:ext>
                </a:extLst>
              </a:tr>
            </a:tbl>
          </a:graphicData>
        </a:graphic>
      </p:graphicFrame>
      <p:sp>
        <p:nvSpPr>
          <p:cNvPr id="12" name="山形 11"/>
          <p:cNvSpPr/>
          <p:nvPr/>
        </p:nvSpPr>
        <p:spPr>
          <a:xfrm>
            <a:off x="2447764" y="859145"/>
            <a:ext cx="1152128" cy="313213"/>
          </a:xfrm>
          <a:prstGeom prst="chevron">
            <a:avLst>
              <a:gd name="adj" fmla="val 37568"/>
            </a:avLst>
          </a:prstGeom>
          <a:solidFill>
            <a:schemeClr val="accent2"/>
          </a:solidFill>
          <a:ln>
            <a:solidFill>
              <a:srgbClr val="3B8EB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給与情報の照会</a:t>
            </a:r>
          </a:p>
        </p:txBody>
      </p:sp>
      <p:sp>
        <p:nvSpPr>
          <p:cNvPr id="14" name="山形 13"/>
          <p:cNvSpPr/>
          <p:nvPr/>
        </p:nvSpPr>
        <p:spPr>
          <a:xfrm>
            <a:off x="1331640" y="848147"/>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抽出条件</a:t>
            </a:r>
            <a:endParaRPr lang="en-US" altLang="ja-JP" sz="800" dirty="0">
              <a:solidFill>
                <a:schemeClr val="tx1"/>
              </a:solidFill>
            </a:endParaRPr>
          </a:p>
          <a:p>
            <a:pPr algn="ctr"/>
            <a:r>
              <a:rPr lang="ja-JP" altLang="en-US" sz="800" dirty="0">
                <a:solidFill>
                  <a:schemeClr val="tx1"/>
                </a:solidFill>
              </a:rPr>
              <a:t>パターンの登録</a:t>
            </a:r>
          </a:p>
        </p:txBody>
      </p:sp>
      <p:sp>
        <p:nvSpPr>
          <p:cNvPr id="15" name="山形 14"/>
          <p:cNvSpPr/>
          <p:nvPr/>
        </p:nvSpPr>
        <p:spPr>
          <a:xfrm>
            <a:off x="251520" y="854381"/>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表示項目</a:t>
            </a:r>
            <a:endParaRPr lang="en-US" altLang="ja-JP" sz="800" dirty="0">
              <a:solidFill>
                <a:schemeClr val="tx1"/>
              </a:solidFill>
            </a:endParaRPr>
          </a:p>
          <a:p>
            <a:pPr algn="ctr"/>
            <a:r>
              <a:rPr kumimoji="1" lang="ja-JP" altLang="en-US" sz="800" dirty="0">
                <a:solidFill>
                  <a:schemeClr val="tx1"/>
                </a:solidFill>
              </a:rPr>
              <a:t>パターンの登録</a:t>
            </a:r>
          </a:p>
        </p:txBody>
      </p:sp>
      <p:sp>
        <p:nvSpPr>
          <p:cNvPr id="17" name="テキスト プレースホルダー 2"/>
          <p:cNvSpPr txBox="1">
            <a:spLocks/>
          </p:cNvSpPr>
          <p:nvPr/>
        </p:nvSpPr>
        <p:spPr>
          <a:xfrm>
            <a:off x="370000" y="1237659"/>
            <a:ext cx="2402232" cy="28366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rPr>
              <a:t>給与検索データ出力</a:t>
            </a:r>
            <a:endParaRPr lang="en-US" altLang="ja-JP" sz="1200" b="1" u="sng" dirty="0">
              <a:solidFill>
                <a:prstClr val="black"/>
              </a:solidFill>
              <a:latin typeface="メイリオ"/>
              <a:ea typeface="メイリオ"/>
            </a:endParaRPr>
          </a:p>
        </p:txBody>
      </p:sp>
      <p:pic>
        <p:nvPicPr>
          <p:cNvPr id="6" name="図 5"/>
          <p:cNvPicPr>
            <a:picLocks noChangeAspect="1"/>
          </p:cNvPicPr>
          <p:nvPr/>
        </p:nvPicPr>
        <p:blipFill>
          <a:blip r:embed="rId2"/>
          <a:stretch>
            <a:fillRect/>
          </a:stretch>
        </p:blipFill>
        <p:spPr>
          <a:xfrm>
            <a:off x="5004048" y="2647338"/>
            <a:ext cx="1838662" cy="946212"/>
          </a:xfrm>
          <a:prstGeom prst="rect">
            <a:avLst/>
          </a:prstGeom>
        </p:spPr>
      </p:pic>
      <p:pic>
        <p:nvPicPr>
          <p:cNvPr id="7" name="図 6"/>
          <p:cNvPicPr>
            <a:picLocks noChangeAspect="1"/>
          </p:cNvPicPr>
          <p:nvPr/>
        </p:nvPicPr>
        <p:blipFill>
          <a:blip r:embed="rId3"/>
          <a:stretch>
            <a:fillRect/>
          </a:stretch>
        </p:blipFill>
        <p:spPr>
          <a:xfrm>
            <a:off x="6984268" y="2647337"/>
            <a:ext cx="1859798" cy="946213"/>
          </a:xfrm>
          <a:prstGeom prst="rect">
            <a:avLst/>
          </a:prstGeom>
        </p:spPr>
      </p:pic>
      <p:sp>
        <p:nvSpPr>
          <p:cNvPr id="13" name="テキスト プレースホルダー 2"/>
          <p:cNvSpPr txBox="1">
            <a:spLocks/>
          </p:cNvSpPr>
          <p:nvPr/>
        </p:nvSpPr>
        <p:spPr>
          <a:xfrm>
            <a:off x="1961061" y="1237659"/>
            <a:ext cx="4557455" cy="27721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dirty="0">
                <a:solidFill>
                  <a:prstClr val="black"/>
                </a:solidFill>
                <a:latin typeface="メイリオ"/>
                <a:ea typeface="メイリオ"/>
              </a:rPr>
              <a:t>給与検索データ出力で出力する項目の出力様式⑤</a:t>
            </a:r>
            <a:endParaRPr lang="en-US" altLang="ja-JP" sz="1050" dirty="0">
              <a:solidFill>
                <a:prstClr val="black"/>
              </a:solidFill>
              <a:latin typeface="メイリオ"/>
              <a:ea typeface="メイリオ"/>
            </a:endParaRPr>
          </a:p>
        </p:txBody>
      </p:sp>
    </p:spTree>
    <p:extLst>
      <p:ext uri="{BB962C8B-B14F-4D97-AF65-F5344CB8AC3E}">
        <p14:creationId xmlns:p14="http://schemas.microsoft.com/office/powerpoint/2010/main" val="411541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21</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給与管理</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1.</a:t>
            </a:r>
            <a:r>
              <a:rPr lang="ja-JP" altLang="en-US" sz="1800" dirty="0">
                <a:solidFill>
                  <a:prstClr val="white"/>
                </a:solidFill>
              </a:rPr>
              <a:t>給与情報検索</a:t>
            </a:r>
            <a:endParaRPr lang="ja-JP" altLang="en-US" sz="1800" dirty="0">
              <a:latin typeface="+mn-ea"/>
              <a:ea typeface="+mn-ea"/>
            </a:endParaRPr>
          </a:p>
        </p:txBody>
      </p:sp>
      <p:sp>
        <p:nvSpPr>
          <p:cNvPr id="14" name="正方形/長方形 13"/>
          <p:cNvSpPr/>
          <p:nvPr/>
        </p:nvSpPr>
        <p:spPr>
          <a:xfrm>
            <a:off x="5770930" y="1091218"/>
            <a:ext cx="2979024" cy="3862596"/>
          </a:xfrm>
          <a:prstGeom prst="rect">
            <a:avLst/>
          </a:prstGeom>
        </p:spPr>
        <p:txBody>
          <a:bodyPr wrap="square">
            <a:spAutoFit/>
          </a:bodyPr>
          <a:lstStyle/>
          <a:p>
            <a:pPr lvl="0" defTabSz="685800">
              <a:defRPr/>
            </a:pPr>
            <a:r>
              <a:rPr lang="ja-JP" altLang="en-US" sz="1100" b="1" dirty="0">
                <a:solidFill>
                  <a:srgbClr val="0070C0"/>
                </a:solidFill>
              </a:rPr>
              <a:t>＜条件パターンコード＞</a:t>
            </a:r>
            <a:endParaRPr lang="en-US" altLang="ja-JP" sz="1100" b="1" dirty="0">
              <a:solidFill>
                <a:srgbClr val="0070C0"/>
              </a:solidFill>
            </a:endParaRPr>
          </a:p>
          <a:p>
            <a:pPr lvl="0" defTabSz="685800">
              <a:defRPr/>
            </a:pPr>
            <a:r>
              <a:rPr lang="ja-JP" altLang="en-US" sz="1000" dirty="0"/>
              <a:t>　出力対象の検索条件パターンを入力します。</a:t>
            </a:r>
            <a:endParaRPr lang="en-US" altLang="ja-JP" sz="1000" dirty="0"/>
          </a:p>
          <a:p>
            <a:pPr lvl="0" defTabSz="685800">
              <a:defRPr/>
            </a:pPr>
            <a:endParaRPr lang="en-US" altLang="ja-JP" sz="1000" dirty="0"/>
          </a:p>
          <a:p>
            <a:pPr lvl="0" defTabSz="685800">
              <a:defRPr/>
            </a:pPr>
            <a:r>
              <a:rPr lang="ja-JP" altLang="en-US" sz="1100" b="1" dirty="0">
                <a:solidFill>
                  <a:srgbClr val="0070C0"/>
                </a:solidFill>
              </a:rPr>
              <a:t>＜用途＞</a:t>
            </a:r>
            <a:endParaRPr lang="en-US" altLang="ja-JP" sz="1100" b="1" dirty="0">
              <a:solidFill>
                <a:srgbClr val="0070C0"/>
              </a:solidFill>
            </a:endParaRPr>
          </a:p>
          <a:p>
            <a:pPr lvl="0" defTabSz="685800">
              <a:defRPr/>
            </a:pPr>
            <a:r>
              <a:rPr lang="ja-JP" altLang="en-US" sz="1000" dirty="0"/>
              <a:t>　検索条件パターンの用途を表示します。</a:t>
            </a:r>
            <a:endParaRPr lang="en-US" altLang="ja-JP" sz="1000" dirty="0"/>
          </a:p>
          <a:p>
            <a:pPr lvl="0" defTabSz="685800">
              <a:defRPr/>
            </a:pPr>
            <a:endParaRPr lang="en-US" altLang="ja-JP" sz="1000" dirty="0"/>
          </a:p>
          <a:p>
            <a:pPr lvl="0" defTabSz="685800">
              <a:defRPr/>
            </a:pPr>
            <a:r>
              <a:rPr lang="en-US" altLang="ja-JP" sz="1100" b="1" dirty="0">
                <a:solidFill>
                  <a:srgbClr val="0070C0"/>
                </a:solidFill>
              </a:rPr>
              <a:t>&lt;PR</a:t>
            </a:r>
            <a:r>
              <a:rPr lang="ja-JP" altLang="en-US" sz="1100" b="1" dirty="0">
                <a:solidFill>
                  <a:srgbClr val="0070C0"/>
                </a:solidFill>
              </a:rPr>
              <a:t>基本属性情報組織参照基準日</a:t>
            </a:r>
            <a:r>
              <a:rPr lang="en-US" altLang="ja-JP" sz="1100" b="1" dirty="0">
                <a:solidFill>
                  <a:srgbClr val="0070C0"/>
                </a:solidFill>
              </a:rPr>
              <a:t>&gt;</a:t>
            </a:r>
          </a:p>
          <a:p>
            <a:pPr lvl="0" defTabSz="685800">
              <a:defRPr/>
            </a:pPr>
            <a:r>
              <a:rPr lang="ja-JP" altLang="en-US" sz="1000" dirty="0"/>
              <a:t>　</a:t>
            </a:r>
            <a:r>
              <a:rPr lang="en-US" altLang="ja-JP" sz="1000" dirty="0"/>
              <a:t>PR</a:t>
            </a:r>
            <a:r>
              <a:rPr lang="ja-JP" altLang="en-US" sz="1000" dirty="0"/>
              <a:t>基本属性情報の組織参照基準日を入力し</a:t>
            </a:r>
            <a:r>
              <a:rPr lang="ja-JP" altLang="en-US" sz="1000" dirty="0" err="1"/>
              <a:t>ま</a:t>
            </a:r>
            <a:endParaRPr lang="en-US" altLang="ja-JP" sz="1000" dirty="0"/>
          </a:p>
          <a:p>
            <a:pPr lvl="0" defTabSz="685800">
              <a:defRPr/>
            </a:pPr>
            <a:r>
              <a:rPr lang="ja-JP" altLang="en-US" sz="1000" dirty="0"/>
              <a:t>　す。所属コードに関わる名称を取得する基準日</a:t>
            </a:r>
            <a:endParaRPr lang="en-US" altLang="ja-JP" sz="1000" dirty="0"/>
          </a:p>
          <a:p>
            <a:pPr lvl="0" defTabSz="685800">
              <a:defRPr/>
            </a:pPr>
            <a:r>
              <a:rPr lang="ja-JP" altLang="en-US" sz="1000" dirty="0"/>
              <a:t>　になります。</a:t>
            </a:r>
            <a:endParaRPr lang="en-US" altLang="ja-JP" sz="1000" dirty="0"/>
          </a:p>
          <a:p>
            <a:pPr lvl="0" defTabSz="685800">
              <a:defRPr/>
            </a:pPr>
            <a:endParaRPr lang="en-US" altLang="ja-JP" sz="1000" dirty="0">
              <a:solidFill>
                <a:srgbClr val="0070C0"/>
              </a:solidFill>
            </a:endParaRPr>
          </a:p>
          <a:p>
            <a:pPr lvl="0" defTabSz="685800">
              <a:defRPr/>
            </a:pPr>
            <a:r>
              <a:rPr lang="ja-JP" altLang="en-US" sz="1100" b="1" dirty="0">
                <a:solidFill>
                  <a:srgbClr val="0070C0"/>
                </a:solidFill>
              </a:rPr>
              <a:t>＜ログイン会社以外の会社分を同時に出力＞</a:t>
            </a:r>
            <a:endParaRPr lang="en-US" altLang="ja-JP" sz="1100" b="1" dirty="0">
              <a:solidFill>
                <a:srgbClr val="0070C0"/>
              </a:solidFill>
            </a:endParaRPr>
          </a:p>
          <a:p>
            <a:pPr lvl="0" defTabSz="685800">
              <a:defRPr/>
            </a:pPr>
            <a:r>
              <a:rPr lang="ja-JP" altLang="en-US" sz="1000" dirty="0"/>
              <a:t>　関連会社の複数指定が可能です。</a:t>
            </a:r>
            <a:endParaRPr lang="en-US" altLang="ja-JP" sz="1000" dirty="0"/>
          </a:p>
          <a:p>
            <a:pPr lvl="0" defTabSz="685800">
              <a:defRPr/>
            </a:pPr>
            <a:r>
              <a:rPr lang="ja-JP" altLang="en-US" sz="1000" dirty="0"/>
              <a:t>　関連会社を出力する場合は給与検索項目、</a:t>
            </a:r>
            <a:endParaRPr lang="en-US" altLang="ja-JP" sz="1000" dirty="0"/>
          </a:p>
          <a:p>
            <a:pPr lvl="0" defTabSz="685800">
              <a:defRPr/>
            </a:pPr>
            <a:r>
              <a:rPr lang="ja-JP" altLang="en-US" sz="1000" dirty="0"/>
              <a:t>　給与検索条件のパターン、設定内容が会社間</a:t>
            </a:r>
            <a:endParaRPr lang="en-US" altLang="ja-JP" sz="1000" dirty="0"/>
          </a:p>
          <a:p>
            <a:pPr lvl="0" defTabSz="685800">
              <a:defRPr/>
            </a:pPr>
            <a:r>
              <a:rPr lang="ja-JP" altLang="en-US" sz="1000" dirty="0"/>
              <a:t>　で同一であることが条件です。</a:t>
            </a:r>
            <a:endParaRPr lang="en-US" altLang="ja-JP" sz="1000" dirty="0"/>
          </a:p>
          <a:p>
            <a:pPr lvl="0" defTabSz="685800">
              <a:defRPr/>
            </a:pPr>
            <a:endParaRPr lang="en-US" altLang="ja-JP" sz="1000" dirty="0"/>
          </a:p>
          <a:p>
            <a:pPr lvl="0" defTabSz="685800">
              <a:defRPr/>
            </a:pPr>
            <a:r>
              <a:rPr lang="ja-JP" altLang="en-US" sz="1100" b="1" dirty="0">
                <a:solidFill>
                  <a:srgbClr val="0070C0"/>
                </a:solidFill>
              </a:rPr>
              <a:t>＜勤怠情報＞</a:t>
            </a:r>
            <a:endParaRPr lang="en-US" altLang="ja-JP" sz="1100" b="1" dirty="0">
              <a:solidFill>
                <a:srgbClr val="0070C0"/>
              </a:solidFill>
            </a:endParaRPr>
          </a:p>
          <a:p>
            <a:pPr lvl="0" defTabSz="685800">
              <a:defRPr/>
            </a:pPr>
            <a:r>
              <a:rPr lang="ja-JP" altLang="en-US" sz="1000" dirty="0"/>
              <a:t>　項目パターンに勤怠情報カテゴリの項目が</a:t>
            </a:r>
            <a:endParaRPr lang="en-US" altLang="ja-JP" sz="1000" dirty="0"/>
          </a:p>
          <a:p>
            <a:pPr lvl="0" defTabSz="685800">
              <a:defRPr/>
            </a:pPr>
            <a:r>
              <a:rPr lang="ja-JP" altLang="en-US" sz="1000" dirty="0"/>
              <a:t>　含まれているときに、抽出対象期間を</a:t>
            </a:r>
            <a:endParaRPr lang="en-US" altLang="ja-JP" sz="1000" dirty="0"/>
          </a:p>
          <a:p>
            <a:pPr lvl="0" defTabSz="685800">
              <a:defRPr/>
            </a:pPr>
            <a:r>
              <a:rPr lang="ja-JP" altLang="en-US" sz="1000" dirty="0"/>
              <a:t>　「勤怠年月 </a:t>
            </a:r>
            <a:r>
              <a:rPr lang="en-US" altLang="ja-JP" sz="1000" dirty="0"/>
              <a:t>(FROM)</a:t>
            </a:r>
            <a:r>
              <a:rPr lang="ja-JP" altLang="en-US" sz="1000" dirty="0"/>
              <a:t>～</a:t>
            </a:r>
            <a:r>
              <a:rPr lang="en-US" altLang="ja-JP" sz="1000" dirty="0"/>
              <a:t>(TO)</a:t>
            </a:r>
            <a:r>
              <a:rPr lang="ja-JP" altLang="en-US" sz="1000" dirty="0"/>
              <a:t>」に指定します。</a:t>
            </a:r>
            <a:endParaRPr lang="en-US" altLang="ja-JP" sz="1000" dirty="0"/>
          </a:p>
          <a:p>
            <a:pPr lvl="0" defTabSz="685800">
              <a:defRPr/>
            </a:pPr>
            <a:r>
              <a:rPr lang="ja-JP" altLang="en-US" sz="1000" dirty="0"/>
              <a:t>　「勤怠実績が</a:t>
            </a:r>
            <a:r>
              <a:rPr lang="en-US" altLang="ja-JP" sz="1000" dirty="0"/>
              <a:t>0</a:t>
            </a:r>
            <a:r>
              <a:rPr lang="ja-JP" altLang="en-US" sz="1000" dirty="0"/>
              <a:t>であるデータを出力しない」</a:t>
            </a:r>
            <a:endParaRPr lang="en-US" altLang="ja-JP" sz="1000" dirty="0"/>
          </a:p>
          <a:p>
            <a:pPr lvl="0" defTabSz="685800">
              <a:defRPr/>
            </a:pPr>
            <a:r>
              <a:rPr lang="ja-JP" altLang="en-US" sz="1000" dirty="0"/>
              <a:t>　をチェックすることで実績のない従業員は</a:t>
            </a:r>
            <a:endParaRPr lang="en-US" altLang="ja-JP" sz="1000" dirty="0"/>
          </a:p>
          <a:p>
            <a:pPr lvl="0" defTabSz="685800">
              <a:defRPr/>
            </a:pPr>
            <a:r>
              <a:rPr lang="ja-JP" altLang="en-US" sz="1000" dirty="0"/>
              <a:t>　出力対象外にすることができます。</a:t>
            </a:r>
            <a:endParaRPr lang="en-US" altLang="ja-JP" sz="1000" dirty="0"/>
          </a:p>
        </p:txBody>
      </p:sp>
      <p:sp>
        <p:nvSpPr>
          <p:cNvPr id="15" name="テキスト プレースホルダー 2"/>
          <p:cNvSpPr txBox="1">
            <a:spLocks/>
          </p:cNvSpPr>
          <p:nvPr/>
        </p:nvSpPr>
        <p:spPr>
          <a:xfrm>
            <a:off x="1942078" y="1273960"/>
            <a:ext cx="1861444"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dirty="0">
                <a:solidFill>
                  <a:prstClr val="black"/>
                </a:solidFill>
                <a:latin typeface="メイリオ"/>
                <a:ea typeface="メイリオ"/>
              </a:rPr>
              <a:t>出力条件①</a:t>
            </a:r>
            <a:endParaRPr lang="en-US" altLang="ja-JP" sz="825" dirty="0">
              <a:solidFill>
                <a:prstClr val="black"/>
              </a:solidFill>
              <a:latin typeface="メイリオ"/>
              <a:ea typeface="メイリオ"/>
            </a:endParaRPr>
          </a:p>
        </p:txBody>
      </p:sp>
      <p:sp>
        <p:nvSpPr>
          <p:cNvPr id="18" name="山形 17"/>
          <p:cNvSpPr/>
          <p:nvPr/>
        </p:nvSpPr>
        <p:spPr>
          <a:xfrm>
            <a:off x="2447764" y="859145"/>
            <a:ext cx="1152128" cy="313213"/>
          </a:xfrm>
          <a:prstGeom prst="chevron">
            <a:avLst>
              <a:gd name="adj" fmla="val 37568"/>
            </a:avLst>
          </a:prstGeom>
          <a:solidFill>
            <a:schemeClr val="accent2"/>
          </a:solidFill>
          <a:ln>
            <a:solidFill>
              <a:srgbClr val="3B8EB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給与情報の照会</a:t>
            </a:r>
          </a:p>
        </p:txBody>
      </p:sp>
      <p:sp>
        <p:nvSpPr>
          <p:cNvPr id="19" name="山形 18"/>
          <p:cNvSpPr/>
          <p:nvPr/>
        </p:nvSpPr>
        <p:spPr>
          <a:xfrm>
            <a:off x="1331640" y="848147"/>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抽出条件</a:t>
            </a:r>
            <a:endParaRPr lang="en-US" altLang="ja-JP" sz="800" dirty="0">
              <a:solidFill>
                <a:schemeClr val="tx1"/>
              </a:solidFill>
            </a:endParaRPr>
          </a:p>
          <a:p>
            <a:pPr algn="ctr"/>
            <a:r>
              <a:rPr lang="ja-JP" altLang="en-US" sz="800" dirty="0">
                <a:solidFill>
                  <a:schemeClr val="tx1"/>
                </a:solidFill>
              </a:rPr>
              <a:t>パターンの登録</a:t>
            </a:r>
          </a:p>
        </p:txBody>
      </p:sp>
      <p:sp>
        <p:nvSpPr>
          <p:cNvPr id="21" name="山形 20"/>
          <p:cNvSpPr/>
          <p:nvPr/>
        </p:nvSpPr>
        <p:spPr>
          <a:xfrm>
            <a:off x="251520" y="854381"/>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表示項目</a:t>
            </a:r>
            <a:endParaRPr lang="en-US" altLang="ja-JP" sz="800" dirty="0">
              <a:solidFill>
                <a:schemeClr val="tx1"/>
              </a:solidFill>
            </a:endParaRPr>
          </a:p>
          <a:p>
            <a:pPr algn="ctr"/>
            <a:r>
              <a:rPr kumimoji="1" lang="ja-JP" altLang="en-US" sz="800" dirty="0">
                <a:solidFill>
                  <a:schemeClr val="tx1"/>
                </a:solidFill>
              </a:rPr>
              <a:t>パターンの登録</a:t>
            </a:r>
          </a:p>
        </p:txBody>
      </p:sp>
      <p:sp>
        <p:nvSpPr>
          <p:cNvPr id="22" name="テキスト プレースホルダー 2"/>
          <p:cNvSpPr txBox="1">
            <a:spLocks/>
          </p:cNvSpPr>
          <p:nvPr/>
        </p:nvSpPr>
        <p:spPr>
          <a:xfrm>
            <a:off x="217474" y="1270888"/>
            <a:ext cx="2402232" cy="28366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rPr>
              <a:t>給与検索データ出力</a:t>
            </a:r>
            <a:endParaRPr lang="en-US" altLang="ja-JP" sz="1200" b="1" u="sng" dirty="0">
              <a:solidFill>
                <a:prstClr val="black"/>
              </a:solidFill>
              <a:latin typeface="メイリオ"/>
              <a:ea typeface="メイリオ"/>
            </a:endParaRPr>
          </a:p>
        </p:txBody>
      </p:sp>
      <p:pic>
        <p:nvPicPr>
          <p:cNvPr id="4" name="図 3"/>
          <p:cNvPicPr>
            <a:picLocks noChangeAspect="1"/>
          </p:cNvPicPr>
          <p:nvPr/>
        </p:nvPicPr>
        <p:blipFill>
          <a:blip r:embed="rId2"/>
          <a:stretch>
            <a:fillRect/>
          </a:stretch>
        </p:blipFill>
        <p:spPr>
          <a:xfrm>
            <a:off x="251520" y="1556400"/>
            <a:ext cx="5242560" cy="3276600"/>
          </a:xfrm>
          <a:prstGeom prst="rect">
            <a:avLst/>
          </a:prstGeom>
        </p:spPr>
      </p:pic>
      <p:sp>
        <p:nvSpPr>
          <p:cNvPr id="6" name="正方形/長方形 5"/>
          <p:cNvSpPr/>
          <p:nvPr/>
        </p:nvSpPr>
        <p:spPr>
          <a:xfrm>
            <a:off x="323528" y="1801527"/>
            <a:ext cx="4536504" cy="90010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275704" y="3371269"/>
            <a:ext cx="2442090" cy="396044"/>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15783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22</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給与管理</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1.</a:t>
            </a:r>
            <a:r>
              <a:rPr lang="ja-JP" altLang="en-US" sz="1800" dirty="0">
                <a:solidFill>
                  <a:prstClr val="white"/>
                </a:solidFill>
              </a:rPr>
              <a:t>給与情報検索</a:t>
            </a:r>
            <a:endParaRPr lang="ja-JP" altLang="en-US" sz="1800" dirty="0">
              <a:latin typeface="+mn-ea"/>
              <a:ea typeface="+mn-ea"/>
            </a:endParaRPr>
          </a:p>
        </p:txBody>
      </p:sp>
      <p:sp>
        <p:nvSpPr>
          <p:cNvPr id="14" name="正方形/長方形 13"/>
          <p:cNvSpPr/>
          <p:nvPr/>
        </p:nvSpPr>
        <p:spPr>
          <a:xfrm>
            <a:off x="5533175" y="1091218"/>
            <a:ext cx="3276364" cy="3500958"/>
          </a:xfrm>
          <a:prstGeom prst="rect">
            <a:avLst/>
          </a:prstGeom>
        </p:spPr>
        <p:txBody>
          <a:bodyPr wrap="square">
            <a:spAutoFit/>
          </a:bodyPr>
          <a:lstStyle/>
          <a:p>
            <a:pPr lvl="0" defTabSz="685800">
              <a:defRPr/>
            </a:pPr>
            <a:r>
              <a:rPr lang="ja-JP" altLang="en-US" sz="1050" b="1" dirty="0">
                <a:solidFill>
                  <a:srgbClr val="0070C0"/>
                </a:solidFill>
              </a:rPr>
              <a:t>＜賃金情報＞</a:t>
            </a:r>
            <a:endParaRPr lang="en-US" altLang="ja-JP" sz="1050" b="1" dirty="0">
              <a:solidFill>
                <a:srgbClr val="0070C0"/>
              </a:solidFill>
            </a:endParaRPr>
          </a:p>
          <a:p>
            <a:pPr lvl="0" defTabSz="685800">
              <a:defRPr/>
            </a:pPr>
            <a:r>
              <a:rPr lang="ja-JP" altLang="en-US" sz="1000" dirty="0"/>
              <a:t>　項目パターンに賃金情報カテゴリの項目が含まれて</a:t>
            </a:r>
            <a:endParaRPr lang="en-US" altLang="ja-JP" sz="1000" dirty="0"/>
          </a:p>
          <a:p>
            <a:pPr lvl="0" defTabSz="685800">
              <a:defRPr/>
            </a:pPr>
            <a:r>
              <a:rPr lang="ja-JP" altLang="en-US" sz="1000" dirty="0"/>
              <a:t>　いる場合に「支給年月日」、「処理年月」、</a:t>
            </a:r>
            <a:endParaRPr lang="en-US" altLang="ja-JP" sz="1000" dirty="0"/>
          </a:p>
          <a:p>
            <a:pPr lvl="0" defTabSz="685800">
              <a:defRPr/>
            </a:pPr>
            <a:r>
              <a:rPr lang="ja-JP" altLang="en-US" sz="1000" dirty="0"/>
              <a:t>　「支給年月」のいずれかを</a:t>
            </a:r>
            <a:r>
              <a:rPr lang="en-US" altLang="ja-JP" sz="1000" dirty="0"/>
              <a:t>(FROM)</a:t>
            </a:r>
            <a:r>
              <a:rPr lang="ja-JP" altLang="en-US" sz="1000" dirty="0"/>
              <a:t>～</a:t>
            </a:r>
            <a:r>
              <a:rPr lang="en-US" altLang="ja-JP" sz="1000" dirty="0"/>
              <a:t>(TO)</a:t>
            </a:r>
            <a:r>
              <a:rPr lang="ja-JP" altLang="en-US" sz="1000" dirty="0"/>
              <a:t>で指定</a:t>
            </a:r>
            <a:endParaRPr lang="en-US" altLang="ja-JP" sz="1000" dirty="0"/>
          </a:p>
          <a:p>
            <a:pPr lvl="0" defTabSz="685800">
              <a:defRPr/>
            </a:pPr>
            <a:r>
              <a:rPr lang="ja-JP" altLang="en-US" sz="1000" dirty="0"/>
              <a:t>　します。</a:t>
            </a:r>
            <a:endParaRPr lang="en-US" altLang="ja-JP" sz="1000" dirty="0"/>
          </a:p>
          <a:p>
            <a:pPr lvl="0" defTabSz="685800">
              <a:defRPr/>
            </a:pPr>
            <a:endParaRPr lang="en-US" altLang="ja-JP" sz="1000" dirty="0"/>
          </a:p>
          <a:p>
            <a:pPr lvl="0" defTabSz="685800">
              <a:defRPr/>
            </a:pPr>
            <a:r>
              <a:rPr lang="ja-JP" altLang="en-US" sz="1000" b="1" dirty="0">
                <a:solidFill>
                  <a:srgbClr val="0070C0"/>
                </a:solidFill>
              </a:rPr>
              <a:t> 　</a:t>
            </a:r>
            <a:r>
              <a:rPr lang="ja-JP" altLang="en-US" sz="1000" dirty="0"/>
              <a:t>賃金種別は「全て」、「給与・賞与」、「昇給</a:t>
            </a:r>
            <a:endParaRPr lang="en-US" altLang="ja-JP" sz="1000" dirty="0"/>
          </a:p>
          <a:p>
            <a:pPr lvl="0" defTabSz="685800">
              <a:defRPr/>
            </a:pPr>
            <a:r>
              <a:rPr lang="ja-JP" altLang="en-US" sz="1000" dirty="0"/>
              <a:t>　差額」のいずれかを選択します。</a:t>
            </a:r>
            <a:endParaRPr lang="en-US" altLang="ja-JP" sz="1000" dirty="0"/>
          </a:p>
          <a:p>
            <a:pPr lvl="0" defTabSz="685800">
              <a:defRPr/>
            </a:pPr>
            <a:endParaRPr lang="en-US" altLang="ja-JP" sz="1000" dirty="0"/>
          </a:p>
          <a:p>
            <a:pPr lvl="0" defTabSz="685800">
              <a:defRPr/>
            </a:pPr>
            <a:r>
              <a:rPr lang="ja-JP" altLang="en-US" sz="1000" dirty="0"/>
              <a:t> 「支給控除金額が</a:t>
            </a:r>
            <a:r>
              <a:rPr lang="en-US" altLang="ja-JP" sz="1000" dirty="0"/>
              <a:t>0</a:t>
            </a:r>
            <a:r>
              <a:rPr lang="ja-JP" altLang="en-US" sz="1000" dirty="0"/>
              <a:t>であるデータを出力しない」を</a:t>
            </a:r>
            <a:endParaRPr lang="en-US" altLang="ja-JP" sz="1000" dirty="0"/>
          </a:p>
          <a:p>
            <a:pPr lvl="0" defTabSz="685800">
              <a:defRPr/>
            </a:pPr>
            <a:r>
              <a:rPr lang="ja-JP" altLang="en-US" sz="1000" dirty="0"/>
              <a:t>　チェックすることで支給実績のない従業員のデータ</a:t>
            </a:r>
            <a:endParaRPr lang="en-US" altLang="ja-JP" sz="1000" dirty="0"/>
          </a:p>
          <a:p>
            <a:pPr lvl="0" defTabSz="685800">
              <a:defRPr/>
            </a:pPr>
            <a:r>
              <a:rPr lang="ja-JP" altLang="en-US" sz="1000" dirty="0"/>
              <a:t>　を出力対象外にすることができます。</a:t>
            </a:r>
            <a:endParaRPr lang="en-US" altLang="ja-JP" sz="1000" dirty="0"/>
          </a:p>
          <a:p>
            <a:pPr lvl="0" defTabSz="685800">
              <a:defRPr/>
            </a:pPr>
            <a:endParaRPr lang="en-US" altLang="ja-JP" sz="1000" dirty="0"/>
          </a:p>
          <a:p>
            <a:pPr lvl="0" defTabSz="685800">
              <a:defRPr/>
            </a:pPr>
            <a:r>
              <a:rPr lang="ja-JP" altLang="en-US" sz="1050" b="1" dirty="0">
                <a:solidFill>
                  <a:srgbClr val="0070C0"/>
                </a:solidFill>
              </a:rPr>
              <a:t>＜年末調整情報＞</a:t>
            </a:r>
            <a:endParaRPr lang="en-US" altLang="ja-JP" sz="1050" b="1" dirty="0">
              <a:solidFill>
                <a:srgbClr val="0070C0"/>
              </a:solidFill>
            </a:endParaRPr>
          </a:p>
          <a:p>
            <a:pPr lvl="0" defTabSz="685800">
              <a:defRPr/>
            </a:pPr>
            <a:r>
              <a:rPr lang="ja-JP" altLang="en-US" sz="1000" dirty="0"/>
              <a:t>　項目パターンに年末調整情報カテゴリの項目が</a:t>
            </a:r>
            <a:endParaRPr lang="en-US" altLang="ja-JP" sz="1000" dirty="0"/>
          </a:p>
          <a:p>
            <a:pPr lvl="0" defTabSz="685800">
              <a:defRPr/>
            </a:pPr>
            <a:r>
              <a:rPr lang="ja-JP" altLang="en-US" sz="1000" dirty="0"/>
              <a:t>　含まれている場合に「年調年」を入力します。</a:t>
            </a:r>
            <a:endParaRPr lang="en-US" altLang="ja-JP" sz="1000" dirty="0"/>
          </a:p>
          <a:p>
            <a:pPr lvl="0" defTabSz="685800">
              <a:defRPr/>
            </a:pPr>
            <a:endParaRPr lang="en-US" altLang="ja-JP" sz="1000" dirty="0"/>
          </a:p>
          <a:p>
            <a:pPr lvl="0" defTabSz="685800">
              <a:defRPr/>
            </a:pPr>
            <a:r>
              <a:rPr lang="ja-JP" altLang="en-US" sz="1050" b="1" dirty="0">
                <a:solidFill>
                  <a:srgbClr val="0070C0"/>
                </a:solidFill>
              </a:rPr>
              <a:t>＜社会保険情報＞</a:t>
            </a:r>
            <a:endParaRPr lang="en-US" altLang="ja-JP" sz="1050" b="1" dirty="0">
              <a:solidFill>
                <a:srgbClr val="0070C0"/>
              </a:solidFill>
            </a:endParaRPr>
          </a:p>
          <a:p>
            <a:pPr lvl="0" defTabSz="685800">
              <a:defRPr/>
            </a:pPr>
            <a:r>
              <a:rPr lang="ja-JP" altLang="en-US" sz="1000" dirty="0"/>
              <a:t>　項目パターンに社会保険情報カテゴリの項目が</a:t>
            </a:r>
            <a:endParaRPr lang="en-US" altLang="ja-JP" sz="1000" dirty="0"/>
          </a:p>
          <a:p>
            <a:pPr lvl="0" defTabSz="685800">
              <a:defRPr/>
            </a:pPr>
            <a:r>
              <a:rPr lang="ja-JP" altLang="en-US" sz="1000" dirty="0"/>
              <a:t>　含まれている場合に「対象年月を</a:t>
            </a:r>
            <a:r>
              <a:rPr lang="en-US" altLang="ja-JP" sz="1000" dirty="0"/>
              <a:t>(FROM)</a:t>
            </a:r>
            <a:r>
              <a:rPr lang="ja-JP" altLang="en-US" sz="1000" dirty="0"/>
              <a:t>～</a:t>
            </a:r>
            <a:r>
              <a:rPr lang="en-US" altLang="ja-JP" sz="1000" dirty="0"/>
              <a:t>(TO)</a:t>
            </a:r>
            <a:r>
              <a:rPr lang="ja-JP" altLang="en-US" sz="1000" dirty="0"/>
              <a:t>」</a:t>
            </a:r>
            <a:endParaRPr lang="en-US" altLang="ja-JP" sz="1000" dirty="0"/>
          </a:p>
          <a:p>
            <a:pPr lvl="0" defTabSz="685800">
              <a:defRPr/>
            </a:pPr>
            <a:r>
              <a:rPr lang="ja-JP" altLang="en-US" sz="1000" dirty="0"/>
              <a:t>　を入力します。</a:t>
            </a:r>
            <a:endParaRPr lang="en-US" altLang="ja-JP" sz="1000" dirty="0"/>
          </a:p>
          <a:p>
            <a:pPr lvl="0" defTabSz="685800">
              <a:defRPr/>
            </a:pPr>
            <a:endParaRPr lang="en-US" altLang="ja-JP" sz="1000" dirty="0"/>
          </a:p>
        </p:txBody>
      </p:sp>
      <p:sp>
        <p:nvSpPr>
          <p:cNvPr id="15" name="テキスト プレースホルダー 2"/>
          <p:cNvSpPr txBox="1">
            <a:spLocks/>
          </p:cNvSpPr>
          <p:nvPr/>
        </p:nvSpPr>
        <p:spPr>
          <a:xfrm>
            <a:off x="1920884" y="1239602"/>
            <a:ext cx="1861444"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dirty="0">
                <a:solidFill>
                  <a:prstClr val="black"/>
                </a:solidFill>
                <a:latin typeface="メイリオ"/>
                <a:ea typeface="メイリオ"/>
              </a:rPr>
              <a:t>出力条件②</a:t>
            </a:r>
            <a:endParaRPr lang="en-US" altLang="ja-JP" sz="825" dirty="0">
              <a:solidFill>
                <a:prstClr val="black"/>
              </a:solidFill>
              <a:latin typeface="メイリオ"/>
              <a:ea typeface="メイリオ"/>
            </a:endParaRPr>
          </a:p>
        </p:txBody>
      </p:sp>
      <p:sp>
        <p:nvSpPr>
          <p:cNvPr id="18" name="山形 17"/>
          <p:cNvSpPr/>
          <p:nvPr/>
        </p:nvSpPr>
        <p:spPr>
          <a:xfrm>
            <a:off x="2447764" y="859145"/>
            <a:ext cx="1152128" cy="313213"/>
          </a:xfrm>
          <a:prstGeom prst="chevron">
            <a:avLst>
              <a:gd name="adj" fmla="val 37568"/>
            </a:avLst>
          </a:prstGeom>
          <a:solidFill>
            <a:schemeClr val="accent2"/>
          </a:solidFill>
          <a:ln>
            <a:solidFill>
              <a:srgbClr val="3B8EB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給与情報の照会</a:t>
            </a:r>
          </a:p>
        </p:txBody>
      </p:sp>
      <p:sp>
        <p:nvSpPr>
          <p:cNvPr id="19" name="山形 18"/>
          <p:cNvSpPr/>
          <p:nvPr/>
        </p:nvSpPr>
        <p:spPr>
          <a:xfrm>
            <a:off x="1331640" y="848147"/>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抽出条件</a:t>
            </a:r>
            <a:endParaRPr lang="en-US" altLang="ja-JP" sz="800" dirty="0">
              <a:solidFill>
                <a:schemeClr val="tx1"/>
              </a:solidFill>
            </a:endParaRPr>
          </a:p>
          <a:p>
            <a:pPr algn="ctr"/>
            <a:r>
              <a:rPr lang="ja-JP" altLang="en-US" sz="800" dirty="0">
                <a:solidFill>
                  <a:schemeClr val="tx1"/>
                </a:solidFill>
              </a:rPr>
              <a:t>パターンの登録</a:t>
            </a:r>
          </a:p>
        </p:txBody>
      </p:sp>
      <p:sp>
        <p:nvSpPr>
          <p:cNvPr id="21" name="山形 20"/>
          <p:cNvSpPr/>
          <p:nvPr/>
        </p:nvSpPr>
        <p:spPr>
          <a:xfrm>
            <a:off x="251520" y="854381"/>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表示項目</a:t>
            </a:r>
            <a:endParaRPr lang="en-US" altLang="ja-JP" sz="800" dirty="0">
              <a:solidFill>
                <a:schemeClr val="tx1"/>
              </a:solidFill>
            </a:endParaRPr>
          </a:p>
          <a:p>
            <a:pPr algn="ctr"/>
            <a:r>
              <a:rPr kumimoji="1" lang="ja-JP" altLang="en-US" sz="800" dirty="0">
                <a:solidFill>
                  <a:schemeClr val="tx1"/>
                </a:solidFill>
              </a:rPr>
              <a:t>パターンの登録</a:t>
            </a:r>
          </a:p>
        </p:txBody>
      </p:sp>
      <p:sp>
        <p:nvSpPr>
          <p:cNvPr id="22" name="テキスト プレースホルダー 2"/>
          <p:cNvSpPr txBox="1">
            <a:spLocks/>
          </p:cNvSpPr>
          <p:nvPr/>
        </p:nvSpPr>
        <p:spPr>
          <a:xfrm>
            <a:off x="202532" y="1255642"/>
            <a:ext cx="2402232" cy="28366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rPr>
              <a:t>給与検索データ出力</a:t>
            </a:r>
            <a:endParaRPr lang="en-US" altLang="ja-JP" sz="1200" b="1" u="sng" dirty="0">
              <a:solidFill>
                <a:prstClr val="black"/>
              </a:solidFill>
              <a:latin typeface="メイリオ"/>
              <a:ea typeface="メイリオ"/>
            </a:endParaRPr>
          </a:p>
        </p:txBody>
      </p:sp>
      <p:pic>
        <p:nvPicPr>
          <p:cNvPr id="6" name="図 5"/>
          <p:cNvPicPr>
            <a:picLocks noChangeAspect="1"/>
          </p:cNvPicPr>
          <p:nvPr/>
        </p:nvPicPr>
        <p:blipFill>
          <a:blip r:embed="rId2"/>
          <a:stretch>
            <a:fillRect/>
          </a:stretch>
        </p:blipFill>
        <p:spPr>
          <a:xfrm>
            <a:off x="222528" y="1552269"/>
            <a:ext cx="5242560" cy="3276600"/>
          </a:xfrm>
          <a:prstGeom prst="rect">
            <a:avLst/>
          </a:prstGeom>
        </p:spPr>
      </p:pic>
      <p:sp>
        <p:nvSpPr>
          <p:cNvPr id="20" name="正方形/長方形 19"/>
          <p:cNvSpPr/>
          <p:nvPr/>
        </p:nvSpPr>
        <p:spPr>
          <a:xfrm>
            <a:off x="293706" y="2679762"/>
            <a:ext cx="2082050" cy="684076"/>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290615" y="3741785"/>
            <a:ext cx="2082050" cy="684076"/>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76233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23</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給与管理</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1.</a:t>
            </a:r>
            <a:r>
              <a:rPr lang="ja-JP" altLang="en-US" sz="1800" dirty="0">
                <a:solidFill>
                  <a:prstClr val="white"/>
                </a:solidFill>
              </a:rPr>
              <a:t>給与情報検索</a:t>
            </a:r>
            <a:endParaRPr lang="ja-JP" altLang="en-US" sz="1800" dirty="0">
              <a:latin typeface="+mn-ea"/>
              <a:ea typeface="+mn-ea"/>
            </a:endParaRPr>
          </a:p>
        </p:txBody>
      </p:sp>
      <p:sp>
        <p:nvSpPr>
          <p:cNvPr id="14" name="正方形/長方形 13"/>
          <p:cNvSpPr/>
          <p:nvPr/>
        </p:nvSpPr>
        <p:spPr>
          <a:xfrm>
            <a:off x="5542470" y="1023578"/>
            <a:ext cx="3422018" cy="3816429"/>
          </a:xfrm>
          <a:prstGeom prst="rect">
            <a:avLst/>
          </a:prstGeom>
        </p:spPr>
        <p:txBody>
          <a:bodyPr wrap="square">
            <a:spAutoFit/>
          </a:bodyPr>
          <a:lstStyle/>
          <a:p>
            <a:pPr lvl="0" defTabSz="685800">
              <a:defRPr/>
            </a:pPr>
            <a:r>
              <a:rPr lang="ja-JP" altLang="en-US" sz="1100" b="1" dirty="0">
                <a:solidFill>
                  <a:srgbClr val="0070C0"/>
                </a:solidFill>
              </a:rPr>
              <a:t>＜汎用条件抽出条件＞</a:t>
            </a:r>
            <a:endParaRPr lang="en-US" altLang="ja-JP" sz="1100" b="1" dirty="0">
              <a:solidFill>
                <a:srgbClr val="0070C0"/>
              </a:solidFill>
            </a:endParaRPr>
          </a:p>
          <a:p>
            <a:pPr lvl="0" defTabSz="685800">
              <a:defRPr/>
            </a:pPr>
            <a:r>
              <a:rPr lang="ja-JP" altLang="en-US" sz="1050" dirty="0"/>
              <a:t>　［給与検索条件設定］で「汎用条件パターンコー</a:t>
            </a:r>
            <a:endParaRPr lang="en-US" altLang="ja-JP" sz="1050" dirty="0"/>
          </a:p>
          <a:p>
            <a:pPr lvl="0" defTabSz="685800">
              <a:defRPr/>
            </a:pPr>
            <a:r>
              <a:rPr lang="ja-JP" altLang="en-US" sz="1050" dirty="0"/>
              <a:t>　ド」を指定している場合に該当パターンコードを</a:t>
            </a:r>
            <a:endParaRPr lang="en-US" altLang="ja-JP" sz="1050" dirty="0"/>
          </a:p>
          <a:p>
            <a:pPr lvl="0" defTabSz="685800">
              <a:defRPr/>
            </a:pPr>
            <a:r>
              <a:rPr lang="ja-JP" altLang="en-US" sz="1050" dirty="0"/>
              <a:t>　表示します。</a:t>
            </a:r>
            <a:endParaRPr lang="en-US" altLang="ja-JP" sz="1050" dirty="0"/>
          </a:p>
          <a:p>
            <a:pPr lvl="0" defTabSz="685800">
              <a:defRPr/>
            </a:pPr>
            <a:endParaRPr lang="en-US" altLang="ja-JP" sz="1050" dirty="0"/>
          </a:p>
          <a:p>
            <a:pPr lvl="0" defTabSz="685800">
              <a:defRPr/>
            </a:pPr>
            <a:r>
              <a:rPr lang="ja-JP" altLang="en-US" sz="1050" dirty="0"/>
              <a:t>　汎用条件設定マスタでの「汎用条件パターン」の</a:t>
            </a:r>
            <a:endParaRPr lang="en-US" altLang="ja-JP" sz="1050" dirty="0"/>
          </a:p>
          <a:p>
            <a:pPr lvl="0" defTabSz="685800">
              <a:defRPr/>
            </a:pPr>
            <a:r>
              <a:rPr lang="ja-JP" altLang="en-US" sz="1050" dirty="0"/>
              <a:t>　指定条件により、各マスタの参照基準日や実年齢、</a:t>
            </a:r>
            <a:endParaRPr lang="en-US" altLang="ja-JP" sz="1050" dirty="0"/>
          </a:p>
          <a:p>
            <a:pPr lvl="0" defTabSz="685800">
              <a:defRPr/>
            </a:pPr>
            <a:r>
              <a:rPr lang="ja-JP" altLang="en-US" sz="1050" dirty="0"/>
              <a:t>　勤続年数の基準日などに適切な値を入力します。</a:t>
            </a:r>
            <a:endParaRPr lang="en-US" altLang="ja-JP" sz="1050" dirty="0"/>
          </a:p>
          <a:p>
            <a:pPr lvl="0" defTabSz="685800">
              <a:defRPr/>
            </a:pPr>
            <a:endParaRPr lang="en-US" altLang="ja-JP" sz="1050" dirty="0"/>
          </a:p>
          <a:p>
            <a:pPr lvl="0" defTabSz="685800">
              <a:defRPr/>
            </a:pPr>
            <a:r>
              <a:rPr lang="ja-JP" altLang="en-US" sz="1050" dirty="0"/>
              <a:t>　・給与支給基準日</a:t>
            </a:r>
            <a:endParaRPr lang="en-US" altLang="ja-JP" sz="1050" dirty="0"/>
          </a:p>
          <a:p>
            <a:pPr lvl="0" defTabSz="685800">
              <a:defRPr/>
            </a:pPr>
            <a:r>
              <a:rPr lang="ja-JP" altLang="en-US" sz="1050" dirty="0"/>
              <a:t>　・賃金台帳算出基準日</a:t>
            </a:r>
            <a:endParaRPr lang="en-US" altLang="ja-JP" sz="1050" dirty="0"/>
          </a:p>
          <a:p>
            <a:pPr lvl="0" defTabSz="685800">
              <a:defRPr/>
            </a:pPr>
            <a:r>
              <a:rPr lang="ja-JP" altLang="en-US" sz="1050" dirty="0"/>
              <a:t>　・実年齢適用基準日</a:t>
            </a:r>
            <a:endParaRPr lang="en-US" altLang="ja-JP" sz="1050" dirty="0"/>
          </a:p>
          <a:p>
            <a:pPr lvl="0" defTabSz="685800">
              <a:defRPr/>
            </a:pPr>
            <a:r>
              <a:rPr lang="ja-JP" altLang="en-US" sz="1050" dirty="0"/>
              <a:t>　・勤怠実績算出基準日</a:t>
            </a:r>
            <a:endParaRPr lang="en-US" altLang="ja-JP" sz="1050" dirty="0"/>
          </a:p>
          <a:p>
            <a:pPr lvl="0" defTabSz="685800">
              <a:defRPr/>
            </a:pPr>
            <a:r>
              <a:rPr lang="ja-JP" altLang="en-US" sz="1050" dirty="0"/>
              <a:t>　・勤続適用基準日</a:t>
            </a:r>
            <a:endParaRPr lang="en-US" altLang="ja-JP" sz="1050" dirty="0"/>
          </a:p>
          <a:p>
            <a:pPr lvl="0" defTabSz="685800">
              <a:defRPr/>
            </a:pPr>
            <a:endParaRPr lang="en-US" altLang="ja-JP" sz="1050" dirty="0"/>
          </a:p>
          <a:p>
            <a:pPr defTabSz="685800">
              <a:defRPr/>
            </a:pPr>
            <a:r>
              <a:rPr lang="ja-JP" altLang="en-US" sz="1050" b="1" dirty="0">
                <a:solidFill>
                  <a:srgbClr val="0070C0"/>
                </a:solidFill>
              </a:rPr>
              <a:t>＜条件詳細設定＞</a:t>
            </a:r>
            <a:endParaRPr lang="en-US" altLang="ja-JP" sz="1050" b="1" dirty="0">
              <a:solidFill>
                <a:srgbClr val="0070C0"/>
              </a:solidFill>
            </a:endParaRPr>
          </a:p>
          <a:p>
            <a:pPr defTabSz="685800">
              <a:defRPr/>
            </a:pPr>
            <a:r>
              <a:rPr lang="ja-JP" altLang="en-US" sz="1050" dirty="0"/>
              <a:t>給与検索条件設定へ遷移します。（個人別条件設定）</a:t>
            </a:r>
            <a:endParaRPr lang="en-US" altLang="ja-JP" sz="1050" dirty="0"/>
          </a:p>
          <a:p>
            <a:pPr lvl="0" defTabSz="685800">
              <a:defRPr/>
            </a:pPr>
            <a:endParaRPr lang="en-US" altLang="ja-JP" sz="1050" dirty="0"/>
          </a:p>
          <a:p>
            <a:pPr defTabSz="685800">
              <a:defRPr/>
            </a:pPr>
            <a:r>
              <a:rPr lang="ja-JP" altLang="en-US" sz="1050" b="1" dirty="0">
                <a:solidFill>
                  <a:srgbClr val="0070C0"/>
                </a:solidFill>
              </a:rPr>
              <a:t>＜条件詳細設定削除＞</a:t>
            </a:r>
            <a:endParaRPr lang="en-US" altLang="ja-JP" sz="1050" b="1" dirty="0">
              <a:solidFill>
                <a:srgbClr val="0070C0"/>
              </a:solidFill>
            </a:endParaRPr>
          </a:p>
          <a:p>
            <a:pPr defTabSz="685800">
              <a:defRPr/>
            </a:pPr>
            <a:r>
              <a:rPr lang="ja-JP" altLang="en-US" sz="1050" dirty="0"/>
              <a:t>個人別条件設定データを削除します。</a:t>
            </a:r>
            <a:endParaRPr lang="en-US" altLang="ja-JP" sz="1050" dirty="0"/>
          </a:p>
          <a:p>
            <a:pPr defTabSz="685800">
              <a:defRPr/>
            </a:pPr>
            <a:r>
              <a:rPr lang="ja-JP" altLang="en-US" sz="1050" dirty="0"/>
              <a:t>個人別条件設定されている場合に活性になります。</a:t>
            </a:r>
            <a:endParaRPr lang="en-US" altLang="ja-JP" sz="1050" dirty="0"/>
          </a:p>
          <a:p>
            <a:pPr lvl="0" defTabSz="685800">
              <a:defRPr/>
            </a:pPr>
            <a:endParaRPr lang="en-US" altLang="ja-JP" sz="1050" dirty="0"/>
          </a:p>
          <a:p>
            <a:pPr lvl="0" defTabSz="685800">
              <a:defRPr/>
            </a:pPr>
            <a:endParaRPr lang="en-US" altLang="ja-JP" sz="1050" dirty="0"/>
          </a:p>
        </p:txBody>
      </p:sp>
      <p:sp>
        <p:nvSpPr>
          <p:cNvPr id="15" name="テキスト プレースホルダー 2"/>
          <p:cNvSpPr txBox="1">
            <a:spLocks/>
          </p:cNvSpPr>
          <p:nvPr/>
        </p:nvSpPr>
        <p:spPr>
          <a:xfrm>
            <a:off x="1733919" y="1249860"/>
            <a:ext cx="1861444"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dirty="0">
                <a:solidFill>
                  <a:prstClr val="black"/>
                </a:solidFill>
                <a:latin typeface="メイリオ"/>
                <a:ea typeface="メイリオ"/>
              </a:rPr>
              <a:t>出力条件③</a:t>
            </a:r>
            <a:endParaRPr lang="en-US" altLang="ja-JP" sz="825" dirty="0">
              <a:solidFill>
                <a:prstClr val="black"/>
              </a:solidFill>
              <a:latin typeface="メイリオ"/>
              <a:ea typeface="メイリオ"/>
            </a:endParaRPr>
          </a:p>
        </p:txBody>
      </p:sp>
      <p:sp>
        <p:nvSpPr>
          <p:cNvPr id="18" name="山形 17"/>
          <p:cNvSpPr/>
          <p:nvPr/>
        </p:nvSpPr>
        <p:spPr>
          <a:xfrm>
            <a:off x="2447764" y="859145"/>
            <a:ext cx="1152128" cy="313213"/>
          </a:xfrm>
          <a:prstGeom prst="chevron">
            <a:avLst>
              <a:gd name="adj" fmla="val 37568"/>
            </a:avLst>
          </a:prstGeom>
          <a:solidFill>
            <a:schemeClr val="accent2"/>
          </a:solidFill>
          <a:ln>
            <a:solidFill>
              <a:srgbClr val="3B8EB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給与情報の照会</a:t>
            </a:r>
          </a:p>
        </p:txBody>
      </p:sp>
      <p:sp>
        <p:nvSpPr>
          <p:cNvPr id="19" name="山形 18"/>
          <p:cNvSpPr/>
          <p:nvPr/>
        </p:nvSpPr>
        <p:spPr>
          <a:xfrm>
            <a:off x="1331640" y="848147"/>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抽出条件</a:t>
            </a:r>
            <a:endParaRPr lang="en-US" altLang="ja-JP" sz="800" dirty="0">
              <a:solidFill>
                <a:schemeClr val="tx1"/>
              </a:solidFill>
            </a:endParaRPr>
          </a:p>
          <a:p>
            <a:pPr algn="ctr"/>
            <a:r>
              <a:rPr lang="ja-JP" altLang="en-US" sz="800" dirty="0">
                <a:solidFill>
                  <a:schemeClr val="tx1"/>
                </a:solidFill>
              </a:rPr>
              <a:t>パターンの登録</a:t>
            </a:r>
          </a:p>
        </p:txBody>
      </p:sp>
      <p:sp>
        <p:nvSpPr>
          <p:cNvPr id="21" name="山形 20"/>
          <p:cNvSpPr/>
          <p:nvPr/>
        </p:nvSpPr>
        <p:spPr>
          <a:xfrm>
            <a:off x="251520" y="854381"/>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表示項目</a:t>
            </a:r>
            <a:endParaRPr lang="en-US" altLang="ja-JP" sz="800" dirty="0">
              <a:solidFill>
                <a:schemeClr val="tx1"/>
              </a:solidFill>
            </a:endParaRPr>
          </a:p>
          <a:p>
            <a:pPr algn="ctr"/>
            <a:r>
              <a:rPr kumimoji="1" lang="ja-JP" altLang="en-US" sz="800" dirty="0">
                <a:solidFill>
                  <a:schemeClr val="tx1"/>
                </a:solidFill>
              </a:rPr>
              <a:t>パターンの登録</a:t>
            </a:r>
          </a:p>
        </p:txBody>
      </p:sp>
      <p:sp>
        <p:nvSpPr>
          <p:cNvPr id="22" name="テキスト プレースホルダー 2"/>
          <p:cNvSpPr txBox="1">
            <a:spLocks/>
          </p:cNvSpPr>
          <p:nvPr/>
        </p:nvSpPr>
        <p:spPr>
          <a:xfrm>
            <a:off x="202532" y="1251173"/>
            <a:ext cx="2402232" cy="28366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rPr>
              <a:t>給与検索データ出力</a:t>
            </a:r>
            <a:endParaRPr lang="en-US" altLang="ja-JP" sz="1200" b="1" u="sng" dirty="0">
              <a:solidFill>
                <a:prstClr val="black"/>
              </a:solidFill>
              <a:latin typeface="メイリオ"/>
              <a:ea typeface="メイリオ"/>
            </a:endParaRPr>
          </a:p>
        </p:txBody>
      </p:sp>
      <p:pic>
        <p:nvPicPr>
          <p:cNvPr id="3" name="図 2"/>
          <p:cNvPicPr>
            <a:picLocks noChangeAspect="1"/>
          </p:cNvPicPr>
          <p:nvPr/>
        </p:nvPicPr>
        <p:blipFill>
          <a:blip r:embed="rId2"/>
          <a:stretch>
            <a:fillRect/>
          </a:stretch>
        </p:blipFill>
        <p:spPr>
          <a:xfrm>
            <a:off x="258416" y="1565383"/>
            <a:ext cx="5242560" cy="3276600"/>
          </a:xfrm>
          <a:prstGeom prst="rect">
            <a:avLst/>
          </a:prstGeom>
        </p:spPr>
      </p:pic>
      <p:sp>
        <p:nvSpPr>
          <p:cNvPr id="16" name="正方形/長方形 15"/>
          <p:cNvSpPr/>
          <p:nvPr/>
        </p:nvSpPr>
        <p:spPr>
          <a:xfrm>
            <a:off x="2554338" y="2679762"/>
            <a:ext cx="2082050" cy="684076"/>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932040" y="1770489"/>
            <a:ext cx="560180" cy="297205"/>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03809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5619979" y="1239998"/>
            <a:ext cx="3164489" cy="789817"/>
          </a:xfrm>
          <a:prstGeom prst="rect">
            <a:avLst/>
          </a:prstGeom>
          <a:ln>
            <a:solidFill>
              <a:schemeClr val="bg1">
                <a:lumMod val="75000"/>
              </a:schemeClr>
            </a:solidFill>
          </a:ln>
        </p:spPr>
      </p:pic>
      <p:pic>
        <p:nvPicPr>
          <p:cNvPr id="8" name="図 7"/>
          <p:cNvPicPr>
            <a:picLocks noChangeAspect="1"/>
          </p:cNvPicPr>
          <p:nvPr/>
        </p:nvPicPr>
        <p:blipFill>
          <a:blip r:embed="rId3"/>
          <a:stretch>
            <a:fillRect/>
          </a:stretch>
        </p:blipFill>
        <p:spPr>
          <a:xfrm>
            <a:off x="209633" y="2255825"/>
            <a:ext cx="5179293" cy="1654683"/>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24</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給与管理</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1.</a:t>
            </a:r>
            <a:r>
              <a:rPr lang="ja-JP" altLang="en-US" sz="1800" dirty="0">
                <a:solidFill>
                  <a:prstClr val="white"/>
                </a:solidFill>
              </a:rPr>
              <a:t>給与情報検索</a:t>
            </a:r>
            <a:endParaRPr lang="ja-JP" altLang="en-US" sz="1800" dirty="0">
              <a:latin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18" name="テキスト プレースホルダー 2"/>
          <p:cNvSpPr txBox="1">
            <a:spLocks/>
          </p:cNvSpPr>
          <p:nvPr/>
        </p:nvSpPr>
        <p:spPr>
          <a:xfrm>
            <a:off x="127234" y="1565827"/>
            <a:ext cx="5060066" cy="57387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00000"/>
              </a:lnSpc>
              <a:buNone/>
            </a:pPr>
            <a:r>
              <a:rPr lang="ja-JP" altLang="en-US" sz="1100" dirty="0">
                <a:solidFill>
                  <a:prstClr val="black"/>
                </a:solidFill>
              </a:rPr>
              <a:t>画面のグリッド機能で</a:t>
            </a:r>
            <a:r>
              <a:rPr lang="en-US" altLang="ja-JP" sz="1100" dirty="0">
                <a:solidFill>
                  <a:prstClr val="black"/>
                </a:solidFill>
              </a:rPr>
              <a:t>Excel/PDF</a:t>
            </a:r>
            <a:r>
              <a:rPr lang="ja-JP" altLang="en-US" sz="1100" dirty="0">
                <a:solidFill>
                  <a:prstClr val="black"/>
                </a:solidFill>
              </a:rPr>
              <a:t>出力や、</a:t>
            </a:r>
            <a:r>
              <a:rPr lang="en-US" altLang="ja-JP" sz="1100" dirty="0">
                <a:solidFill>
                  <a:prstClr val="black"/>
                </a:solidFill>
              </a:rPr>
              <a:t> </a:t>
            </a:r>
            <a:r>
              <a:rPr lang="en-US" altLang="ja-JP" sz="1100" dirty="0" err="1">
                <a:solidFill>
                  <a:prstClr val="black"/>
                </a:solidFill>
              </a:rPr>
              <a:t>ReportPlus</a:t>
            </a:r>
            <a:r>
              <a:rPr lang="ja-JP" altLang="en-US" sz="1100" dirty="0">
                <a:solidFill>
                  <a:prstClr val="black"/>
                </a:solidFill>
              </a:rPr>
              <a:t>機能を利用したチャート表示、ピボットレポートでのデータ集計などをおこなうことができます。</a:t>
            </a:r>
            <a:endParaRPr lang="ja-JP" altLang="en-US" sz="1100" dirty="0"/>
          </a:p>
        </p:txBody>
      </p:sp>
      <p:sp>
        <p:nvSpPr>
          <p:cNvPr id="21" name="テキスト プレースホルダー 2"/>
          <p:cNvSpPr txBox="1">
            <a:spLocks/>
          </p:cNvSpPr>
          <p:nvPr/>
        </p:nvSpPr>
        <p:spPr>
          <a:xfrm>
            <a:off x="222643" y="2010173"/>
            <a:ext cx="2693641"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825" u="sng" dirty="0">
                <a:solidFill>
                  <a:prstClr val="black"/>
                </a:solidFill>
                <a:latin typeface="メイリオ"/>
                <a:ea typeface="メイリオ"/>
              </a:rPr>
              <a:t>データ出力グリッド</a:t>
            </a:r>
            <a:endParaRPr lang="en-US" altLang="ja-JP" sz="825" u="sng" dirty="0">
              <a:solidFill>
                <a:prstClr val="black"/>
              </a:solidFill>
              <a:latin typeface="メイリオ"/>
              <a:ea typeface="メイリオ"/>
            </a:endParaRPr>
          </a:p>
        </p:txBody>
      </p:sp>
      <p:pic>
        <p:nvPicPr>
          <p:cNvPr id="7" name="図 6"/>
          <p:cNvPicPr>
            <a:picLocks noChangeAspect="1"/>
          </p:cNvPicPr>
          <p:nvPr/>
        </p:nvPicPr>
        <p:blipFill>
          <a:blip r:embed="rId4"/>
          <a:stretch>
            <a:fillRect/>
          </a:stretch>
        </p:blipFill>
        <p:spPr>
          <a:xfrm>
            <a:off x="3524720" y="2570925"/>
            <a:ext cx="1219454" cy="1679993"/>
          </a:xfrm>
          <a:prstGeom prst="rect">
            <a:avLst/>
          </a:prstGeom>
        </p:spPr>
      </p:pic>
      <p:sp>
        <p:nvSpPr>
          <p:cNvPr id="17" name="テキスト プレースホルダー 2"/>
          <p:cNvSpPr txBox="1">
            <a:spLocks/>
          </p:cNvSpPr>
          <p:nvPr/>
        </p:nvSpPr>
        <p:spPr>
          <a:xfrm>
            <a:off x="5335973" y="973195"/>
            <a:ext cx="2693641"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en-US" altLang="ja-JP" sz="900" u="sng" dirty="0">
                <a:solidFill>
                  <a:prstClr val="black"/>
                </a:solidFill>
                <a:latin typeface="メイリオ"/>
                <a:ea typeface="メイリオ"/>
              </a:rPr>
              <a:t>PDF</a:t>
            </a:r>
            <a:r>
              <a:rPr lang="ja-JP" altLang="en-US" sz="900" u="sng" dirty="0">
                <a:solidFill>
                  <a:prstClr val="black"/>
                </a:solidFill>
                <a:latin typeface="メイリオ"/>
                <a:ea typeface="メイリオ"/>
              </a:rPr>
              <a:t>出力</a:t>
            </a:r>
            <a:endParaRPr lang="en-US" altLang="ja-JP" sz="700" u="sng" dirty="0">
              <a:solidFill>
                <a:prstClr val="black"/>
              </a:solidFill>
              <a:latin typeface="メイリオ"/>
              <a:ea typeface="メイリオ"/>
            </a:endParaRPr>
          </a:p>
        </p:txBody>
      </p:sp>
      <p:sp>
        <p:nvSpPr>
          <p:cNvPr id="19" name="テキスト プレースホルダー 2"/>
          <p:cNvSpPr txBox="1">
            <a:spLocks/>
          </p:cNvSpPr>
          <p:nvPr/>
        </p:nvSpPr>
        <p:spPr>
          <a:xfrm>
            <a:off x="5352472" y="2031690"/>
            <a:ext cx="2693641"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en-US" altLang="ja-JP" sz="900" u="sng" dirty="0">
                <a:solidFill>
                  <a:prstClr val="black"/>
                </a:solidFill>
                <a:latin typeface="メイリオ"/>
                <a:ea typeface="メイリオ"/>
              </a:rPr>
              <a:t>Excel</a:t>
            </a:r>
            <a:r>
              <a:rPr lang="ja-JP" altLang="en-US" sz="900" u="sng" dirty="0">
                <a:solidFill>
                  <a:prstClr val="black"/>
                </a:solidFill>
                <a:latin typeface="メイリオ"/>
                <a:ea typeface="メイリオ"/>
              </a:rPr>
              <a:t>出力</a:t>
            </a:r>
            <a:endParaRPr lang="en-US" altLang="ja-JP" sz="700" u="sng" dirty="0">
              <a:solidFill>
                <a:prstClr val="black"/>
              </a:solidFill>
              <a:latin typeface="メイリオ"/>
              <a:ea typeface="メイリオ"/>
            </a:endParaRPr>
          </a:p>
        </p:txBody>
      </p:sp>
      <p:sp>
        <p:nvSpPr>
          <p:cNvPr id="20" name="テキスト プレースホルダー 2"/>
          <p:cNvSpPr txBox="1">
            <a:spLocks/>
          </p:cNvSpPr>
          <p:nvPr/>
        </p:nvSpPr>
        <p:spPr>
          <a:xfrm>
            <a:off x="5395312" y="3544303"/>
            <a:ext cx="2693641"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en-US" altLang="ja-JP" sz="900" u="sng" dirty="0" err="1">
                <a:solidFill>
                  <a:prstClr val="black"/>
                </a:solidFill>
                <a:latin typeface="メイリオ"/>
                <a:ea typeface="メイリオ"/>
              </a:rPr>
              <a:t>ReportPlus</a:t>
            </a:r>
            <a:endParaRPr lang="en-US" altLang="ja-JP" sz="700" u="sng" dirty="0">
              <a:solidFill>
                <a:prstClr val="black"/>
              </a:solidFill>
              <a:latin typeface="メイリオ"/>
              <a:ea typeface="メイリオ"/>
            </a:endParaRPr>
          </a:p>
        </p:txBody>
      </p:sp>
      <p:cxnSp>
        <p:nvCxnSpPr>
          <p:cNvPr id="22" name="直線矢印コネクタ 21"/>
          <p:cNvCxnSpPr/>
          <p:nvPr/>
        </p:nvCxnSpPr>
        <p:spPr>
          <a:xfrm flipV="1">
            <a:off x="4134447" y="1383618"/>
            <a:ext cx="1304511" cy="2167357"/>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cxnSp>
        <p:nvCxnSpPr>
          <p:cNvPr id="23" name="直線矢印コネクタ 22"/>
          <p:cNvCxnSpPr/>
          <p:nvPr/>
        </p:nvCxnSpPr>
        <p:spPr>
          <a:xfrm flipV="1">
            <a:off x="4160902" y="2724777"/>
            <a:ext cx="1297366" cy="1000524"/>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cxnSp>
        <p:nvCxnSpPr>
          <p:cNvPr id="26" name="直線矢印コネクタ 25"/>
          <p:cNvCxnSpPr/>
          <p:nvPr/>
        </p:nvCxnSpPr>
        <p:spPr>
          <a:xfrm>
            <a:off x="4211960" y="3910508"/>
            <a:ext cx="1383860" cy="153852"/>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
        <p:nvSpPr>
          <p:cNvPr id="29" name="山形 28"/>
          <p:cNvSpPr/>
          <p:nvPr/>
        </p:nvSpPr>
        <p:spPr>
          <a:xfrm>
            <a:off x="2447764" y="859145"/>
            <a:ext cx="1152128" cy="313213"/>
          </a:xfrm>
          <a:prstGeom prst="chevron">
            <a:avLst>
              <a:gd name="adj" fmla="val 37568"/>
            </a:avLst>
          </a:prstGeom>
          <a:solidFill>
            <a:schemeClr val="accent2"/>
          </a:solidFill>
          <a:ln>
            <a:solidFill>
              <a:srgbClr val="3B8EB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給与情報の照会</a:t>
            </a:r>
          </a:p>
        </p:txBody>
      </p:sp>
      <p:sp>
        <p:nvSpPr>
          <p:cNvPr id="30" name="山形 29"/>
          <p:cNvSpPr/>
          <p:nvPr/>
        </p:nvSpPr>
        <p:spPr>
          <a:xfrm>
            <a:off x="1331640" y="848147"/>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抽出条件</a:t>
            </a:r>
            <a:endParaRPr lang="en-US" altLang="ja-JP" sz="800" dirty="0">
              <a:solidFill>
                <a:schemeClr val="tx1"/>
              </a:solidFill>
            </a:endParaRPr>
          </a:p>
          <a:p>
            <a:pPr algn="ctr"/>
            <a:r>
              <a:rPr lang="ja-JP" altLang="en-US" sz="800" dirty="0">
                <a:solidFill>
                  <a:schemeClr val="tx1"/>
                </a:solidFill>
              </a:rPr>
              <a:t>パターンの登録</a:t>
            </a:r>
          </a:p>
        </p:txBody>
      </p:sp>
      <p:sp>
        <p:nvSpPr>
          <p:cNvPr id="31" name="山形 30"/>
          <p:cNvSpPr/>
          <p:nvPr/>
        </p:nvSpPr>
        <p:spPr>
          <a:xfrm>
            <a:off x="251520" y="854381"/>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表示項目</a:t>
            </a:r>
            <a:endParaRPr lang="en-US" altLang="ja-JP" sz="800" dirty="0">
              <a:solidFill>
                <a:schemeClr val="tx1"/>
              </a:solidFill>
            </a:endParaRPr>
          </a:p>
          <a:p>
            <a:pPr algn="ctr"/>
            <a:r>
              <a:rPr kumimoji="1" lang="ja-JP" altLang="en-US" sz="800" dirty="0">
                <a:solidFill>
                  <a:schemeClr val="tx1"/>
                </a:solidFill>
              </a:rPr>
              <a:t>パターンの登録</a:t>
            </a:r>
          </a:p>
        </p:txBody>
      </p:sp>
      <p:sp>
        <p:nvSpPr>
          <p:cNvPr id="32" name="テキスト プレースホルダー 2"/>
          <p:cNvSpPr txBox="1">
            <a:spLocks/>
          </p:cNvSpPr>
          <p:nvPr/>
        </p:nvSpPr>
        <p:spPr>
          <a:xfrm>
            <a:off x="130524" y="1279046"/>
            <a:ext cx="2402232" cy="28366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rPr>
              <a:t>給与検索データ出力</a:t>
            </a:r>
            <a:endParaRPr lang="en-US" altLang="ja-JP" sz="1200" b="1" u="sng" dirty="0">
              <a:solidFill>
                <a:prstClr val="black"/>
              </a:solidFill>
              <a:latin typeface="メイリオ"/>
              <a:ea typeface="メイリオ"/>
            </a:endParaRPr>
          </a:p>
        </p:txBody>
      </p:sp>
      <p:pic>
        <p:nvPicPr>
          <p:cNvPr id="11" name="図 10"/>
          <p:cNvPicPr>
            <a:picLocks noChangeAspect="1"/>
          </p:cNvPicPr>
          <p:nvPr/>
        </p:nvPicPr>
        <p:blipFill>
          <a:blip r:embed="rId5"/>
          <a:stretch>
            <a:fillRect/>
          </a:stretch>
        </p:blipFill>
        <p:spPr>
          <a:xfrm>
            <a:off x="5692216" y="2257702"/>
            <a:ext cx="3073168" cy="1215859"/>
          </a:xfrm>
          <a:prstGeom prst="rect">
            <a:avLst/>
          </a:prstGeom>
          <a:ln>
            <a:solidFill>
              <a:schemeClr val="bg1">
                <a:lumMod val="75000"/>
              </a:schemeClr>
            </a:solidFill>
          </a:ln>
        </p:spPr>
      </p:pic>
      <p:pic>
        <p:nvPicPr>
          <p:cNvPr id="13" name="図 12"/>
          <p:cNvPicPr>
            <a:picLocks noChangeAspect="1"/>
          </p:cNvPicPr>
          <p:nvPr/>
        </p:nvPicPr>
        <p:blipFill>
          <a:blip r:embed="rId6"/>
          <a:stretch>
            <a:fillRect/>
          </a:stretch>
        </p:blipFill>
        <p:spPr>
          <a:xfrm>
            <a:off x="5935533" y="3804345"/>
            <a:ext cx="2703767" cy="1052642"/>
          </a:xfrm>
          <a:prstGeom prst="rect">
            <a:avLst/>
          </a:prstGeom>
          <a:ln>
            <a:solidFill>
              <a:schemeClr val="bg1">
                <a:lumMod val="75000"/>
              </a:schemeClr>
            </a:solidFill>
          </a:ln>
        </p:spPr>
      </p:pic>
      <p:sp>
        <p:nvSpPr>
          <p:cNvPr id="6" name="正方形/長方形 5"/>
          <p:cNvSpPr/>
          <p:nvPr/>
        </p:nvSpPr>
        <p:spPr>
          <a:xfrm>
            <a:off x="4440393" y="2387084"/>
            <a:ext cx="263214" cy="369332"/>
          </a:xfrm>
          <a:prstGeom prst="rect">
            <a:avLst/>
          </a:prstGeom>
        </p:spPr>
        <p:txBody>
          <a:bodyPr wrap="none">
            <a:spAutoFit/>
          </a:bodyPr>
          <a:lstStyle/>
          <a:p>
            <a:r>
              <a:rPr lang="ja-JP" altLang="en-US" dirty="0">
                <a:solidFill>
                  <a:srgbClr val="000000"/>
                </a:solidFill>
                <a:latin typeface="Meiryo" panose="020B0604030504040204" pitchFamily="50" charset="-128"/>
                <a:ea typeface="Meiryo" panose="020B0604030504040204" pitchFamily="50" charset="-128"/>
              </a:rPr>
              <a:t> </a:t>
            </a:r>
            <a:endParaRPr lang="ja-JP" altLang="en-US" dirty="0"/>
          </a:p>
        </p:txBody>
      </p:sp>
      <p:sp>
        <p:nvSpPr>
          <p:cNvPr id="24" name="テキスト プレースホルダー 2"/>
          <p:cNvSpPr txBox="1">
            <a:spLocks/>
          </p:cNvSpPr>
          <p:nvPr/>
        </p:nvSpPr>
        <p:spPr>
          <a:xfrm>
            <a:off x="199513" y="4042473"/>
            <a:ext cx="2402232" cy="28366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u="sng" dirty="0">
                <a:solidFill>
                  <a:prstClr val="black"/>
                </a:solidFill>
              </a:rPr>
              <a:t>注意事項</a:t>
            </a:r>
            <a:endParaRPr lang="en-US" altLang="ja-JP" sz="1200" u="sng" dirty="0">
              <a:solidFill>
                <a:prstClr val="black"/>
              </a:solidFill>
              <a:latin typeface="メイリオ"/>
              <a:ea typeface="メイリオ"/>
            </a:endParaRPr>
          </a:p>
        </p:txBody>
      </p:sp>
      <p:sp>
        <p:nvSpPr>
          <p:cNvPr id="25" name="テキスト プレースホルダー 2"/>
          <p:cNvSpPr txBox="1">
            <a:spLocks/>
          </p:cNvSpPr>
          <p:nvPr/>
        </p:nvSpPr>
        <p:spPr>
          <a:xfrm>
            <a:off x="188227" y="4279080"/>
            <a:ext cx="5060066" cy="57387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00000"/>
              </a:lnSpc>
              <a:buNone/>
            </a:pPr>
            <a:r>
              <a:rPr lang="ja-JP" altLang="en-US" sz="1050" dirty="0">
                <a:solidFill>
                  <a:srgbClr val="FF0000"/>
                </a:solidFill>
              </a:rPr>
              <a:t>出力結果のパーソナライズ（保存）には対応していません。</a:t>
            </a:r>
            <a:endParaRPr lang="en-US" altLang="ja-JP" sz="1050" dirty="0">
              <a:solidFill>
                <a:srgbClr val="FF0000"/>
              </a:solidFill>
            </a:endParaRPr>
          </a:p>
          <a:p>
            <a:pPr marL="0" indent="0">
              <a:lnSpc>
                <a:spcPct val="100000"/>
              </a:lnSpc>
              <a:buNone/>
            </a:pPr>
            <a:r>
              <a:rPr lang="en-US" altLang="ja-JP" sz="1050" dirty="0">
                <a:solidFill>
                  <a:srgbClr val="FF0000"/>
                </a:solidFill>
              </a:rPr>
              <a:t>※</a:t>
            </a:r>
            <a:r>
              <a:rPr lang="ja-JP" altLang="en-US" sz="1050" dirty="0">
                <a:solidFill>
                  <a:srgbClr val="FF0000"/>
                </a:solidFill>
              </a:rPr>
              <a:t>検索パターンにより動的にグリッドの設定項目を編集しているため</a:t>
            </a:r>
          </a:p>
        </p:txBody>
      </p:sp>
    </p:spTree>
    <p:extLst>
      <p:ext uri="{BB962C8B-B14F-4D97-AF65-F5344CB8AC3E}">
        <p14:creationId xmlns:p14="http://schemas.microsoft.com/office/powerpoint/2010/main" val="1720019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3" name="テキスト プレースホルダー 2"/>
          <p:cNvSpPr>
            <a:spLocks noGrp="1"/>
          </p:cNvSpPr>
          <p:nvPr>
            <p:ph type="body" sz="quarter" idx="14"/>
          </p:nvPr>
        </p:nvSpPr>
        <p:spPr>
          <a:xfrm>
            <a:off x="360000" y="807569"/>
            <a:ext cx="8424000" cy="244249"/>
          </a:xfrm>
        </p:spPr>
        <p:txBody>
          <a:bodyPr/>
          <a:lstStyle/>
          <a:p>
            <a:pPr lvl="0">
              <a:lnSpc>
                <a:spcPts val="1900"/>
              </a:lnSpc>
              <a:buClr>
                <a:srgbClr val="F9BE00"/>
              </a:buClr>
            </a:pPr>
            <a:r>
              <a:rPr lang="ja-JP" altLang="en-US" b="1" u="sng" dirty="0">
                <a:solidFill>
                  <a:prstClr val="black"/>
                </a:solidFill>
              </a:rPr>
              <a:t>給与情報検索の機能とセキュリティについて</a:t>
            </a:r>
            <a:endParaRPr lang="en-US" altLang="ja-JP" b="1" u="sng" dirty="0">
              <a:solidFill>
                <a:prstClr val="black"/>
              </a:solidFill>
            </a:endParaRPr>
          </a:p>
        </p:txBody>
      </p:sp>
      <p:sp>
        <p:nvSpPr>
          <p:cNvPr id="4"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ea typeface="+mn-ea"/>
              </a:rPr>
              <a:t>SuperStream</a:t>
            </a:r>
            <a:r>
              <a:rPr lang="en-US" altLang="ja-JP" sz="2000" dirty="0">
                <a:solidFill>
                  <a:prstClr val="white"/>
                </a:solidFill>
                <a:latin typeface="+mn-ea"/>
                <a:ea typeface="+mn-ea"/>
              </a:rPr>
              <a:t>-NX </a:t>
            </a:r>
            <a:r>
              <a:rPr lang="ja-JP" altLang="en-US" sz="2000" dirty="0">
                <a:solidFill>
                  <a:prstClr val="white"/>
                </a:solidFill>
                <a:latin typeface="+mn-ea"/>
                <a:ea typeface="+mn-ea"/>
              </a:rPr>
              <a:t>給与管理</a:t>
            </a:r>
            <a:r>
              <a:rPr lang="en-US" altLang="ja-JP" dirty="0">
                <a:solidFill>
                  <a:prstClr val="white"/>
                </a:solidFill>
              </a:rPr>
              <a:t/>
            </a:r>
            <a:br>
              <a:rPr lang="en-US" altLang="ja-JP" dirty="0">
                <a:solidFill>
                  <a:prstClr val="white"/>
                </a:solidFill>
              </a:rPr>
            </a:br>
            <a:r>
              <a:rPr lang="en-US" altLang="ja-JP" sz="1800" dirty="0">
                <a:solidFill>
                  <a:prstClr val="white"/>
                </a:solidFill>
              </a:rPr>
              <a:t>1.</a:t>
            </a:r>
            <a:r>
              <a:rPr lang="ja-JP" altLang="en-US" sz="1800" dirty="0">
                <a:solidFill>
                  <a:prstClr val="white"/>
                </a:solidFill>
              </a:rPr>
              <a:t>給与情報検索</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©SuperStream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graphicFrame>
        <p:nvGraphicFramePr>
          <p:cNvPr id="8" name="表 7"/>
          <p:cNvGraphicFramePr>
            <a:graphicFrameLocks noGrp="1"/>
          </p:cNvGraphicFramePr>
          <p:nvPr>
            <p:extLst>
              <p:ext uri="{D42A27DB-BD31-4B8C-83A1-F6EECF244321}">
                <p14:modId xmlns:p14="http://schemas.microsoft.com/office/powerpoint/2010/main" val="3378998143"/>
              </p:ext>
            </p:extLst>
          </p:nvPr>
        </p:nvGraphicFramePr>
        <p:xfrm>
          <a:off x="363820" y="1059582"/>
          <a:ext cx="8420180" cy="3543300"/>
        </p:xfrm>
        <a:graphic>
          <a:graphicData uri="http://schemas.openxmlformats.org/drawingml/2006/table">
            <a:tbl>
              <a:tblPr firstRow="1" bandRow="1">
                <a:tableStyleId>{21E4AEA4-8DFA-4A89-87EB-49C32662AFE0}</a:tableStyleId>
              </a:tblPr>
              <a:tblGrid>
                <a:gridCol w="1463092">
                  <a:extLst>
                    <a:ext uri="{9D8B030D-6E8A-4147-A177-3AD203B41FA5}">
                      <a16:colId xmlns:a16="http://schemas.microsoft.com/office/drawing/2014/main" val="3706995798"/>
                    </a:ext>
                  </a:extLst>
                </a:gridCol>
                <a:gridCol w="1862978">
                  <a:extLst>
                    <a:ext uri="{9D8B030D-6E8A-4147-A177-3AD203B41FA5}">
                      <a16:colId xmlns:a16="http://schemas.microsoft.com/office/drawing/2014/main" val="2033974951"/>
                    </a:ext>
                  </a:extLst>
                </a:gridCol>
                <a:gridCol w="1928642">
                  <a:extLst>
                    <a:ext uri="{9D8B030D-6E8A-4147-A177-3AD203B41FA5}">
                      <a16:colId xmlns:a16="http://schemas.microsoft.com/office/drawing/2014/main" val="1362471758"/>
                    </a:ext>
                  </a:extLst>
                </a:gridCol>
                <a:gridCol w="3165468">
                  <a:extLst>
                    <a:ext uri="{9D8B030D-6E8A-4147-A177-3AD203B41FA5}">
                      <a16:colId xmlns:a16="http://schemas.microsoft.com/office/drawing/2014/main" val="3076273745"/>
                    </a:ext>
                  </a:extLst>
                </a:gridCol>
              </a:tblGrid>
              <a:tr h="0">
                <a:tc>
                  <a:txBody>
                    <a:bodyPr/>
                    <a:lstStyle/>
                    <a:p>
                      <a:r>
                        <a:rPr kumimoji="1" lang="ja-JP" altLang="en-US" sz="1050" dirty="0"/>
                        <a:t>機能名称</a:t>
                      </a:r>
                      <a:endParaRPr kumimoji="1" lang="ja-JP" altLang="en-US" sz="1050" b="0" dirty="0">
                        <a:latin typeface="+mn-ea"/>
                        <a:ea typeface="+mn-ea"/>
                      </a:endParaRPr>
                    </a:p>
                  </a:txBody>
                  <a:tcPr/>
                </a:tc>
                <a:tc>
                  <a:txBody>
                    <a:bodyPr/>
                    <a:lstStyle/>
                    <a:p>
                      <a:r>
                        <a:rPr kumimoji="1" lang="ja-JP" altLang="en-US" sz="1050" dirty="0"/>
                        <a:t>セキュリティの種類</a:t>
                      </a:r>
                      <a:endParaRPr kumimoji="1" lang="ja-JP" altLang="en-US" sz="1050" b="0" dirty="0">
                        <a:latin typeface="+mn-ea"/>
                        <a:ea typeface="+mn-ea"/>
                      </a:endParaRPr>
                    </a:p>
                  </a:txBody>
                  <a:tcPr/>
                </a:tc>
                <a:tc>
                  <a:txBody>
                    <a:bodyPr/>
                    <a:lstStyle/>
                    <a:p>
                      <a:r>
                        <a:rPr kumimoji="1" lang="ja-JP" altLang="en-US" sz="1050" dirty="0"/>
                        <a:t>設定テーブル</a:t>
                      </a:r>
                      <a:endParaRPr kumimoji="1" lang="ja-JP" altLang="en-US" sz="1050" b="0" dirty="0">
                        <a:latin typeface="+mn-ea"/>
                        <a:ea typeface="+mn-ea"/>
                      </a:endParaRPr>
                    </a:p>
                  </a:txBody>
                  <a:tcPr/>
                </a:tc>
                <a:tc>
                  <a:txBody>
                    <a:bodyPr/>
                    <a:lstStyle/>
                    <a:p>
                      <a:r>
                        <a:rPr kumimoji="1" lang="ja-JP" altLang="en-US" sz="1050" dirty="0"/>
                        <a:t>説明</a:t>
                      </a:r>
                      <a:endParaRPr kumimoji="1" lang="ja-JP" altLang="en-US" sz="1050" b="0" dirty="0">
                        <a:latin typeface="+mn-ea"/>
                        <a:ea typeface="+mn-ea"/>
                      </a:endParaRPr>
                    </a:p>
                  </a:txBody>
                  <a:tcPr/>
                </a:tc>
                <a:extLst>
                  <a:ext uri="{0D108BD9-81ED-4DB2-BD59-A6C34878D82A}">
                    <a16:rowId xmlns:a16="http://schemas.microsoft.com/office/drawing/2014/main" val="2458625585"/>
                  </a:ext>
                </a:extLst>
              </a:tr>
              <a:tr h="0">
                <a:tc rowSpan="3">
                  <a:txBody>
                    <a:bodyPr/>
                    <a:lstStyle/>
                    <a:p>
                      <a:r>
                        <a:rPr kumimoji="1" lang="zh-TW" altLang="en-US" sz="1050" dirty="0"/>
                        <a:t>給与検索項目設定</a:t>
                      </a:r>
                      <a:endParaRPr kumimoji="1" lang="en-US" altLang="zh-TW" sz="1050" dirty="0"/>
                    </a:p>
                    <a:p>
                      <a:r>
                        <a:rPr kumimoji="1" lang="en-US" altLang="ja-JP" sz="1050" dirty="0"/>
                        <a:t>JM530100</a:t>
                      </a:r>
                      <a:endParaRPr kumimoji="1" lang="ja-JP" altLang="en-US" sz="1050" dirty="0">
                        <a:latin typeface="+mn-ea"/>
                        <a:ea typeface="+mn-ea"/>
                      </a:endParaRPr>
                    </a:p>
                  </a:txBody>
                  <a:tcPr/>
                </a:tc>
                <a:tc>
                  <a:txBody>
                    <a:bodyPr/>
                    <a:lstStyle/>
                    <a:p>
                      <a:r>
                        <a:rPr kumimoji="1" lang="ja-JP" altLang="en-US" sz="1050" dirty="0"/>
                        <a:t>起動権限</a:t>
                      </a:r>
                      <a:endParaRPr kumimoji="1" lang="en-US" altLang="ja-JP" sz="1050" dirty="0"/>
                    </a:p>
                    <a:p>
                      <a:r>
                        <a:rPr kumimoji="1" lang="ja-JP" altLang="en-US" sz="1050" dirty="0"/>
                        <a:t>更新権限</a:t>
                      </a:r>
                      <a:endParaRPr kumimoji="1" lang="ja-JP" altLang="en-US" sz="1050" dirty="0">
                        <a:latin typeface="+mn-ea"/>
                        <a:ea typeface="+mn-ea"/>
                      </a:endParaRPr>
                    </a:p>
                  </a:txBody>
                  <a:tcPr/>
                </a:tc>
                <a:tc>
                  <a:txBody>
                    <a:bodyPr/>
                    <a:lstStyle/>
                    <a:p>
                      <a:r>
                        <a:rPr kumimoji="1" lang="ja-JP" altLang="en-US" sz="1050" dirty="0"/>
                        <a:t>セキュリティマスタ</a:t>
                      </a:r>
                      <a:endParaRPr kumimoji="1" lang="en-US" altLang="ja-JP" sz="1050" dirty="0">
                        <a:latin typeface="+mn-ea"/>
                        <a:ea typeface="+mn-ea"/>
                      </a:endParaRPr>
                    </a:p>
                  </a:txBody>
                  <a:tcPr/>
                </a:tc>
                <a:tc>
                  <a:txBody>
                    <a:bodyPr/>
                    <a:lstStyle/>
                    <a:p>
                      <a:r>
                        <a:rPr kumimoji="1" lang="ja-JP" altLang="en-US" sz="1050" dirty="0"/>
                        <a:t>セキュリティマスタの参照ウエイト、更新ウエイトと</a:t>
                      </a:r>
                      <a:r>
                        <a:rPr kumimoji="1" lang="en-US" altLang="ja-JP" sz="1050" dirty="0"/>
                        <a:t>LOGIN</a:t>
                      </a:r>
                      <a:r>
                        <a:rPr kumimoji="1" lang="ja-JP" altLang="en-US" sz="1050" dirty="0"/>
                        <a:t>ユーザーのセキュリティウエイト比較</a:t>
                      </a:r>
                      <a:endParaRPr kumimoji="1" lang="ja-JP" altLang="en-US" sz="1050" dirty="0">
                        <a:latin typeface="+mn-ea"/>
                        <a:ea typeface="+mn-ea"/>
                      </a:endParaRPr>
                    </a:p>
                  </a:txBody>
                  <a:tcPr/>
                </a:tc>
                <a:extLst>
                  <a:ext uri="{0D108BD9-81ED-4DB2-BD59-A6C34878D82A}">
                    <a16:rowId xmlns:a16="http://schemas.microsoft.com/office/drawing/2014/main" val="3937712758"/>
                  </a:ext>
                </a:extLst>
              </a:tr>
              <a:tr h="0">
                <a:tc vMerge="1">
                  <a:txBody>
                    <a:bodyPr/>
                    <a:lstStyle/>
                    <a:p>
                      <a:endParaRPr kumimoji="1" lang="ja-JP" altLang="en-US" sz="1050" dirty="0">
                        <a:latin typeface="+mn-ea"/>
                        <a:ea typeface="+mn-ea"/>
                      </a:endParaRPr>
                    </a:p>
                  </a:txBody>
                  <a:tcPr/>
                </a:tc>
                <a:tc>
                  <a:txBody>
                    <a:bodyPr/>
                    <a:lstStyle/>
                    <a:p>
                      <a:r>
                        <a:rPr kumimoji="1" lang="ja-JP" altLang="en-US" sz="1050" dirty="0"/>
                        <a:t>項目参照権限</a:t>
                      </a:r>
                      <a:endParaRPr kumimoji="1" lang="ja-JP" altLang="en-US" sz="1050" dirty="0">
                        <a:latin typeface="+mn-ea"/>
                        <a:ea typeface="+mn-ea"/>
                      </a:endParaRPr>
                    </a:p>
                  </a:txBody>
                  <a:tcPr/>
                </a:tc>
                <a:tc>
                  <a:txBody>
                    <a:bodyPr/>
                    <a:lstStyle/>
                    <a:p>
                      <a:r>
                        <a:rPr kumimoji="1" lang="ja-JP" altLang="en-US" sz="1050" dirty="0"/>
                        <a:t>名称定義マスタ</a:t>
                      </a:r>
                      <a:endParaRPr kumimoji="1" lang="ja-JP" altLang="en-US" sz="1050" dirty="0">
                        <a:latin typeface="+mn-ea"/>
                        <a:ea typeface="+mn-ea"/>
                      </a:endParaRPr>
                    </a:p>
                  </a:txBody>
                  <a:tcPr/>
                </a:tc>
                <a:tc>
                  <a:txBody>
                    <a:bodyPr/>
                    <a:lstStyle/>
                    <a:p>
                      <a:r>
                        <a:rPr kumimoji="1" lang="ja-JP" altLang="en-US" sz="1050" dirty="0"/>
                        <a:t>名称定義マスタのセキュリティウエイトと</a:t>
                      </a:r>
                      <a:r>
                        <a:rPr kumimoji="1" lang="en-US" altLang="ja-JP" sz="1050" dirty="0"/>
                        <a:t>LOGIN</a:t>
                      </a:r>
                      <a:r>
                        <a:rPr kumimoji="1" lang="ja-JP" altLang="en-US" sz="1050" dirty="0"/>
                        <a:t>ユーザーのセキュリティウエイト比較</a:t>
                      </a:r>
                      <a:endParaRPr kumimoji="1" lang="ja-JP" altLang="en-US" sz="1050" dirty="0">
                        <a:latin typeface="+mn-ea"/>
                        <a:ea typeface="+mn-ea"/>
                      </a:endParaRPr>
                    </a:p>
                  </a:txBody>
                  <a:tcPr/>
                </a:tc>
                <a:extLst>
                  <a:ext uri="{0D108BD9-81ED-4DB2-BD59-A6C34878D82A}">
                    <a16:rowId xmlns:a16="http://schemas.microsoft.com/office/drawing/2014/main" val="2286974158"/>
                  </a:ext>
                </a:extLst>
              </a:tr>
              <a:tr h="0">
                <a:tc vMerge="1">
                  <a:txBody>
                    <a:bodyPr/>
                    <a:lstStyle/>
                    <a:p>
                      <a:endParaRPr kumimoji="1" lang="ja-JP" altLang="en-US" sz="1050" dirty="0">
                        <a:latin typeface="+mn-ea"/>
                        <a:ea typeface="+mn-ea"/>
                      </a:endParaRPr>
                    </a:p>
                  </a:txBody>
                  <a:tcPr>
                    <a:lnB w="6350" cap="flat" cmpd="sng" algn="ctr">
                      <a:solidFill>
                        <a:schemeClr val="tx1"/>
                      </a:solidFill>
                      <a:prstDash val="solid"/>
                      <a:round/>
                      <a:headEnd type="none" w="med" len="med"/>
                      <a:tailEnd type="none" w="med" len="med"/>
                    </a:lnB>
                  </a:tcPr>
                </a:tc>
                <a:tc>
                  <a:txBody>
                    <a:bodyPr/>
                    <a:lstStyle/>
                    <a:p>
                      <a:r>
                        <a:rPr kumimoji="1" lang="ja-JP" altLang="en-US" sz="1050" dirty="0"/>
                        <a:t>項目パターンコードの参照権限</a:t>
                      </a:r>
                      <a:endParaRPr kumimoji="1" lang="ja-JP" altLang="en-US" sz="1050" dirty="0">
                        <a:latin typeface="+mn-ea"/>
                        <a:ea typeface="+mn-ea"/>
                      </a:endParaRPr>
                    </a:p>
                  </a:txBody>
                  <a:tcPr/>
                </a:tc>
                <a:tc>
                  <a:txBody>
                    <a:bodyPr/>
                    <a:lstStyle/>
                    <a:p>
                      <a:r>
                        <a:rPr kumimoji="1" lang="ja-JP" altLang="en-US" sz="1050" dirty="0"/>
                        <a:t>給与情報検索項目パターンマスタ</a:t>
                      </a:r>
                      <a:endParaRPr kumimoji="1" lang="ja-JP" altLang="en-US" sz="1050" dirty="0">
                        <a:latin typeface="+mn-ea"/>
                        <a:ea typeface="+mn-ea"/>
                      </a:endParaRPr>
                    </a:p>
                  </a:txBody>
                  <a:tcPr/>
                </a:tc>
                <a:tc>
                  <a:txBody>
                    <a:bodyPr/>
                    <a:lstStyle/>
                    <a:p>
                      <a:r>
                        <a:rPr kumimoji="1" lang="ja-JP" altLang="en-US" sz="1050" dirty="0"/>
                        <a:t>給与検索項目設定のセキュリティレベルと</a:t>
                      </a:r>
                      <a:r>
                        <a:rPr kumimoji="1" lang="en-US" altLang="ja-JP" sz="1050" dirty="0"/>
                        <a:t>LOGIN</a:t>
                      </a:r>
                      <a:r>
                        <a:rPr kumimoji="1" lang="ja-JP" altLang="en-US" sz="1050" dirty="0"/>
                        <a:t>ユーザーのセキュリティウエイト比較</a:t>
                      </a:r>
                      <a:endParaRPr kumimoji="1" lang="en-US" altLang="ja-JP" sz="1050" dirty="0">
                        <a:latin typeface="+mn-ea"/>
                        <a:ea typeface="+mn-ea"/>
                      </a:endParaRPr>
                    </a:p>
                  </a:txBody>
                  <a:tcPr/>
                </a:tc>
                <a:extLst>
                  <a:ext uri="{0D108BD9-81ED-4DB2-BD59-A6C34878D82A}">
                    <a16:rowId xmlns:a16="http://schemas.microsoft.com/office/drawing/2014/main" val="832533995"/>
                  </a:ext>
                </a:extLst>
              </a:tr>
              <a:tr h="0">
                <a:tc rowSpan="2">
                  <a:txBody>
                    <a:bodyPr/>
                    <a:lstStyle/>
                    <a:p>
                      <a:r>
                        <a:rPr kumimoji="1" lang="zh-TW" altLang="en-US" sz="1050" dirty="0"/>
                        <a:t>給与検索</a:t>
                      </a:r>
                      <a:r>
                        <a:rPr kumimoji="1" lang="ja-JP" altLang="en-US" sz="1050" dirty="0"/>
                        <a:t>条件</a:t>
                      </a:r>
                      <a:r>
                        <a:rPr kumimoji="1" lang="zh-TW" altLang="en-US" sz="1050" dirty="0"/>
                        <a:t>設定</a:t>
                      </a:r>
                      <a:endParaRPr kumimoji="1" lang="en-US" altLang="zh-TW" sz="105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t>JM530200</a:t>
                      </a:r>
                      <a:endParaRPr kumimoji="1" lang="ja-JP" altLang="en-US" sz="1050" dirty="0"/>
                    </a:p>
                    <a:p>
                      <a:endParaRPr kumimoji="1" lang="ja-JP" altLang="en-US" sz="1050" dirty="0">
                        <a:latin typeface="+mn-ea"/>
                        <a:ea typeface="+mn-ea"/>
                      </a:endParaRPr>
                    </a:p>
                  </a:txBody>
                  <a:tcPr/>
                </a:tc>
                <a:tc>
                  <a:txBody>
                    <a:bodyPr/>
                    <a:lstStyle/>
                    <a:p>
                      <a:r>
                        <a:rPr kumimoji="1" lang="ja-JP" altLang="en-US" sz="1050" dirty="0"/>
                        <a:t>起動権限</a:t>
                      </a:r>
                      <a:endParaRPr kumimoji="1" lang="en-US" altLang="ja-JP" sz="1050" dirty="0"/>
                    </a:p>
                    <a:p>
                      <a:r>
                        <a:rPr kumimoji="1" lang="ja-JP" altLang="en-US" sz="1050" dirty="0"/>
                        <a:t>更新権限</a:t>
                      </a:r>
                      <a:endParaRPr kumimoji="1" lang="ja-JP" altLang="en-US" sz="1050" dirty="0">
                        <a:latin typeface="+mn-ea"/>
                        <a:ea typeface="+mn-ea"/>
                      </a:endParaRPr>
                    </a:p>
                  </a:txBody>
                  <a:tcPr/>
                </a:tc>
                <a:tc>
                  <a:txBody>
                    <a:bodyPr/>
                    <a:lstStyle/>
                    <a:p>
                      <a:r>
                        <a:rPr kumimoji="1" lang="ja-JP" altLang="en-US" sz="1050" dirty="0"/>
                        <a:t>セキュリティマスタ</a:t>
                      </a:r>
                      <a:endParaRPr kumimoji="1" lang="en-US" altLang="ja-JP" sz="1050" dirty="0">
                        <a:latin typeface="+mn-ea"/>
                        <a:ea typeface="+mn-ea"/>
                      </a:endParaRPr>
                    </a:p>
                  </a:txBody>
                  <a:tcPr/>
                </a:tc>
                <a:tc>
                  <a:txBody>
                    <a:bodyPr/>
                    <a:lstStyle/>
                    <a:p>
                      <a:r>
                        <a:rPr kumimoji="1" lang="ja-JP" altLang="en-US" sz="1050" dirty="0"/>
                        <a:t>セキュリティマスタの参照ウエイト、更新ウエイトと</a:t>
                      </a:r>
                      <a:r>
                        <a:rPr kumimoji="1" lang="en-US" altLang="ja-JP" sz="1050" dirty="0"/>
                        <a:t>LOGIN</a:t>
                      </a:r>
                      <a:r>
                        <a:rPr kumimoji="1" lang="ja-JP" altLang="en-US" sz="1050" dirty="0"/>
                        <a:t>ユーザーのセキュリティウエイト比較</a:t>
                      </a:r>
                      <a:endParaRPr kumimoji="1" lang="ja-JP" altLang="en-US" sz="1050" dirty="0">
                        <a:latin typeface="+mn-ea"/>
                        <a:ea typeface="+mn-ea"/>
                      </a:endParaRPr>
                    </a:p>
                  </a:txBody>
                  <a:tcPr/>
                </a:tc>
                <a:extLst>
                  <a:ext uri="{0D108BD9-81ED-4DB2-BD59-A6C34878D82A}">
                    <a16:rowId xmlns:a16="http://schemas.microsoft.com/office/drawing/2014/main" val="2639337609"/>
                  </a:ext>
                </a:extLst>
              </a:tr>
              <a:tr h="0">
                <a:tc vMerge="1">
                  <a:txBody>
                    <a:bodyPr/>
                    <a:lstStyle/>
                    <a:p>
                      <a:endParaRPr kumimoji="1" lang="ja-JP" altLang="en-US" sz="1050" dirty="0">
                        <a:latin typeface="+mn-ea"/>
                        <a:ea typeface="+mn-ea"/>
                      </a:endParaRPr>
                    </a:p>
                  </a:txBody>
                  <a:tcPr>
                    <a:lnB w="6350" cap="flat" cmpd="sng" algn="ctr">
                      <a:solidFill>
                        <a:schemeClr val="tx1"/>
                      </a:solidFill>
                      <a:prstDash val="solid"/>
                      <a:round/>
                      <a:headEnd type="none" w="med" len="med"/>
                      <a:tailEnd type="none" w="med" len="med"/>
                    </a:lnB>
                  </a:tcPr>
                </a:tc>
                <a:tc>
                  <a:txBody>
                    <a:bodyPr/>
                    <a:lstStyle/>
                    <a:p>
                      <a:r>
                        <a:rPr kumimoji="1" lang="ja-JP" altLang="en-US" sz="1050" dirty="0"/>
                        <a:t>条件パターンコードの参照権限</a:t>
                      </a:r>
                      <a:endParaRPr kumimoji="1" lang="ja-JP" altLang="en-US" sz="1050" dirty="0">
                        <a:latin typeface="+mn-ea"/>
                        <a:ea typeface="+mn-ea"/>
                      </a:endParaRPr>
                    </a:p>
                  </a:txBody>
                  <a:tcPr/>
                </a:tc>
                <a:tc>
                  <a:txBody>
                    <a:bodyPr/>
                    <a:lstStyle/>
                    <a:p>
                      <a:r>
                        <a:rPr kumimoji="1" lang="ja-JP" altLang="en-US" sz="1050" dirty="0"/>
                        <a:t>給与情報検索条件パターンマスタ</a:t>
                      </a:r>
                      <a:endParaRPr kumimoji="1" lang="ja-JP" altLang="en-US" sz="1050" dirty="0">
                        <a:latin typeface="+mn-ea"/>
                        <a:ea typeface="+mn-ea"/>
                      </a:endParaRPr>
                    </a:p>
                  </a:txBody>
                  <a:tcPr/>
                </a:tc>
                <a:tc>
                  <a:txBody>
                    <a:bodyPr/>
                    <a:lstStyle/>
                    <a:p>
                      <a:r>
                        <a:rPr kumimoji="1" lang="ja-JP" altLang="en-US" sz="1050" dirty="0"/>
                        <a:t>給与検索条件設定のセキュリティレベルと</a:t>
                      </a:r>
                      <a:r>
                        <a:rPr kumimoji="1" lang="en-US" altLang="ja-JP" sz="1050" dirty="0"/>
                        <a:t>LOGIN</a:t>
                      </a:r>
                      <a:r>
                        <a:rPr kumimoji="1" lang="ja-JP" altLang="en-US" sz="1050" dirty="0"/>
                        <a:t>ユーザーのセキュリティウエイト比較</a:t>
                      </a:r>
                      <a:endParaRPr kumimoji="1" lang="en-US" altLang="ja-JP" sz="1050" dirty="0">
                        <a:latin typeface="+mn-ea"/>
                        <a:ea typeface="+mn-ea"/>
                      </a:endParaRPr>
                    </a:p>
                  </a:txBody>
                  <a:tcPr/>
                </a:tc>
                <a:extLst>
                  <a:ext uri="{0D108BD9-81ED-4DB2-BD59-A6C34878D82A}">
                    <a16:rowId xmlns:a16="http://schemas.microsoft.com/office/drawing/2014/main" val="3707802601"/>
                  </a:ext>
                </a:extLst>
              </a:tr>
              <a:tr h="0">
                <a:tc rowSpan="3">
                  <a:txBody>
                    <a:bodyPr/>
                    <a:lstStyle/>
                    <a:p>
                      <a:r>
                        <a:rPr kumimoji="1" lang="zh-TW" altLang="en-US" sz="1050" dirty="0"/>
                        <a:t>給与検索</a:t>
                      </a:r>
                      <a:r>
                        <a:rPr kumimoji="1" lang="ja-JP" altLang="en-US" sz="1050" dirty="0"/>
                        <a:t>データ出力</a:t>
                      </a:r>
                      <a:endParaRPr kumimoji="1" lang="en-US" altLang="ja-JP" sz="1050" dirty="0"/>
                    </a:p>
                    <a:p>
                      <a:r>
                        <a:rPr kumimoji="1" lang="en-US" altLang="ja-JP" sz="1050" dirty="0"/>
                        <a:t>JR530100</a:t>
                      </a:r>
                      <a:endParaRPr kumimoji="1" lang="ja-JP" altLang="en-US" sz="1050" dirty="0">
                        <a:latin typeface="+mn-ea"/>
                        <a:ea typeface="+mn-ea"/>
                      </a:endParaRPr>
                    </a:p>
                  </a:txBody>
                  <a:tcPr/>
                </a:tc>
                <a:tc>
                  <a:txBody>
                    <a:bodyPr/>
                    <a:lstStyle/>
                    <a:p>
                      <a:r>
                        <a:rPr kumimoji="1" lang="ja-JP" altLang="en-US" sz="1050" dirty="0"/>
                        <a:t>起動権限</a:t>
                      </a:r>
                      <a:endParaRPr kumimoji="1" lang="ja-JP" altLang="en-US" sz="1050" dirty="0">
                        <a:latin typeface="+mn-ea"/>
                        <a:ea typeface="+mn-ea"/>
                      </a:endParaRPr>
                    </a:p>
                  </a:txBody>
                  <a:tcPr/>
                </a:tc>
                <a:tc>
                  <a:txBody>
                    <a:bodyPr/>
                    <a:lstStyle/>
                    <a:p>
                      <a:r>
                        <a:rPr kumimoji="1" lang="ja-JP" altLang="en-US" sz="1050" dirty="0"/>
                        <a:t>セキュリティマスタ</a:t>
                      </a:r>
                      <a:endParaRPr kumimoji="1" lang="en-US" altLang="ja-JP" sz="1050" dirty="0">
                        <a:latin typeface="+mn-ea"/>
                        <a:ea typeface="+mn-ea"/>
                      </a:endParaRPr>
                    </a:p>
                  </a:txBody>
                  <a:tcPr/>
                </a:tc>
                <a:tc>
                  <a:txBody>
                    <a:bodyPr/>
                    <a:lstStyle/>
                    <a:p>
                      <a:r>
                        <a:rPr kumimoji="1" lang="ja-JP" altLang="en-US" sz="1050" dirty="0"/>
                        <a:t>セキュリティマスタの参照ウエイトと</a:t>
                      </a:r>
                      <a:r>
                        <a:rPr kumimoji="1" lang="en-US" altLang="ja-JP" sz="1050" dirty="0"/>
                        <a:t>LOGIN</a:t>
                      </a:r>
                      <a:r>
                        <a:rPr kumimoji="1" lang="ja-JP" altLang="en-US" sz="1050" dirty="0"/>
                        <a:t>ユーザーのセキュリティウエイト比較</a:t>
                      </a:r>
                      <a:endParaRPr kumimoji="1" lang="ja-JP" altLang="en-US" sz="1050" dirty="0">
                        <a:latin typeface="+mn-ea"/>
                        <a:ea typeface="+mn-ea"/>
                      </a:endParaRPr>
                    </a:p>
                  </a:txBody>
                  <a:tcPr/>
                </a:tc>
                <a:extLst>
                  <a:ext uri="{0D108BD9-81ED-4DB2-BD59-A6C34878D82A}">
                    <a16:rowId xmlns:a16="http://schemas.microsoft.com/office/drawing/2014/main" val="1456211592"/>
                  </a:ext>
                </a:extLst>
              </a:tr>
              <a:tr h="0">
                <a:tc vMerge="1">
                  <a:txBody>
                    <a:bodyPr/>
                    <a:lstStyle/>
                    <a:p>
                      <a:endParaRPr kumimoji="1" lang="ja-JP" altLang="en-US" sz="1050" dirty="0">
                        <a:latin typeface="+mn-ea"/>
                        <a:ea typeface="+mn-ea"/>
                      </a:endParaRPr>
                    </a:p>
                  </a:txBody>
                  <a:tcPr/>
                </a:tc>
                <a:tc>
                  <a:txBody>
                    <a:bodyPr/>
                    <a:lstStyle/>
                    <a:p>
                      <a:r>
                        <a:rPr kumimoji="1" lang="ja-JP" altLang="en-US" sz="1050" dirty="0"/>
                        <a:t>部門参照権限</a:t>
                      </a:r>
                      <a:endParaRPr kumimoji="1" lang="en-US" altLang="ja-JP" sz="1050" dirty="0"/>
                    </a:p>
                    <a:p>
                      <a:endParaRPr kumimoji="1" lang="ja-JP" altLang="en-US" sz="1050" dirty="0">
                        <a:latin typeface="+mn-ea"/>
                        <a:ea typeface="+mn-ea"/>
                      </a:endParaRPr>
                    </a:p>
                  </a:txBody>
                  <a:tcPr/>
                </a:tc>
                <a:tc>
                  <a:txBody>
                    <a:bodyPr/>
                    <a:lstStyle/>
                    <a:p>
                      <a:r>
                        <a:rPr kumimoji="1" lang="ja-JP" altLang="en-US" sz="1050" dirty="0"/>
                        <a:t>セキュリティマスタ</a:t>
                      </a:r>
                      <a:endParaRPr kumimoji="1" lang="en-US" altLang="ja-JP" sz="1050" dirty="0">
                        <a:latin typeface="+mn-ea"/>
                        <a:ea typeface="+mn-ea"/>
                      </a:endParaRPr>
                    </a:p>
                  </a:txBody>
                  <a:tcPr/>
                </a:tc>
                <a:tc>
                  <a:txBody>
                    <a:bodyPr/>
                    <a:lstStyle/>
                    <a:p>
                      <a:r>
                        <a:rPr kumimoji="1" lang="ja-JP" altLang="en-US" sz="1050" dirty="0"/>
                        <a:t>セキュリティマスタの部門情報参照権限と</a:t>
                      </a:r>
                      <a:r>
                        <a:rPr kumimoji="1" lang="en-US" altLang="ja-JP" sz="1050" dirty="0"/>
                        <a:t>LOGIN</a:t>
                      </a:r>
                      <a:r>
                        <a:rPr kumimoji="1" lang="ja-JP" altLang="en-US" sz="1050" dirty="0"/>
                        <a:t>ユーザーのセキュリティ所属比較</a:t>
                      </a:r>
                      <a:endParaRPr kumimoji="1" lang="ja-JP" altLang="en-US" sz="1050" dirty="0">
                        <a:latin typeface="+mn-ea"/>
                        <a:ea typeface="+mn-ea"/>
                      </a:endParaRPr>
                    </a:p>
                  </a:txBody>
                  <a:tcPr/>
                </a:tc>
                <a:extLst>
                  <a:ext uri="{0D108BD9-81ED-4DB2-BD59-A6C34878D82A}">
                    <a16:rowId xmlns:a16="http://schemas.microsoft.com/office/drawing/2014/main" val="2450501144"/>
                  </a:ext>
                </a:extLst>
              </a:tr>
              <a:tr h="0">
                <a:tc vMerge="1">
                  <a:txBody>
                    <a:bodyPr/>
                    <a:lstStyle/>
                    <a:p>
                      <a:endParaRPr kumimoji="1" lang="ja-JP" altLang="en-US" sz="1050" dirty="0">
                        <a:latin typeface="+mn-ea"/>
                        <a:ea typeface="+mn-ea"/>
                      </a:endParaRPr>
                    </a:p>
                  </a:txBody>
                  <a:tcPr/>
                </a:tc>
                <a:tc>
                  <a:txBody>
                    <a:bodyPr/>
                    <a:lstStyle/>
                    <a:p>
                      <a:r>
                        <a:rPr kumimoji="1" lang="ja-JP" altLang="en-US" sz="1050" dirty="0"/>
                        <a:t>条件パターンコードの参照権限</a:t>
                      </a:r>
                      <a:endParaRPr kumimoji="1" lang="ja-JP" altLang="en-US" sz="1050" dirty="0">
                        <a:latin typeface="+mn-ea"/>
                        <a:ea typeface="+mn-ea"/>
                      </a:endParaRPr>
                    </a:p>
                  </a:txBody>
                  <a:tcPr/>
                </a:tc>
                <a:tc>
                  <a:txBody>
                    <a:bodyPr/>
                    <a:lstStyle/>
                    <a:p>
                      <a:r>
                        <a:rPr kumimoji="1" lang="ja-JP" altLang="en-US" sz="1050" dirty="0"/>
                        <a:t>給与情報検索条件パターンマスタ</a:t>
                      </a:r>
                      <a:endParaRPr kumimoji="1" lang="ja-JP" altLang="en-US" sz="1050" dirty="0">
                        <a:latin typeface="+mn-ea"/>
                        <a:ea typeface="+mn-ea"/>
                      </a:endParaRPr>
                    </a:p>
                  </a:txBody>
                  <a:tcPr/>
                </a:tc>
                <a:tc>
                  <a:txBody>
                    <a:bodyPr/>
                    <a:lstStyle/>
                    <a:p>
                      <a:r>
                        <a:rPr kumimoji="1" lang="ja-JP" altLang="en-US" sz="1050" dirty="0"/>
                        <a:t>給与検索条件設定のセキュリティレベルと</a:t>
                      </a:r>
                      <a:r>
                        <a:rPr kumimoji="1" lang="en-US" altLang="ja-JP" sz="1050" dirty="0"/>
                        <a:t>LOGIN</a:t>
                      </a:r>
                      <a:r>
                        <a:rPr kumimoji="1" lang="ja-JP" altLang="en-US" sz="1050" dirty="0"/>
                        <a:t>ユーザーのセキュリティウエイト比較</a:t>
                      </a:r>
                      <a:endParaRPr kumimoji="1" lang="en-US" altLang="ja-JP" sz="1050" dirty="0">
                        <a:latin typeface="+mn-ea"/>
                        <a:ea typeface="+mn-ea"/>
                      </a:endParaRPr>
                    </a:p>
                  </a:txBody>
                  <a:tcPr/>
                </a:tc>
                <a:extLst>
                  <a:ext uri="{0D108BD9-81ED-4DB2-BD59-A6C34878D82A}">
                    <a16:rowId xmlns:a16="http://schemas.microsoft.com/office/drawing/2014/main" val="2129616484"/>
                  </a:ext>
                </a:extLst>
              </a:tr>
            </a:tbl>
          </a:graphicData>
        </a:graphic>
      </p:graphicFrame>
    </p:spTree>
    <p:extLst>
      <p:ext uri="{BB962C8B-B14F-4D97-AF65-F5344CB8AC3E}">
        <p14:creationId xmlns:p14="http://schemas.microsoft.com/office/powerpoint/2010/main" val="1845220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26</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給与管理</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1.</a:t>
            </a:r>
            <a:r>
              <a:rPr lang="ja-JP" altLang="en-US" sz="1800" dirty="0">
                <a:solidFill>
                  <a:prstClr val="white"/>
                </a:solidFill>
              </a:rPr>
              <a:t>給与情報検索</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3" name="テキスト プレースホルダー 2"/>
          <p:cNvSpPr>
            <a:spLocks noGrp="1"/>
          </p:cNvSpPr>
          <p:nvPr>
            <p:ph type="body" sz="quarter" idx="14"/>
          </p:nvPr>
        </p:nvSpPr>
        <p:spPr>
          <a:xfrm>
            <a:off x="356106" y="825556"/>
            <a:ext cx="2915856" cy="180020"/>
          </a:xfrm>
        </p:spPr>
        <p:txBody>
          <a:bodyPr/>
          <a:lstStyle/>
          <a:p>
            <a:r>
              <a:rPr kumimoji="1" lang="ja-JP" altLang="en-US" b="1" u="sng" dirty="0"/>
              <a:t>給与情報検索関連改善機能</a:t>
            </a:r>
          </a:p>
        </p:txBody>
      </p:sp>
      <p:graphicFrame>
        <p:nvGraphicFramePr>
          <p:cNvPr id="7" name="表 6"/>
          <p:cNvGraphicFramePr>
            <a:graphicFrameLocks noGrp="1"/>
          </p:cNvGraphicFramePr>
          <p:nvPr>
            <p:extLst>
              <p:ext uri="{D42A27DB-BD31-4B8C-83A1-F6EECF244321}">
                <p14:modId xmlns:p14="http://schemas.microsoft.com/office/powerpoint/2010/main" val="2324902970"/>
              </p:ext>
            </p:extLst>
          </p:nvPr>
        </p:nvGraphicFramePr>
        <p:xfrm>
          <a:off x="356106" y="1081973"/>
          <a:ext cx="8427894" cy="3385965"/>
        </p:xfrm>
        <a:graphic>
          <a:graphicData uri="http://schemas.openxmlformats.org/drawingml/2006/table">
            <a:tbl>
              <a:tblPr firstRow="1" bandRow="1">
                <a:tableStyleId>{21E4AEA4-8DFA-4A89-87EB-49C32662AFE0}</a:tableStyleId>
              </a:tblPr>
              <a:tblGrid>
                <a:gridCol w="469987">
                  <a:extLst>
                    <a:ext uri="{9D8B030D-6E8A-4147-A177-3AD203B41FA5}">
                      <a16:colId xmlns:a16="http://schemas.microsoft.com/office/drawing/2014/main" val="909504742"/>
                    </a:ext>
                  </a:extLst>
                </a:gridCol>
                <a:gridCol w="2017715">
                  <a:extLst>
                    <a:ext uri="{9D8B030D-6E8A-4147-A177-3AD203B41FA5}">
                      <a16:colId xmlns:a16="http://schemas.microsoft.com/office/drawing/2014/main" val="3851362399"/>
                    </a:ext>
                  </a:extLst>
                </a:gridCol>
                <a:gridCol w="5940192">
                  <a:extLst>
                    <a:ext uri="{9D8B030D-6E8A-4147-A177-3AD203B41FA5}">
                      <a16:colId xmlns:a16="http://schemas.microsoft.com/office/drawing/2014/main" val="4291956162"/>
                    </a:ext>
                  </a:extLst>
                </a:gridCol>
              </a:tblGrid>
              <a:tr h="270633">
                <a:tc>
                  <a:txBody>
                    <a:bodyPr/>
                    <a:lstStyle/>
                    <a:p>
                      <a:r>
                        <a:rPr kumimoji="1" lang="ja-JP" altLang="en-US" sz="1050" dirty="0"/>
                        <a:t>№</a:t>
                      </a:r>
                    </a:p>
                  </a:txBody>
                  <a:tcPr/>
                </a:tc>
                <a:tc>
                  <a:txBody>
                    <a:bodyPr/>
                    <a:lstStyle/>
                    <a:p>
                      <a:r>
                        <a:rPr kumimoji="1" lang="ja-JP" altLang="en-US" sz="1050" dirty="0"/>
                        <a:t>機能</a:t>
                      </a:r>
                      <a:r>
                        <a:rPr kumimoji="1" lang="en-US" altLang="ja-JP" sz="1050" dirty="0"/>
                        <a:t>ID</a:t>
                      </a:r>
                    </a:p>
                    <a:p>
                      <a:r>
                        <a:rPr kumimoji="1" lang="ja-JP" altLang="en-US" sz="1050" dirty="0"/>
                        <a:t>機能名称</a:t>
                      </a:r>
                    </a:p>
                  </a:txBody>
                  <a:tcPr/>
                </a:tc>
                <a:tc>
                  <a:txBody>
                    <a:bodyPr/>
                    <a:lstStyle/>
                    <a:p>
                      <a:r>
                        <a:rPr kumimoji="1" lang="ja-JP" altLang="en-US" sz="1050" dirty="0"/>
                        <a:t>対応内容</a:t>
                      </a:r>
                    </a:p>
                  </a:txBody>
                  <a:tcPr/>
                </a:tc>
                <a:extLst>
                  <a:ext uri="{0D108BD9-81ED-4DB2-BD59-A6C34878D82A}">
                    <a16:rowId xmlns:a16="http://schemas.microsoft.com/office/drawing/2014/main" val="2298128441"/>
                  </a:ext>
                </a:extLst>
              </a:tr>
              <a:tr h="442855">
                <a:tc>
                  <a:txBody>
                    <a:bodyPr/>
                    <a:lstStyle/>
                    <a:p>
                      <a:pPr algn="r"/>
                      <a:r>
                        <a:rPr kumimoji="1" lang="en-US" altLang="ja-JP" sz="1050" dirty="0"/>
                        <a:t>1</a:t>
                      </a:r>
                      <a:endParaRPr kumimoji="1" lang="ja-JP" altLang="en-US"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t>PR</a:t>
                      </a:r>
                      <a:r>
                        <a:rPr kumimoji="1" lang="ja-JP" altLang="en-US" sz="1050" dirty="0"/>
                        <a:t>新会社セットアップ</a:t>
                      </a:r>
                      <a:endParaRPr kumimoji="1" lang="en-US" altLang="ja-JP" sz="105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050" dirty="0"/>
                        <a:t>(</a:t>
                      </a:r>
                      <a:r>
                        <a:rPr kumimoji="1" lang="en-US" altLang="ja-JP" sz="1050" dirty="0"/>
                        <a:t>JN000100</a:t>
                      </a:r>
                      <a:r>
                        <a:rPr kumimoji="1" lang="en-US" altLang="zh-TW" sz="1050" dirty="0"/>
                        <a:t>)</a:t>
                      </a:r>
                      <a:endParaRPr kumimoji="1" lang="zh-TW" altLang="en-US" sz="1050" dirty="0"/>
                    </a:p>
                  </a:txBody>
                  <a:tcPr/>
                </a:tc>
                <a:tc>
                  <a:txBody>
                    <a:bodyPr/>
                    <a:lstStyle/>
                    <a:p>
                      <a:r>
                        <a:rPr kumimoji="1" lang="ja-JP" altLang="en-US" sz="1050" dirty="0"/>
                        <a:t>給与情報検索機能の関連マスタを新会社セットアップ機能で他の会社から複写できます。</a:t>
                      </a:r>
                      <a:endParaRPr kumimoji="1" lang="en-US" altLang="ja-JP" sz="1050" dirty="0"/>
                    </a:p>
                    <a:p>
                      <a:r>
                        <a:rPr kumimoji="1" lang="ja-JP" altLang="en-US" sz="1050" dirty="0"/>
                        <a:t>給与情報検索機能の関連テーブルを会社削除時に削除します。</a:t>
                      </a:r>
                    </a:p>
                  </a:txBody>
                  <a:tcPr/>
                </a:tc>
                <a:extLst>
                  <a:ext uri="{0D108BD9-81ED-4DB2-BD59-A6C34878D82A}">
                    <a16:rowId xmlns:a16="http://schemas.microsoft.com/office/drawing/2014/main" val="4045803965"/>
                  </a:ext>
                </a:extLst>
              </a:tr>
              <a:tr h="442855">
                <a:tc>
                  <a:txBody>
                    <a:bodyPr/>
                    <a:lstStyle/>
                    <a:p>
                      <a:pPr algn="r"/>
                      <a:r>
                        <a:rPr kumimoji="1" lang="en-US" altLang="ja-JP" sz="1050" dirty="0"/>
                        <a:t>2</a:t>
                      </a:r>
                      <a:endParaRPr kumimoji="1" lang="ja-JP" altLang="en-US"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基本属性マスタメンテナンス</a:t>
                      </a:r>
                      <a:endParaRPr kumimoji="1" lang="en-US" altLang="ja-JP" sz="105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t>(JM120200)</a:t>
                      </a:r>
                      <a:endParaRPr kumimoji="1" lang="ja-JP" altLang="en-US" sz="1050" dirty="0"/>
                    </a:p>
                  </a:txBody>
                  <a:tcPr/>
                </a:tc>
                <a:tc>
                  <a:txBody>
                    <a:bodyPr/>
                    <a:lstStyle/>
                    <a:p>
                      <a:r>
                        <a:rPr lang="ja-JP" altLang="en-US" sz="1050" dirty="0"/>
                        <a:t>給与情報検索機能で追加した「社会保険算定実績履歴マスタ」を基本削除処理で削除します。</a:t>
                      </a:r>
                      <a:endParaRPr kumimoji="1" lang="ja-JP" altLang="en-US" sz="1050" dirty="0"/>
                    </a:p>
                  </a:txBody>
                  <a:tcPr/>
                </a:tc>
                <a:extLst>
                  <a:ext uri="{0D108BD9-81ED-4DB2-BD59-A6C34878D82A}">
                    <a16:rowId xmlns:a16="http://schemas.microsoft.com/office/drawing/2014/main" val="1791621233"/>
                  </a:ext>
                </a:extLst>
              </a:tr>
              <a:tr h="442855">
                <a:tc>
                  <a:txBody>
                    <a:bodyPr/>
                    <a:lstStyle/>
                    <a:p>
                      <a:pPr algn="r"/>
                      <a:r>
                        <a:rPr kumimoji="1" lang="en-US" altLang="ja-JP" sz="1050" dirty="0"/>
                        <a:t>3</a:t>
                      </a:r>
                      <a:endParaRPr kumimoji="1" lang="ja-JP" altLang="en-US"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050" dirty="0">
                          <a:solidFill>
                            <a:prstClr val="black"/>
                          </a:solidFill>
                        </a:rPr>
                        <a:t>随時＆定時新等級更新処理</a:t>
                      </a:r>
                      <a:endParaRPr lang="en-US" altLang="zh-TW" sz="1050" dirty="0">
                        <a:solidFill>
                          <a:prstClr val="black"/>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prstClr val="black"/>
                          </a:solidFill>
                        </a:rPr>
                        <a:t>(</a:t>
                      </a:r>
                      <a:r>
                        <a:rPr lang="en-US" altLang="zh-TW" sz="1050" dirty="0">
                          <a:solidFill>
                            <a:prstClr val="black"/>
                          </a:solidFill>
                        </a:rPr>
                        <a:t>JB420200</a:t>
                      </a:r>
                      <a:r>
                        <a:rPr kumimoji="1" lang="en-US" altLang="ja-JP" sz="1050" dirty="0">
                          <a:solidFill>
                            <a:prstClr val="black"/>
                          </a:solidFill>
                        </a:rPr>
                        <a:t>)</a:t>
                      </a:r>
                      <a:endParaRPr kumimoji="1" lang="ja-JP" alt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社会保険算定実績マスタ</a:t>
                      </a:r>
                      <a:r>
                        <a:rPr lang="en-US" altLang="ja-JP" sz="1050" dirty="0"/>
                        <a:t>(PRSYAMST)</a:t>
                      </a:r>
                      <a:r>
                        <a:rPr lang="ja-JP" altLang="en-US" sz="1050" dirty="0"/>
                        <a:t>を履歴管理するため、社会保険算定実績履歴マスタ（新規テーブル）に登録します。</a:t>
                      </a:r>
                      <a:endParaRPr kumimoji="1" lang="ja-JP" altLang="en-US" sz="1050" dirty="0"/>
                    </a:p>
                  </a:txBody>
                  <a:tcPr/>
                </a:tc>
                <a:extLst>
                  <a:ext uri="{0D108BD9-81ED-4DB2-BD59-A6C34878D82A}">
                    <a16:rowId xmlns:a16="http://schemas.microsoft.com/office/drawing/2014/main" val="2828046943"/>
                  </a:ext>
                </a:extLst>
              </a:tr>
              <a:tr h="399116">
                <a:tc>
                  <a:txBody>
                    <a:bodyPr/>
                    <a:lstStyle/>
                    <a:p>
                      <a:pPr algn="r"/>
                      <a:r>
                        <a:rPr kumimoji="1" lang="en-US" altLang="ja-JP" sz="1050" dirty="0"/>
                        <a:t>4</a:t>
                      </a:r>
                      <a:endParaRPr kumimoji="1" lang="ja-JP" altLang="en-US"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rPr>
                        <a:t>社会保険処理データ退避</a:t>
                      </a:r>
                      <a:endParaRPr lang="en-US" altLang="ja-JP" sz="1050" dirty="0">
                        <a:solidFill>
                          <a:prstClr val="black"/>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prstClr val="black"/>
                          </a:solidFill>
                        </a:rPr>
                        <a:t>(</a:t>
                      </a:r>
                      <a:r>
                        <a:rPr lang="en-US" altLang="zh-TW" sz="1050" dirty="0">
                          <a:solidFill>
                            <a:prstClr val="black"/>
                          </a:solidFill>
                        </a:rPr>
                        <a:t>JZ420100</a:t>
                      </a:r>
                      <a:r>
                        <a:rPr kumimoji="1" lang="en-US" altLang="ja-JP" sz="1050" dirty="0">
                          <a:solidFill>
                            <a:prstClr val="black"/>
                          </a:solidFill>
                        </a:rPr>
                        <a:t>)</a:t>
                      </a:r>
                      <a:endParaRPr kumimoji="1" lang="ja-JP" altLang="en-US" sz="1050" dirty="0"/>
                    </a:p>
                  </a:txBody>
                  <a:tcPr/>
                </a:tc>
                <a:tc>
                  <a:txBody>
                    <a:bodyPr/>
                    <a:lstStyle/>
                    <a:p>
                      <a:r>
                        <a:rPr lang="ja-JP" altLang="en-US" sz="1050" dirty="0"/>
                        <a:t>給与情報検索機能で追加した「社会保険算定実績履歴マスタ」をデータ退避できるようにします。</a:t>
                      </a:r>
                      <a:endParaRPr kumimoji="1" lang="ja-JP" altLang="en-US" sz="1050" dirty="0"/>
                    </a:p>
                  </a:txBody>
                  <a:tcPr/>
                </a:tc>
                <a:extLst>
                  <a:ext uri="{0D108BD9-81ED-4DB2-BD59-A6C34878D82A}">
                    <a16:rowId xmlns:a16="http://schemas.microsoft.com/office/drawing/2014/main" val="3139921944"/>
                  </a:ext>
                </a:extLst>
              </a:tr>
              <a:tr h="399116">
                <a:tc>
                  <a:txBody>
                    <a:bodyPr/>
                    <a:lstStyle/>
                    <a:p>
                      <a:pPr algn="r"/>
                      <a:r>
                        <a:rPr kumimoji="1" lang="en-US" altLang="ja-JP" sz="1050" dirty="0"/>
                        <a:t>5</a:t>
                      </a:r>
                      <a:endParaRPr kumimoji="1" lang="ja-JP" altLang="en-US"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名称定義マスタ登録</a:t>
                      </a:r>
                      <a:endParaRPr kumimoji="1" lang="ja-JP" altLang="en-US" sz="105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dirty="0"/>
                        <a:t>(QM000900)</a:t>
                      </a:r>
                      <a:endParaRPr kumimoji="1" lang="ja-JP" altLang="en-US" sz="1050" dirty="0"/>
                    </a:p>
                  </a:txBody>
                  <a:tcPr/>
                </a:tc>
                <a:tc>
                  <a:txBody>
                    <a:bodyPr/>
                    <a:lstStyle/>
                    <a:p>
                      <a:r>
                        <a:rPr lang="ja-JP" altLang="en-US" sz="1050" dirty="0"/>
                        <a:t>名称定義マスタ登録画面で項目削除時、給与情報検索のテーブルから該当項目を削除します。</a:t>
                      </a:r>
                    </a:p>
                  </a:txBody>
                  <a:tcPr/>
                </a:tc>
                <a:extLst>
                  <a:ext uri="{0D108BD9-81ED-4DB2-BD59-A6C34878D82A}">
                    <a16:rowId xmlns:a16="http://schemas.microsoft.com/office/drawing/2014/main" val="1121143713"/>
                  </a:ext>
                </a:extLst>
              </a:tr>
              <a:tr h="399116">
                <a:tc>
                  <a:txBody>
                    <a:bodyPr/>
                    <a:lstStyle/>
                    <a:p>
                      <a:pPr algn="r"/>
                      <a:r>
                        <a:rPr kumimoji="1" lang="en-US" altLang="ja-JP" sz="1050" dirty="0"/>
                        <a:t>6</a:t>
                      </a:r>
                      <a:endParaRPr kumimoji="1" lang="ja-JP" altLang="en-US"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データ復元処理</a:t>
                      </a:r>
                    </a:p>
                    <a:p>
                      <a:r>
                        <a:rPr kumimoji="1" lang="en-US" altLang="ja-JP" sz="1050" dirty="0"/>
                        <a:t>(QZ000100)</a:t>
                      </a:r>
                    </a:p>
                  </a:txBody>
                  <a:tcPr/>
                </a:tc>
                <a:tc>
                  <a:txBody>
                    <a:bodyPr/>
                    <a:lstStyle/>
                    <a:p>
                      <a:r>
                        <a:rPr lang="ja-JP" altLang="en-US" sz="1050" dirty="0"/>
                        <a:t>給与情報検索機能で追加した「社会保険算定実績履歴マスタ」データ復元できるようにします。</a:t>
                      </a:r>
                      <a:endParaRPr kumimoji="1" lang="ja-JP" altLang="en-US" sz="1050" dirty="0"/>
                    </a:p>
                  </a:txBody>
                  <a:tcPr/>
                </a:tc>
                <a:extLst>
                  <a:ext uri="{0D108BD9-81ED-4DB2-BD59-A6C34878D82A}">
                    <a16:rowId xmlns:a16="http://schemas.microsoft.com/office/drawing/2014/main" val="3580525809"/>
                  </a:ext>
                </a:extLst>
              </a:tr>
              <a:tr h="399116">
                <a:tc>
                  <a:txBody>
                    <a:bodyPr/>
                    <a:lstStyle/>
                    <a:p>
                      <a:pPr algn="r"/>
                      <a:r>
                        <a:rPr kumimoji="1" lang="en-US" altLang="ja-JP" sz="1050" dirty="0"/>
                        <a:t>7</a:t>
                      </a:r>
                      <a:endParaRPr kumimoji="1" lang="ja-JP" altLang="en-US"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一括退避・復元処理</a:t>
                      </a:r>
                    </a:p>
                    <a:p>
                      <a:r>
                        <a:rPr kumimoji="1" lang="en-US" altLang="ja-JP" sz="1050" dirty="0"/>
                        <a:t>(QZ000300)</a:t>
                      </a:r>
                    </a:p>
                  </a:txBody>
                  <a:tcPr/>
                </a:tc>
                <a:tc>
                  <a:txBody>
                    <a:bodyPr/>
                    <a:lstStyle/>
                    <a:p>
                      <a:r>
                        <a:rPr kumimoji="1" lang="ja-JP" altLang="en-US" sz="1050" dirty="0"/>
                        <a:t>給与情報検索機能で追加した「社会保険算定実績履歴マスタ」をデータ退避・復元できるようにします。</a:t>
                      </a:r>
                    </a:p>
                  </a:txBody>
                  <a:tcPr/>
                </a:tc>
                <a:extLst>
                  <a:ext uri="{0D108BD9-81ED-4DB2-BD59-A6C34878D82A}">
                    <a16:rowId xmlns:a16="http://schemas.microsoft.com/office/drawing/2014/main" val="2512407835"/>
                  </a:ext>
                </a:extLst>
              </a:tr>
            </a:tbl>
          </a:graphicData>
        </a:graphic>
      </p:graphicFrame>
    </p:spTree>
    <p:extLst>
      <p:ext uri="{BB962C8B-B14F-4D97-AF65-F5344CB8AC3E}">
        <p14:creationId xmlns:p14="http://schemas.microsoft.com/office/powerpoint/2010/main" val="1429457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27</a:t>
            </a:fld>
            <a:endParaRPr kumimoji="1" lang="ja-JP" altLang="en-US" dirty="0"/>
          </a:p>
        </p:txBody>
      </p:sp>
      <p:sp>
        <p:nvSpPr>
          <p:cNvPr id="3" name="テキスト プレースホルダー 2"/>
          <p:cNvSpPr>
            <a:spLocks noGrp="1"/>
          </p:cNvSpPr>
          <p:nvPr>
            <p:ph type="body" sz="quarter" idx="14"/>
          </p:nvPr>
        </p:nvSpPr>
        <p:spPr>
          <a:xfrm>
            <a:off x="360000" y="807569"/>
            <a:ext cx="8424000" cy="612053"/>
          </a:xfrm>
        </p:spPr>
        <p:txBody>
          <a:bodyPr/>
          <a:lstStyle/>
          <a:p>
            <a:pPr lvl="0">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a:lnSpc>
                <a:spcPct val="100000"/>
              </a:lnSpc>
            </a:pPr>
            <a:r>
              <a:rPr lang="ja-JP" altLang="en-US" dirty="0"/>
              <a:t>　給与明細書など個人別に作成、配布する帳票について、メール配信対象者へ個人別明細書の</a:t>
            </a:r>
            <a:r>
              <a:rPr lang="en-US" altLang="ja-JP" dirty="0"/>
              <a:t>zip</a:t>
            </a:r>
            <a:r>
              <a:rPr lang="ja-JP" altLang="en-US" dirty="0"/>
              <a:t>ファイルを添付して</a:t>
            </a:r>
            <a:endParaRPr lang="en-US" altLang="ja-JP" dirty="0"/>
          </a:p>
          <a:p>
            <a:pPr>
              <a:lnSpc>
                <a:spcPct val="100000"/>
              </a:lnSpc>
            </a:pPr>
            <a:r>
              <a:rPr lang="ja-JP" altLang="en-US" dirty="0"/>
              <a:t>　一括メール送信ができる機能を新設しました。</a:t>
            </a:r>
            <a:endParaRPr lang="en-US" altLang="ja-JP" dirty="0">
              <a:solidFill>
                <a:prstClr val="black"/>
              </a:solidFill>
            </a:endParaRPr>
          </a:p>
          <a:p>
            <a:pPr lvl="0">
              <a:lnSpc>
                <a:spcPts val="1900"/>
              </a:lnSpc>
              <a:buClr>
                <a:srgbClr val="F9BE00"/>
              </a:buClr>
            </a:pPr>
            <a:endParaRPr lang="en-US" altLang="ja-JP" dirty="0">
              <a:solidFill>
                <a:prstClr val="black"/>
              </a:solidFill>
            </a:endParaRPr>
          </a:p>
        </p:txBody>
      </p:sp>
      <p:sp>
        <p:nvSpPr>
          <p:cNvPr id="4"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ea typeface="+mn-ea"/>
              </a:rPr>
              <a:t>SuperStream</a:t>
            </a:r>
            <a:r>
              <a:rPr lang="en-US" altLang="ja-JP" sz="2000" dirty="0">
                <a:solidFill>
                  <a:prstClr val="white"/>
                </a:solidFill>
                <a:latin typeface="+mn-ea"/>
                <a:ea typeface="+mn-ea"/>
              </a:rPr>
              <a:t>-NX </a:t>
            </a:r>
            <a:r>
              <a:rPr lang="ja-JP" altLang="en-US" sz="2000" dirty="0">
                <a:solidFill>
                  <a:prstClr val="white"/>
                </a:solidFill>
                <a:latin typeface="+mn-ea"/>
                <a:ea typeface="+mn-ea"/>
              </a:rPr>
              <a:t>給与管理</a:t>
            </a:r>
            <a:r>
              <a:rPr lang="en-US" altLang="ja-JP" dirty="0">
                <a:solidFill>
                  <a:prstClr val="white"/>
                </a:solidFill>
              </a:rPr>
              <a:t/>
            </a:r>
            <a:br>
              <a:rPr lang="en-US" altLang="ja-JP" dirty="0">
                <a:solidFill>
                  <a:prstClr val="white"/>
                </a:solidFill>
              </a:rPr>
            </a:br>
            <a:r>
              <a:rPr lang="en-US" altLang="ja-JP" sz="1800" dirty="0">
                <a:solidFill>
                  <a:prstClr val="white"/>
                </a:solidFill>
              </a:rPr>
              <a:t>2.</a:t>
            </a:r>
            <a:r>
              <a:rPr lang="ja-JP" altLang="en-US" sz="1800" dirty="0">
                <a:solidFill>
                  <a:prstClr val="white"/>
                </a:solidFill>
              </a:rPr>
              <a:t>個人別明細書メール配信 </a:t>
            </a:r>
            <a:r>
              <a:rPr lang="ja-JP" altLang="en-US" sz="1800" dirty="0">
                <a:solidFill>
                  <a:prstClr val="white"/>
                </a:solidFill>
                <a:latin typeface="+mn-ea"/>
                <a:ea typeface="+mn-ea"/>
              </a:rPr>
              <a:t>対応</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テキスト プレースホルダー 2"/>
          <p:cNvSpPr txBox="1">
            <a:spLocks/>
          </p:cNvSpPr>
          <p:nvPr/>
        </p:nvSpPr>
        <p:spPr>
          <a:xfrm>
            <a:off x="431540" y="1524950"/>
            <a:ext cx="1728192"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en-US" altLang="ja-JP" sz="1200" u="sng" dirty="0">
                <a:solidFill>
                  <a:prstClr val="black"/>
                </a:solidFill>
                <a:latin typeface="メイリオ"/>
                <a:ea typeface="メイリオ"/>
              </a:rPr>
              <a:t>&lt;</a:t>
            </a:r>
            <a:r>
              <a:rPr lang="ja-JP" altLang="en-US" sz="1200" u="sng" dirty="0">
                <a:solidFill>
                  <a:prstClr val="black"/>
                </a:solidFill>
                <a:latin typeface="メイリオ"/>
                <a:ea typeface="メイリオ"/>
              </a:rPr>
              <a:t>対象機能・帳票</a:t>
            </a:r>
            <a:r>
              <a:rPr lang="en-US" altLang="ja-JP" sz="1200" u="sng" dirty="0">
                <a:solidFill>
                  <a:prstClr val="black"/>
                </a:solidFill>
                <a:latin typeface="メイリオ"/>
                <a:ea typeface="メイリオ"/>
              </a:rPr>
              <a:t>&gt;</a:t>
            </a:r>
          </a:p>
        </p:txBody>
      </p:sp>
      <p:graphicFrame>
        <p:nvGraphicFramePr>
          <p:cNvPr id="11" name="表 10"/>
          <p:cNvGraphicFramePr>
            <a:graphicFrameLocks noGrp="1"/>
          </p:cNvGraphicFramePr>
          <p:nvPr/>
        </p:nvGraphicFramePr>
        <p:xfrm>
          <a:off x="448634" y="1739544"/>
          <a:ext cx="8335367" cy="1371600"/>
        </p:xfrm>
        <a:graphic>
          <a:graphicData uri="http://schemas.openxmlformats.org/drawingml/2006/table">
            <a:tbl>
              <a:tblPr firstRow="1" bandRow="1">
                <a:tableStyleId>{21E4AEA4-8DFA-4A89-87EB-49C32662AFE0}</a:tableStyleId>
              </a:tblPr>
              <a:tblGrid>
                <a:gridCol w="1149430">
                  <a:extLst>
                    <a:ext uri="{9D8B030D-6E8A-4147-A177-3AD203B41FA5}">
                      <a16:colId xmlns:a16="http://schemas.microsoft.com/office/drawing/2014/main" val="744128327"/>
                    </a:ext>
                  </a:extLst>
                </a:gridCol>
                <a:gridCol w="2008261">
                  <a:extLst>
                    <a:ext uri="{9D8B030D-6E8A-4147-A177-3AD203B41FA5}">
                      <a16:colId xmlns:a16="http://schemas.microsoft.com/office/drawing/2014/main" val="3706995798"/>
                    </a:ext>
                  </a:extLst>
                </a:gridCol>
                <a:gridCol w="2588838">
                  <a:extLst>
                    <a:ext uri="{9D8B030D-6E8A-4147-A177-3AD203B41FA5}">
                      <a16:colId xmlns:a16="http://schemas.microsoft.com/office/drawing/2014/main" val="1362471758"/>
                    </a:ext>
                  </a:extLst>
                </a:gridCol>
                <a:gridCol w="2588838">
                  <a:extLst>
                    <a:ext uri="{9D8B030D-6E8A-4147-A177-3AD203B41FA5}">
                      <a16:colId xmlns:a16="http://schemas.microsoft.com/office/drawing/2014/main" val="3725125565"/>
                    </a:ext>
                  </a:extLst>
                </a:gridCol>
              </a:tblGrid>
              <a:tr h="0">
                <a:tc>
                  <a:txBody>
                    <a:bodyPr/>
                    <a:lstStyle/>
                    <a:p>
                      <a:r>
                        <a:rPr kumimoji="1" lang="ja-JP" altLang="en-US" sz="1200" b="0" dirty="0">
                          <a:latin typeface="+mn-ea"/>
                          <a:ea typeface="+mn-ea"/>
                        </a:rPr>
                        <a:t>機能</a:t>
                      </a:r>
                      <a:r>
                        <a:rPr kumimoji="1" lang="en-US" altLang="ja-JP" sz="1200" b="0" dirty="0">
                          <a:latin typeface="+mn-ea"/>
                          <a:ea typeface="+mn-ea"/>
                        </a:rPr>
                        <a:t>ID</a:t>
                      </a:r>
                      <a:endParaRPr kumimoji="1" lang="ja-JP" altLang="en-US" sz="1200" b="0" dirty="0">
                        <a:latin typeface="+mn-ea"/>
                        <a:ea typeface="+mn-ea"/>
                      </a:endParaRPr>
                    </a:p>
                  </a:txBody>
                  <a:tcPr/>
                </a:tc>
                <a:tc>
                  <a:txBody>
                    <a:bodyPr/>
                    <a:lstStyle/>
                    <a:p>
                      <a:r>
                        <a:rPr kumimoji="1" lang="ja-JP" altLang="en-US" sz="1200" b="0" dirty="0">
                          <a:latin typeface="+mn-ea"/>
                          <a:ea typeface="+mn-ea"/>
                        </a:rPr>
                        <a:t>機能名称</a:t>
                      </a:r>
                    </a:p>
                  </a:txBody>
                  <a:tcPr/>
                </a:tc>
                <a:tc>
                  <a:txBody>
                    <a:bodyPr/>
                    <a:lstStyle/>
                    <a:p>
                      <a:r>
                        <a:rPr kumimoji="1" lang="ja-JP" altLang="en-US" sz="1200" b="0" dirty="0">
                          <a:latin typeface="+mn-ea"/>
                          <a:ea typeface="+mn-ea"/>
                        </a:rPr>
                        <a:t>帳票名</a:t>
                      </a:r>
                    </a:p>
                  </a:txBody>
                  <a:tcPr/>
                </a:tc>
                <a:tc>
                  <a:txBody>
                    <a:bodyPr/>
                    <a:lstStyle/>
                    <a:p>
                      <a:r>
                        <a:rPr kumimoji="1" lang="ja-JP" altLang="en-US" sz="1200" b="0" dirty="0">
                          <a:latin typeface="+mn-ea"/>
                          <a:ea typeface="+mn-ea"/>
                        </a:rPr>
                        <a:t>備考</a:t>
                      </a:r>
                    </a:p>
                  </a:txBody>
                  <a:tcPr/>
                </a:tc>
                <a:extLst>
                  <a:ext uri="{0D108BD9-81ED-4DB2-BD59-A6C34878D82A}">
                    <a16:rowId xmlns:a16="http://schemas.microsoft.com/office/drawing/2014/main" val="2458625585"/>
                  </a:ext>
                </a:extLst>
              </a:tr>
              <a:tr h="0">
                <a:tc>
                  <a:txBody>
                    <a:bodyPr/>
                    <a:lstStyle/>
                    <a:p>
                      <a:r>
                        <a:rPr kumimoji="1" lang="en-US" altLang="ja-JP" sz="1200" dirty="0">
                          <a:latin typeface="+mn-ea"/>
                          <a:ea typeface="+mn-ea"/>
                        </a:rPr>
                        <a:t>JP320100</a:t>
                      </a:r>
                      <a:endParaRPr kumimoji="1" lang="ja-JP" altLang="en-US" sz="1200" dirty="0">
                        <a:latin typeface="+mn-ea"/>
                        <a:ea typeface="+mn-ea"/>
                      </a:endParaRPr>
                    </a:p>
                  </a:txBody>
                  <a:tcPr/>
                </a:tc>
                <a:tc>
                  <a:txBody>
                    <a:bodyPr/>
                    <a:lstStyle/>
                    <a:p>
                      <a:r>
                        <a:rPr kumimoji="1" lang="ja-JP" altLang="en-US" sz="1200" dirty="0">
                          <a:latin typeface="+mn-ea"/>
                          <a:ea typeface="+mn-ea"/>
                        </a:rPr>
                        <a:t>給与明細書</a:t>
                      </a:r>
                    </a:p>
                  </a:txBody>
                  <a:tcPr/>
                </a:tc>
                <a:tc>
                  <a:txBody>
                    <a:bodyPr/>
                    <a:lstStyle/>
                    <a:p>
                      <a:r>
                        <a:rPr kumimoji="1" lang="ja-JP" altLang="en-US" sz="1200" dirty="0">
                          <a:latin typeface="+mn-ea"/>
                          <a:ea typeface="+mn-ea"/>
                        </a:rPr>
                        <a:t>給与明細書</a:t>
                      </a:r>
                    </a:p>
                  </a:txBody>
                  <a:tcPr/>
                </a:tc>
                <a:tc>
                  <a:txBody>
                    <a:bodyPr/>
                    <a:lstStyle/>
                    <a:p>
                      <a:endParaRPr kumimoji="1" lang="ja-JP" altLang="en-US" sz="1200" dirty="0">
                        <a:latin typeface="+mn-ea"/>
                        <a:ea typeface="+mn-ea"/>
                      </a:endParaRPr>
                    </a:p>
                  </a:txBody>
                  <a:tcPr/>
                </a:tc>
                <a:extLst>
                  <a:ext uri="{0D108BD9-81ED-4DB2-BD59-A6C34878D82A}">
                    <a16:rowId xmlns:a16="http://schemas.microsoft.com/office/drawing/2014/main" val="3937712758"/>
                  </a:ext>
                </a:extLst>
              </a:tr>
              <a:tr h="0">
                <a:tc>
                  <a:txBody>
                    <a:bodyPr/>
                    <a:lstStyle/>
                    <a:p>
                      <a:r>
                        <a:rPr kumimoji="1" lang="en-US" altLang="ja-JP" sz="1200" dirty="0">
                          <a:latin typeface="+mn-ea"/>
                          <a:ea typeface="+mn-ea"/>
                        </a:rPr>
                        <a:t>JP330300</a:t>
                      </a:r>
                      <a:endParaRPr kumimoji="1" lang="ja-JP" altLang="en-US" sz="1200" dirty="0">
                        <a:latin typeface="+mn-ea"/>
                        <a:ea typeface="+mn-ea"/>
                      </a:endParaRPr>
                    </a:p>
                  </a:txBody>
                  <a:tcPr/>
                </a:tc>
                <a:tc>
                  <a:txBody>
                    <a:bodyPr/>
                    <a:lstStyle/>
                    <a:p>
                      <a:r>
                        <a:rPr kumimoji="1" lang="ja-JP" altLang="en-US" sz="1200" dirty="0">
                          <a:latin typeface="+mn-ea"/>
                          <a:ea typeface="+mn-ea"/>
                        </a:rPr>
                        <a:t>賞与明細書</a:t>
                      </a:r>
                    </a:p>
                  </a:txBody>
                  <a:tcPr/>
                </a:tc>
                <a:tc>
                  <a:txBody>
                    <a:bodyPr/>
                    <a:lstStyle/>
                    <a:p>
                      <a:r>
                        <a:rPr kumimoji="1" lang="ja-JP" altLang="en-US" sz="1200" dirty="0">
                          <a:latin typeface="+mn-ea"/>
                          <a:ea typeface="+mn-ea"/>
                        </a:rPr>
                        <a:t>賞与明細書</a:t>
                      </a:r>
                    </a:p>
                  </a:txBody>
                  <a:tcPr/>
                </a:tc>
                <a:tc>
                  <a:txBody>
                    <a:bodyPr/>
                    <a:lstStyle/>
                    <a:p>
                      <a:endParaRPr kumimoji="1" lang="ja-JP" altLang="en-US" sz="1200" dirty="0">
                        <a:latin typeface="+mn-ea"/>
                        <a:ea typeface="+mn-ea"/>
                      </a:endParaRPr>
                    </a:p>
                  </a:txBody>
                  <a:tcPr/>
                </a:tc>
                <a:extLst>
                  <a:ext uri="{0D108BD9-81ED-4DB2-BD59-A6C34878D82A}">
                    <a16:rowId xmlns:a16="http://schemas.microsoft.com/office/drawing/2014/main" val="2286974158"/>
                  </a:ext>
                </a:extLst>
              </a:tr>
              <a:tr h="0">
                <a:tc>
                  <a:txBody>
                    <a:bodyPr/>
                    <a:lstStyle/>
                    <a:p>
                      <a:r>
                        <a:rPr kumimoji="1" lang="en-US" altLang="ja-JP" sz="1200" dirty="0">
                          <a:latin typeface="+mn-ea"/>
                          <a:ea typeface="+mn-ea"/>
                        </a:rPr>
                        <a:t>JP430800</a:t>
                      </a:r>
                      <a:endParaRPr kumimoji="1" lang="ja-JP" altLang="en-US" sz="1200" dirty="0">
                        <a:latin typeface="+mn-ea"/>
                        <a:ea typeface="+mn-ea"/>
                      </a:endParaRPr>
                    </a:p>
                  </a:txBody>
                  <a:tcPr/>
                </a:tc>
                <a:tc>
                  <a:txBody>
                    <a:bodyPr/>
                    <a:lstStyle/>
                    <a:p>
                      <a:r>
                        <a:rPr kumimoji="1" lang="ja-JP" altLang="en-US" sz="1200" dirty="0">
                          <a:latin typeface="+mn-ea"/>
                          <a:ea typeface="+mn-ea"/>
                        </a:rPr>
                        <a:t>個人別年末調整諸表</a:t>
                      </a:r>
                      <a:endParaRPr kumimoji="1" lang="en-US" altLang="ja-JP" sz="1200" dirty="0">
                        <a:latin typeface="+mn-ea"/>
                        <a:ea typeface="+mn-ea"/>
                      </a:endParaRPr>
                    </a:p>
                  </a:txBody>
                  <a:tcPr/>
                </a:tc>
                <a:tc>
                  <a:txBody>
                    <a:bodyPr/>
                    <a:lstStyle/>
                    <a:p>
                      <a:r>
                        <a:rPr kumimoji="1" lang="ja-JP" altLang="en-US" sz="1200" dirty="0">
                          <a:latin typeface="+mn-ea"/>
                          <a:ea typeface="+mn-ea"/>
                        </a:rPr>
                        <a:t>給与所得の源泉徴収票</a:t>
                      </a:r>
                      <a:endParaRPr kumimoji="1" lang="en-US" altLang="ja-JP" sz="1200" dirty="0">
                        <a:latin typeface="+mn-ea"/>
                        <a:ea typeface="+mn-ea"/>
                      </a:endParaRPr>
                    </a:p>
                  </a:txBody>
                  <a:tcPr/>
                </a:tc>
                <a:tc>
                  <a:txBody>
                    <a:bodyPr/>
                    <a:lstStyle/>
                    <a:p>
                      <a:r>
                        <a:rPr kumimoji="1" lang="ja-JP" altLang="en-US" sz="1200" dirty="0">
                          <a:latin typeface="+mn-ea"/>
                          <a:ea typeface="+mn-ea"/>
                        </a:rPr>
                        <a:t>出力帳票指定：年末調整書</a:t>
                      </a:r>
                    </a:p>
                  </a:txBody>
                  <a:tcPr/>
                </a:tc>
                <a:extLst>
                  <a:ext uri="{0D108BD9-81ED-4DB2-BD59-A6C34878D82A}">
                    <a16:rowId xmlns:a16="http://schemas.microsoft.com/office/drawing/2014/main" val="832533995"/>
                  </a:ext>
                </a:extLst>
              </a:tr>
              <a:tr h="0">
                <a:tc>
                  <a:txBody>
                    <a:bodyPr/>
                    <a:lstStyle/>
                    <a:p>
                      <a:r>
                        <a:rPr kumimoji="1" lang="en-US" altLang="ja-JP" sz="1200" dirty="0">
                          <a:latin typeface="+mn-ea"/>
                          <a:ea typeface="+mn-ea"/>
                        </a:rPr>
                        <a:t>JP310300</a:t>
                      </a:r>
                      <a:endParaRPr kumimoji="1" lang="ja-JP" altLang="en-US" sz="1200" dirty="0">
                        <a:latin typeface="+mn-ea"/>
                        <a:ea typeface="+mn-ea"/>
                      </a:endParaRPr>
                    </a:p>
                  </a:txBody>
                  <a:tcPr/>
                </a:tc>
                <a:tc>
                  <a:txBody>
                    <a:bodyPr/>
                    <a:lstStyle/>
                    <a:p>
                      <a:r>
                        <a:rPr kumimoji="1" lang="ja-JP" altLang="en-US" sz="1200" dirty="0">
                          <a:latin typeface="+mn-ea"/>
                          <a:ea typeface="+mn-ea"/>
                        </a:rPr>
                        <a:t>昇給差額明細書</a:t>
                      </a:r>
                    </a:p>
                  </a:txBody>
                  <a:tcPr/>
                </a:tc>
                <a:tc>
                  <a:txBody>
                    <a:bodyPr/>
                    <a:lstStyle/>
                    <a:p>
                      <a:r>
                        <a:rPr kumimoji="1" lang="ja-JP" altLang="en-US" sz="1200" dirty="0">
                          <a:latin typeface="+mn-ea"/>
                          <a:ea typeface="+mn-ea"/>
                        </a:rPr>
                        <a:t>昇給差額明細書</a:t>
                      </a:r>
                    </a:p>
                  </a:txBody>
                  <a:tcPr/>
                </a:tc>
                <a:tc>
                  <a:txBody>
                    <a:bodyPr/>
                    <a:lstStyle/>
                    <a:p>
                      <a:endParaRPr kumimoji="1" lang="ja-JP" altLang="en-US" sz="1200" dirty="0">
                        <a:latin typeface="+mn-ea"/>
                        <a:ea typeface="+mn-ea"/>
                      </a:endParaRPr>
                    </a:p>
                  </a:txBody>
                  <a:tcPr/>
                </a:tc>
                <a:extLst>
                  <a:ext uri="{0D108BD9-81ED-4DB2-BD59-A6C34878D82A}">
                    <a16:rowId xmlns:a16="http://schemas.microsoft.com/office/drawing/2014/main" val="3484449018"/>
                  </a:ext>
                </a:extLst>
              </a:tr>
            </a:tbl>
          </a:graphicData>
        </a:graphic>
      </p:graphicFrame>
    </p:spTree>
    <p:extLst>
      <p:ext uri="{BB962C8B-B14F-4D97-AF65-F5344CB8AC3E}">
        <p14:creationId xmlns:p14="http://schemas.microsoft.com/office/powerpoint/2010/main" val="2989446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28</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a:t>
            </a:r>
            <a:r>
              <a:rPr lang="en-US" altLang="ja-JP" dirty="0" err="1"/>
              <a:t>SuperStream</a:t>
            </a:r>
            <a:r>
              <a:rPr lang="en-US" altLang="ja-JP" dirty="0"/>
              <a:t> Inc. All rights reserved.</a:t>
            </a:r>
            <a:endParaRPr lang="ja-JP" altLang="en-US" dirty="0"/>
          </a:p>
        </p:txBody>
      </p:sp>
      <p:sp>
        <p:nvSpPr>
          <p:cNvPr id="6"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給与管理</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2.</a:t>
            </a:r>
            <a:r>
              <a:rPr lang="ja-JP" altLang="en-US" sz="1800" dirty="0">
                <a:solidFill>
                  <a:prstClr val="white"/>
                </a:solidFill>
              </a:rPr>
              <a:t>個人別明細書メール配信 </a:t>
            </a:r>
            <a:r>
              <a:rPr lang="ja-JP" altLang="en-US" sz="1800" dirty="0">
                <a:solidFill>
                  <a:prstClr val="white"/>
                </a:solidFill>
                <a:latin typeface="+mn-ea"/>
              </a:rPr>
              <a:t>対応</a:t>
            </a:r>
            <a:endParaRPr kumimoji="1" lang="ja-JP" altLang="en-US" sz="1800" dirty="0">
              <a:latin typeface="+mn-ea"/>
              <a:ea typeface="+mn-ea"/>
            </a:endParaRPr>
          </a:p>
        </p:txBody>
      </p:sp>
      <p:sp>
        <p:nvSpPr>
          <p:cNvPr id="7" name="テキスト プレースホルダー 2"/>
          <p:cNvSpPr txBox="1">
            <a:spLocks noGrp="1"/>
          </p:cNvSpPr>
          <p:nvPr>
            <p:ph type="body" sz="quarter" idx="14"/>
          </p:nvPr>
        </p:nvSpPr>
        <p:spPr>
          <a:xfrm>
            <a:off x="360000" y="843558"/>
            <a:ext cx="8424000" cy="378042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spcBef>
                <a:spcPts val="225"/>
              </a:spcBef>
              <a:buClr>
                <a:srgbClr val="F9BE00"/>
              </a:buClr>
              <a:buNone/>
              <a:defRPr/>
            </a:pPr>
            <a:r>
              <a:rPr lang="ja-JP" altLang="en-US" sz="1400" b="1" dirty="0">
                <a:solidFill>
                  <a:prstClr val="black"/>
                </a:solidFill>
                <a:latin typeface="メイリオ"/>
                <a:ea typeface="メイリオ"/>
              </a:rPr>
              <a:t>メール配信を行うには、必要に応じて下記の設定をおこないます</a:t>
            </a:r>
            <a:endParaRPr lang="en-US" altLang="ja-JP" sz="1400" b="1" dirty="0">
              <a:solidFill>
                <a:prstClr val="black"/>
              </a:solidFill>
              <a:latin typeface="メイリオ"/>
              <a:ea typeface="メイリオ"/>
            </a:endParaRPr>
          </a:p>
        </p:txBody>
      </p:sp>
      <p:sp>
        <p:nvSpPr>
          <p:cNvPr id="8" name="テキスト プレースホルダー 2"/>
          <p:cNvSpPr txBox="1">
            <a:spLocks/>
          </p:cNvSpPr>
          <p:nvPr/>
        </p:nvSpPr>
        <p:spPr>
          <a:xfrm>
            <a:off x="269868" y="1061128"/>
            <a:ext cx="1322781"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b="1" u="sng" dirty="0">
                <a:solidFill>
                  <a:prstClr val="black"/>
                </a:solidFill>
                <a:latin typeface="メイリオ"/>
                <a:ea typeface="メイリオ"/>
              </a:rPr>
              <a:t>前提条件</a:t>
            </a:r>
            <a:endParaRPr lang="en-US" altLang="ja-JP" sz="825" u="sng" dirty="0">
              <a:solidFill>
                <a:prstClr val="black"/>
              </a:solidFill>
              <a:latin typeface="メイリオ"/>
              <a:ea typeface="メイリオ"/>
            </a:endParaRPr>
          </a:p>
        </p:txBody>
      </p:sp>
      <p:sp>
        <p:nvSpPr>
          <p:cNvPr id="11" name="正方形/長方形 10"/>
          <p:cNvSpPr/>
          <p:nvPr/>
        </p:nvSpPr>
        <p:spPr>
          <a:xfrm>
            <a:off x="323528" y="1263658"/>
            <a:ext cx="8136904" cy="784830"/>
          </a:xfrm>
          <a:prstGeom prst="rect">
            <a:avLst/>
          </a:prstGeom>
        </p:spPr>
        <p:txBody>
          <a:bodyPr wrap="square">
            <a:spAutoFit/>
          </a:bodyPr>
          <a:lstStyle/>
          <a:p>
            <a:pPr lvl="0" defTabSz="685800">
              <a:defRPr/>
            </a:pPr>
            <a:r>
              <a:rPr lang="ja-JP" altLang="en-US" sz="1125" dirty="0"/>
              <a:t>・</a:t>
            </a:r>
            <a:r>
              <a:rPr lang="en-US" altLang="ja-JP" sz="1125" dirty="0" err="1"/>
              <a:t>SuperStream</a:t>
            </a:r>
            <a:r>
              <a:rPr lang="en-US" altLang="ja-JP" sz="1125" dirty="0"/>
              <a:t>-NX</a:t>
            </a:r>
            <a:r>
              <a:rPr lang="ja-JP" altLang="en-US" sz="1125" dirty="0"/>
              <a:t>アプリケーションサーバーのインストール時に「メール送信を行うメールアカウントの設定」を行い、</a:t>
            </a:r>
            <a:endParaRPr lang="en-US" altLang="ja-JP" sz="1125" dirty="0"/>
          </a:p>
          <a:p>
            <a:pPr lvl="0" defTabSz="685800">
              <a:defRPr/>
            </a:pPr>
            <a:r>
              <a:rPr lang="ja-JP" altLang="en-US" sz="1125" dirty="0"/>
              <a:t>　設定テストが正常であること。</a:t>
            </a:r>
            <a:endParaRPr lang="en-US" altLang="ja-JP" sz="1125" dirty="0"/>
          </a:p>
          <a:p>
            <a:pPr lvl="0" defTabSz="685800">
              <a:defRPr/>
            </a:pPr>
            <a:r>
              <a:rPr lang="ja-JP" altLang="en-US" sz="1125" dirty="0"/>
              <a:t>　</a:t>
            </a:r>
            <a:r>
              <a:rPr lang="en-US" altLang="ja-JP" sz="1125" dirty="0"/>
              <a:t>※</a:t>
            </a:r>
            <a:r>
              <a:rPr lang="ja-JP" altLang="en-US" sz="1125" dirty="0"/>
              <a:t>「メール送信を行うメールアカウントの設定」を行っていない場合は、あとから再設定することが可能です。</a:t>
            </a:r>
            <a:endParaRPr lang="en-US" altLang="ja-JP" sz="1125" dirty="0"/>
          </a:p>
          <a:p>
            <a:pPr lvl="0" defTabSz="685800">
              <a:defRPr/>
            </a:pPr>
            <a:r>
              <a:rPr lang="ja-JP" altLang="en-US" sz="1125" dirty="0"/>
              <a:t>　　その場合は、製品出荷</a:t>
            </a:r>
            <a:r>
              <a:rPr lang="en-US" altLang="ja-JP" sz="1125" dirty="0"/>
              <a:t>CD</a:t>
            </a:r>
            <a:r>
              <a:rPr lang="ja-JP" altLang="en-US" sz="1125" dirty="0"/>
              <a:t>内の暗号化ファイル作成ツールを使用してメールアカウントを設定します。</a:t>
            </a:r>
            <a:endParaRPr lang="en-US" altLang="ja-JP" sz="1125" dirty="0"/>
          </a:p>
        </p:txBody>
      </p:sp>
      <p:sp>
        <p:nvSpPr>
          <p:cNvPr id="12" name="テキスト プレースホルダー 2"/>
          <p:cNvSpPr txBox="1">
            <a:spLocks/>
          </p:cNvSpPr>
          <p:nvPr/>
        </p:nvSpPr>
        <p:spPr>
          <a:xfrm>
            <a:off x="269757" y="1996022"/>
            <a:ext cx="2048634"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b="1" u="sng" dirty="0">
                <a:solidFill>
                  <a:prstClr val="black"/>
                </a:solidFill>
                <a:latin typeface="メイリオ"/>
                <a:ea typeface="メイリオ"/>
              </a:rPr>
              <a:t>マスタ設定</a:t>
            </a:r>
            <a:endParaRPr lang="en-US" altLang="ja-JP" sz="825" u="sng" dirty="0">
              <a:solidFill>
                <a:prstClr val="black"/>
              </a:solidFill>
              <a:latin typeface="メイリオ"/>
              <a:ea typeface="メイリオ"/>
            </a:endParaRPr>
          </a:p>
        </p:txBody>
      </p:sp>
      <p:sp>
        <p:nvSpPr>
          <p:cNvPr id="14" name="正方形/長方形 13"/>
          <p:cNvSpPr/>
          <p:nvPr/>
        </p:nvSpPr>
        <p:spPr>
          <a:xfrm>
            <a:off x="4172347" y="4113368"/>
            <a:ext cx="1674186" cy="152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graphicFrame>
        <p:nvGraphicFramePr>
          <p:cNvPr id="16" name="表 15"/>
          <p:cNvGraphicFramePr>
            <a:graphicFrameLocks noGrp="1"/>
          </p:cNvGraphicFramePr>
          <p:nvPr>
            <p:extLst>
              <p:ext uri="{D42A27DB-BD31-4B8C-83A1-F6EECF244321}">
                <p14:modId xmlns:p14="http://schemas.microsoft.com/office/powerpoint/2010/main" val="1278230212"/>
              </p:ext>
            </p:extLst>
          </p:nvPr>
        </p:nvGraphicFramePr>
        <p:xfrm>
          <a:off x="358947" y="2260661"/>
          <a:ext cx="8513573" cy="2194560"/>
        </p:xfrm>
        <a:graphic>
          <a:graphicData uri="http://schemas.openxmlformats.org/drawingml/2006/table">
            <a:tbl>
              <a:tblPr firstRow="1" bandRow="1">
                <a:tableStyleId>{21E4AEA4-8DFA-4A89-87EB-49C32662AFE0}</a:tableStyleId>
              </a:tblPr>
              <a:tblGrid>
                <a:gridCol w="324621">
                  <a:extLst>
                    <a:ext uri="{9D8B030D-6E8A-4147-A177-3AD203B41FA5}">
                      <a16:colId xmlns:a16="http://schemas.microsoft.com/office/drawing/2014/main" val="2604308354"/>
                    </a:ext>
                  </a:extLst>
                </a:gridCol>
                <a:gridCol w="1044116">
                  <a:extLst>
                    <a:ext uri="{9D8B030D-6E8A-4147-A177-3AD203B41FA5}">
                      <a16:colId xmlns:a16="http://schemas.microsoft.com/office/drawing/2014/main" val="744128327"/>
                    </a:ext>
                  </a:extLst>
                </a:gridCol>
                <a:gridCol w="1908212">
                  <a:extLst>
                    <a:ext uri="{9D8B030D-6E8A-4147-A177-3AD203B41FA5}">
                      <a16:colId xmlns:a16="http://schemas.microsoft.com/office/drawing/2014/main" val="3706995798"/>
                    </a:ext>
                  </a:extLst>
                </a:gridCol>
                <a:gridCol w="5236624">
                  <a:extLst>
                    <a:ext uri="{9D8B030D-6E8A-4147-A177-3AD203B41FA5}">
                      <a16:colId xmlns:a16="http://schemas.microsoft.com/office/drawing/2014/main" val="1362471758"/>
                    </a:ext>
                  </a:extLst>
                </a:gridCol>
              </a:tblGrid>
              <a:tr h="0">
                <a:tc>
                  <a:txBody>
                    <a:bodyPr/>
                    <a:lstStyle/>
                    <a:p>
                      <a:endParaRPr kumimoji="1" lang="ja-JP" altLang="en-US" sz="1200" b="0" dirty="0">
                        <a:latin typeface="+mn-ea"/>
                        <a:ea typeface="+mn-ea"/>
                      </a:endParaRPr>
                    </a:p>
                  </a:txBody>
                  <a:tcPr/>
                </a:tc>
                <a:tc>
                  <a:txBody>
                    <a:bodyPr/>
                    <a:lstStyle/>
                    <a:p>
                      <a:r>
                        <a:rPr kumimoji="1" lang="ja-JP" altLang="en-US" sz="1200" b="0" dirty="0">
                          <a:latin typeface="+mn-ea"/>
                          <a:ea typeface="+mn-ea"/>
                        </a:rPr>
                        <a:t>機能</a:t>
                      </a:r>
                      <a:r>
                        <a:rPr kumimoji="1" lang="en-US" altLang="ja-JP" sz="1200" b="0" dirty="0">
                          <a:latin typeface="+mn-ea"/>
                          <a:ea typeface="+mn-ea"/>
                        </a:rPr>
                        <a:t>ID</a:t>
                      </a:r>
                      <a:endParaRPr kumimoji="1" lang="ja-JP" altLang="en-US" sz="1200" b="0" dirty="0">
                        <a:latin typeface="+mn-ea"/>
                        <a:ea typeface="+mn-ea"/>
                      </a:endParaRPr>
                    </a:p>
                  </a:txBody>
                  <a:tcPr/>
                </a:tc>
                <a:tc>
                  <a:txBody>
                    <a:bodyPr/>
                    <a:lstStyle/>
                    <a:p>
                      <a:r>
                        <a:rPr kumimoji="1" lang="ja-JP" altLang="en-US" sz="1200" b="0" dirty="0">
                          <a:latin typeface="+mn-ea"/>
                          <a:ea typeface="+mn-ea"/>
                        </a:rPr>
                        <a:t>機能名称</a:t>
                      </a:r>
                    </a:p>
                  </a:txBody>
                  <a:tcPr/>
                </a:tc>
                <a:tc>
                  <a:txBody>
                    <a:bodyPr/>
                    <a:lstStyle/>
                    <a:p>
                      <a:r>
                        <a:rPr kumimoji="1" lang="ja-JP" altLang="en-US" sz="1200" b="0" dirty="0">
                          <a:latin typeface="+mn-ea"/>
                          <a:ea typeface="+mn-ea"/>
                        </a:rPr>
                        <a:t>説明</a:t>
                      </a:r>
                    </a:p>
                  </a:txBody>
                  <a:tcPr/>
                </a:tc>
                <a:extLst>
                  <a:ext uri="{0D108BD9-81ED-4DB2-BD59-A6C34878D82A}">
                    <a16:rowId xmlns:a16="http://schemas.microsoft.com/office/drawing/2014/main" val="2458625585"/>
                  </a:ext>
                </a:extLst>
              </a:tr>
              <a:tr h="0">
                <a:tc>
                  <a:txBody>
                    <a:bodyPr/>
                    <a:lstStyle/>
                    <a:p>
                      <a:r>
                        <a:rPr kumimoji="1" lang="en-US" altLang="ja-JP" sz="1200" dirty="0">
                          <a:latin typeface="+mn-ea"/>
                          <a:ea typeface="+mn-ea"/>
                        </a:rPr>
                        <a:t>1</a:t>
                      </a:r>
                      <a:endParaRPr kumimoji="1" lang="ja-JP" altLang="en-US" sz="1200" dirty="0">
                        <a:latin typeface="+mn-ea"/>
                        <a:ea typeface="+mn-ea"/>
                      </a:endParaRPr>
                    </a:p>
                  </a:txBody>
                  <a:tcPr/>
                </a:tc>
                <a:tc>
                  <a:txBody>
                    <a:bodyPr/>
                    <a:lstStyle/>
                    <a:p>
                      <a:r>
                        <a:rPr kumimoji="1" lang="en-US" altLang="ja-JP" sz="1200" dirty="0">
                          <a:latin typeface="+mn-ea"/>
                          <a:ea typeface="+mn-ea"/>
                        </a:rPr>
                        <a:t>JM310100</a:t>
                      </a:r>
                      <a:endParaRPr kumimoji="1" lang="ja-JP" altLang="en-US" sz="1200" dirty="0">
                        <a:latin typeface="+mn-ea"/>
                        <a:ea typeface="+mn-ea"/>
                      </a:endParaRPr>
                    </a:p>
                  </a:txBody>
                  <a:tcPr/>
                </a:tc>
                <a:tc>
                  <a:txBody>
                    <a:bodyPr/>
                    <a:lstStyle/>
                    <a:p>
                      <a:r>
                        <a:rPr kumimoji="1" lang="ja-JP" altLang="en-US" sz="1200" dirty="0">
                          <a:latin typeface="+mn-ea"/>
                          <a:ea typeface="+mn-ea"/>
                        </a:rPr>
                        <a:t>メール配信設定</a:t>
                      </a:r>
                    </a:p>
                  </a:txBody>
                  <a:tcPr/>
                </a:tc>
                <a:tc>
                  <a:txBody>
                    <a:bodyPr/>
                    <a:lstStyle/>
                    <a:p>
                      <a:r>
                        <a:rPr kumimoji="1" lang="ja-JP" altLang="en-US" sz="1200" dirty="0">
                          <a:latin typeface="+mn-ea"/>
                          <a:ea typeface="+mn-ea"/>
                        </a:rPr>
                        <a:t>・使用する基本属性マスタのメールアドレスを選択します。</a:t>
                      </a:r>
                      <a:endParaRPr kumimoji="1" lang="en-US" altLang="ja-JP" sz="1200" dirty="0">
                        <a:latin typeface="+mn-ea"/>
                        <a:ea typeface="+mn-ea"/>
                      </a:endParaRPr>
                    </a:p>
                    <a:p>
                      <a:r>
                        <a:rPr kumimoji="1" lang="ja-JP" altLang="en-US" sz="1200" dirty="0">
                          <a:latin typeface="+mn-ea"/>
                          <a:ea typeface="+mn-ea"/>
                        </a:rPr>
                        <a:t>・ファイルにパスワードを設定するかしないかを選択します。</a:t>
                      </a:r>
                      <a:endParaRPr kumimoji="1" lang="en-US" altLang="ja-JP" sz="1200" dirty="0">
                        <a:latin typeface="+mn-ea"/>
                        <a:ea typeface="+mn-ea"/>
                      </a:endParaRPr>
                    </a:p>
                    <a:p>
                      <a:r>
                        <a:rPr kumimoji="1" lang="ja-JP" altLang="en-US" sz="1200" dirty="0">
                          <a:latin typeface="+mn-ea"/>
                          <a:ea typeface="+mn-ea"/>
                        </a:rPr>
                        <a:t>・メール件名、本文のひな形を作成・編集します。</a:t>
                      </a:r>
                    </a:p>
                  </a:txBody>
                  <a:tcPr/>
                </a:tc>
                <a:extLst>
                  <a:ext uri="{0D108BD9-81ED-4DB2-BD59-A6C34878D82A}">
                    <a16:rowId xmlns:a16="http://schemas.microsoft.com/office/drawing/2014/main" val="3937712758"/>
                  </a:ext>
                </a:extLst>
              </a:tr>
              <a:tr h="0">
                <a:tc>
                  <a:txBody>
                    <a:bodyPr/>
                    <a:lstStyle/>
                    <a:p>
                      <a:r>
                        <a:rPr kumimoji="1" lang="en-US" altLang="ja-JP" sz="1200" dirty="0">
                          <a:latin typeface="+mn-ea"/>
                          <a:ea typeface="+mn-ea"/>
                        </a:rPr>
                        <a:t>2</a:t>
                      </a:r>
                      <a:endParaRPr kumimoji="1" lang="ja-JP" altLang="en-US" sz="1200" dirty="0">
                        <a:latin typeface="+mn-ea"/>
                        <a:ea typeface="+mn-ea"/>
                      </a:endParaRPr>
                    </a:p>
                  </a:txBody>
                  <a:tcPr/>
                </a:tc>
                <a:tc>
                  <a:txBody>
                    <a:bodyPr/>
                    <a:lstStyle/>
                    <a:p>
                      <a:r>
                        <a:rPr kumimoji="1" lang="en-US" altLang="ja-JP" sz="1200" dirty="0">
                          <a:latin typeface="+mn-ea"/>
                          <a:ea typeface="+mn-ea"/>
                        </a:rPr>
                        <a:t>JM310200</a:t>
                      </a:r>
                      <a:endParaRPr kumimoji="1" lang="ja-JP" altLang="en-US" sz="1200" dirty="0">
                        <a:latin typeface="+mn-ea"/>
                        <a:ea typeface="+mn-ea"/>
                      </a:endParaRPr>
                    </a:p>
                  </a:txBody>
                  <a:tcPr/>
                </a:tc>
                <a:tc>
                  <a:txBody>
                    <a:bodyPr/>
                    <a:lstStyle/>
                    <a:p>
                      <a:r>
                        <a:rPr kumimoji="1" lang="ja-JP" altLang="en-US" sz="1200" dirty="0">
                          <a:latin typeface="+mn-ea"/>
                          <a:ea typeface="+mn-ea"/>
                        </a:rPr>
                        <a:t>メール配信対象外登録</a:t>
                      </a:r>
                    </a:p>
                  </a:txBody>
                  <a:tcPr/>
                </a:tc>
                <a:tc>
                  <a:txBody>
                    <a:bodyPr/>
                    <a:lstStyle/>
                    <a:p>
                      <a:r>
                        <a:rPr kumimoji="1" lang="ja-JP" altLang="en-US" sz="1200" dirty="0">
                          <a:latin typeface="+mn-ea"/>
                          <a:ea typeface="+mn-ea"/>
                        </a:rPr>
                        <a:t>・メール配信対象外とする従業員を登録します。</a:t>
                      </a:r>
                      <a:endParaRPr kumimoji="1" lang="en-US" altLang="ja-JP" sz="1200" dirty="0">
                        <a:latin typeface="+mn-ea"/>
                        <a:ea typeface="+mn-ea"/>
                      </a:endParaRPr>
                    </a:p>
                    <a:p>
                      <a:r>
                        <a:rPr kumimoji="1" lang="ja-JP" altLang="en-US" sz="1200" dirty="0">
                          <a:latin typeface="+mn-ea"/>
                          <a:ea typeface="+mn-ea"/>
                        </a:rPr>
                        <a:t>・</a:t>
                      </a:r>
                      <a:r>
                        <a:rPr kumimoji="1" lang="en-US" altLang="ja-JP" sz="1200" dirty="0">
                          <a:latin typeface="+mn-ea"/>
                          <a:ea typeface="+mn-ea"/>
                        </a:rPr>
                        <a:t>CSV</a:t>
                      </a:r>
                      <a:r>
                        <a:rPr kumimoji="1" lang="ja-JP" altLang="en-US" sz="1200" dirty="0">
                          <a:latin typeface="+mn-ea"/>
                          <a:ea typeface="+mn-ea"/>
                        </a:rPr>
                        <a:t>取込と画面入力が可能です。</a:t>
                      </a:r>
                      <a:endParaRPr kumimoji="1" lang="en-US" altLang="ja-JP" sz="1200" dirty="0">
                        <a:latin typeface="+mn-ea"/>
                        <a:ea typeface="+mn-ea"/>
                      </a:endParaRPr>
                    </a:p>
                    <a:p>
                      <a:r>
                        <a:rPr kumimoji="1" lang="en-US" altLang="ja-JP" sz="1200" dirty="0">
                          <a:latin typeface="+mn-ea"/>
                          <a:ea typeface="+mn-ea"/>
                        </a:rPr>
                        <a:t>※</a:t>
                      </a:r>
                      <a:r>
                        <a:rPr kumimoji="1" lang="ja-JP" altLang="en-US" sz="1200" dirty="0">
                          <a:latin typeface="+mn-ea"/>
                          <a:ea typeface="+mn-ea"/>
                        </a:rPr>
                        <a:t>任意設定</a:t>
                      </a:r>
                    </a:p>
                  </a:txBody>
                  <a:tcPr/>
                </a:tc>
                <a:extLst>
                  <a:ext uri="{0D108BD9-81ED-4DB2-BD59-A6C34878D82A}">
                    <a16:rowId xmlns:a16="http://schemas.microsoft.com/office/drawing/2014/main" val="2286974158"/>
                  </a:ext>
                </a:extLst>
              </a:tr>
              <a:tr h="0">
                <a:tc>
                  <a:txBody>
                    <a:bodyPr/>
                    <a:lstStyle/>
                    <a:p>
                      <a:r>
                        <a:rPr kumimoji="1" lang="en-US" altLang="ja-JP" sz="1200" dirty="0">
                          <a:latin typeface="+mn-ea"/>
                          <a:ea typeface="+mn-ea"/>
                        </a:rPr>
                        <a:t>3</a:t>
                      </a:r>
                      <a:endParaRPr kumimoji="1" lang="ja-JP" altLang="en-US" sz="1200" dirty="0">
                        <a:latin typeface="+mn-ea"/>
                        <a:ea typeface="+mn-ea"/>
                      </a:endParaRPr>
                    </a:p>
                  </a:txBody>
                  <a:tcPr/>
                </a:tc>
                <a:tc>
                  <a:txBody>
                    <a:bodyPr/>
                    <a:lstStyle/>
                    <a:p>
                      <a:r>
                        <a:rPr kumimoji="1" lang="en-US" altLang="ja-JP" sz="1200" dirty="0">
                          <a:latin typeface="+mn-ea"/>
                          <a:ea typeface="+mn-ea"/>
                        </a:rPr>
                        <a:t>JM310300</a:t>
                      </a:r>
                      <a:endParaRPr kumimoji="1" lang="ja-JP" altLang="en-US" sz="1200" dirty="0">
                        <a:latin typeface="+mn-ea"/>
                        <a:ea typeface="+mn-ea"/>
                      </a:endParaRPr>
                    </a:p>
                  </a:txBody>
                  <a:tcPr/>
                </a:tc>
                <a:tc>
                  <a:txBody>
                    <a:bodyPr/>
                    <a:lstStyle/>
                    <a:p>
                      <a:r>
                        <a:rPr kumimoji="1" lang="ja-JP" altLang="en-US" sz="1200" dirty="0">
                          <a:latin typeface="+mn-ea"/>
                          <a:ea typeface="+mn-ea"/>
                        </a:rPr>
                        <a:t>メールパスワード取込</a:t>
                      </a:r>
                    </a:p>
                  </a:txBody>
                  <a:tcPr/>
                </a:tc>
                <a:tc>
                  <a:txBody>
                    <a:bodyPr/>
                    <a:lstStyle/>
                    <a:p>
                      <a:r>
                        <a:rPr kumimoji="1" lang="ja-JP" altLang="en-US" sz="1200" dirty="0">
                          <a:latin typeface="+mn-ea"/>
                          <a:ea typeface="+mn-ea"/>
                        </a:rPr>
                        <a:t>パスワードを設定する場合、パスワードの</a:t>
                      </a:r>
                      <a:r>
                        <a:rPr kumimoji="1" lang="en-US" altLang="ja-JP" sz="1200" dirty="0">
                          <a:latin typeface="+mn-ea"/>
                          <a:ea typeface="+mn-ea"/>
                        </a:rPr>
                        <a:t>CSV</a:t>
                      </a:r>
                      <a:r>
                        <a:rPr kumimoji="1" lang="ja-JP" altLang="en-US" sz="1200" dirty="0">
                          <a:latin typeface="+mn-ea"/>
                          <a:ea typeface="+mn-ea"/>
                        </a:rPr>
                        <a:t>取込をおこないます。</a:t>
                      </a:r>
                      <a:endParaRPr kumimoji="1" lang="en-US" altLang="ja-JP" sz="1200" dirty="0">
                        <a:latin typeface="+mn-ea"/>
                        <a:ea typeface="+mn-ea"/>
                      </a:endParaRPr>
                    </a:p>
                    <a:p>
                      <a:r>
                        <a:rPr kumimoji="1" lang="en-US" altLang="ja-JP" sz="1200" dirty="0">
                          <a:latin typeface="+mn-ea"/>
                          <a:ea typeface="+mn-ea"/>
                        </a:rPr>
                        <a:t>※</a:t>
                      </a:r>
                      <a:r>
                        <a:rPr kumimoji="1" lang="ja-JP" altLang="en-US" sz="1200" dirty="0">
                          <a:latin typeface="+mn-ea"/>
                          <a:ea typeface="+mn-ea"/>
                        </a:rPr>
                        <a:t>任意設定　メール配信設定にて、「パスワードを設定する」にした場合必須です。</a:t>
                      </a:r>
                    </a:p>
                  </a:txBody>
                  <a:tcPr/>
                </a:tc>
                <a:extLst>
                  <a:ext uri="{0D108BD9-81ED-4DB2-BD59-A6C34878D82A}">
                    <a16:rowId xmlns:a16="http://schemas.microsoft.com/office/drawing/2014/main" val="832533995"/>
                  </a:ext>
                </a:extLst>
              </a:tr>
            </a:tbl>
          </a:graphicData>
        </a:graphic>
      </p:graphicFrame>
      <p:sp>
        <p:nvSpPr>
          <p:cNvPr id="13" name="正方形/長方形 12"/>
          <p:cNvSpPr/>
          <p:nvPr/>
        </p:nvSpPr>
        <p:spPr>
          <a:xfrm>
            <a:off x="1223628" y="4502537"/>
            <a:ext cx="5508612" cy="265457"/>
          </a:xfrm>
          <a:prstGeom prst="rect">
            <a:avLst/>
          </a:prstGeom>
        </p:spPr>
        <p:txBody>
          <a:bodyPr wrap="square">
            <a:spAutoFit/>
          </a:bodyPr>
          <a:lstStyle/>
          <a:p>
            <a:pPr lvl="0" defTabSz="685800">
              <a:defRPr/>
            </a:pPr>
            <a:r>
              <a:rPr lang="en-US" altLang="ja-JP" sz="1125" dirty="0">
                <a:solidFill>
                  <a:srgbClr val="FF0000"/>
                </a:solidFill>
              </a:rPr>
              <a:t>2021</a:t>
            </a:r>
            <a:r>
              <a:rPr lang="ja-JP" altLang="en-US" sz="1125" dirty="0">
                <a:solidFill>
                  <a:srgbClr val="FF0000"/>
                </a:solidFill>
              </a:rPr>
              <a:t>年版にアップグレードした場合は、手動でメニュー登録が必要です。</a:t>
            </a:r>
            <a:endParaRPr lang="en-US" altLang="ja-JP" sz="1125" dirty="0">
              <a:solidFill>
                <a:srgbClr val="FF0000"/>
              </a:solidFill>
            </a:endParaRPr>
          </a:p>
        </p:txBody>
      </p:sp>
      <p:grpSp>
        <p:nvGrpSpPr>
          <p:cNvPr id="15" name="グループ化 14"/>
          <p:cNvGrpSpPr/>
          <p:nvPr/>
        </p:nvGrpSpPr>
        <p:grpSpPr>
          <a:xfrm>
            <a:off x="467544" y="4462030"/>
            <a:ext cx="1248949" cy="216024"/>
            <a:chOff x="219713" y="3896592"/>
            <a:chExt cx="1248949" cy="216024"/>
          </a:xfrm>
        </p:grpSpPr>
        <p:sp>
          <p:nvSpPr>
            <p:cNvPr id="17" name="テキスト プレースホルダー 2"/>
            <p:cNvSpPr txBox="1">
              <a:spLocks/>
            </p:cNvSpPr>
            <p:nvPr/>
          </p:nvSpPr>
          <p:spPr>
            <a:xfrm>
              <a:off x="360000" y="3896592"/>
              <a:ext cx="1108662"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00" b="1" u="sng" dirty="0">
                  <a:solidFill>
                    <a:prstClr val="black"/>
                  </a:solidFill>
                  <a:latin typeface="メイリオ"/>
                  <a:ea typeface="メイリオ"/>
                </a:rPr>
                <a:t>ポイント</a:t>
              </a:r>
              <a:endParaRPr lang="en-US" altLang="ja-JP" sz="800" u="sng" dirty="0">
                <a:solidFill>
                  <a:prstClr val="black"/>
                </a:solidFill>
                <a:latin typeface="メイリオ"/>
                <a:ea typeface="メイリオ"/>
              </a:endParaRPr>
            </a:p>
          </p:txBody>
        </p:sp>
        <p:sp>
          <p:nvSpPr>
            <p:cNvPr id="18" name="Freeform 37"/>
            <p:cNvSpPr>
              <a:spLocks/>
            </p:cNvSpPr>
            <p:nvPr/>
          </p:nvSpPr>
          <p:spPr bwMode="auto">
            <a:xfrm>
              <a:off x="219713" y="3938758"/>
              <a:ext cx="196607" cy="144926"/>
            </a:xfrm>
            <a:custGeom>
              <a:avLst/>
              <a:gdLst>
                <a:gd name="T0" fmla="*/ 505 w 538"/>
                <a:gd name="T1" fmla="*/ 198 h 404"/>
                <a:gd name="T2" fmla="*/ 362 w 538"/>
                <a:gd name="T3" fmla="*/ 198 h 404"/>
                <a:gd name="T4" fmla="*/ 362 w 538"/>
                <a:gd name="T5" fmla="*/ 369 h 404"/>
                <a:gd name="T6" fmla="*/ 328 w 538"/>
                <a:gd name="T7" fmla="*/ 404 h 404"/>
                <a:gd name="T8" fmla="*/ 327 w 538"/>
                <a:gd name="T9" fmla="*/ 404 h 404"/>
                <a:gd name="T10" fmla="*/ 327 w 538"/>
                <a:gd name="T11" fmla="*/ 404 h 404"/>
                <a:gd name="T12" fmla="*/ 153 w 538"/>
                <a:gd name="T13" fmla="*/ 404 h 404"/>
                <a:gd name="T14" fmla="*/ 114 w 538"/>
                <a:gd name="T15" fmla="*/ 390 h 404"/>
                <a:gd name="T16" fmla="*/ 76 w 538"/>
                <a:gd name="T17" fmla="*/ 369 h 404"/>
                <a:gd name="T18" fmla="*/ 0 w 538"/>
                <a:gd name="T19" fmla="*/ 369 h 404"/>
                <a:gd name="T20" fmla="*/ 0 w 538"/>
                <a:gd name="T21" fmla="*/ 179 h 404"/>
                <a:gd name="T22" fmla="*/ 76 w 538"/>
                <a:gd name="T23" fmla="*/ 179 h 404"/>
                <a:gd name="T24" fmla="*/ 112 w 538"/>
                <a:gd name="T25" fmla="*/ 154 h 404"/>
                <a:gd name="T26" fmla="*/ 152 w 538"/>
                <a:gd name="T27" fmla="*/ 26 h 404"/>
                <a:gd name="T28" fmla="*/ 188 w 538"/>
                <a:gd name="T29" fmla="*/ 3 h 404"/>
                <a:gd name="T30" fmla="*/ 210 w 538"/>
                <a:gd name="T31" fmla="*/ 39 h 404"/>
                <a:gd name="T32" fmla="*/ 194 w 538"/>
                <a:gd name="T33" fmla="*/ 138 h 404"/>
                <a:gd name="T34" fmla="*/ 505 w 538"/>
                <a:gd name="T35" fmla="*/ 138 h 404"/>
                <a:gd name="T36" fmla="*/ 505 w 538"/>
                <a:gd name="T37" fmla="*/ 19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8" h="404">
                  <a:moveTo>
                    <a:pt x="505" y="198"/>
                  </a:moveTo>
                  <a:cubicBezTo>
                    <a:pt x="362" y="198"/>
                    <a:pt x="362" y="198"/>
                    <a:pt x="362" y="198"/>
                  </a:cubicBezTo>
                  <a:cubicBezTo>
                    <a:pt x="362" y="369"/>
                    <a:pt x="362" y="369"/>
                    <a:pt x="362" y="369"/>
                  </a:cubicBezTo>
                  <a:cubicBezTo>
                    <a:pt x="362" y="388"/>
                    <a:pt x="347" y="404"/>
                    <a:pt x="328" y="404"/>
                  </a:cubicBezTo>
                  <a:cubicBezTo>
                    <a:pt x="327" y="404"/>
                    <a:pt x="327" y="404"/>
                    <a:pt x="327" y="404"/>
                  </a:cubicBezTo>
                  <a:cubicBezTo>
                    <a:pt x="327" y="404"/>
                    <a:pt x="327" y="404"/>
                    <a:pt x="327" y="404"/>
                  </a:cubicBezTo>
                  <a:cubicBezTo>
                    <a:pt x="285" y="404"/>
                    <a:pt x="168" y="404"/>
                    <a:pt x="153" y="404"/>
                  </a:cubicBezTo>
                  <a:cubicBezTo>
                    <a:pt x="138" y="404"/>
                    <a:pt x="125" y="400"/>
                    <a:pt x="114" y="390"/>
                  </a:cubicBezTo>
                  <a:cubicBezTo>
                    <a:pt x="99" y="375"/>
                    <a:pt x="92" y="369"/>
                    <a:pt x="76" y="369"/>
                  </a:cubicBezTo>
                  <a:cubicBezTo>
                    <a:pt x="0" y="369"/>
                    <a:pt x="0" y="369"/>
                    <a:pt x="0" y="369"/>
                  </a:cubicBezTo>
                  <a:cubicBezTo>
                    <a:pt x="0" y="179"/>
                    <a:pt x="0" y="179"/>
                    <a:pt x="0" y="179"/>
                  </a:cubicBezTo>
                  <a:cubicBezTo>
                    <a:pt x="76" y="179"/>
                    <a:pt x="76" y="179"/>
                    <a:pt x="76" y="179"/>
                  </a:cubicBezTo>
                  <a:cubicBezTo>
                    <a:pt x="87" y="179"/>
                    <a:pt x="108" y="168"/>
                    <a:pt x="112" y="154"/>
                  </a:cubicBezTo>
                  <a:cubicBezTo>
                    <a:pt x="152" y="26"/>
                    <a:pt x="152" y="26"/>
                    <a:pt x="152" y="26"/>
                  </a:cubicBezTo>
                  <a:cubicBezTo>
                    <a:pt x="155" y="10"/>
                    <a:pt x="172" y="0"/>
                    <a:pt x="188" y="3"/>
                  </a:cubicBezTo>
                  <a:cubicBezTo>
                    <a:pt x="204" y="7"/>
                    <a:pt x="214" y="23"/>
                    <a:pt x="210" y="39"/>
                  </a:cubicBezTo>
                  <a:cubicBezTo>
                    <a:pt x="194" y="138"/>
                    <a:pt x="194" y="138"/>
                    <a:pt x="194" y="138"/>
                  </a:cubicBezTo>
                  <a:cubicBezTo>
                    <a:pt x="505" y="138"/>
                    <a:pt x="505" y="138"/>
                    <a:pt x="505" y="138"/>
                  </a:cubicBezTo>
                  <a:cubicBezTo>
                    <a:pt x="537" y="138"/>
                    <a:pt x="538" y="195"/>
                    <a:pt x="505" y="198"/>
                  </a:cubicBezTo>
                  <a:close/>
                </a:path>
              </a:pathLst>
            </a:custGeom>
            <a:solidFill>
              <a:srgbClr val="E60012"/>
            </a:solidFill>
            <a:ln>
              <a:noFill/>
            </a:ln>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2162786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29</a:t>
            </a:fld>
            <a:endParaRPr kumimoji="1" lang="ja-JP" altLang="en-US" dirty="0"/>
          </a:p>
        </p:txBody>
      </p:sp>
      <p:sp>
        <p:nvSpPr>
          <p:cNvPr id="3" name="テキスト プレースホルダー 2"/>
          <p:cNvSpPr>
            <a:spLocks noGrp="1"/>
          </p:cNvSpPr>
          <p:nvPr>
            <p:ph type="body" sz="quarter" idx="14"/>
          </p:nvPr>
        </p:nvSpPr>
        <p:spPr>
          <a:xfrm>
            <a:off x="360000" y="807569"/>
            <a:ext cx="8424000" cy="244249"/>
          </a:xfrm>
        </p:spPr>
        <p:txBody>
          <a:bodyPr/>
          <a:lstStyle/>
          <a:p>
            <a:pPr lvl="0">
              <a:lnSpc>
                <a:spcPts val="1900"/>
              </a:lnSpc>
              <a:buClr>
                <a:srgbClr val="F9BE00"/>
              </a:buClr>
            </a:pPr>
            <a:r>
              <a:rPr lang="ja-JP" altLang="en-US" b="1" u="sng" dirty="0">
                <a:solidFill>
                  <a:prstClr val="black"/>
                </a:solidFill>
              </a:rPr>
              <a:t>個人別明細書メール配信のセキュリティについて</a:t>
            </a:r>
            <a:endParaRPr lang="en-US" altLang="ja-JP" b="1" u="sng" dirty="0">
              <a:solidFill>
                <a:prstClr val="black"/>
              </a:solidFill>
            </a:endParaRPr>
          </a:p>
        </p:txBody>
      </p:sp>
      <p:sp>
        <p:nvSpPr>
          <p:cNvPr id="4"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ea typeface="+mn-ea"/>
              </a:rPr>
              <a:t>SuperStream</a:t>
            </a:r>
            <a:r>
              <a:rPr lang="en-US" altLang="ja-JP" sz="2000" dirty="0">
                <a:solidFill>
                  <a:prstClr val="white"/>
                </a:solidFill>
                <a:latin typeface="+mn-ea"/>
                <a:ea typeface="+mn-ea"/>
              </a:rPr>
              <a:t>-NX </a:t>
            </a:r>
            <a:r>
              <a:rPr lang="ja-JP" altLang="en-US" sz="2000" dirty="0">
                <a:solidFill>
                  <a:prstClr val="white"/>
                </a:solidFill>
                <a:latin typeface="+mn-ea"/>
                <a:ea typeface="+mn-ea"/>
              </a:rPr>
              <a:t>給与管理</a:t>
            </a:r>
            <a:r>
              <a:rPr lang="en-US" altLang="ja-JP" dirty="0">
                <a:solidFill>
                  <a:prstClr val="white"/>
                </a:solidFill>
              </a:rPr>
              <a:t/>
            </a:r>
            <a:br>
              <a:rPr lang="en-US" altLang="ja-JP" dirty="0">
                <a:solidFill>
                  <a:prstClr val="white"/>
                </a:solidFill>
              </a:rPr>
            </a:br>
            <a:r>
              <a:rPr lang="en-US" altLang="ja-JP" sz="1800" dirty="0">
                <a:solidFill>
                  <a:prstClr val="white"/>
                </a:solidFill>
              </a:rPr>
              <a:t>2.</a:t>
            </a:r>
            <a:r>
              <a:rPr lang="ja-JP" altLang="en-US" sz="1800" dirty="0">
                <a:solidFill>
                  <a:prstClr val="white"/>
                </a:solidFill>
              </a:rPr>
              <a:t>個人別明細書メール配信 </a:t>
            </a:r>
            <a:r>
              <a:rPr lang="ja-JP" altLang="en-US" sz="1800" dirty="0">
                <a:solidFill>
                  <a:prstClr val="white"/>
                </a:solidFill>
                <a:latin typeface="+mn-ea"/>
              </a:rPr>
              <a:t>対応</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1046298222"/>
              </p:ext>
            </p:extLst>
          </p:nvPr>
        </p:nvGraphicFramePr>
        <p:xfrm>
          <a:off x="363820" y="1059582"/>
          <a:ext cx="8420181" cy="3360420"/>
        </p:xfrm>
        <a:graphic>
          <a:graphicData uri="http://schemas.openxmlformats.org/drawingml/2006/table">
            <a:tbl>
              <a:tblPr firstRow="1" bandRow="1">
                <a:tableStyleId>{21E4AEA4-8DFA-4A89-87EB-49C32662AFE0}</a:tableStyleId>
              </a:tblPr>
              <a:tblGrid>
                <a:gridCol w="1515763">
                  <a:extLst>
                    <a:ext uri="{9D8B030D-6E8A-4147-A177-3AD203B41FA5}">
                      <a16:colId xmlns:a16="http://schemas.microsoft.com/office/drawing/2014/main" val="3706995798"/>
                    </a:ext>
                  </a:extLst>
                </a:gridCol>
                <a:gridCol w="1515763">
                  <a:extLst>
                    <a:ext uri="{9D8B030D-6E8A-4147-A177-3AD203B41FA5}">
                      <a16:colId xmlns:a16="http://schemas.microsoft.com/office/drawing/2014/main" val="3013812783"/>
                    </a:ext>
                  </a:extLst>
                </a:gridCol>
                <a:gridCol w="1428682">
                  <a:extLst>
                    <a:ext uri="{9D8B030D-6E8A-4147-A177-3AD203B41FA5}">
                      <a16:colId xmlns:a16="http://schemas.microsoft.com/office/drawing/2014/main" val="1362471758"/>
                    </a:ext>
                  </a:extLst>
                </a:gridCol>
                <a:gridCol w="3959973">
                  <a:extLst>
                    <a:ext uri="{9D8B030D-6E8A-4147-A177-3AD203B41FA5}">
                      <a16:colId xmlns:a16="http://schemas.microsoft.com/office/drawing/2014/main" val="3076273745"/>
                    </a:ext>
                  </a:extLst>
                </a:gridCol>
              </a:tblGrid>
              <a:tr h="0">
                <a:tc>
                  <a:txBody>
                    <a:bodyPr/>
                    <a:lstStyle/>
                    <a:p>
                      <a:r>
                        <a:rPr kumimoji="1" lang="ja-JP" altLang="en-US" sz="1050" dirty="0"/>
                        <a:t>機能名称</a:t>
                      </a:r>
                      <a:endParaRPr kumimoji="1" lang="ja-JP" altLang="en-US" sz="1050" b="0" dirty="0">
                        <a:latin typeface="+mn-ea"/>
                        <a:ea typeface="+mn-ea"/>
                      </a:endParaRPr>
                    </a:p>
                  </a:txBody>
                  <a:tcPr/>
                </a:tc>
                <a:tc>
                  <a:txBody>
                    <a:bodyPr/>
                    <a:lstStyle/>
                    <a:p>
                      <a:r>
                        <a:rPr kumimoji="1" lang="ja-JP" altLang="en-US" sz="1050" dirty="0"/>
                        <a:t>セキュリティ種類</a:t>
                      </a:r>
                      <a:endParaRPr kumimoji="1" lang="ja-JP" altLang="en-US" sz="1050" b="0" dirty="0">
                        <a:latin typeface="+mn-ea"/>
                        <a:ea typeface="+mn-ea"/>
                      </a:endParaRPr>
                    </a:p>
                  </a:txBody>
                  <a:tcPr/>
                </a:tc>
                <a:tc>
                  <a:txBody>
                    <a:bodyPr/>
                    <a:lstStyle/>
                    <a:p>
                      <a:r>
                        <a:rPr kumimoji="1" lang="ja-JP" altLang="en-US" sz="1050" dirty="0"/>
                        <a:t>設定テーブル</a:t>
                      </a:r>
                      <a:endParaRPr kumimoji="1" lang="ja-JP" altLang="en-US" sz="1050" b="0" dirty="0">
                        <a:latin typeface="+mn-ea"/>
                        <a:ea typeface="+mn-ea"/>
                      </a:endParaRPr>
                    </a:p>
                  </a:txBody>
                  <a:tcPr/>
                </a:tc>
                <a:tc>
                  <a:txBody>
                    <a:bodyPr/>
                    <a:lstStyle/>
                    <a:p>
                      <a:r>
                        <a:rPr kumimoji="1" lang="ja-JP" altLang="en-US" sz="1050" dirty="0"/>
                        <a:t>説明</a:t>
                      </a:r>
                      <a:endParaRPr kumimoji="1" lang="ja-JP" altLang="en-US" sz="1050" b="0" dirty="0">
                        <a:latin typeface="+mn-ea"/>
                        <a:ea typeface="+mn-ea"/>
                      </a:endParaRPr>
                    </a:p>
                  </a:txBody>
                  <a:tcPr/>
                </a:tc>
                <a:extLst>
                  <a:ext uri="{0D108BD9-81ED-4DB2-BD59-A6C34878D82A}">
                    <a16:rowId xmlns:a16="http://schemas.microsoft.com/office/drawing/2014/main" val="2458625585"/>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メール配信設定</a:t>
                      </a:r>
                      <a:endParaRPr kumimoji="1" lang="ja-JP" altLang="en-US" sz="1050" dirty="0">
                        <a:latin typeface="+mn-ea"/>
                        <a:ea typeface="+mn-ea"/>
                      </a:endParaRPr>
                    </a:p>
                  </a:txBody>
                  <a:tcPr marL="72000" marR="72000"/>
                </a:tc>
                <a:tc>
                  <a:txBody>
                    <a:bodyPr/>
                    <a:lstStyle/>
                    <a:p>
                      <a:r>
                        <a:rPr kumimoji="1" lang="ja-JP" altLang="en-US" sz="1050" dirty="0"/>
                        <a:t>起動権限</a:t>
                      </a:r>
                      <a:endParaRPr kumimoji="1" lang="en-US" altLang="ja-JP" sz="1050" dirty="0"/>
                    </a:p>
                    <a:p>
                      <a:r>
                        <a:rPr kumimoji="1" lang="ja-JP" altLang="en-US" sz="1050" dirty="0"/>
                        <a:t>更新権限</a:t>
                      </a:r>
                      <a:endParaRPr kumimoji="1" lang="ja-JP" altLang="en-US" sz="1050" dirty="0">
                        <a:latin typeface="+mn-ea"/>
                        <a:ea typeface="+mn-ea"/>
                      </a:endParaRPr>
                    </a:p>
                  </a:txBody>
                  <a:tcPr/>
                </a:tc>
                <a:tc>
                  <a:txBody>
                    <a:bodyPr/>
                    <a:lstStyle/>
                    <a:p>
                      <a:r>
                        <a:rPr kumimoji="1" lang="ja-JP" altLang="en-US" sz="1050" dirty="0"/>
                        <a:t>セキュリティマスタ</a:t>
                      </a:r>
                      <a:endParaRPr kumimoji="1" lang="en-US" altLang="ja-JP" sz="1050" dirty="0">
                        <a:latin typeface="+mn-ea"/>
                        <a:ea typeface="+mn-ea"/>
                      </a:endParaRPr>
                    </a:p>
                  </a:txBody>
                  <a:tcPr/>
                </a:tc>
                <a:tc>
                  <a:txBody>
                    <a:bodyPr/>
                    <a:lstStyle/>
                    <a:p>
                      <a:r>
                        <a:rPr kumimoji="1" lang="ja-JP" altLang="en-US" sz="1050" dirty="0"/>
                        <a:t>セキュリティマスタの参照ウエイト、更新ウエイトと</a:t>
                      </a:r>
                      <a:r>
                        <a:rPr kumimoji="1" lang="en-US" altLang="ja-JP" sz="1050" dirty="0"/>
                        <a:t>LOGIN</a:t>
                      </a:r>
                      <a:r>
                        <a:rPr kumimoji="1" lang="ja-JP" altLang="en-US" sz="1050" dirty="0"/>
                        <a:t>ユーザーのセキュリティウエイト比較</a:t>
                      </a:r>
                      <a:endParaRPr kumimoji="1" lang="ja-JP" altLang="en-US" sz="1050" dirty="0">
                        <a:latin typeface="+mn-ea"/>
                        <a:ea typeface="+mn-ea"/>
                      </a:endParaRPr>
                    </a:p>
                  </a:txBody>
                  <a:tcPr/>
                </a:tc>
                <a:extLst>
                  <a:ext uri="{0D108BD9-81ED-4DB2-BD59-A6C34878D82A}">
                    <a16:rowId xmlns:a16="http://schemas.microsoft.com/office/drawing/2014/main" val="3937712758"/>
                  </a:ext>
                </a:extLst>
              </a:tr>
              <a:tr h="0">
                <a:tc rowSpan="2">
                  <a:txBody>
                    <a:bodyPr/>
                    <a:lstStyle/>
                    <a:p>
                      <a:r>
                        <a:rPr kumimoji="1" lang="ja-JP" altLang="en-US" sz="1050" dirty="0"/>
                        <a:t>メール配信対象外登録</a:t>
                      </a:r>
                      <a:endParaRPr kumimoji="1" lang="ja-JP" altLang="en-US" sz="1050" dirty="0">
                        <a:latin typeface="+mn-ea"/>
                        <a:ea typeface="+mn-ea"/>
                      </a:endParaRPr>
                    </a:p>
                  </a:txBody>
                  <a:tcPr marL="72000" marR="72000"/>
                </a:tc>
                <a:tc>
                  <a:txBody>
                    <a:bodyPr/>
                    <a:lstStyle/>
                    <a:p>
                      <a:r>
                        <a:rPr kumimoji="1" lang="ja-JP" altLang="en-US" sz="1050" dirty="0"/>
                        <a:t>起動権限</a:t>
                      </a:r>
                      <a:endParaRPr kumimoji="1" lang="en-US" altLang="ja-JP" sz="1050" dirty="0"/>
                    </a:p>
                    <a:p>
                      <a:r>
                        <a:rPr kumimoji="1" lang="ja-JP" altLang="en-US" sz="1050" dirty="0"/>
                        <a:t>更新権限</a:t>
                      </a:r>
                      <a:endParaRPr kumimoji="1" lang="ja-JP" altLang="en-US" sz="1050" dirty="0">
                        <a:latin typeface="+mn-ea"/>
                        <a:ea typeface="+mn-ea"/>
                      </a:endParaRPr>
                    </a:p>
                  </a:txBody>
                  <a:tcPr/>
                </a:tc>
                <a:tc rowSpan="2">
                  <a:txBody>
                    <a:bodyPr/>
                    <a:lstStyle/>
                    <a:p>
                      <a:r>
                        <a:rPr kumimoji="1" lang="ja-JP" altLang="en-US" sz="1050" dirty="0"/>
                        <a:t>セキュリティマスタ</a:t>
                      </a:r>
                      <a:endParaRPr kumimoji="1" lang="en-US" altLang="ja-JP" sz="1050" dirty="0">
                        <a:latin typeface="+mn-ea"/>
                        <a:ea typeface="+mn-ea"/>
                      </a:endParaRPr>
                    </a:p>
                  </a:txBody>
                  <a:tcPr/>
                </a:tc>
                <a:tc>
                  <a:txBody>
                    <a:bodyPr/>
                    <a:lstStyle/>
                    <a:p>
                      <a:r>
                        <a:rPr kumimoji="1" lang="ja-JP" altLang="en-US" sz="1050" dirty="0"/>
                        <a:t>セキュリティマスタの参照ウエイト、更新ウエイトと</a:t>
                      </a:r>
                      <a:r>
                        <a:rPr kumimoji="1" lang="en-US" altLang="ja-JP" sz="1050" dirty="0"/>
                        <a:t>LOGIN</a:t>
                      </a:r>
                      <a:r>
                        <a:rPr kumimoji="1" lang="ja-JP" altLang="en-US" sz="1050" dirty="0"/>
                        <a:t>ユーザーのセキュリティウエイト比較</a:t>
                      </a:r>
                      <a:endParaRPr kumimoji="1" lang="ja-JP" altLang="en-US" sz="1050" dirty="0">
                        <a:latin typeface="+mn-ea"/>
                        <a:ea typeface="+mn-ea"/>
                      </a:endParaRPr>
                    </a:p>
                  </a:txBody>
                  <a:tcPr/>
                </a:tc>
                <a:extLst>
                  <a:ext uri="{0D108BD9-81ED-4DB2-BD59-A6C34878D82A}">
                    <a16:rowId xmlns:a16="http://schemas.microsoft.com/office/drawing/2014/main" val="2639337609"/>
                  </a:ext>
                </a:extLst>
              </a:tr>
              <a:tr h="0">
                <a:tc vMerge="1">
                  <a:txBody>
                    <a:bodyPr/>
                    <a:lstStyle/>
                    <a:p>
                      <a:endParaRPr kumimoji="1" lang="ja-JP" altLang="en-US" sz="1050" dirty="0">
                        <a:latin typeface="+mn-ea"/>
                        <a:ea typeface="+mn-ea"/>
                      </a:endParaRPr>
                    </a:p>
                  </a:txBody>
                  <a:tcPr>
                    <a:lnB w="6350" cap="flat" cmpd="sng" algn="ctr">
                      <a:solidFill>
                        <a:schemeClr val="tx1"/>
                      </a:solidFill>
                      <a:prstDash val="solid"/>
                      <a:round/>
                      <a:headEnd type="none" w="med" len="med"/>
                      <a:tailEnd type="none" w="med" len="med"/>
                    </a:lnB>
                  </a:tcPr>
                </a:tc>
                <a:tc>
                  <a:txBody>
                    <a:bodyPr/>
                    <a:lstStyle/>
                    <a:p>
                      <a:r>
                        <a:rPr kumimoji="1" lang="ja-JP" altLang="en-US" sz="1050" dirty="0"/>
                        <a:t>部門参照権限</a:t>
                      </a:r>
                      <a:endParaRPr kumimoji="1" lang="en-US" altLang="ja-JP" sz="1050" dirty="0"/>
                    </a:p>
                    <a:p>
                      <a:r>
                        <a:rPr kumimoji="1" lang="ja-JP" altLang="en-US" sz="1050" dirty="0"/>
                        <a:t>個人参照権限</a:t>
                      </a:r>
                      <a:endParaRPr kumimoji="1" lang="ja-JP" altLang="en-US" sz="1050" dirty="0">
                        <a:latin typeface="+mn-ea"/>
                        <a:ea typeface="+mn-ea"/>
                      </a:endParaRPr>
                    </a:p>
                  </a:txBody>
                  <a:tcPr/>
                </a:tc>
                <a:tc vMerge="1">
                  <a:txBody>
                    <a:bodyPr/>
                    <a:lstStyle/>
                    <a:p>
                      <a:endParaRPr kumimoji="1" lang="en-US" altLang="ja-JP" sz="1050" dirty="0">
                        <a:latin typeface="+mn-ea"/>
                        <a:ea typeface="+mn-ea"/>
                      </a:endParaRPr>
                    </a:p>
                  </a:txBody>
                  <a:tcPr>
                    <a:lnB w="6350" cap="flat" cmpd="sng" algn="ctr">
                      <a:solidFill>
                        <a:schemeClr val="tx1"/>
                      </a:solidFill>
                      <a:prstDash val="sysDot"/>
                      <a:round/>
                      <a:headEnd type="none" w="med" len="med"/>
                      <a:tailEnd type="none" w="med" len="med"/>
                    </a:lnB>
                  </a:tcPr>
                </a:tc>
                <a:tc>
                  <a:txBody>
                    <a:bodyPr/>
                    <a:lstStyle/>
                    <a:p>
                      <a:r>
                        <a:rPr kumimoji="1" lang="ja-JP" altLang="en-US" sz="1050" dirty="0"/>
                        <a:t>セキュリティマスタの部門情報参照権限、個人情報参照権限と</a:t>
                      </a:r>
                      <a:r>
                        <a:rPr kumimoji="1" lang="en-US" altLang="ja-JP" sz="1050" dirty="0"/>
                        <a:t>LOGIN</a:t>
                      </a:r>
                      <a:r>
                        <a:rPr kumimoji="1" lang="ja-JP" altLang="en-US" sz="1050" dirty="0"/>
                        <a:t>ユーザーのセキュリティ所属、個人ウエイト比較</a:t>
                      </a:r>
                      <a:endParaRPr kumimoji="1" lang="en-US" altLang="ja-JP" sz="1050" dirty="0"/>
                    </a:p>
                    <a:p>
                      <a:r>
                        <a:rPr kumimoji="1" lang="ja-JP" altLang="en-US" sz="1050" dirty="0"/>
                        <a:t>セキュリティ対象外の従業員データの登録は行えません</a:t>
                      </a:r>
                      <a:endParaRPr kumimoji="1" lang="ja-JP" altLang="en-US" sz="1050" dirty="0">
                        <a:latin typeface="+mn-ea"/>
                        <a:ea typeface="+mn-ea"/>
                      </a:endParaRPr>
                    </a:p>
                  </a:txBody>
                  <a:tcPr/>
                </a:tc>
                <a:extLst>
                  <a:ext uri="{0D108BD9-81ED-4DB2-BD59-A6C34878D82A}">
                    <a16:rowId xmlns:a16="http://schemas.microsoft.com/office/drawing/2014/main" val="3707802601"/>
                  </a:ext>
                </a:extLst>
              </a:tr>
              <a:tr h="0">
                <a:tc rowSpan="2">
                  <a:txBody>
                    <a:bodyPr/>
                    <a:lstStyle/>
                    <a:p>
                      <a:r>
                        <a:rPr kumimoji="1" lang="ja-JP" altLang="en-US" sz="1050" dirty="0"/>
                        <a:t>メールパスワード取込</a:t>
                      </a:r>
                      <a:endParaRPr kumimoji="1" lang="ja-JP" altLang="en-US" sz="1050" dirty="0">
                        <a:latin typeface="+mn-ea"/>
                        <a:ea typeface="+mn-ea"/>
                      </a:endParaRPr>
                    </a:p>
                  </a:txBody>
                  <a:tcPr marL="72000" marR="72000"/>
                </a:tc>
                <a:tc>
                  <a:txBody>
                    <a:bodyPr/>
                    <a:lstStyle/>
                    <a:p>
                      <a:r>
                        <a:rPr kumimoji="1" lang="ja-JP" altLang="en-US" sz="1050" dirty="0"/>
                        <a:t>起動権限</a:t>
                      </a:r>
                      <a:endParaRPr kumimoji="1" lang="en-US" altLang="ja-JP" sz="1050" dirty="0"/>
                    </a:p>
                    <a:p>
                      <a:r>
                        <a:rPr kumimoji="1" lang="ja-JP" altLang="en-US" sz="1050" dirty="0"/>
                        <a:t>更新権限</a:t>
                      </a:r>
                      <a:endParaRPr kumimoji="1" lang="ja-JP" altLang="en-US" sz="1050" dirty="0">
                        <a:latin typeface="+mn-ea"/>
                        <a:ea typeface="+mn-ea"/>
                      </a:endParaRPr>
                    </a:p>
                  </a:txBody>
                  <a:tcPr/>
                </a:tc>
                <a:tc rowSpan="2">
                  <a:txBody>
                    <a:bodyPr/>
                    <a:lstStyle/>
                    <a:p>
                      <a:r>
                        <a:rPr kumimoji="1" lang="ja-JP" altLang="en-US" sz="1050" dirty="0"/>
                        <a:t>セキュリティマスタ</a:t>
                      </a:r>
                      <a:endParaRPr kumimoji="1" lang="en-US" altLang="ja-JP" sz="1050" dirty="0">
                        <a:latin typeface="+mn-ea"/>
                        <a:ea typeface="+mn-ea"/>
                      </a:endParaRPr>
                    </a:p>
                  </a:txBody>
                  <a:tcPr/>
                </a:tc>
                <a:tc>
                  <a:txBody>
                    <a:bodyPr/>
                    <a:lstStyle/>
                    <a:p>
                      <a:r>
                        <a:rPr kumimoji="1" lang="ja-JP" altLang="en-US" sz="1050" dirty="0"/>
                        <a:t>セキュリティマスタの参照ウエイト、更新ウエイトと</a:t>
                      </a:r>
                      <a:r>
                        <a:rPr kumimoji="1" lang="en-US" altLang="ja-JP" sz="1050" dirty="0"/>
                        <a:t>LOGIN</a:t>
                      </a:r>
                      <a:r>
                        <a:rPr kumimoji="1" lang="ja-JP" altLang="en-US" sz="1050" dirty="0"/>
                        <a:t>ユーザーのセキュリティウエイト比較</a:t>
                      </a:r>
                      <a:endParaRPr kumimoji="1" lang="ja-JP" altLang="en-US" sz="1050" dirty="0">
                        <a:latin typeface="+mn-ea"/>
                        <a:ea typeface="+mn-ea"/>
                      </a:endParaRPr>
                    </a:p>
                  </a:txBody>
                  <a:tcPr/>
                </a:tc>
                <a:extLst>
                  <a:ext uri="{0D108BD9-81ED-4DB2-BD59-A6C34878D82A}">
                    <a16:rowId xmlns:a16="http://schemas.microsoft.com/office/drawing/2014/main" val="1456211592"/>
                  </a:ext>
                </a:extLst>
              </a:tr>
              <a:tr h="0">
                <a:tc vMerge="1">
                  <a:txBody>
                    <a:bodyPr/>
                    <a:lstStyle/>
                    <a:p>
                      <a:endParaRPr kumimoji="1" lang="ja-JP" altLang="en-US" sz="1050" dirty="0">
                        <a:latin typeface="+mn-ea"/>
                        <a:ea typeface="+mn-ea"/>
                      </a:endParaRPr>
                    </a:p>
                  </a:txBody>
                  <a:tcPr/>
                </a:tc>
                <a:tc>
                  <a:txBody>
                    <a:bodyPr/>
                    <a:lstStyle/>
                    <a:p>
                      <a:r>
                        <a:rPr kumimoji="1" lang="ja-JP" altLang="en-US" sz="1050" dirty="0"/>
                        <a:t>部門参照権限</a:t>
                      </a:r>
                      <a:endParaRPr kumimoji="1" lang="en-US" altLang="ja-JP" sz="1050" dirty="0"/>
                    </a:p>
                    <a:p>
                      <a:r>
                        <a:rPr kumimoji="1" lang="ja-JP" altLang="en-US" sz="1050" dirty="0"/>
                        <a:t>個人参照権限</a:t>
                      </a:r>
                      <a:endParaRPr kumimoji="1" lang="ja-JP" altLang="en-US" sz="1050" dirty="0">
                        <a:latin typeface="+mn-ea"/>
                        <a:ea typeface="+mn-ea"/>
                      </a:endParaRPr>
                    </a:p>
                  </a:txBody>
                  <a:tcPr/>
                </a:tc>
                <a:tc vMerge="1">
                  <a:txBody>
                    <a:bodyPr/>
                    <a:lstStyle/>
                    <a:p>
                      <a:endParaRPr kumimoji="1" lang="en-US" altLang="ja-JP" sz="1050" dirty="0">
                        <a:latin typeface="+mn-ea"/>
                        <a:ea typeface="+mn-ea"/>
                      </a:endParaRPr>
                    </a:p>
                  </a:txBody>
                  <a:tcPr>
                    <a:lnB w="6350" cap="flat" cmpd="sng" algn="ctr">
                      <a:solidFill>
                        <a:schemeClr val="tx1"/>
                      </a:solidFill>
                      <a:prstDash val="sysDot"/>
                      <a:round/>
                      <a:headEnd type="none" w="med" len="med"/>
                      <a:tailEnd type="none" w="med" len="med"/>
                    </a:lnB>
                  </a:tcPr>
                </a:tc>
                <a:tc>
                  <a:txBody>
                    <a:bodyPr/>
                    <a:lstStyle/>
                    <a:p>
                      <a:r>
                        <a:rPr kumimoji="1" lang="ja-JP" altLang="en-US" sz="1050" dirty="0"/>
                        <a:t>セキュリティマスタの部門情報参照権限、個人情報参照権限と</a:t>
                      </a:r>
                      <a:r>
                        <a:rPr kumimoji="1" lang="en-US" altLang="ja-JP" sz="1050" dirty="0"/>
                        <a:t>LOGIN</a:t>
                      </a:r>
                      <a:r>
                        <a:rPr kumimoji="1" lang="ja-JP" altLang="en-US" sz="1050" dirty="0"/>
                        <a:t>ユーザーのセキュリティ所属、個人ウエイト比較</a:t>
                      </a:r>
                      <a:endParaRPr kumimoji="1" lang="en-US" altLang="ja-JP" sz="105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セキュリティ対象外の従業員データの登録は行えません。</a:t>
                      </a:r>
                      <a:endParaRPr kumimoji="1" lang="ja-JP" altLang="en-US" sz="1050" dirty="0">
                        <a:latin typeface="+mn-ea"/>
                        <a:ea typeface="+mn-ea"/>
                      </a:endParaRPr>
                    </a:p>
                  </a:txBody>
                  <a:tcPr/>
                </a:tc>
                <a:extLst>
                  <a:ext uri="{0D108BD9-81ED-4DB2-BD59-A6C34878D82A}">
                    <a16:rowId xmlns:a16="http://schemas.microsoft.com/office/drawing/2014/main" val="2450501144"/>
                  </a:ext>
                </a:extLst>
              </a:tr>
              <a:tr h="0">
                <a:tc>
                  <a:txBody>
                    <a:bodyPr/>
                    <a:lstStyle/>
                    <a:p>
                      <a:r>
                        <a:rPr kumimoji="1" lang="ja-JP" altLang="en-US" sz="1050" dirty="0"/>
                        <a:t>メール配信確認</a:t>
                      </a:r>
                      <a:endParaRPr kumimoji="1" lang="ja-JP" altLang="en-US" sz="1050" dirty="0">
                        <a:latin typeface="+mn-ea"/>
                        <a:ea typeface="+mn-ea"/>
                      </a:endParaRPr>
                    </a:p>
                  </a:txBody>
                  <a:tcPr marL="72000" marR="72000"/>
                </a:tc>
                <a:tc>
                  <a:txBody>
                    <a:bodyPr/>
                    <a:lstStyle/>
                    <a:p>
                      <a:r>
                        <a:rPr kumimoji="1" lang="ja-JP" altLang="en-US" sz="1050" dirty="0"/>
                        <a:t>部門参照権限</a:t>
                      </a:r>
                      <a:endParaRPr kumimoji="1" lang="en-US" altLang="ja-JP" sz="1050" dirty="0"/>
                    </a:p>
                    <a:p>
                      <a:r>
                        <a:rPr kumimoji="1" lang="ja-JP" altLang="en-US" sz="1050" dirty="0"/>
                        <a:t>個人参照権限</a:t>
                      </a:r>
                      <a:endParaRPr kumimoji="1" lang="ja-JP" altLang="en-US" sz="1050" dirty="0">
                        <a:latin typeface="+mn-ea"/>
                        <a:ea typeface="+mn-ea"/>
                      </a:endParaRPr>
                    </a:p>
                  </a:txBody>
                  <a:tcPr/>
                </a:tc>
                <a:tc>
                  <a:txBody>
                    <a:bodyPr/>
                    <a:lstStyle/>
                    <a:p>
                      <a:r>
                        <a:rPr kumimoji="1" lang="ja-JP" altLang="en-US" sz="1050" dirty="0"/>
                        <a:t>セキュリティマスタ</a:t>
                      </a:r>
                      <a:endParaRPr kumimoji="1" lang="en-US" altLang="ja-JP" sz="1050" dirty="0">
                        <a:latin typeface="+mn-ea"/>
                        <a:ea typeface="+mn-ea"/>
                      </a:endParaRPr>
                    </a:p>
                  </a:txBody>
                  <a:tcPr/>
                </a:tc>
                <a:tc>
                  <a:txBody>
                    <a:bodyPr/>
                    <a:lstStyle/>
                    <a:p>
                      <a:r>
                        <a:rPr kumimoji="1" lang="ja-JP" altLang="en-US" sz="1050" dirty="0"/>
                        <a:t>呼び出し元機能のセキュリティマスタの部門情報参照権限、個人情報参照権限と</a:t>
                      </a:r>
                      <a:r>
                        <a:rPr kumimoji="1" lang="en-US" altLang="ja-JP" sz="1050" dirty="0"/>
                        <a:t>LOGIN</a:t>
                      </a:r>
                      <a:r>
                        <a:rPr kumimoji="1" lang="ja-JP" altLang="en-US" sz="1050" dirty="0"/>
                        <a:t>ユーザーのセキュリティ所属、個人ウエイト比較</a:t>
                      </a:r>
                      <a:endParaRPr kumimoji="1" lang="en-US" altLang="ja-JP" sz="105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セキュリティ対象外の従業員データのメール送信は行えません。</a:t>
                      </a:r>
                      <a:endParaRPr kumimoji="1" lang="ja-JP" altLang="en-US" sz="1050" dirty="0">
                        <a:latin typeface="+mn-ea"/>
                        <a:ea typeface="+mn-ea"/>
                      </a:endParaRPr>
                    </a:p>
                  </a:txBody>
                  <a:tcPr/>
                </a:tc>
                <a:extLst>
                  <a:ext uri="{0D108BD9-81ED-4DB2-BD59-A6C34878D82A}">
                    <a16:rowId xmlns:a16="http://schemas.microsoft.com/office/drawing/2014/main" val="2871313893"/>
                  </a:ext>
                </a:extLst>
              </a:tr>
            </a:tbl>
          </a:graphicData>
        </a:graphic>
      </p:graphicFrame>
    </p:spTree>
    <p:extLst>
      <p:ext uri="{BB962C8B-B14F-4D97-AF65-F5344CB8AC3E}">
        <p14:creationId xmlns:p14="http://schemas.microsoft.com/office/powerpoint/2010/main" val="2151768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lang="en-US" altLang="ja-JP">
                <a:solidFill>
                  <a:schemeClr val="bg1"/>
                </a:solidFill>
              </a:rPr>
              <a:t>©SuperStream Inc. All rights reserved.</a:t>
            </a:r>
            <a:endParaRPr lang="ja-JP" altLang="en-US" dirty="0"/>
          </a:p>
        </p:txBody>
      </p:sp>
      <p:sp>
        <p:nvSpPr>
          <p:cNvPr id="4" name="タイトル 3"/>
          <p:cNvSpPr>
            <a:spLocks noGrp="1"/>
          </p:cNvSpPr>
          <p:nvPr>
            <p:ph type="title"/>
          </p:nvPr>
        </p:nvSpPr>
        <p:spPr/>
        <p:txBody>
          <a:bodyPr/>
          <a:lstStyle/>
          <a:p>
            <a:r>
              <a:rPr lang="en-US" altLang="ja-JP" dirty="0">
                <a:solidFill>
                  <a:schemeClr val="accent6"/>
                </a:solidFill>
              </a:rPr>
              <a:t>01</a:t>
            </a:r>
            <a:r>
              <a:rPr lang="en-US" altLang="ja-JP" dirty="0"/>
              <a:t/>
            </a:r>
            <a:br>
              <a:rPr lang="en-US" altLang="ja-JP" dirty="0"/>
            </a:br>
            <a:r>
              <a:rPr lang="en-US" altLang="ja-JP" dirty="0"/>
              <a:t>SuperStream-NX 2021-06-01</a:t>
            </a:r>
            <a:br>
              <a:rPr lang="en-US" altLang="ja-JP" dirty="0"/>
            </a:br>
            <a:r>
              <a:rPr lang="ja-JP" altLang="en-US" dirty="0"/>
              <a:t>（人事管理</a:t>
            </a:r>
            <a:r>
              <a:rPr lang="en-US" altLang="ja-JP" dirty="0"/>
              <a:t>/</a:t>
            </a:r>
            <a:r>
              <a:rPr lang="ja-JP" altLang="en-US" dirty="0"/>
              <a:t>給与管理</a:t>
            </a:r>
            <a:r>
              <a:rPr lang="en-US" altLang="ja-JP" dirty="0"/>
              <a:t>/</a:t>
            </a:r>
            <a:r>
              <a:rPr lang="ja-JP" altLang="en-US" dirty="0"/>
              <a:t>人事諸届・照会）</a:t>
            </a:r>
            <a:r>
              <a:rPr lang="en-US" altLang="ja-JP" dirty="0"/>
              <a:t/>
            </a:r>
            <a:br>
              <a:rPr lang="en-US" altLang="ja-JP" dirty="0"/>
            </a:br>
            <a:r>
              <a:rPr lang="en-US" altLang="ja-JP" dirty="0"/>
              <a:t>-</a:t>
            </a:r>
            <a:r>
              <a:rPr lang="ja-JP" altLang="en-US" dirty="0"/>
              <a:t> 機能追加・改善</a:t>
            </a:r>
            <a:r>
              <a:rPr lang="en-US" altLang="ja-JP" dirty="0"/>
              <a:t>- </a:t>
            </a:r>
            <a:br>
              <a:rPr lang="en-US" altLang="ja-JP" dirty="0"/>
            </a:br>
            <a:endParaRPr kumimoji="1" lang="ja-JP" altLang="en-US" dirty="0"/>
          </a:p>
        </p:txBody>
      </p:sp>
    </p:spTree>
    <p:extLst>
      <p:ext uri="{BB962C8B-B14F-4D97-AF65-F5344CB8AC3E}">
        <p14:creationId xmlns:p14="http://schemas.microsoft.com/office/powerpoint/2010/main" val="122430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2"/>
          <a:stretch>
            <a:fillRect/>
          </a:stretch>
        </p:blipFill>
        <p:spPr>
          <a:xfrm>
            <a:off x="360000" y="1023578"/>
            <a:ext cx="6120212" cy="3825133"/>
          </a:xfrm>
          <a:prstGeom prst="rect">
            <a:avLst/>
          </a:prstGeom>
        </p:spPr>
      </p:pic>
      <p:sp>
        <p:nvSpPr>
          <p:cNvPr id="18" name="四角形吹き出し 17">
            <a:extLst>
              <a:ext uri="{FF2B5EF4-FFF2-40B4-BE49-F238E27FC236}">
                <a16:creationId xmlns:a16="http://schemas.microsoft.com/office/drawing/2014/main" id="{05690B2D-D436-44AC-AA43-3B514E427D0D}"/>
              </a:ext>
            </a:extLst>
          </p:cNvPr>
          <p:cNvSpPr/>
          <p:nvPr/>
        </p:nvSpPr>
        <p:spPr>
          <a:xfrm>
            <a:off x="4463988" y="1779662"/>
            <a:ext cx="1612899" cy="1791643"/>
          </a:xfrm>
          <a:prstGeom prst="wedgeRectCallout">
            <a:avLst>
              <a:gd name="adj1" fmla="val -52101"/>
              <a:gd name="adj2" fmla="val -16960"/>
            </a:avLst>
          </a:prstGeom>
        </p:spPr>
        <p:style>
          <a:lnRef idx="1">
            <a:schemeClr val="accent1"/>
          </a:lnRef>
          <a:fillRef idx="2">
            <a:schemeClr val="accent1"/>
          </a:fillRef>
          <a:effectRef idx="1">
            <a:schemeClr val="accent1"/>
          </a:effectRef>
          <a:fontRef idx="minor">
            <a:schemeClr val="dk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900" dirty="0">
                <a:solidFill>
                  <a:schemeClr val="tx1"/>
                </a:solidFill>
                <a:latin typeface="Meiryo UI" panose="020B0604030504040204" pitchFamily="50" charset="-128"/>
                <a:ea typeface="Meiryo UI" panose="020B0604030504040204" pitchFamily="50" charset="-128"/>
              </a:rPr>
              <a:t>コンボボックスの表示内容例</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endParaRPr lang="en-US" altLang="ja-JP" sz="900" dirty="0">
              <a:solidFill>
                <a:schemeClr val="tx1"/>
              </a:solidFill>
              <a:latin typeface="Meiryo UI" panose="020B0604030504040204" pitchFamily="50" charset="-128"/>
              <a:ea typeface="Meiryo UI" panose="020B0604030504040204" pitchFamily="50" charset="-128"/>
            </a:endParaRPr>
          </a:p>
          <a:p>
            <a:pPr algn="l"/>
            <a:endParaRPr kumimoji="1" lang="en-US" altLang="ja-JP" sz="900" dirty="0">
              <a:solidFill>
                <a:schemeClr val="tx1"/>
              </a:solidFill>
              <a:latin typeface="Meiryo UI" panose="020B0604030504040204" pitchFamily="50" charset="-128"/>
              <a:ea typeface="Meiryo UI" panose="020B0604030504040204" pitchFamily="50" charset="-128"/>
            </a:endParaRPr>
          </a:p>
          <a:p>
            <a:pPr algn="l"/>
            <a:endParaRPr lang="en-US" altLang="ja-JP" sz="900" dirty="0">
              <a:solidFill>
                <a:schemeClr val="tx1"/>
              </a:solidFill>
              <a:latin typeface="Meiryo UI" panose="020B0604030504040204" pitchFamily="50" charset="-128"/>
              <a:ea typeface="Meiryo UI" panose="020B0604030504040204" pitchFamily="50" charset="-128"/>
            </a:endParaRPr>
          </a:p>
          <a:p>
            <a:pPr algn="l"/>
            <a:endParaRPr kumimoji="1" lang="en-US" altLang="ja-JP" sz="900" dirty="0">
              <a:solidFill>
                <a:schemeClr val="tx1"/>
              </a:solidFill>
              <a:latin typeface="Meiryo UI" panose="020B0604030504040204" pitchFamily="50" charset="-128"/>
              <a:ea typeface="Meiryo UI" panose="020B0604030504040204" pitchFamily="50" charset="-128"/>
            </a:endParaRPr>
          </a:p>
          <a:p>
            <a:pPr algn="l"/>
            <a:endParaRPr lang="en-US" altLang="ja-JP" sz="900" dirty="0">
              <a:solidFill>
                <a:schemeClr val="tx1"/>
              </a:solidFill>
              <a:latin typeface="Meiryo UI" panose="020B0604030504040204" pitchFamily="50" charset="-128"/>
              <a:ea typeface="Meiryo UI" panose="020B0604030504040204" pitchFamily="50" charset="-128"/>
            </a:endParaRPr>
          </a:p>
          <a:p>
            <a:pPr algn="l"/>
            <a:endParaRPr kumimoji="1" lang="en-US" altLang="ja-JP" sz="900" dirty="0">
              <a:solidFill>
                <a:schemeClr val="tx1"/>
              </a:solidFill>
              <a:latin typeface="Meiryo UI" panose="020B0604030504040204" pitchFamily="50" charset="-128"/>
              <a:ea typeface="Meiryo UI" panose="020B0604030504040204" pitchFamily="50" charset="-128"/>
            </a:endParaRPr>
          </a:p>
          <a:p>
            <a:pPr algn="l"/>
            <a:endParaRPr lang="en-US" altLang="ja-JP" sz="900" dirty="0">
              <a:solidFill>
                <a:schemeClr val="tx1"/>
              </a:solidFill>
              <a:latin typeface="Meiryo UI" panose="020B0604030504040204" pitchFamily="50" charset="-128"/>
              <a:ea typeface="Meiryo UI" panose="020B0604030504040204" pitchFamily="50" charset="-128"/>
            </a:endParaRPr>
          </a:p>
          <a:p>
            <a:pPr algn="l"/>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lang="ja-JP" altLang="en-US" sz="900" dirty="0">
                <a:solidFill>
                  <a:schemeClr val="tx1"/>
                </a:solidFill>
                <a:latin typeface="Meiryo UI" panose="020B0604030504040204" pitchFamily="50" charset="-128"/>
                <a:ea typeface="Meiryo UI" panose="020B0604030504040204" pitchFamily="50" charset="-128"/>
              </a:rPr>
              <a:t>従業員番号、従業員氏名は可変画面タイトル表示</a:t>
            </a:r>
            <a:endParaRPr kumimoji="1" lang="en-US" altLang="ja-JP" sz="9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30</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給与管理</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2.</a:t>
            </a:r>
            <a:r>
              <a:rPr lang="ja-JP" altLang="en-US" sz="1800" dirty="0">
                <a:solidFill>
                  <a:prstClr val="white"/>
                </a:solidFill>
              </a:rPr>
              <a:t>個人別明細書メール配信 </a:t>
            </a:r>
            <a:r>
              <a:rPr lang="ja-JP" altLang="en-US" sz="1800" dirty="0">
                <a:solidFill>
                  <a:prstClr val="white"/>
                </a:solidFill>
                <a:latin typeface="+mn-ea"/>
              </a:rPr>
              <a:t>対応</a:t>
            </a:r>
            <a:endParaRPr lang="ja-JP" altLang="en-US" sz="1800" dirty="0">
              <a:latin typeface="+mn-ea"/>
              <a:ea typeface="+mn-ea"/>
            </a:endParaRPr>
          </a:p>
        </p:txBody>
      </p:sp>
      <p:sp>
        <p:nvSpPr>
          <p:cNvPr id="8" name="テキスト プレースホルダー 2"/>
          <p:cNvSpPr txBox="1">
            <a:spLocks/>
          </p:cNvSpPr>
          <p:nvPr/>
        </p:nvSpPr>
        <p:spPr>
          <a:xfrm>
            <a:off x="287524" y="771550"/>
            <a:ext cx="666936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latin typeface="メイリオ"/>
                <a:ea typeface="メイリオ"/>
              </a:rPr>
              <a:t>メール配信設定</a:t>
            </a:r>
            <a:endParaRPr lang="en-US" altLang="ja-JP" sz="1200" u="sng" dirty="0">
              <a:solidFill>
                <a:prstClr val="black"/>
              </a:solidFill>
              <a:latin typeface="メイリオ"/>
              <a:ea typeface="メイリオ"/>
            </a:endParaRPr>
          </a:p>
        </p:txBody>
      </p:sp>
      <p:sp>
        <p:nvSpPr>
          <p:cNvPr id="14" name="正方形/長方形 13"/>
          <p:cNvSpPr/>
          <p:nvPr/>
        </p:nvSpPr>
        <p:spPr>
          <a:xfrm>
            <a:off x="6591066" y="1079580"/>
            <a:ext cx="2360114" cy="3785652"/>
          </a:xfrm>
          <a:prstGeom prst="rect">
            <a:avLst/>
          </a:prstGeom>
        </p:spPr>
        <p:txBody>
          <a:bodyPr wrap="square">
            <a:spAutoFit/>
          </a:bodyPr>
          <a:lstStyle/>
          <a:p>
            <a:pPr lvl="0" defTabSz="685800">
              <a:defRPr/>
            </a:pPr>
            <a:r>
              <a:rPr lang="ja-JP" altLang="en-US" sz="1050" b="1" dirty="0">
                <a:solidFill>
                  <a:srgbClr val="0070C0"/>
                </a:solidFill>
              </a:rPr>
              <a:t>＜メール送信先アドレス＞</a:t>
            </a:r>
            <a:endParaRPr lang="en-US" altLang="ja-JP" sz="1050" b="1" dirty="0">
              <a:solidFill>
                <a:srgbClr val="0070C0"/>
              </a:solidFill>
            </a:endParaRPr>
          </a:p>
          <a:p>
            <a:pPr lvl="0" defTabSz="685800">
              <a:defRPr/>
            </a:pPr>
            <a:r>
              <a:rPr lang="ja-JP" altLang="en-US" sz="1050" dirty="0"/>
              <a:t>基本属性マスタのメールアドレス１、メールアドレス２のいずれかを選択します。</a:t>
            </a:r>
            <a:endParaRPr lang="en-US" altLang="ja-JP" sz="1050" dirty="0"/>
          </a:p>
          <a:p>
            <a:pPr lvl="0" defTabSz="685800">
              <a:defRPr/>
            </a:pPr>
            <a:endParaRPr lang="en-US" altLang="ja-JP" sz="1050" dirty="0"/>
          </a:p>
          <a:p>
            <a:pPr lvl="0" defTabSz="685800">
              <a:defRPr/>
            </a:pPr>
            <a:r>
              <a:rPr lang="ja-JP" altLang="en-US" sz="1050" b="1" dirty="0">
                <a:solidFill>
                  <a:srgbClr val="0070C0"/>
                </a:solidFill>
              </a:rPr>
              <a:t>＜添付ファイルパスワード設定＞</a:t>
            </a:r>
            <a:endParaRPr lang="en-US" altLang="ja-JP" sz="1050" b="1" dirty="0">
              <a:solidFill>
                <a:srgbClr val="0070C0"/>
              </a:solidFill>
            </a:endParaRPr>
          </a:p>
          <a:p>
            <a:pPr lvl="0" defTabSz="685800">
              <a:defRPr/>
            </a:pPr>
            <a:r>
              <a:rPr lang="ja-JP" altLang="en-US" sz="1050" dirty="0"/>
              <a:t>添付ファイルは</a:t>
            </a:r>
            <a:r>
              <a:rPr lang="en-US" altLang="ja-JP" sz="1050" dirty="0"/>
              <a:t>zip</a:t>
            </a:r>
            <a:r>
              <a:rPr lang="ja-JP" altLang="en-US" sz="1050" dirty="0"/>
              <a:t>圧縮されます</a:t>
            </a:r>
            <a:endParaRPr lang="en-US" altLang="ja-JP" sz="1050" dirty="0"/>
          </a:p>
          <a:p>
            <a:pPr lvl="0" defTabSz="685800">
              <a:defRPr/>
            </a:pPr>
            <a:r>
              <a:rPr lang="ja-JP" altLang="en-US" sz="1050" dirty="0"/>
              <a:t>解凍パスワードを設定するか</a:t>
            </a:r>
            <a:endParaRPr lang="en-US" altLang="ja-JP" sz="1050" dirty="0"/>
          </a:p>
          <a:p>
            <a:pPr lvl="0" defTabSz="685800">
              <a:defRPr/>
            </a:pPr>
            <a:r>
              <a:rPr lang="ja-JP" altLang="en-US" sz="1050" dirty="0"/>
              <a:t>しないかを設定します。</a:t>
            </a:r>
            <a:endParaRPr lang="en-US" altLang="ja-JP" sz="1050" dirty="0"/>
          </a:p>
          <a:p>
            <a:pPr lvl="0" defTabSz="685800">
              <a:defRPr/>
            </a:pPr>
            <a:endParaRPr lang="en-US" altLang="ja-JP" sz="1050" dirty="0"/>
          </a:p>
          <a:p>
            <a:pPr lvl="0" defTabSz="685800">
              <a:defRPr/>
            </a:pPr>
            <a:r>
              <a:rPr lang="ja-JP" altLang="en-US" sz="1050" b="1" dirty="0">
                <a:solidFill>
                  <a:srgbClr val="0070C0"/>
                </a:solidFill>
              </a:rPr>
              <a:t>＜明細書種別＞</a:t>
            </a:r>
            <a:endParaRPr lang="en-US" altLang="ja-JP" sz="1050" b="1" dirty="0">
              <a:solidFill>
                <a:srgbClr val="0070C0"/>
              </a:solidFill>
            </a:endParaRPr>
          </a:p>
          <a:p>
            <a:pPr lvl="0" defTabSz="685800">
              <a:defRPr/>
            </a:pPr>
            <a:r>
              <a:rPr lang="ja-JP" altLang="en-US" sz="1050" dirty="0"/>
              <a:t>メール配信を行う帳票を選択してメール送信パターンを登録します</a:t>
            </a:r>
            <a:endParaRPr lang="en-US" altLang="ja-JP" sz="1050" dirty="0"/>
          </a:p>
          <a:p>
            <a:pPr lvl="0" defTabSz="685800">
              <a:defRPr/>
            </a:pPr>
            <a:r>
              <a:rPr lang="ja-JP" altLang="en-US" sz="1050" dirty="0"/>
              <a:t>件名と本文にはメール送信時下記の差込が可能です。</a:t>
            </a:r>
            <a:endParaRPr lang="en-US" altLang="ja-JP" sz="1050" dirty="0"/>
          </a:p>
          <a:p>
            <a:pPr lvl="0" defTabSz="685800">
              <a:defRPr/>
            </a:pPr>
            <a:endParaRPr lang="en-US" altLang="ja-JP" sz="1050" dirty="0"/>
          </a:p>
          <a:p>
            <a:pPr lvl="0" defTabSz="685800">
              <a:defRPr/>
            </a:pPr>
            <a:endParaRPr lang="en-US" altLang="ja-JP" sz="1050" dirty="0"/>
          </a:p>
          <a:p>
            <a:pPr lvl="0" defTabSz="685800">
              <a:defRPr/>
            </a:pPr>
            <a:endParaRPr lang="en-US" altLang="ja-JP" sz="1050" dirty="0"/>
          </a:p>
          <a:p>
            <a:pPr lvl="0" defTabSz="685800">
              <a:defRPr/>
            </a:pPr>
            <a:endParaRPr lang="en-US" altLang="ja-JP" sz="1050" dirty="0"/>
          </a:p>
          <a:p>
            <a:pPr lvl="0" defTabSz="685800">
              <a:defRPr/>
            </a:pPr>
            <a:endParaRPr lang="en-US" altLang="ja-JP" sz="1050" dirty="0"/>
          </a:p>
          <a:p>
            <a:pPr lvl="0" defTabSz="685800">
              <a:defRPr/>
            </a:pPr>
            <a:endParaRPr lang="en-US" altLang="ja-JP" sz="900" dirty="0"/>
          </a:p>
          <a:p>
            <a:pPr lvl="0" defTabSz="685800">
              <a:defRPr/>
            </a:pPr>
            <a:r>
              <a:rPr lang="ja-JP" altLang="en-US" sz="1100" dirty="0">
                <a:solidFill>
                  <a:srgbClr val="FF0000"/>
                </a:solidFill>
              </a:rPr>
              <a:t>日付は「</a:t>
            </a:r>
            <a:r>
              <a:rPr lang="en-US" altLang="ja-JP" sz="1100" dirty="0">
                <a:solidFill>
                  <a:srgbClr val="FF0000"/>
                </a:solidFill>
              </a:rPr>
              <a:t>YYYY</a:t>
            </a:r>
            <a:r>
              <a:rPr lang="ja-JP" altLang="en-US" sz="1100" dirty="0">
                <a:solidFill>
                  <a:srgbClr val="FF0000"/>
                </a:solidFill>
              </a:rPr>
              <a:t>年</a:t>
            </a:r>
            <a:r>
              <a:rPr lang="en-US" altLang="ja-JP" sz="1100" dirty="0">
                <a:solidFill>
                  <a:srgbClr val="FF0000"/>
                </a:solidFill>
              </a:rPr>
              <a:t>MM</a:t>
            </a:r>
            <a:r>
              <a:rPr lang="ja-JP" altLang="en-US" sz="1100" dirty="0">
                <a:solidFill>
                  <a:srgbClr val="FF0000"/>
                </a:solidFill>
              </a:rPr>
              <a:t>月</a:t>
            </a:r>
            <a:r>
              <a:rPr lang="en-US" altLang="ja-JP" sz="1100" dirty="0">
                <a:solidFill>
                  <a:srgbClr val="FF0000"/>
                </a:solidFill>
              </a:rPr>
              <a:t>DD</a:t>
            </a:r>
            <a:r>
              <a:rPr lang="ja-JP" altLang="en-US" sz="1100" dirty="0">
                <a:solidFill>
                  <a:srgbClr val="FF0000"/>
                </a:solidFill>
              </a:rPr>
              <a:t>日」</a:t>
            </a:r>
            <a:endParaRPr lang="en-US" altLang="ja-JP" sz="1100" dirty="0">
              <a:solidFill>
                <a:srgbClr val="FF0000"/>
              </a:solidFill>
            </a:endParaRPr>
          </a:p>
          <a:p>
            <a:pPr lvl="0" defTabSz="685800">
              <a:defRPr/>
            </a:pPr>
            <a:r>
              <a:rPr lang="ja-JP" altLang="en-US" sz="1100" dirty="0">
                <a:solidFill>
                  <a:srgbClr val="FF0000"/>
                </a:solidFill>
              </a:rPr>
              <a:t>形式で差込されます。</a:t>
            </a:r>
            <a:endParaRPr lang="en-US" altLang="ja-JP" sz="1100" dirty="0">
              <a:solidFill>
                <a:srgbClr val="FF0000"/>
              </a:solidFill>
            </a:endParaRPr>
          </a:p>
        </p:txBody>
      </p:sp>
      <p:sp>
        <p:nvSpPr>
          <p:cNvPr id="15" name="テキスト プレースホルダー 2"/>
          <p:cNvSpPr txBox="1">
            <a:spLocks/>
          </p:cNvSpPr>
          <p:nvPr/>
        </p:nvSpPr>
        <p:spPr>
          <a:xfrm>
            <a:off x="6604374" y="877908"/>
            <a:ext cx="1861444"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b="1" u="sng" dirty="0">
                <a:solidFill>
                  <a:prstClr val="black"/>
                </a:solidFill>
                <a:latin typeface="メイリオ"/>
                <a:ea typeface="メイリオ"/>
              </a:rPr>
              <a:t>設定内容</a:t>
            </a:r>
            <a:endParaRPr lang="en-US" altLang="ja-JP" sz="825" u="sng" dirty="0">
              <a:solidFill>
                <a:prstClr val="black"/>
              </a:solidFill>
              <a:latin typeface="メイリオ"/>
              <a:ea typeface="メイリオ"/>
            </a:endParaRPr>
          </a:p>
        </p:txBody>
      </p:sp>
      <p:pic>
        <p:nvPicPr>
          <p:cNvPr id="6" name="図 5"/>
          <p:cNvPicPr>
            <a:picLocks noChangeAspect="1"/>
          </p:cNvPicPr>
          <p:nvPr/>
        </p:nvPicPr>
        <p:blipFill>
          <a:blip r:embed="rId3"/>
          <a:stretch>
            <a:fillRect/>
          </a:stretch>
        </p:blipFill>
        <p:spPr>
          <a:xfrm>
            <a:off x="6531030" y="3543858"/>
            <a:ext cx="2480185" cy="756084"/>
          </a:xfrm>
          <a:prstGeom prst="rect">
            <a:avLst/>
          </a:prstGeom>
        </p:spPr>
      </p:pic>
      <p:pic>
        <p:nvPicPr>
          <p:cNvPr id="17" name="図 16"/>
          <p:cNvPicPr>
            <a:picLocks noChangeAspect="1"/>
          </p:cNvPicPr>
          <p:nvPr/>
        </p:nvPicPr>
        <p:blipFill>
          <a:blip r:embed="rId4"/>
          <a:stretch>
            <a:fillRect/>
          </a:stretch>
        </p:blipFill>
        <p:spPr>
          <a:xfrm>
            <a:off x="4680012" y="2031690"/>
            <a:ext cx="1215062" cy="1035918"/>
          </a:xfrm>
          <a:prstGeom prst="rect">
            <a:avLst/>
          </a:prstGeom>
        </p:spPr>
      </p:pic>
    </p:spTree>
    <p:extLst>
      <p:ext uri="{BB962C8B-B14F-4D97-AF65-F5344CB8AC3E}">
        <p14:creationId xmlns:p14="http://schemas.microsoft.com/office/powerpoint/2010/main" val="2759050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吹き出し 17">
            <a:extLst>
              <a:ext uri="{FF2B5EF4-FFF2-40B4-BE49-F238E27FC236}">
                <a16:creationId xmlns:a16="http://schemas.microsoft.com/office/drawing/2014/main" id="{05690B2D-D436-44AC-AA43-3B514E427D0D}"/>
              </a:ext>
            </a:extLst>
          </p:cNvPr>
          <p:cNvSpPr/>
          <p:nvPr/>
        </p:nvSpPr>
        <p:spPr>
          <a:xfrm>
            <a:off x="4463988" y="1779662"/>
            <a:ext cx="1612899" cy="1791643"/>
          </a:xfrm>
          <a:prstGeom prst="wedgeRectCallout">
            <a:avLst>
              <a:gd name="adj1" fmla="val -52101"/>
              <a:gd name="adj2" fmla="val -16960"/>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900" dirty="0">
                <a:latin typeface="Meiryo UI" panose="020B0604030504040204" pitchFamily="50" charset="-128"/>
                <a:ea typeface="Meiryo UI" panose="020B0604030504040204" pitchFamily="50" charset="-128"/>
              </a:rPr>
              <a:t>コンボボックスの表示内容例</a:t>
            </a:r>
            <a:endParaRPr kumimoji="1" lang="en-US" altLang="ja-JP" sz="900" dirty="0">
              <a:latin typeface="Meiryo UI" panose="020B0604030504040204" pitchFamily="50" charset="-128"/>
              <a:ea typeface="Meiryo UI" panose="020B0604030504040204" pitchFamily="50" charset="-128"/>
            </a:endParaRPr>
          </a:p>
          <a:p>
            <a:pPr algn="l"/>
            <a:endParaRPr lang="en-US" altLang="ja-JP" sz="900" dirty="0">
              <a:latin typeface="Meiryo UI" panose="020B0604030504040204" pitchFamily="50" charset="-128"/>
              <a:ea typeface="Meiryo UI" panose="020B0604030504040204" pitchFamily="50" charset="-128"/>
            </a:endParaRPr>
          </a:p>
          <a:p>
            <a:pPr algn="l"/>
            <a:endParaRPr kumimoji="1" lang="en-US" altLang="ja-JP" sz="900" dirty="0">
              <a:latin typeface="Meiryo UI" panose="020B0604030504040204" pitchFamily="50" charset="-128"/>
              <a:ea typeface="Meiryo UI" panose="020B0604030504040204" pitchFamily="50" charset="-128"/>
            </a:endParaRPr>
          </a:p>
          <a:p>
            <a:pPr algn="l"/>
            <a:endParaRPr lang="en-US" altLang="ja-JP" sz="900" dirty="0">
              <a:latin typeface="Meiryo UI" panose="020B0604030504040204" pitchFamily="50" charset="-128"/>
              <a:ea typeface="Meiryo UI" panose="020B0604030504040204" pitchFamily="50" charset="-128"/>
            </a:endParaRPr>
          </a:p>
          <a:p>
            <a:pPr algn="l"/>
            <a:endParaRPr kumimoji="1" lang="en-US" altLang="ja-JP" sz="900" dirty="0">
              <a:latin typeface="Meiryo UI" panose="020B0604030504040204" pitchFamily="50" charset="-128"/>
              <a:ea typeface="Meiryo UI" panose="020B0604030504040204" pitchFamily="50" charset="-128"/>
            </a:endParaRPr>
          </a:p>
          <a:p>
            <a:pPr algn="l"/>
            <a:endParaRPr lang="en-US" altLang="ja-JP" sz="900" dirty="0">
              <a:latin typeface="Meiryo UI" panose="020B0604030504040204" pitchFamily="50" charset="-128"/>
              <a:ea typeface="Meiryo UI" panose="020B0604030504040204" pitchFamily="50" charset="-128"/>
            </a:endParaRPr>
          </a:p>
          <a:p>
            <a:pPr algn="l"/>
            <a:endParaRPr kumimoji="1" lang="en-US" altLang="ja-JP" sz="900" dirty="0">
              <a:latin typeface="Meiryo UI" panose="020B0604030504040204" pitchFamily="50" charset="-128"/>
              <a:ea typeface="Meiryo UI" panose="020B0604030504040204" pitchFamily="50" charset="-128"/>
            </a:endParaRPr>
          </a:p>
          <a:p>
            <a:pPr algn="l"/>
            <a:endParaRPr lang="en-US" altLang="ja-JP" sz="900" dirty="0">
              <a:latin typeface="Meiryo UI" panose="020B0604030504040204" pitchFamily="50" charset="-128"/>
              <a:ea typeface="Meiryo UI" panose="020B0604030504040204" pitchFamily="50" charset="-128"/>
            </a:endParaRPr>
          </a:p>
          <a:p>
            <a:pPr algn="l"/>
            <a:endParaRPr kumimoji="1" lang="en-US" altLang="ja-JP" sz="900" dirty="0">
              <a:latin typeface="Meiryo UI" panose="020B0604030504040204" pitchFamily="50" charset="-128"/>
              <a:ea typeface="Meiryo UI" panose="020B0604030504040204" pitchFamily="50" charset="-128"/>
            </a:endParaRPr>
          </a:p>
          <a:p>
            <a:pPr algn="l"/>
            <a:r>
              <a:rPr lang="ja-JP" altLang="en-US" sz="900" dirty="0">
                <a:latin typeface="Meiryo UI" panose="020B0604030504040204" pitchFamily="50" charset="-128"/>
                <a:ea typeface="Meiryo UI" panose="020B0604030504040204" pitchFamily="50" charset="-128"/>
              </a:rPr>
              <a:t>従業員番号、従業員氏名は可変画面タイトル表示</a:t>
            </a:r>
            <a:endParaRPr kumimoji="1" lang="en-US" altLang="ja-JP" sz="9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31</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給与管理</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2.</a:t>
            </a:r>
            <a:r>
              <a:rPr lang="ja-JP" altLang="en-US" sz="1800" dirty="0">
                <a:solidFill>
                  <a:prstClr val="white"/>
                </a:solidFill>
              </a:rPr>
              <a:t>個人別明細書メール配信 </a:t>
            </a:r>
            <a:r>
              <a:rPr lang="ja-JP" altLang="en-US" sz="1800" dirty="0">
                <a:solidFill>
                  <a:prstClr val="white"/>
                </a:solidFill>
                <a:latin typeface="+mn-ea"/>
              </a:rPr>
              <a:t>対応</a:t>
            </a:r>
            <a:endParaRPr lang="ja-JP" altLang="en-US" sz="1800" dirty="0">
              <a:latin typeface="+mn-ea"/>
              <a:ea typeface="+mn-ea"/>
            </a:endParaRPr>
          </a:p>
        </p:txBody>
      </p:sp>
      <p:sp>
        <p:nvSpPr>
          <p:cNvPr id="8" name="テキスト プレースホルダー 2"/>
          <p:cNvSpPr txBox="1">
            <a:spLocks/>
          </p:cNvSpPr>
          <p:nvPr/>
        </p:nvSpPr>
        <p:spPr>
          <a:xfrm>
            <a:off x="287524" y="771550"/>
            <a:ext cx="666936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latin typeface="メイリオ"/>
                <a:ea typeface="メイリオ"/>
              </a:rPr>
              <a:t>メール配信対象外登録</a:t>
            </a:r>
            <a:endParaRPr lang="en-US" altLang="ja-JP" sz="1200" u="sng" dirty="0">
              <a:solidFill>
                <a:prstClr val="black"/>
              </a:solidFill>
              <a:latin typeface="メイリオ"/>
              <a:ea typeface="メイリオ"/>
            </a:endParaRPr>
          </a:p>
        </p:txBody>
      </p:sp>
      <p:sp>
        <p:nvSpPr>
          <p:cNvPr id="14" name="正方形/長方形 13"/>
          <p:cNvSpPr/>
          <p:nvPr/>
        </p:nvSpPr>
        <p:spPr>
          <a:xfrm>
            <a:off x="6591066" y="1079580"/>
            <a:ext cx="2360114" cy="3162404"/>
          </a:xfrm>
          <a:prstGeom prst="rect">
            <a:avLst/>
          </a:prstGeom>
        </p:spPr>
        <p:txBody>
          <a:bodyPr wrap="square">
            <a:spAutoFit/>
          </a:bodyPr>
          <a:lstStyle/>
          <a:p>
            <a:pPr lvl="0" defTabSz="685800">
              <a:defRPr/>
            </a:pPr>
            <a:r>
              <a:rPr lang="ja-JP" altLang="en-US" sz="1050" b="1" dirty="0">
                <a:solidFill>
                  <a:srgbClr val="0070C0"/>
                </a:solidFill>
              </a:rPr>
              <a:t>＜明細書種別＞</a:t>
            </a:r>
            <a:endParaRPr lang="en-US" altLang="ja-JP" sz="1050" b="1" dirty="0">
              <a:solidFill>
                <a:srgbClr val="0070C0"/>
              </a:solidFill>
            </a:endParaRPr>
          </a:p>
          <a:p>
            <a:pPr lvl="0" defTabSz="685800">
              <a:defRPr/>
            </a:pPr>
            <a:r>
              <a:rPr lang="ja-JP" altLang="en-US" sz="1050" dirty="0"/>
              <a:t>メール配信を行う帳票を選択して</a:t>
            </a:r>
            <a:endParaRPr lang="en-US" altLang="ja-JP" sz="1050" dirty="0"/>
          </a:p>
          <a:p>
            <a:pPr lvl="0" defTabSz="685800">
              <a:defRPr/>
            </a:pPr>
            <a:r>
              <a:rPr lang="ja-JP" altLang="en-US" sz="1050" dirty="0"/>
              <a:t>配信対象外の従業員を登録します。</a:t>
            </a:r>
            <a:endParaRPr lang="en-US" altLang="ja-JP" sz="1050" dirty="0"/>
          </a:p>
          <a:p>
            <a:pPr lvl="0" defTabSz="685800">
              <a:defRPr/>
            </a:pPr>
            <a:endParaRPr lang="en-US" altLang="ja-JP" sz="1050" dirty="0"/>
          </a:p>
          <a:p>
            <a:pPr lvl="0" defTabSz="685800">
              <a:defRPr/>
            </a:pPr>
            <a:r>
              <a:rPr lang="ja-JP" altLang="en-US" sz="1050" b="1" dirty="0">
                <a:solidFill>
                  <a:srgbClr val="0070C0"/>
                </a:solidFill>
              </a:rPr>
              <a:t>＜取込方法＞</a:t>
            </a:r>
            <a:endParaRPr lang="en-US" altLang="ja-JP" sz="1050" b="1" dirty="0">
              <a:solidFill>
                <a:srgbClr val="0070C0"/>
              </a:solidFill>
            </a:endParaRPr>
          </a:p>
          <a:p>
            <a:pPr lvl="0" defTabSz="685800">
              <a:defRPr/>
            </a:pPr>
            <a:r>
              <a:rPr lang="ja-JP" altLang="en-US" sz="1050" dirty="0"/>
              <a:t>・追加・更新取込</a:t>
            </a:r>
            <a:endParaRPr lang="en-US" altLang="ja-JP" sz="1050" dirty="0"/>
          </a:p>
          <a:p>
            <a:pPr lvl="0" defTabSz="685800">
              <a:defRPr/>
            </a:pPr>
            <a:r>
              <a:rPr lang="ja-JP" altLang="en-US" sz="1050" dirty="0"/>
              <a:t>　</a:t>
            </a:r>
            <a:r>
              <a:rPr lang="en-US" altLang="ja-JP" sz="1050" dirty="0"/>
              <a:t>CSV</a:t>
            </a:r>
            <a:r>
              <a:rPr lang="ja-JP" altLang="en-US" sz="1050" dirty="0"/>
              <a:t>データの従業員のみを追加</a:t>
            </a:r>
            <a:endParaRPr lang="en-US" altLang="ja-JP" sz="1050" dirty="0"/>
          </a:p>
          <a:p>
            <a:pPr lvl="0" defTabSz="685800">
              <a:defRPr/>
            </a:pPr>
            <a:r>
              <a:rPr lang="ja-JP" altLang="en-US" sz="1050" dirty="0"/>
              <a:t>　または更新します。</a:t>
            </a:r>
            <a:endParaRPr lang="en-US" altLang="ja-JP" sz="1050" dirty="0"/>
          </a:p>
          <a:p>
            <a:pPr lvl="0" defTabSz="685800">
              <a:defRPr/>
            </a:pPr>
            <a:endParaRPr lang="en-US" altLang="ja-JP" sz="1050" dirty="0"/>
          </a:p>
          <a:p>
            <a:pPr lvl="0" defTabSz="685800">
              <a:defRPr/>
            </a:pPr>
            <a:r>
              <a:rPr lang="ja-JP" altLang="en-US" sz="1050" dirty="0"/>
              <a:t>・クリア後取込</a:t>
            </a:r>
            <a:endParaRPr lang="en-US" altLang="ja-JP" sz="1050" dirty="0"/>
          </a:p>
          <a:p>
            <a:pPr lvl="0" defTabSz="685800">
              <a:defRPr/>
            </a:pPr>
            <a:r>
              <a:rPr lang="ja-JP" altLang="en-US" sz="1050" dirty="0"/>
              <a:t>　データをすべて削除後、</a:t>
            </a:r>
            <a:endParaRPr lang="en-US" altLang="ja-JP" sz="1050" dirty="0"/>
          </a:p>
          <a:p>
            <a:pPr lvl="0" defTabSz="685800">
              <a:defRPr/>
            </a:pPr>
            <a:r>
              <a:rPr lang="ja-JP" altLang="en-US" sz="1050" dirty="0"/>
              <a:t>　</a:t>
            </a:r>
            <a:r>
              <a:rPr lang="en-US" altLang="ja-JP" sz="1050" dirty="0"/>
              <a:t>CSV</a:t>
            </a:r>
            <a:r>
              <a:rPr lang="ja-JP" altLang="en-US" sz="1050" dirty="0"/>
              <a:t>データの従業員を登録します。</a:t>
            </a:r>
            <a:endParaRPr lang="en-US" altLang="ja-JP" sz="1050" dirty="0"/>
          </a:p>
          <a:p>
            <a:pPr lvl="0" defTabSz="685800">
              <a:defRPr/>
            </a:pPr>
            <a:endParaRPr lang="en-US" altLang="ja-JP" sz="1050" dirty="0"/>
          </a:p>
          <a:p>
            <a:pPr lvl="0" defTabSz="685800">
              <a:defRPr/>
            </a:pPr>
            <a:r>
              <a:rPr lang="ja-JP" altLang="en-US" sz="1050" dirty="0"/>
              <a:t>・</a:t>
            </a:r>
            <a:r>
              <a:rPr lang="en-US" altLang="ja-JP" sz="1050" dirty="0"/>
              <a:t>CSV</a:t>
            </a:r>
            <a:r>
              <a:rPr lang="ja-JP" altLang="en-US" sz="1050" dirty="0"/>
              <a:t>取込ボタン</a:t>
            </a:r>
            <a:endParaRPr lang="en-US" altLang="ja-JP" sz="1050" dirty="0"/>
          </a:p>
          <a:p>
            <a:pPr lvl="0" defTabSz="685800">
              <a:defRPr/>
            </a:pPr>
            <a:r>
              <a:rPr lang="ja-JP" altLang="en-US" sz="1050" dirty="0"/>
              <a:t>　ファイル選択ダイアログで選択</a:t>
            </a:r>
            <a:endParaRPr lang="en-US" altLang="ja-JP" sz="1050" dirty="0"/>
          </a:p>
          <a:p>
            <a:pPr lvl="0" defTabSz="685800">
              <a:defRPr/>
            </a:pPr>
            <a:r>
              <a:rPr lang="ja-JP" altLang="en-US" sz="1050" dirty="0"/>
              <a:t>　した</a:t>
            </a:r>
            <a:r>
              <a:rPr lang="en-US" altLang="ja-JP" sz="1050" dirty="0"/>
              <a:t>CSV</a:t>
            </a:r>
            <a:r>
              <a:rPr lang="ja-JP" altLang="en-US" sz="1050" dirty="0"/>
              <a:t>データを取込ます。</a:t>
            </a:r>
            <a:endParaRPr lang="en-US" altLang="ja-JP" sz="1050" dirty="0"/>
          </a:p>
          <a:p>
            <a:pPr lvl="0" defTabSz="685800">
              <a:defRPr/>
            </a:pPr>
            <a:endParaRPr lang="en-US" altLang="ja-JP" sz="1050" dirty="0"/>
          </a:p>
          <a:p>
            <a:pPr lvl="0" defTabSz="685800">
              <a:defRPr/>
            </a:pPr>
            <a:r>
              <a:rPr lang="ja-JP" altLang="en-US" sz="1050" dirty="0"/>
              <a:t>・手入力による新規登録、修正、</a:t>
            </a:r>
            <a:endParaRPr lang="en-US" altLang="ja-JP" sz="1050" dirty="0"/>
          </a:p>
          <a:p>
            <a:pPr lvl="0" defTabSz="685800">
              <a:defRPr/>
            </a:pPr>
            <a:r>
              <a:rPr lang="ja-JP" altLang="en-US" sz="1050" dirty="0"/>
              <a:t>　削除が可能です。</a:t>
            </a:r>
            <a:endParaRPr lang="en-US" altLang="ja-JP" sz="1050" dirty="0"/>
          </a:p>
        </p:txBody>
      </p:sp>
      <p:sp>
        <p:nvSpPr>
          <p:cNvPr id="15" name="テキスト プレースホルダー 2"/>
          <p:cNvSpPr txBox="1">
            <a:spLocks/>
          </p:cNvSpPr>
          <p:nvPr/>
        </p:nvSpPr>
        <p:spPr>
          <a:xfrm>
            <a:off x="2062718" y="771550"/>
            <a:ext cx="1861444"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dirty="0">
                <a:solidFill>
                  <a:prstClr val="black"/>
                </a:solidFill>
                <a:latin typeface="メイリオ"/>
                <a:ea typeface="メイリオ"/>
              </a:rPr>
              <a:t>設定内容①</a:t>
            </a:r>
            <a:endParaRPr lang="en-US" altLang="ja-JP" sz="825" dirty="0">
              <a:solidFill>
                <a:prstClr val="black"/>
              </a:solidFill>
              <a:latin typeface="メイリオ"/>
              <a:ea typeface="メイリオ"/>
            </a:endParaRPr>
          </a:p>
        </p:txBody>
      </p:sp>
      <p:pic>
        <p:nvPicPr>
          <p:cNvPr id="17" name="図 16"/>
          <p:cNvPicPr>
            <a:picLocks noChangeAspect="1"/>
          </p:cNvPicPr>
          <p:nvPr/>
        </p:nvPicPr>
        <p:blipFill>
          <a:blip r:embed="rId2"/>
          <a:stretch>
            <a:fillRect/>
          </a:stretch>
        </p:blipFill>
        <p:spPr>
          <a:xfrm>
            <a:off x="4680012" y="2031690"/>
            <a:ext cx="1215062" cy="1035918"/>
          </a:xfrm>
          <a:prstGeom prst="rect">
            <a:avLst/>
          </a:prstGeom>
        </p:spPr>
      </p:pic>
      <p:pic>
        <p:nvPicPr>
          <p:cNvPr id="12" name="図 11"/>
          <p:cNvPicPr>
            <a:picLocks noChangeAspect="1"/>
          </p:cNvPicPr>
          <p:nvPr/>
        </p:nvPicPr>
        <p:blipFill>
          <a:blip r:embed="rId3"/>
          <a:stretch>
            <a:fillRect/>
          </a:stretch>
        </p:blipFill>
        <p:spPr>
          <a:xfrm>
            <a:off x="373871" y="1031404"/>
            <a:ext cx="6106341" cy="3816463"/>
          </a:xfrm>
          <a:prstGeom prst="rect">
            <a:avLst/>
          </a:prstGeom>
        </p:spPr>
      </p:pic>
    </p:spTree>
    <p:extLst>
      <p:ext uri="{BB962C8B-B14F-4D97-AF65-F5344CB8AC3E}">
        <p14:creationId xmlns:p14="http://schemas.microsoft.com/office/powerpoint/2010/main" val="1067733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a:stretch>
            <a:fillRect/>
          </a:stretch>
        </p:blipFill>
        <p:spPr>
          <a:xfrm>
            <a:off x="373871" y="1031404"/>
            <a:ext cx="6106341" cy="3816463"/>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32</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給与管理</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2.</a:t>
            </a:r>
            <a:r>
              <a:rPr lang="ja-JP" altLang="en-US" sz="1800" dirty="0">
                <a:solidFill>
                  <a:prstClr val="white"/>
                </a:solidFill>
              </a:rPr>
              <a:t>個人別明細書メール配信 </a:t>
            </a:r>
            <a:r>
              <a:rPr lang="ja-JP" altLang="en-US" sz="1800" dirty="0">
                <a:solidFill>
                  <a:prstClr val="white"/>
                </a:solidFill>
                <a:latin typeface="+mn-ea"/>
              </a:rPr>
              <a:t>対応</a:t>
            </a:r>
            <a:endParaRPr lang="ja-JP" altLang="en-US" sz="1800" dirty="0">
              <a:latin typeface="+mn-ea"/>
              <a:ea typeface="+mn-ea"/>
            </a:endParaRPr>
          </a:p>
        </p:txBody>
      </p:sp>
      <p:sp>
        <p:nvSpPr>
          <p:cNvPr id="8" name="テキスト プレースホルダー 2"/>
          <p:cNvSpPr txBox="1">
            <a:spLocks/>
          </p:cNvSpPr>
          <p:nvPr/>
        </p:nvSpPr>
        <p:spPr>
          <a:xfrm>
            <a:off x="287524" y="771550"/>
            <a:ext cx="666936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latin typeface="メイリオ"/>
                <a:ea typeface="メイリオ"/>
              </a:rPr>
              <a:t>メール配信対象外登録</a:t>
            </a:r>
            <a:endParaRPr lang="en-US" altLang="ja-JP" sz="1200" u="sng" dirty="0">
              <a:solidFill>
                <a:prstClr val="black"/>
              </a:solidFill>
              <a:latin typeface="メイリオ"/>
              <a:ea typeface="メイリオ"/>
            </a:endParaRPr>
          </a:p>
        </p:txBody>
      </p:sp>
      <p:sp>
        <p:nvSpPr>
          <p:cNvPr id="14" name="正方形/長方形 13"/>
          <p:cNvSpPr/>
          <p:nvPr/>
        </p:nvSpPr>
        <p:spPr>
          <a:xfrm>
            <a:off x="6591066" y="1079580"/>
            <a:ext cx="2360114" cy="577081"/>
          </a:xfrm>
          <a:prstGeom prst="rect">
            <a:avLst/>
          </a:prstGeom>
        </p:spPr>
        <p:txBody>
          <a:bodyPr wrap="square">
            <a:spAutoFit/>
          </a:bodyPr>
          <a:lstStyle/>
          <a:p>
            <a:pPr lvl="0" defTabSz="685800">
              <a:defRPr/>
            </a:pPr>
            <a:r>
              <a:rPr lang="ja-JP" altLang="en-US" sz="1050" b="1" dirty="0">
                <a:solidFill>
                  <a:srgbClr val="0070C0"/>
                </a:solidFill>
              </a:rPr>
              <a:t>＜複写ボタン＞</a:t>
            </a:r>
            <a:endParaRPr lang="en-US" altLang="ja-JP" sz="1050" b="1" dirty="0">
              <a:solidFill>
                <a:srgbClr val="0070C0"/>
              </a:solidFill>
            </a:endParaRPr>
          </a:p>
          <a:p>
            <a:pPr lvl="0" defTabSz="685800">
              <a:defRPr/>
            </a:pPr>
            <a:r>
              <a:rPr lang="ja-JP" altLang="en-US" sz="1050" dirty="0"/>
              <a:t>他の個人別明細書へメール配信対象外の従業員を複写します。</a:t>
            </a:r>
            <a:endParaRPr lang="en-US" altLang="ja-JP" sz="1050" dirty="0"/>
          </a:p>
        </p:txBody>
      </p:sp>
      <p:sp>
        <p:nvSpPr>
          <p:cNvPr id="15" name="テキスト プレースホルダー 2"/>
          <p:cNvSpPr txBox="1">
            <a:spLocks/>
          </p:cNvSpPr>
          <p:nvPr/>
        </p:nvSpPr>
        <p:spPr>
          <a:xfrm>
            <a:off x="2195736" y="773657"/>
            <a:ext cx="1861444"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dirty="0">
                <a:solidFill>
                  <a:prstClr val="black"/>
                </a:solidFill>
                <a:latin typeface="メイリオ"/>
                <a:ea typeface="メイリオ"/>
              </a:rPr>
              <a:t>設定内容②</a:t>
            </a:r>
            <a:endParaRPr lang="en-US" altLang="ja-JP" sz="825" dirty="0">
              <a:solidFill>
                <a:prstClr val="black"/>
              </a:solidFill>
              <a:latin typeface="メイリオ"/>
              <a:ea typeface="メイリオ"/>
            </a:endParaRPr>
          </a:p>
        </p:txBody>
      </p:sp>
      <p:pic>
        <p:nvPicPr>
          <p:cNvPr id="3" name="図 2"/>
          <p:cNvPicPr>
            <a:picLocks noChangeAspect="1"/>
          </p:cNvPicPr>
          <p:nvPr/>
        </p:nvPicPr>
        <p:blipFill>
          <a:blip r:embed="rId3"/>
          <a:stretch>
            <a:fillRect/>
          </a:stretch>
        </p:blipFill>
        <p:spPr>
          <a:xfrm>
            <a:off x="6683598" y="1829642"/>
            <a:ext cx="1876425" cy="1866900"/>
          </a:xfrm>
          <a:prstGeom prst="rect">
            <a:avLst/>
          </a:prstGeom>
        </p:spPr>
      </p:pic>
      <p:sp>
        <p:nvSpPr>
          <p:cNvPr id="13" name="正方形/長方形 12"/>
          <p:cNvSpPr/>
          <p:nvPr/>
        </p:nvSpPr>
        <p:spPr>
          <a:xfrm>
            <a:off x="5832140" y="1283817"/>
            <a:ext cx="634168" cy="199988"/>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Tree>
    <p:extLst>
      <p:ext uri="{BB962C8B-B14F-4D97-AF65-F5344CB8AC3E}">
        <p14:creationId xmlns:p14="http://schemas.microsoft.com/office/powerpoint/2010/main" val="826156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a:stretch>
            <a:fillRect/>
          </a:stretch>
        </p:blipFill>
        <p:spPr>
          <a:xfrm>
            <a:off x="395536" y="1038341"/>
            <a:ext cx="6091395" cy="3807122"/>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33</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給与管理</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2.</a:t>
            </a:r>
            <a:r>
              <a:rPr lang="ja-JP" altLang="en-US" sz="1800" dirty="0">
                <a:solidFill>
                  <a:prstClr val="white"/>
                </a:solidFill>
              </a:rPr>
              <a:t>個人別明細書メール配信 </a:t>
            </a:r>
            <a:r>
              <a:rPr lang="ja-JP" altLang="en-US" sz="1800" dirty="0">
                <a:solidFill>
                  <a:prstClr val="white"/>
                </a:solidFill>
                <a:latin typeface="+mn-ea"/>
              </a:rPr>
              <a:t>対応</a:t>
            </a:r>
            <a:endParaRPr lang="ja-JP" altLang="en-US" sz="1800" dirty="0">
              <a:latin typeface="+mn-ea"/>
              <a:ea typeface="+mn-ea"/>
            </a:endParaRPr>
          </a:p>
        </p:txBody>
      </p:sp>
      <p:sp>
        <p:nvSpPr>
          <p:cNvPr id="8" name="テキスト プレースホルダー 2"/>
          <p:cNvSpPr txBox="1">
            <a:spLocks/>
          </p:cNvSpPr>
          <p:nvPr/>
        </p:nvSpPr>
        <p:spPr>
          <a:xfrm>
            <a:off x="287524" y="771550"/>
            <a:ext cx="666936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latin typeface="メイリオ"/>
                <a:ea typeface="メイリオ"/>
              </a:rPr>
              <a:t>メール配信対象外登録</a:t>
            </a:r>
            <a:endParaRPr lang="en-US" altLang="ja-JP" sz="1200" u="sng" dirty="0">
              <a:solidFill>
                <a:prstClr val="black"/>
              </a:solidFill>
              <a:latin typeface="メイリオ"/>
              <a:ea typeface="メイリオ"/>
            </a:endParaRPr>
          </a:p>
        </p:txBody>
      </p:sp>
      <p:sp>
        <p:nvSpPr>
          <p:cNvPr id="14" name="正方形/長方形 13"/>
          <p:cNvSpPr/>
          <p:nvPr/>
        </p:nvSpPr>
        <p:spPr>
          <a:xfrm>
            <a:off x="6591066" y="1079580"/>
            <a:ext cx="2360114" cy="577081"/>
          </a:xfrm>
          <a:prstGeom prst="rect">
            <a:avLst/>
          </a:prstGeom>
        </p:spPr>
        <p:txBody>
          <a:bodyPr wrap="square">
            <a:spAutoFit/>
          </a:bodyPr>
          <a:lstStyle/>
          <a:p>
            <a:pPr lvl="0" defTabSz="685800">
              <a:defRPr/>
            </a:pPr>
            <a:r>
              <a:rPr lang="ja-JP" altLang="en-US" sz="1050" b="1" dirty="0">
                <a:solidFill>
                  <a:srgbClr val="0070C0"/>
                </a:solidFill>
              </a:rPr>
              <a:t>＜エラーリスト＞</a:t>
            </a:r>
            <a:endParaRPr lang="en-US" altLang="ja-JP" sz="1050" b="1" dirty="0">
              <a:solidFill>
                <a:srgbClr val="0070C0"/>
              </a:solidFill>
            </a:endParaRPr>
          </a:p>
          <a:p>
            <a:pPr lvl="0" defTabSz="685800">
              <a:defRPr/>
            </a:pPr>
            <a:r>
              <a:rPr lang="ja-JP" altLang="en-US" sz="1050" dirty="0"/>
              <a:t>取込エラーが発生した場合にエラー内容をグリッド表示します。</a:t>
            </a:r>
            <a:endParaRPr lang="en-US" altLang="ja-JP" sz="1050" dirty="0"/>
          </a:p>
        </p:txBody>
      </p:sp>
      <p:sp>
        <p:nvSpPr>
          <p:cNvPr id="15" name="テキスト プレースホルダー 2"/>
          <p:cNvSpPr txBox="1">
            <a:spLocks/>
          </p:cNvSpPr>
          <p:nvPr/>
        </p:nvSpPr>
        <p:spPr>
          <a:xfrm>
            <a:off x="2231740" y="771550"/>
            <a:ext cx="1861444"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dirty="0">
                <a:solidFill>
                  <a:prstClr val="black"/>
                </a:solidFill>
                <a:latin typeface="メイリオ"/>
                <a:ea typeface="メイリオ"/>
              </a:rPr>
              <a:t>設定内容③</a:t>
            </a:r>
            <a:endParaRPr lang="en-US" altLang="ja-JP" sz="825" dirty="0">
              <a:solidFill>
                <a:prstClr val="black"/>
              </a:solidFill>
              <a:latin typeface="メイリオ"/>
              <a:ea typeface="メイリオ"/>
            </a:endParaRPr>
          </a:p>
        </p:txBody>
      </p:sp>
      <p:sp>
        <p:nvSpPr>
          <p:cNvPr id="13" name="正方形/長方形 12"/>
          <p:cNvSpPr/>
          <p:nvPr/>
        </p:nvSpPr>
        <p:spPr>
          <a:xfrm>
            <a:off x="5838528" y="1419622"/>
            <a:ext cx="634168" cy="199988"/>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pic>
        <p:nvPicPr>
          <p:cNvPr id="19" name="図 18"/>
          <p:cNvPicPr>
            <a:picLocks noChangeAspect="1"/>
          </p:cNvPicPr>
          <p:nvPr/>
        </p:nvPicPr>
        <p:blipFill>
          <a:blip r:embed="rId3"/>
          <a:stretch>
            <a:fillRect/>
          </a:stretch>
        </p:blipFill>
        <p:spPr>
          <a:xfrm>
            <a:off x="4325580" y="1743658"/>
            <a:ext cx="4557587" cy="2881046"/>
          </a:xfrm>
          <a:prstGeom prst="rect">
            <a:avLst/>
          </a:prstGeom>
        </p:spPr>
      </p:pic>
    </p:spTree>
    <p:extLst>
      <p:ext uri="{BB962C8B-B14F-4D97-AF65-F5344CB8AC3E}">
        <p14:creationId xmlns:p14="http://schemas.microsoft.com/office/powerpoint/2010/main" val="1810333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a:stretch>
            <a:fillRect/>
          </a:stretch>
        </p:blipFill>
        <p:spPr>
          <a:xfrm>
            <a:off x="405199" y="1073582"/>
            <a:ext cx="6003005" cy="3704861"/>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34</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給与管理</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2.</a:t>
            </a:r>
            <a:r>
              <a:rPr lang="ja-JP" altLang="en-US" sz="1800" dirty="0">
                <a:solidFill>
                  <a:prstClr val="white"/>
                </a:solidFill>
              </a:rPr>
              <a:t>個人別明細書メール配信 </a:t>
            </a:r>
            <a:r>
              <a:rPr lang="ja-JP" altLang="en-US" sz="1800" dirty="0">
                <a:solidFill>
                  <a:prstClr val="white"/>
                </a:solidFill>
                <a:latin typeface="+mn-ea"/>
              </a:rPr>
              <a:t>対応</a:t>
            </a:r>
            <a:endParaRPr lang="ja-JP" altLang="en-US" sz="1800" dirty="0">
              <a:latin typeface="+mn-ea"/>
              <a:ea typeface="+mn-ea"/>
            </a:endParaRPr>
          </a:p>
        </p:txBody>
      </p:sp>
      <p:sp>
        <p:nvSpPr>
          <p:cNvPr id="8" name="テキスト プレースホルダー 2"/>
          <p:cNvSpPr txBox="1">
            <a:spLocks/>
          </p:cNvSpPr>
          <p:nvPr/>
        </p:nvSpPr>
        <p:spPr>
          <a:xfrm>
            <a:off x="287524" y="771550"/>
            <a:ext cx="666936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latin typeface="メイリオ"/>
                <a:ea typeface="メイリオ"/>
              </a:rPr>
              <a:t>メールパスワード取込</a:t>
            </a:r>
            <a:endParaRPr lang="en-US" altLang="ja-JP" sz="1200" u="sng" dirty="0">
              <a:solidFill>
                <a:prstClr val="black"/>
              </a:solidFill>
              <a:latin typeface="メイリオ"/>
              <a:ea typeface="メイリオ"/>
            </a:endParaRPr>
          </a:p>
        </p:txBody>
      </p:sp>
      <p:sp>
        <p:nvSpPr>
          <p:cNvPr id="14" name="正方形/長方形 13"/>
          <p:cNvSpPr/>
          <p:nvPr/>
        </p:nvSpPr>
        <p:spPr>
          <a:xfrm>
            <a:off x="6480212" y="1079580"/>
            <a:ext cx="2470968" cy="3485570"/>
          </a:xfrm>
          <a:prstGeom prst="rect">
            <a:avLst/>
          </a:prstGeom>
        </p:spPr>
        <p:txBody>
          <a:bodyPr wrap="square">
            <a:spAutoFit/>
          </a:bodyPr>
          <a:lstStyle/>
          <a:p>
            <a:pPr lvl="0" defTabSz="685800">
              <a:defRPr/>
            </a:pPr>
            <a:r>
              <a:rPr lang="ja-JP" altLang="en-US" sz="1050" b="1" dirty="0">
                <a:solidFill>
                  <a:srgbClr val="0070C0"/>
                </a:solidFill>
              </a:rPr>
              <a:t>＜取込方法＞</a:t>
            </a:r>
            <a:endParaRPr lang="en-US" altLang="ja-JP" sz="1050" b="1" dirty="0">
              <a:solidFill>
                <a:srgbClr val="0070C0"/>
              </a:solidFill>
            </a:endParaRPr>
          </a:p>
          <a:p>
            <a:pPr lvl="0" defTabSz="685800">
              <a:defRPr/>
            </a:pPr>
            <a:r>
              <a:rPr lang="ja-JP" altLang="en-US" sz="1050" dirty="0"/>
              <a:t>・追加・更新取込</a:t>
            </a:r>
            <a:endParaRPr lang="en-US" altLang="ja-JP" sz="1050" dirty="0"/>
          </a:p>
          <a:p>
            <a:pPr lvl="0" defTabSz="685800">
              <a:defRPr/>
            </a:pPr>
            <a:r>
              <a:rPr lang="ja-JP" altLang="en-US" sz="1050" dirty="0"/>
              <a:t>　</a:t>
            </a:r>
            <a:r>
              <a:rPr lang="en-US" altLang="ja-JP" sz="1050" dirty="0"/>
              <a:t>CSV</a:t>
            </a:r>
            <a:r>
              <a:rPr lang="ja-JP" altLang="en-US" sz="1050" dirty="0"/>
              <a:t>データの従業員のみを追加</a:t>
            </a:r>
            <a:endParaRPr lang="en-US" altLang="ja-JP" sz="1050" dirty="0"/>
          </a:p>
          <a:p>
            <a:pPr lvl="0" defTabSz="685800">
              <a:defRPr/>
            </a:pPr>
            <a:r>
              <a:rPr lang="ja-JP" altLang="en-US" sz="1050" dirty="0"/>
              <a:t>　または更新します。</a:t>
            </a:r>
            <a:endParaRPr lang="en-US" altLang="ja-JP" sz="1050" dirty="0"/>
          </a:p>
          <a:p>
            <a:pPr lvl="0" defTabSz="685800">
              <a:defRPr/>
            </a:pPr>
            <a:endParaRPr lang="en-US" altLang="ja-JP" sz="1050" dirty="0"/>
          </a:p>
          <a:p>
            <a:pPr lvl="0" defTabSz="685800">
              <a:defRPr/>
            </a:pPr>
            <a:r>
              <a:rPr lang="ja-JP" altLang="en-US" sz="1050" dirty="0"/>
              <a:t>・クリア後取込</a:t>
            </a:r>
            <a:endParaRPr lang="en-US" altLang="ja-JP" sz="1050" dirty="0"/>
          </a:p>
          <a:p>
            <a:pPr lvl="0" defTabSz="685800">
              <a:defRPr/>
            </a:pPr>
            <a:r>
              <a:rPr lang="ja-JP" altLang="en-US" sz="1050" dirty="0"/>
              <a:t>　データをすべて削除後、</a:t>
            </a:r>
            <a:endParaRPr lang="en-US" altLang="ja-JP" sz="1050" dirty="0"/>
          </a:p>
          <a:p>
            <a:pPr lvl="0" defTabSz="685800">
              <a:defRPr/>
            </a:pPr>
            <a:r>
              <a:rPr lang="ja-JP" altLang="en-US" sz="1050" dirty="0"/>
              <a:t>　</a:t>
            </a:r>
            <a:r>
              <a:rPr lang="en-US" altLang="ja-JP" sz="1050" dirty="0"/>
              <a:t>CSV</a:t>
            </a:r>
            <a:r>
              <a:rPr lang="ja-JP" altLang="en-US" sz="1050" dirty="0"/>
              <a:t>データの従業員を取込ます。</a:t>
            </a:r>
            <a:endParaRPr lang="en-US" altLang="ja-JP" sz="1050" dirty="0"/>
          </a:p>
          <a:p>
            <a:pPr lvl="0" defTabSz="685800">
              <a:defRPr/>
            </a:pPr>
            <a:endParaRPr lang="en-US" altLang="ja-JP" sz="1050" dirty="0"/>
          </a:p>
          <a:p>
            <a:pPr lvl="0" defTabSz="685800">
              <a:defRPr/>
            </a:pPr>
            <a:r>
              <a:rPr lang="ja-JP" altLang="en-US" sz="1050" dirty="0"/>
              <a:t>・入力ファイル</a:t>
            </a:r>
            <a:endParaRPr lang="en-US" altLang="ja-JP" sz="1050" dirty="0"/>
          </a:p>
          <a:p>
            <a:pPr lvl="0" defTabSz="685800">
              <a:defRPr/>
            </a:pPr>
            <a:r>
              <a:rPr lang="ja-JP" altLang="en-US" sz="1050" dirty="0"/>
              <a:t>　ファイル選択ダイアログで選択</a:t>
            </a:r>
            <a:endParaRPr lang="en-US" altLang="ja-JP" sz="1050" dirty="0"/>
          </a:p>
          <a:p>
            <a:pPr lvl="0" defTabSz="685800">
              <a:defRPr/>
            </a:pPr>
            <a:r>
              <a:rPr lang="ja-JP" altLang="en-US" sz="1050" dirty="0"/>
              <a:t>　した</a:t>
            </a:r>
            <a:r>
              <a:rPr lang="en-US" altLang="ja-JP" sz="1050" dirty="0"/>
              <a:t>CSV</a:t>
            </a:r>
            <a:r>
              <a:rPr lang="ja-JP" altLang="en-US" sz="1050" dirty="0"/>
              <a:t>データを取込ます。</a:t>
            </a:r>
            <a:endParaRPr lang="en-US" altLang="ja-JP" sz="1050" dirty="0"/>
          </a:p>
          <a:p>
            <a:pPr lvl="0" defTabSz="685800">
              <a:defRPr/>
            </a:pPr>
            <a:endParaRPr lang="en-US" altLang="ja-JP" sz="1050" dirty="0"/>
          </a:p>
          <a:p>
            <a:pPr lvl="0" defTabSz="685800">
              <a:defRPr/>
            </a:pPr>
            <a:r>
              <a:rPr lang="en-US" altLang="ja-JP" sz="1050" dirty="0"/>
              <a:t>※</a:t>
            </a:r>
            <a:r>
              <a:rPr lang="ja-JP" altLang="en-US" sz="1050" dirty="0"/>
              <a:t>手入力による新規登録、修正、</a:t>
            </a:r>
            <a:endParaRPr lang="en-US" altLang="ja-JP" sz="1050" dirty="0"/>
          </a:p>
          <a:p>
            <a:pPr lvl="0" defTabSz="685800">
              <a:defRPr/>
            </a:pPr>
            <a:r>
              <a:rPr lang="ja-JP" altLang="en-US" sz="1050" dirty="0"/>
              <a:t>　削除は行えません。</a:t>
            </a:r>
            <a:endParaRPr lang="en-US" altLang="ja-JP" sz="1050" dirty="0"/>
          </a:p>
          <a:p>
            <a:pPr lvl="0" defTabSz="685800">
              <a:defRPr/>
            </a:pPr>
            <a:endParaRPr lang="en-US" altLang="ja-JP" sz="1050" dirty="0"/>
          </a:p>
          <a:p>
            <a:pPr lvl="0" defTabSz="685800">
              <a:defRPr/>
            </a:pPr>
            <a:r>
              <a:rPr lang="ja-JP" altLang="en-US" sz="1050" dirty="0">
                <a:solidFill>
                  <a:srgbClr val="FF0000"/>
                </a:solidFill>
              </a:rPr>
              <a:t>注）パスワードはメールパスワードテーブルに暗号化されて保存されます。</a:t>
            </a:r>
            <a:endParaRPr lang="en-US" altLang="ja-JP" sz="1050" dirty="0">
              <a:solidFill>
                <a:srgbClr val="FF0000"/>
              </a:solidFill>
            </a:endParaRPr>
          </a:p>
          <a:p>
            <a:pPr lvl="0" defTabSz="685800">
              <a:defRPr/>
            </a:pPr>
            <a:r>
              <a:rPr lang="ja-JP" altLang="en-US" sz="1050" dirty="0">
                <a:solidFill>
                  <a:srgbClr val="FF0000"/>
                </a:solidFill>
              </a:rPr>
              <a:t>登録されたパスワードを照会する機能はありませんので、管理者が取込</a:t>
            </a:r>
            <a:r>
              <a:rPr lang="en-US" altLang="ja-JP" sz="1050" dirty="0">
                <a:solidFill>
                  <a:srgbClr val="FF0000"/>
                </a:solidFill>
              </a:rPr>
              <a:t>CSV</a:t>
            </a:r>
            <a:r>
              <a:rPr lang="ja-JP" altLang="en-US" sz="1050" dirty="0">
                <a:solidFill>
                  <a:srgbClr val="FF0000"/>
                </a:solidFill>
              </a:rPr>
              <a:t>ファイル等で管理してください。</a:t>
            </a:r>
            <a:endParaRPr lang="en-US" altLang="ja-JP" sz="1050" dirty="0">
              <a:solidFill>
                <a:srgbClr val="FF0000"/>
              </a:solidFill>
            </a:endParaRPr>
          </a:p>
        </p:txBody>
      </p:sp>
      <p:sp>
        <p:nvSpPr>
          <p:cNvPr id="15" name="テキスト プレースホルダー 2"/>
          <p:cNvSpPr txBox="1">
            <a:spLocks/>
          </p:cNvSpPr>
          <p:nvPr/>
        </p:nvSpPr>
        <p:spPr>
          <a:xfrm>
            <a:off x="2062718" y="773739"/>
            <a:ext cx="1861444"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dirty="0">
                <a:solidFill>
                  <a:prstClr val="black"/>
                </a:solidFill>
                <a:latin typeface="メイリオ"/>
                <a:ea typeface="メイリオ"/>
              </a:rPr>
              <a:t>設定内容①</a:t>
            </a:r>
            <a:endParaRPr lang="en-US" altLang="ja-JP" sz="825" dirty="0">
              <a:solidFill>
                <a:prstClr val="black"/>
              </a:solidFill>
              <a:latin typeface="メイリオ"/>
              <a:ea typeface="メイリオ"/>
            </a:endParaRPr>
          </a:p>
        </p:txBody>
      </p:sp>
    </p:spTree>
    <p:extLst>
      <p:ext uri="{BB962C8B-B14F-4D97-AF65-F5344CB8AC3E}">
        <p14:creationId xmlns:p14="http://schemas.microsoft.com/office/powerpoint/2010/main" val="35235556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428392" y="1052039"/>
            <a:ext cx="5979812" cy="3737383"/>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35</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給与管理</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2.</a:t>
            </a:r>
            <a:r>
              <a:rPr lang="ja-JP" altLang="en-US" sz="1800" dirty="0">
                <a:solidFill>
                  <a:prstClr val="white"/>
                </a:solidFill>
              </a:rPr>
              <a:t>個人別明細書メール配信 </a:t>
            </a:r>
            <a:r>
              <a:rPr lang="ja-JP" altLang="en-US" sz="1800" dirty="0">
                <a:solidFill>
                  <a:prstClr val="white"/>
                </a:solidFill>
                <a:latin typeface="+mn-ea"/>
              </a:rPr>
              <a:t>対応</a:t>
            </a:r>
            <a:endParaRPr lang="ja-JP" altLang="en-US" sz="1800" dirty="0">
              <a:latin typeface="+mn-ea"/>
              <a:ea typeface="+mn-ea"/>
            </a:endParaRPr>
          </a:p>
        </p:txBody>
      </p:sp>
      <p:sp>
        <p:nvSpPr>
          <p:cNvPr id="8" name="テキスト プレースホルダー 2"/>
          <p:cNvSpPr txBox="1">
            <a:spLocks/>
          </p:cNvSpPr>
          <p:nvPr/>
        </p:nvSpPr>
        <p:spPr>
          <a:xfrm>
            <a:off x="287524" y="771550"/>
            <a:ext cx="666936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latin typeface="メイリオ"/>
                <a:ea typeface="メイリオ"/>
              </a:rPr>
              <a:t>メールパスワード取込</a:t>
            </a:r>
            <a:endParaRPr lang="en-US" altLang="ja-JP" sz="1200" u="sng" dirty="0">
              <a:solidFill>
                <a:prstClr val="black"/>
              </a:solidFill>
              <a:latin typeface="メイリオ"/>
              <a:ea typeface="メイリオ"/>
            </a:endParaRPr>
          </a:p>
        </p:txBody>
      </p:sp>
      <p:sp>
        <p:nvSpPr>
          <p:cNvPr id="14" name="正方形/長方形 13"/>
          <p:cNvSpPr/>
          <p:nvPr/>
        </p:nvSpPr>
        <p:spPr>
          <a:xfrm>
            <a:off x="6423886" y="1041537"/>
            <a:ext cx="2360114" cy="577081"/>
          </a:xfrm>
          <a:prstGeom prst="rect">
            <a:avLst/>
          </a:prstGeom>
        </p:spPr>
        <p:txBody>
          <a:bodyPr wrap="square">
            <a:spAutoFit/>
          </a:bodyPr>
          <a:lstStyle/>
          <a:p>
            <a:pPr lvl="0" defTabSz="685800">
              <a:defRPr/>
            </a:pPr>
            <a:r>
              <a:rPr lang="ja-JP" altLang="en-US" sz="1050" b="1" dirty="0">
                <a:solidFill>
                  <a:srgbClr val="0070C0"/>
                </a:solidFill>
              </a:rPr>
              <a:t>＜エラーリスト＞</a:t>
            </a:r>
            <a:endParaRPr lang="en-US" altLang="ja-JP" sz="1050" b="1" dirty="0">
              <a:solidFill>
                <a:srgbClr val="0070C0"/>
              </a:solidFill>
            </a:endParaRPr>
          </a:p>
          <a:p>
            <a:pPr lvl="0" defTabSz="685800">
              <a:defRPr/>
            </a:pPr>
            <a:r>
              <a:rPr lang="ja-JP" altLang="en-US" sz="1050" dirty="0"/>
              <a:t>取込エラーが発生した場合にエラー内容をグリッド表示します。</a:t>
            </a:r>
            <a:endParaRPr lang="en-US" altLang="ja-JP" sz="1050" dirty="0"/>
          </a:p>
        </p:txBody>
      </p:sp>
      <p:sp>
        <p:nvSpPr>
          <p:cNvPr id="15" name="テキスト プレースホルダー 2"/>
          <p:cNvSpPr txBox="1">
            <a:spLocks/>
          </p:cNvSpPr>
          <p:nvPr/>
        </p:nvSpPr>
        <p:spPr>
          <a:xfrm>
            <a:off x="2070707" y="764653"/>
            <a:ext cx="1861444"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dirty="0">
                <a:solidFill>
                  <a:prstClr val="black"/>
                </a:solidFill>
                <a:latin typeface="メイリオ"/>
                <a:ea typeface="メイリオ"/>
              </a:rPr>
              <a:t>設定内容②</a:t>
            </a:r>
            <a:endParaRPr lang="en-US" altLang="ja-JP" sz="825" dirty="0">
              <a:solidFill>
                <a:prstClr val="black"/>
              </a:solidFill>
              <a:latin typeface="メイリオ"/>
              <a:ea typeface="メイリオ"/>
            </a:endParaRPr>
          </a:p>
        </p:txBody>
      </p:sp>
      <p:sp>
        <p:nvSpPr>
          <p:cNvPr id="13" name="正方形/長方形 12"/>
          <p:cNvSpPr/>
          <p:nvPr/>
        </p:nvSpPr>
        <p:spPr>
          <a:xfrm>
            <a:off x="5774036" y="1311610"/>
            <a:ext cx="634168" cy="199988"/>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pic>
        <p:nvPicPr>
          <p:cNvPr id="12" name="図 11"/>
          <p:cNvPicPr>
            <a:picLocks noChangeAspect="1"/>
          </p:cNvPicPr>
          <p:nvPr/>
        </p:nvPicPr>
        <p:blipFill>
          <a:blip r:embed="rId3"/>
          <a:stretch>
            <a:fillRect/>
          </a:stretch>
        </p:blipFill>
        <p:spPr>
          <a:xfrm>
            <a:off x="4485993" y="1725639"/>
            <a:ext cx="4460077" cy="2819406"/>
          </a:xfrm>
          <a:prstGeom prst="rect">
            <a:avLst/>
          </a:prstGeom>
        </p:spPr>
      </p:pic>
    </p:spTree>
    <p:extLst>
      <p:ext uri="{BB962C8B-B14F-4D97-AF65-F5344CB8AC3E}">
        <p14:creationId xmlns:p14="http://schemas.microsoft.com/office/powerpoint/2010/main" val="1291280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56106" y="1075330"/>
            <a:ext cx="6012270" cy="3757669"/>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36</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給与管理</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2.</a:t>
            </a:r>
            <a:r>
              <a:rPr lang="ja-JP" altLang="en-US" sz="1800" dirty="0">
                <a:solidFill>
                  <a:prstClr val="white"/>
                </a:solidFill>
              </a:rPr>
              <a:t>個人別明細書メール配信 </a:t>
            </a:r>
            <a:r>
              <a:rPr lang="ja-JP" altLang="en-US" sz="1800" dirty="0">
                <a:solidFill>
                  <a:prstClr val="white"/>
                </a:solidFill>
                <a:latin typeface="+mn-ea"/>
              </a:rPr>
              <a:t>対応</a:t>
            </a:r>
            <a:endParaRPr lang="ja-JP" altLang="en-US" sz="1800" dirty="0">
              <a:latin typeface="+mn-ea"/>
              <a:ea typeface="+mn-ea"/>
            </a:endParaRPr>
          </a:p>
        </p:txBody>
      </p:sp>
      <p:sp>
        <p:nvSpPr>
          <p:cNvPr id="8" name="テキスト プレースホルダー 2"/>
          <p:cNvSpPr txBox="1">
            <a:spLocks/>
          </p:cNvSpPr>
          <p:nvPr/>
        </p:nvSpPr>
        <p:spPr>
          <a:xfrm>
            <a:off x="287524" y="771550"/>
            <a:ext cx="666936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latin typeface="メイリオ"/>
                <a:ea typeface="メイリオ"/>
              </a:rPr>
              <a:t>給与明細書</a:t>
            </a:r>
            <a:endParaRPr lang="en-US" altLang="ja-JP" sz="1200" u="sng" dirty="0">
              <a:solidFill>
                <a:prstClr val="black"/>
              </a:solidFill>
              <a:latin typeface="メイリオ"/>
              <a:ea typeface="メイリオ"/>
            </a:endParaRPr>
          </a:p>
        </p:txBody>
      </p:sp>
      <p:sp>
        <p:nvSpPr>
          <p:cNvPr id="14" name="正方形/長方形 13"/>
          <p:cNvSpPr/>
          <p:nvPr/>
        </p:nvSpPr>
        <p:spPr>
          <a:xfrm>
            <a:off x="6408202" y="1065128"/>
            <a:ext cx="2735797" cy="1223412"/>
          </a:xfrm>
          <a:prstGeom prst="rect">
            <a:avLst/>
          </a:prstGeom>
        </p:spPr>
        <p:txBody>
          <a:bodyPr wrap="square">
            <a:spAutoFit/>
          </a:bodyPr>
          <a:lstStyle/>
          <a:p>
            <a:pPr lvl="0" defTabSz="685800">
              <a:defRPr/>
            </a:pPr>
            <a:r>
              <a:rPr lang="ja-JP" altLang="en-US" sz="1050" b="1" dirty="0">
                <a:solidFill>
                  <a:srgbClr val="0070C0"/>
                </a:solidFill>
              </a:rPr>
              <a:t>＜個人別明細作成＞</a:t>
            </a:r>
            <a:endParaRPr lang="en-US" altLang="ja-JP" sz="1050" b="1" dirty="0">
              <a:solidFill>
                <a:srgbClr val="0070C0"/>
              </a:solidFill>
            </a:endParaRPr>
          </a:p>
          <a:p>
            <a:pPr lvl="0" defTabSz="685800">
              <a:defRPr/>
            </a:pPr>
            <a:r>
              <a:rPr lang="ja-JP" altLang="en-US" sz="1050" dirty="0"/>
              <a:t>帳票印刷と同じストアド・プロシージャを呼び出し、作成された帳票出力ワークより、個人別の</a:t>
            </a:r>
            <a:r>
              <a:rPr lang="en-US" altLang="ja-JP" sz="1050" dirty="0"/>
              <a:t>PDF</a:t>
            </a:r>
            <a:r>
              <a:rPr lang="ja-JP" altLang="en-US" sz="1050" dirty="0"/>
              <a:t>ファイルを作成します。</a:t>
            </a:r>
            <a:endParaRPr lang="en-US" altLang="ja-JP" sz="1050" dirty="0"/>
          </a:p>
          <a:p>
            <a:pPr lvl="0" defTabSz="685800">
              <a:defRPr/>
            </a:pPr>
            <a:r>
              <a:rPr lang="ja-JP" altLang="en-US" sz="1050" dirty="0"/>
              <a:t>作成された</a:t>
            </a:r>
            <a:r>
              <a:rPr lang="en-US" altLang="ja-JP" sz="1050" dirty="0"/>
              <a:t>PDF</a:t>
            </a:r>
            <a:r>
              <a:rPr lang="ja-JP" altLang="en-US" sz="1050" dirty="0"/>
              <a:t>ファイルは「メール配信トラン」に格納します。</a:t>
            </a:r>
            <a:endParaRPr lang="en-US" altLang="ja-JP" sz="1050" dirty="0"/>
          </a:p>
          <a:p>
            <a:pPr lvl="0" defTabSz="685800">
              <a:defRPr/>
            </a:pPr>
            <a:endParaRPr lang="en-US" altLang="ja-JP" sz="1050" dirty="0"/>
          </a:p>
        </p:txBody>
      </p:sp>
      <p:sp>
        <p:nvSpPr>
          <p:cNvPr id="15" name="テキスト プレースホルダー 2"/>
          <p:cNvSpPr txBox="1">
            <a:spLocks/>
          </p:cNvSpPr>
          <p:nvPr/>
        </p:nvSpPr>
        <p:spPr>
          <a:xfrm>
            <a:off x="1440000" y="771550"/>
            <a:ext cx="1861444"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dirty="0">
                <a:solidFill>
                  <a:prstClr val="black"/>
                </a:solidFill>
                <a:latin typeface="メイリオ"/>
                <a:ea typeface="メイリオ"/>
              </a:rPr>
              <a:t>設定内容①</a:t>
            </a:r>
            <a:endParaRPr lang="en-US" altLang="ja-JP" sz="825" dirty="0">
              <a:solidFill>
                <a:prstClr val="black"/>
              </a:solidFill>
              <a:latin typeface="メイリオ"/>
              <a:ea typeface="メイリオ"/>
            </a:endParaRPr>
          </a:p>
        </p:txBody>
      </p:sp>
      <p:sp>
        <p:nvSpPr>
          <p:cNvPr id="13" name="正方形/長方形 12"/>
          <p:cNvSpPr/>
          <p:nvPr/>
        </p:nvSpPr>
        <p:spPr>
          <a:xfrm>
            <a:off x="5734208" y="1311610"/>
            <a:ext cx="634168" cy="324035"/>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6" name="四角形吹き出し 15">
            <a:extLst>
              <a:ext uri="{FF2B5EF4-FFF2-40B4-BE49-F238E27FC236}">
                <a16:creationId xmlns:a16="http://schemas.microsoft.com/office/drawing/2014/main" id="{05690B2D-D436-44AC-AA43-3B514E427D0D}"/>
              </a:ext>
            </a:extLst>
          </p:cNvPr>
          <p:cNvSpPr/>
          <p:nvPr/>
        </p:nvSpPr>
        <p:spPr>
          <a:xfrm>
            <a:off x="4211960" y="1810287"/>
            <a:ext cx="1612899" cy="1157508"/>
          </a:xfrm>
          <a:prstGeom prst="wedgeRectCallout">
            <a:avLst>
              <a:gd name="adj1" fmla="val 42781"/>
              <a:gd name="adj2" fmla="val -57010"/>
            </a:avLst>
          </a:prstGeom>
        </p:spPr>
        <p:style>
          <a:lnRef idx="1">
            <a:schemeClr val="accent1"/>
          </a:lnRef>
          <a:fillRef idx="2">
            <a:schemeClr val="accent1"/>
          </a:fillRef>
          <a:effectRef idx="1">
            <a:schemeClr val="accent1"/>
          </a:effectRef>
          <a:fontRef idx="minor">
            <a:schemeClr val="dk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900" dirty="0">
                <a:solidFill>
                  <a:schemeClr val="tx1"/>
                </a:solidFill>
                <a:latin typeface="Meiryo UI" panose="020B0604030504040204" pitchFamily="50" charset="-128"/>
                <a:ea typeface="Meiryo UI" panose="020B0604030504040204" pitchFamily="50" charset="-128"/>
              </a:rPr>
              <a:t>２つのボタンを追加</a:t>
            </a:r>
            <a:endParaRPr lang="en-US" altLang="ja-JP" sz="900" dirty="0">
              <a:solidFill>
                <a:schemeClr val="tx1"/>
              </a:solidFill>
              <a:latin typeface="Meiryo UI" panose="020B0604030504040204" pitchFamily="50" charset="-128"/>
              <a:ea typeface="Meiryo UI" panose="020B0604030504040204" pitchFamily="50" charset="-128"/>
            </a:endParaRPr>
          </a:p>
          <a:p>
            <a:pPr algn="l"/>
            <a:endParaRPr kumimoji="1" lang="en-US" altLang="ja-JP" sz="900" dirty="0">
              <a:solidFill>
                <a:schemeClr val="tx1"/>
              </a:solidFill>
              <a:latin typeface="Meiryo UI" panose="020B0604030504040204" pitchFamily="50" charset="-128"/>
              <a:ea typeface="Meiryo UI" panose="020B0604030504040204" pitchFamily="50" charset="-128"/>
            </a:endParaRPr>
          </a:p>
          <a:p>
            <a:pPr algn="l"/>
            <a:endParaRPr lang="en-US" altLang="ja-JP" sz="900" dirty="0">
              <a:solidFill>
                <a:schemeClr val="tx1"/>
              </a:solidFill>
              <a:latin typeface="Meiryo UI" panose="020B0604030504040204" pitchFamily="50" charset="-128"/>
              <a:ea typeface="Meiryo UI" panose="020B0604030504040204" pitchFamily="50" charset="-128"/>
            </a:endParaRPr>
          </a:p>
          <a:p>
            <a:pPr algn="l"/>
            <a:endParaRPr kumimoji="1" lang="en-US" altLang="ja-JP" sz="900" dirty="0">
              <a:solidFill>
                <a:schemeClr val="tx1"/>
              </a:solidFill>
              <a:latin typeface="Meiryo UI" panose="020B0604030504040204" pitchFamily="50" charset="-128"/>
              <a:ea typeface="Meiryo UI" panose="020B0604030504040204" pitchFamily="50" charset="-128"/>
            </a:endParaRPr>
          </a:p>
          <a:p>
            <a:pPr algn="l"/>
            <a:endParaRPr lang="en-US" altLang="ja-JP" sz="900" dirty="0">
              <a:solidFill>
                <a:schemeClr val="tx1"/>
              </a:solidFill>
              <a:latin typeface="Meiryo UI" panose="020B0604030504040204" pitchFamily="50" charset="-128"/>
              <a:ea typeface="Meiryo UI" panose="020B0604030504040204" pitchFamily="50" charset="-128"/>
            </a:endParaRPr>
          </a:p>
          <a:p>
            <a:pPr algn="l"/>
            <a:endParaRPr kumimoji="1" lang="en-US" altLang="ja-JP" sz="900" dirty="0">
              <a:solidFill>
                <a:schemeClr val="tx1"/>
              </a:solidFill>
              <a:latin typeface="Meiryo UI" panose="020B0604030504040204" pitchFamily="50" charset="-128"/>
              <a:ea typeface="Meiryo UI" panose="020B0604030504040204" pitchFamily="50" charset="-128"/>
            </a:endParaRPr>
          </a:p>
          <a:p>
            <a:pPr algn="l"/>
            <a:endParaRPr lang="en-US" altLang="ja-JP" sz="900" dirty="0">
              <a:solidFill>
                <a:schemeClr val="tx1"/>
              </a:solidFill>
              <a:latin typeface="Meiryo UI" panose="020B0604030504040204" pitchFamily="50" charset="-128"/>
              <a:ea typeface="Meiryo UI" panose="020B0604030504040204" pitchFamily="50" charset="-128"/>
            </a:endParaRPr>
          </a:p>
          <a:p>
            <a:pPr algn="l"/>
            <a:endParaRPr kumimoji="1" lang="en-US" altLang="ja-JP" sz="900" dirty="0">
              <a:solidFill>
                <a:schemeClr val="tx1"/>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stretch>
            <a:fillRect/>
          </a:stretch>
        </p:blipFill>
        <p:spPr>
          <a:xfrm>
            <a:off x="4370709" y="2165998"/>
            <a:ext cx="1295400" cy="619125"/>
          </a:xfrm>
          <a:prstGeom prst="rect">
            <a:avLst/>
          </a:prstGeom>
        </p:spPr>
      </p:pic>
      <p:sp>
        <p:nvSpPr>
          <p:cNvPr id="17" name="正方形/長方形 16"/>
          <p:cNvSpPr/>
          <p:nvPr/>
        </p:nvSpPr>
        <p:spPr>
          <a:xfrm>
            <a:off x="6408203" y="2315933"/>
            <a:ext cx="2629867" cy="2448272"/>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18" name="正方形/長方形 17"/>
          <p:cNvSpPr>
            <a:spLocks noChangeAspect="1"/>
          </p:cNvSpPr>
          <p:nvPr/>
        </p:nvSpPr>
        <p:spPr>
          <a:xfrm>
            <a:off x="6660232" y="3303819"/>
            <a:ext cx="1166960" cy="661094"/>
          </a:xfrm>
          <a:prstGeom prst="rect">
            <a:avLst/>
          </a:prstGeom>
        </p:spPr>
        <p:style>
          <a:lnRef idx="2">
            <a:schemeClr val="accent5"/>
          </a:lnRef>
          <a:fillRef idx="1">
            <a:schemeClr val="lt1"/>
          </a:fillRef>
          <a:effectRef idx="0">
            <a:schemeClr val="accent5"/>
          </a:effectRef>
          <a:fontRef idx="minor">
            <a:schemeClr val="dk1"/>
          </a:fontRef>
        </p:style>
        <p:txBody>
          <a:bodyPr rIns="36000"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en-US" altLang="ja-JP" sz="1100" dirty="0" err="1"/>
              <a:t>APServer</a:t>
            </a:r>
            <a:endParaRPr kumimoji="1" lang="ja-JP" altLang="en-US" sz="1100" dirty="0"/>
          </a:p>
        </p:txBody>
      </p:sp>
      <p:sp>
        <p:nvSpPr>
          <p:cNvPr id="19" name="フローチャート: 複数書類 18"/>
          <p:cNvSpPr>
            <a:spLocks noChangeAspect="1"/>
          </p:cNvSpPr>
          <p:nvPr/>
        </p:nvSpPr>
        <p:spPr>
          <a:xfrm>
            <a:off x="6709178" y="3356783"/>
            <a:ext cx="866083" cy="458920"/>
          </a:xfrm>
          <a:prstGeom prst="flowChartMultidocument">
            <a:avLst/>
          </a:prstGeom>
          <a:ln>
            <a:solidFill>
              <a:sysClr val="windowText" lastClr="000000"/>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ja-JP" sz="900" dirty="0">
                <a:solidFill>
                  <a:schemeClr val="dk1"/>
                </a:solidFill>
                <a:effectLst/>
                <a:latin typeface="+mn-lt"/>
                <a:ea typeface="+mn-ea"/>
                <a:cs typeface="+mn-cs"/>
              </a:rPr>
              <a:t>個人別</a:t>
            </a:r>
            <a:r>
              <a:rPr kumimoji="1" lang="en-US" altLang="ja-JP" sz="900" dirty="0">
                <a:solidFill>
                  <a:schemeClr val="dk1"/>
                </a:solidFill>
                <a:effectLst/>
                <a:latin typeface="+mn-lt"/>
                <a:ea typeface="+mn-ea"/>
                <a:cs typeface="+mn-cs"/>
              </a:rPr>
              <a:t>PDF</a:t>
            </a:r>
            <a:endParaRPr kumimoji="1" lang="ja-JP" altLang="en-US" sz="900" dirty="0"/>
          </a:p>
        </p:txBody>
      </p:sp>
      <p:cxnSp>
        <p:nvCxnSpPr>
          <p:cNvPr id="20" name="直線矢印コネクタ 19"/>
          <p:cNvCxnSpPr>
            <a:stCxn id="21" idx="4"/>
            <a:endCxn id="23" idx="2"/>
          </p:cNvCxnSpPr>
          <p:nvPr/>
        </p:nvCxnSpPr>
        <p:spPr>
          <a:xfrm flipV="1">
            <a:off x="7600455" y="2882883"/>
            <a:ext cx="226061" cy="1"/>
          </a:xfrm>
          <a:prstGeom prst="straightConnector1">
            <a:avLst/>
          </a:prstGeom>
          <a:ln>
            <a:solidFill>
              <a:sysClr val="windowText" lastClr="000000"/>
            </a:solidFill>
            <a:tailEnd type="triangle"/>
          </a:ln>
        </p:spPr>
        <p:style>
          <a:lnRef idx="1">
            <a:schemeClr val="accent6"/>
          </a:lnRef>
          <a:fillRef idx="0">
            <a:schemeClr val="accent6"/>
          </a:fillRef>
          <a:effectRef idx="0">
            <a:schemeClr val="accent6"/>
          </a:effectRef>
          <a:fontRef idx="minor">
            <a:schemeClr val="tx1"/>
          </a:fontRef>
        </p:style>
      </p:cxnSp>
      <p:sp>
        <p:nvSpPr>
          <p:cNvPr id="21" name="フローチャート: 磁気ディスク 20"/>
          <p:cNvSpPr/>
          <p:nvPr/>
        </p:nvSpPr>
        <p:spPr>
          <a:xfrm>
            <a:off x="6604374" y="2591482"/>
            <a:ext cx="996081" cy="582803"/>
          </a:xfrm>
          <a:prstGeom prst="flowChartMagneticDisk">
            <a:avLst/>
          </a:prstGeom>
          <a:ln>
            <a:solidFill>
              <a:sysClr val="windowText" lastClr="000000"/>
            </a:solidFill>
          </a:ln>
        </p:spPr>
        <p:style>
          <a:lnRef idx="2">
            <a:schemeClr val="accent5"/>
          </a:lnRef>
          <a:fillRef idx="1">
            <a:schemeClr val="lt1"/>
          </a:fillRef>
          <a:effectRef idx="0">
            <a:schemeClr val="accent5"/>
          </a:effectRef>
          <a:fontRef idx="minor">
            <a:schemeClr val="dk1"/>
          </a:fontRef>
        </p:style>
        <p:txBody>
          <a:bodyPr wrap="square" lIns="0" tIns="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900" dirty="0"/>
              <a:t>基本属性 他</a:t>
            </a:r>
            <a:endParaRPr lang="en-US" altLang="ja-JP" sz="900" dirty="0"/>
          </a:p>
          <a:p>
            <a:pPr algn="ctr"/>
            <a:r>
              <a:rPr lang="ja-JP" altLang="en-US" sz="900" dirty="0"/>
              <a:t>既存のマスタ</a:t>
            </a:r>
          </a:p>
        </p:txBody>
      </p:sp>
      <p:cxnSp>
        <p:nvCxnSpPr>
          <p:cNvPr id="22" name="カギ線コネクタ 21"/>
          <p:cNvCxnSpPr>
            <a:stCxn id="23" idx="3"/>
            <a:endCxn id="18" idx="3"/>
          </p:cNvCxnSpPr>
          <p:nvPr/>
        </p:nvCxnSpPr>
        <p:spPr>
          <a:xfrm rot="5400000">
            <a:off x="7846619" y="3154859"/>
            <a:ext cx="460081" cy="498933"/>
          </a:xfrm>
          <a:prstGeom prst="bentConnector2">
            <a:avLst/>
          </a:prstGeom>
          <a:ln w="6350">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sp>
        <p:nvSpPr>
          <p:cNvPr id="23" name="フローチャート: 磁気ディスク 22"/>
          <p:cNvSpPr/>
          <p:nvPr/>
        </p:nvSpPr>
        <p:spPr>
          <a:xfrm>
            <a:off x="7826516" y="2591481"/>
            <a:ext cx="999218" cy="582804"/>
          </a:xfrm>
          <a:prstGeom prst="flowChartMagneticDisk">
            <a:avLst/>
          </a:prstGeom>
          <a:ln>
            <a:solidFill>
              <a:sysClr val="windowText" lastClr="000000"/>
            </a:solidFill>
          </a:ln>
        </p:spPr>
        <p:style>
          <a:lnRef idx="2">
            <a:schemeClr val="accent5"/>
          </a:lnRef>
          <a:fillRef idx="1">
            <a:schemeClr val="lt1"/>
          </a:fillRef>
          <a:effectRef idx="0">
            <a:schemeClr val="accent5"/>
          </a:effectRef>
          <a:fontRef idx="minor">
            <a:schemeClr val="dk1"/>
          </a:fontRef>
        </p:style>
        <p:txBody>
          <a:bodyPr wrap="square" lIns="0" tIns="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900" dirty="0"/>
              <a:t>給与明細書用</a:t>
            </a:r>
            <a:endParaRPr lang="en-US" altLang="ja-JP" sz="900" dirty="0"/>
          </a:p>
          <a:p>
            <a:pPr algn="ctr"/>
            <a:r>
              <a:rPr lang="ja-JP" altLang="en-US" sz="900" dirty="0"/>
              <a:t>帳票出力用ワーク</a:t>
            </a:r>
          </a:p>
        </p:txBody>
      </p:sp>
      <p:sp>
        <p:nvSpPr>
          <p:cNvPr id="24" name="フローチャート: 磁気ディスク 23"/>
          <p:cNvSpPr/>
          <p:nvPr/>
        </p:nvSpPr>
        <p:spPr>
          <a:xfrm>
            <a:off x="7850544" y="4143335"/>
            <a:ext cx="1038493" cy="525074"/>
          </a:xfrm>
          <a:prstGeom prst="flowChartMagneticDisk">
            <a:avLst/>
          </a:prstGeom>
          <a:ln>
            <a:solidFill>
              <a:sysClr val="windowText" lastClr="000000"/>
            </a:solidFill>
          </a:ln>
        </p:spPr>
        <p:style>
          <a:lnRef idx="2">
            <a:schemeClr val="accent5"/>
          </a:lnRef>
          <a:fillRef idx="1">
            <a:schemeClr val="lt1"/>
          </a:fillRef>
          <a:effectRef idx="0">
            <a:schemeClr val="accent5"/>
          </a:effectRef>
          <a:fontRef idx="minor">
            <a:schemeClr val="dk1"/>
          </a:fontRef>
        </p:style>
        <p:txBody>
          <a:bodyPr wrap="square" lIns="0" tIns="18000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900"/>
              <a:t>メール配信トラン</a:t>
            </a:r>
          </a:p>
          <a:p>
            <a:pPr algn="ctr"/>
            <a:endParaRPr lang="ja-JP" altLang="en-US" sz="900"/>
          </a:p>
        </p:txBody>
      </p:sp>
      <p:cxnSp>
        <p:nvCxnSpPr>
          <p:cNvPr id="26" name="カギ線コネクタ 25"/>
          <p:cNvCxnSpPr>
            <a:stCxn id="18" idx="2"/>
            <a:endCxn id="24" idx="2"/>
          </p:cNvCxnSpPr>
          <p:nvPr/>
        </p:nvCxnSpPr>
        <p:spPr>
          <a:xfrm rot="16200000" flipH="1">
            <a:off x="7326649" y="3881976"/>
            <a:ext cx="440959" cy="606832"/>
          </a:xfrm>
          <a:prstGeom prst="bentConnector2">
            <a:avLst/>
          </a:prstGeom>
          <a:ln w="6350">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637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56106" y="1075330"/>
            <a:ext cx="6012270" cy="3757669"/>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37</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給与管理</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2.</a:t>
            </a:r>
            <a:r>
              <a:rPr lang="ja-JP" altLang="en-US" sz="1800" dirty="0">
                <a:solidFill>
                  <a:prstClr val="white"/>
                </a:solidFill>
              </a:rPr>
              <a:t>個人別明細書メール配信 </a:t>
            </a:r>
            <a:r>
              <a:rPr lang="ja-JP" altLang="en-US" sz="1800" dirty="0">
                <a:solidFill>
                  <a:prstClr val="white"/>
                </a:solidFill>
                <a:latin typeface="+mn-ea"/>
              </a:rPr>
              <a:t>対応</a:t>
            </a:r>
            <a:endParaRPr lang="ja-JP" altLang="en-US" sz="1800" dirty="0">
              <a:latin typeface="+mn-ea"/>
              <a:ea typeface="+mn-ea"/>
            </a:endParaRPr>
          </a:p>
        </p:txBody>
      </p:sp>
      <p:sp>
        <p:nvSpPr>
          <p:cNvPr id="8" name="テキスト プレースホルダー 2"/>
          <p:cNvSpPr txBox="1">
            <a:spLocks/>
          </p:cNvSpPr>
          <p:nvPr/>
        </p:nvSpPr>
        <p:spPr>
          <a:xfrm>
            <a:off x="287524" y="771550"/>
            <a:ext cx="666936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latin typeface="メイリオ"/>
                <a:ea typeface="メイリオ"/>
              </a:rPr>
              <a:t>給与明細書</a:t>
            </a:r>
            <a:endParaRPr lang="en-US" altLang="ja-JP" sz="1200" u="sng" dirty="0">
              <a:solidFill>
                <a:prstClr val="black"/>
              </a:solidFill>
              <a:latin typeface="メイリオ"/>
              <a:ea typeface="メイリオ"/>
            </a:endParaRPr>
          </a:p>
        </p:txBody>
      </p:sp>
      <p:sp>
        <p:nvSpPr>
          <p:cNvPr id="14" name="正方形/長方形 13"/>
          <p:cNvSpPr/>
          <p:nvPr/>
        </p:nvSpPr>
        <p:spPr>
          <a:xfrm>
            <a:off x="6423886" y="1044372"/>
            <a:ext cx="2468594" cy="900246"/>
          </a:xfrm>
          <a:prstGeom prst="rect">
            <a:avLst/>
          </a:prstGeom>
        </p:spPr>
        <p:txBody>
          <a:bodyPr wrap="square">
            <a:spAutoFit/>
          </a:bodyPr>
          <a:lstStyle/>
          <a:p>
            <a:pPr lvl="0" defTabSz="685800">
              <a:defRPr/>
            </a:pPr>
            <a:r>
              <a:rPr lang="ja-JP" altLang="en-US" sz="1050" b="1" dirty="0">
                <a:solidFill>
                  <a:srgbClr val="0070C0"/>
                </a:solidFill>
              </a:rPr>
              <a:t>＜メール配信確認＞</a:t>
            </a:r>
            <a:endParaRPr lang="en-US" altLang="ja-JP" sz="1050" b="1" dirty="0">
              <a:solidFill>
                <a:srgbClr val="0070C0"/>
              </a:solidFill>
            </a:endParaRPr>
          </a:p>
          <a:p>
            <a:pPr lvl="0" defTabSz="685800">
              <a:defRPr/>
            </a:pPr>
            <a:r>
              <a:rPr lang="ja-JP" altLang="en-US" sz="1050" dirty="0"/>
              <a:t>メール配信トランデータを読み込み個人別明細一覧をグリッド表示します。</a:t>
            </a:r>
            <a:endParaRPr lang="en-US" altLang="ja-JP" sz="1050" dirty="0"/>
          </a:p>
          <a:p>
            <a:pPr lvl="0" defTabSz="685800">
              <a:defRPr/>
            </a:pPr>
            <a:r>
              <a:rPr lang="ja-JP" altLang="en-US" sz="1050" dirty="0"/>
              <a:t>グリッドからメール送信対象者を選択し、一括メール送信を行います。</a:t>
            </a:r>
            <a:endParaRPr lang="en-US" altLang="ja-JP" sz="1050" dirty="0"/>
          </a:p>
        </p:txBody>
      </p:sp>
      <p:sp>
        <p:nvSpPr>
          <p:cNvPr id="15" name="テキスト プレースホルダー 2"/>
          <p:cNvSpPr txBox="1">
            <a:spLocks/>
          </p:cNvSpPr>
          <p:nvPr/>
        </p:nvSpPr>
        <p:spPr>
          <a:xfrm>
            <a:off x="1295636" y="751294"/>
            <a:ext cx="1861444"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dirty="0">
                <a:solidFill>
                  <a:prstClr val="black"/>
                </a:solidFill>
                <a:latin typeface="メイリオ"/>
                <a:ea typeface="メイリオ"/>
              </a:rPr>
              <a:t>設定内容②</a:t>
            </a:r>
            <a:endParaRPr lang="en-US" altLang="ja-JP" sz="825" dirty="0">
              <a:solidFill>
                <a:prstClr val="black"/>
              </a:solidFill>
              <a:latin typeface="メイリオ"/>
              <a:ea typeface="メイリオ"/>
            </a:endParaRPr>
          </a:p>
        </p:txBody>
      </p:sp>
      <p:sp>
        <p:nvSpPr>
          <p:cNvPr id="13" name="正方形/長方形 12"/>
          <p:cNvSpPr/>
          <p:nvPr/>
        </p:nvSpPr>
        <p:spPr>
          <a:xfrm>
            <a:off x="5734208" y="1327788"/>
            <a:ext cx="634168" cy="313995"/>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55" name="正方形/長方形 54"/>
          <p:cNvSpPr/>
          <p:nvPr/>
        </p:nvSpPr>
        <p:spPr>
          <a:xfrm>
            <a:off x="6387954" y="2139702"/>
            <a:ext cx="2684546" cy="2706884"/>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56" name="フローチャート: 磁気ディスク 55"/>
          <p:cNvSpPr/>
          <p:nvPr/>
        </p:nvSpPr>
        <p:spPr>
          <a:xfrm>
            <a:off x="7993532" y="3048866"/>
            <a:ext cx="723424" cy="537580"/>
          </a:xfrm>
          <a:prstGeom prst="flowChartMagneticDisk">
            <a:avLst/>
          </a:prstGeom>
          <a:ln>
            <a:solidFill>
              <a:sysClr val="windowText" lastClr="000000"/>
            </a:solidFill>
          </a:ln>
        </p:spPr>
        <p:style>
          <a:lnRef idx="2">
            <a:schemeClr val="accent5"/>
          </a:lnRef>
          <a:fillRef idx="1">
            <a:schemeClr val="lt1"/>
          </a:fillRef>
          <a:effectRef idx="0">
            <a:schemeClr val="accent5"/>
          </a:effectRef>
          <a:fontRef idx="minor">
            <a:schemeClr val="dk1"/>
          </a:fontRef>
        </p:style>
        <p:txBody>
          <a:bodyPr wrap="square" lIns="0" tIns="7200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900"/>
              <a:t>メール配信</a:t>
            </a:r>
            <a:endParaRPr lang="en-US" altLang="ja-JP" sz="900"/>
          </a:p>
          <a:p>
            <a:pPr algn="ctr"/>
            <a:r>
              <a:rPr lang="ja-JP" altLang="en-US" sz="900"/>
              <a:t>トラン</a:t>
            </a:r>
          </a:p>
        </p:txBody>
      </p:sp>
      <p:grpSp>
        <p:nvGrpSpPr>
          <p:cNvPr id="57" name="グループ化 56"/>
          <p:cNvGrpSpPr/>
          <p:nvPr/>
        </p:nvGrpSpPr>
        <p:grpSpPr>
          <a:xfrm>
            <a:off x="6527124" y="2392638"/>
            <a:ext cx="1249231" cy="1229812"/>
            <a:chOff x="6149260" y="2344897"/>
            <a:chExt cx="1796473" cy="1454164"/>
          </a:xfrm>
        </p:grpSpPr>
        <p:sp>
          <p:nvSpPr>
            <p:cNvPr id="58" name="角丸四角形 57"/>
            <p:cNvSpPr/>
            <p:nvPr/>
          </p:nvSpPr>
          <p:spPr>
            <a:xfrm>
              <a:off x="6149260" y="2344897"/>
              <a:ext cx="1796473" cy="1454164"/>
            </a:xfrm>
            <a:prstGeom prst="roundRect">
              <a:avLst/>
            </a:prstGeom>
          </p:spPr>
          <p:style>
            <a:lnRef idx="3">
              <a:schemeClr val="lt1"/>
            </a:lnRef>
            <a:fillRef idx="1">
              <a:schemeClr val="accent5"/>
            </a:fillRef>
            <a:effectRef idx="1">
              <a:schemeClr val="accent5"/>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1100" dirty="0">
                  <a:solidFill>
                    <a:schemeClr val="lt1"/>
                  </a:solidFill>
                  <a:effectLst/>
                  <a:latin typeface="+mn-lt"/>
                  <a:ea typeface="+mn-ea"/>
                  <a:cs typeface="+mn-cs"/>
                </a:rPr>
                <a:t>メール配信</a:t>
              </a:r>
              <a:r>
                <a:rPr kumimoji="1" lang="ja-JP" altLang="en-US" sz="1100" dirty="0">
                  <a:solidFill>
                    <a:schemeClr val="lt1"/>
                  </a:solidFill>
                  <a:effectLst/>
                  <a:latin typeface="+mn-lt"/>
                  <a:ea typeface="+mn-ea"/>
                  <a:cs typeface="+mn-cs"/>
                </a:rPr>
                <a:t>確認</a:t>
              </a:r>
              <a:r>
                <a:rPr kumimoji="1" lang="ja-JP" altLang="en-US" sz="1100" dirty="0"/>
                <a:t>画面</a:t>
              </a:r>
            </a:p>
          </p:txBody>
        </p:sp>
        <p:pic>
          <p:nvPicPr>
            <p:cNvPr id="59" name="図 58"/>
            <p:cNvPicPr>
              <a:picLocks noChangeAspect="1"/>
            </p:cNvPicPr>
            <p:nvPr/>
          </p:nvPicPr>
          <p:blipFill>
            <a:blip r:embed="rId3"/>
            <a:stretch>
              <a:fillRect/>
            </a:stretch>
          </p:blipFill>
          <p:spPr>
            <a:xfrm>
              <a:off x="6325503" y="2473344"/>
              <a:ext cx="1486205" cy="925154"/>
            </a:xfrm>
            <a:prstGeom prst="rect">
              <a:avLst/>
            </a:prstGeom>
          </p:spPr>
        </p:pic>
      </p:grpSp>
      <p:grpSp>
        <p:nvGrpSpPr>
          <p:cNvPr id="60" name="グループ化 59"/>
          <p:cNvGrpSpPr/>
          <p:nvPr/>
        </p:nvGrpSpPr>
        <p:grpSpPr>
          <a:xfrm>
            <a:off x="7920372" y="3943520"/>
            <a:ext cx="688485" cy="409574"/>
            <a:chOff x="8759259" y="4245466"/>
            <a:chExt cx="813755" cy="446606"/>
          </a:xfrm>
        </p:grpSpPr>
        <p:grpSp>
          <p:nvGrpSpPr>
            <p:cNvPr id="61" name="グループ化 60"/>
            <p:cNvGrpSpPr/>
            <p:nvPr/>
          </p:nvGrpSpPr>
          <p:grpSpPr>
            <a:xfrm>
              <a:off x="8762443" y="4245466"/>
              <a:ext cx="642844" cy="446606"/>
              <a:chOff x="8762443" y="4245466"/>
              <a:chExt cx="815571" cy="563287"/>
            </a:xfrm>
          </p:grpSpPr>
          <p:sp>
            <p:nvSpPr>
              <p:cNvPr id="64" name="正方形/長方形 63"/>
              <p:cNvSpPr/>
              <p:nvPr/>
            </p:nvSpPr>
            <p:spPr>
              <a:xfrm>
                <a:off x="8762445" y="4245971"/>
                <a:ext cx="815569" cy="562782"/>
              </a:xfrm>
              <a:prstGeom prst="rect">
                <a:avLst/>
              </a:prstGeom>
              <a:solidFill>
                <a:schemeClr val="tx2">
                  <a:lumMod val="20000"/>
                  <a:lumOff val="80000"/>
                </a:schemeClr>
              </a:solidFill>
              <a:ln w="6350">
                <a:solidFill>
                  <a:schemeClr val="tx2">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a:p>
            </p:txBody>
          </p:sp>
          <p:sp>
            <p:nvSpPr>
              <p:cNvPr id="65" name="二等辺三角形 64"/>
              <p:cNvSpPr/>
              <p:nvPr/>
            </p:nvSpPr>
            <p:spPr>
              <a:xfrm rot="10800000">
                <a:off x="8762443" y="4245466"/>
                <a:ext cx="811531" cy="335896"/>
              </a:xfrm>
              <a:prstGeom prst="triangle">
                <a:avLst>
                  <a:gd name="adj" fmla="val 48599"/>
                </a:avLst>
              </a:prstGeom>
              <a:solidFill>
                <a:schemeClr val="tx2">
                  <a:lumMod val="20000"/>
                  <a:lumOff val="80000"/>
                </a:schemeClr>
              </a:solidFill>
              <a:ln>
                <a:solidFill>
                  <a:schemeClr val="tx2">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a:p>
            </p:txBody>
          </p:sp>
        </p:grpSp>
        <p:sp>
          <p:nvSpPr>
            <p:cNvPr id="62" name="フローチャート: 書類 61"/>
            <p:cNvSpPr/>
            <p:nvPr/>
          </p:nvSpPr>
          <p:spPr>
            <a:xfrm>
              <a:off x="8759259" y="4419339"/>
              <a:ext cx="577210" cy="261779"/>
            </a:xfrm>
            <a:prstGeom prst="flowChartDocument">
              <a:avLst/>
            </a:prstGeom>
            <a:ln w="12700">
              <a:solidFill>
                <a:sysClr val="windowText" lastClr="000000"/>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000" dirty="0">
                  <a:solidFill>
                    <a:sysClr val="windowText" lastClr="000000"/>
                  </a:solidFill>
                </a:rPr>
                <a:t>PDF</a:t>
              </a:r>
              <a:endParaRPr kumimoji="1" lang="ja-JP" altLang="en-US" sz="1000" dirty="0">
                <a:solidFill>
                  <a:sysClr val="windowText" lastClr="000000"/>
                </a:solidFill>
              </a:endParaRPr>
            </a:p>
          </p:txBody>
        </p:sp>
        <p:sp>
          <p:nvSpPr>
            <p:cNvPr id="63" name="雲 62"/>
            <p:cNvSpPr/>
            <p:nvPr/>
          </p:nvSpPr>
          <p:spPr>
            <a:xfrm>
              <a:off x="9272900" y="4420602"/>
              <a:ext cx="300114" cy="251949"/>
            </a:xfrm>
            <a:prstGeom prst="cloud">
              <a:avLst/>
            </a:prstGeom>
          </p:spPr>
          <p:style>
            <a:lnRef idx="1">
              <a:schemeClr val="accent3"/>
            </a:lnRef>
            <a:fillRef idx="2">
              <a:schemeClr val="accent3"/>
            </a:fillRef>
            <a:effectRef idx="1">
              <a:schemeClr val="accent3"/>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700"/>
                <a:t>PASS</a:t>
              </a:r>
              <a:endParaRPr kumimoji="1" lang="ja-JP" altLang="en-US" sz="700"/>
            </a:p>
          </p:txBody>
        </p:sp>
      </p:grpSp>
      <p:cxnSp>
        <p:nvCxnSpPr>
          <p:cNvPr id="66" name="直線矢印コネクタ 65"/>
          <p:cNvCxnSpPr>
            <a:endCxn id="56" idx="2"/>
          </p:cNvCxnSpPr>
          <p:nvPr/>
        </p:nvCxnSpPr>
        <p:spPr>
          <a:xfrm flipV="1">
            <a:off x="7716264" y="3317656"/>
            <a:ext cx="277268" cy="8594"/>
          </a:xfrm>
          <a:prstGeom prst="straightConnector1">
            <a:avLst/>
          </a:prstGeom>
          <a:ln>
            <a:solidFill>
              <a:sysClr val="windowText" lastClr="000000"/>
            </a:solidFill>
            <a:headEnd type="triangle"/>
            <a:tailEnd type="triangle"/>
          </a:ln>
        </p:spPr>
        <p:style>
          <a:lnRef idx="1">
            <a:schemeClr val="accent6"/>
          </a:lnRef>
          <a:fillRef idx="0">
            <a:schemeClr val="accent6"/>
          </a:fillRef>
          <a:effectRef idx="0">
            <a:schemeClr val="accent6"/>
          </a:effectRef>
          <a:fontRef idx="minor">
            <a:schemeClr val="tx1"/>
          </a:fontRef>
        </p:style>
      </p:cxnSp>
      <p:sp>
        <p:nvSpPr>
          <p:cNvPr id="68" name="角丸四角形 67"/>
          <p:cNvSpPr/>
          <p:nvPr/>
        </p:nvSpPr>
        <p:spPr>
          <a:xfrm>
            <a:off x="6552220" y="4512183"/>
            <a:ext cx="1868367" cy="21158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000" dirty="0"/>
              <a:t>メール内容取得＋本文差変え</a:t>
            </a:r>
          </a:p>
        </p:txBody>
      </p:sp>
      <p:sp>
        <p:nvSpPr>
          <p:cNvPr id="69" name="フローチャート: 磁気ディスク 68"/>
          <p:cNvSpPr/>
          <p:nvPr/>
        </p:nvSpPr>
        <p:spPr>
          <a:xfrm>
            <a:off x="8001117" y="2534771"/>
            <a:ext cx="688881" cy="477393"/>
          </a:xfrm>
          <a:prstGeom prst="flowChartMagneticDisk">
            <a:avLst/>
          </a:prstGeom>
          <a:ln>
            <a:solidFill>
              <a:sysClr val="windowText" lastClr="000000"/>
            </a:solidFill>
          </a:ln>
        </p:spPr>
        <p:style>
          <a:lnRef idx="2">
            <a:schemeClr val="accent5"/>
          </a:lnRef>
          <a:fillRef idx="1">
            <a:schemeClr val="lt1"/>
          </a:fillRef>
          <a:effectRef idx="0">
            <a:schemeClr val="accent5"/>
          </a:effectRef>
          <a:fontRef idx="minor">
            <a:schemeClr val="dk1"/>
          </a:fontRef>
        </p:style>
        <p:txBody>
          <a:bodyPr wrap="square" lIns="0" tIns="7200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900"/>
              <a:t>基本属性</a:t>
            </a:r>
            <a:endParaRPr lang="en-US" altLang="ja-JP" sz="900"/>
          </a:p>
          <a:p>
            <a:pPr algn="ctr"/>
            <a:r>
              <a:rPr lang="ja-JP" altLang="en-US" sz="900"/>
              <a:t>マスタ</a:t>
            </a:r>
          </a:p>
        </p:txBody>
      </p:sp>
      <p:cxnSp>
        <p:nvCxnSpPr>
          <p:cNvPr id="70" name="直線矢印コネクタ 69"/>
          <p:cNvCxnSpPr>
            <a:endCxn id="69" idx="2"/>
          </p:cNvCxnSpPr>
          <p:nvPr/>
        </p:nvCxnSpPr>
        <p:spPr>
          <a:xfrm flipV="1">
            <a:off x="7686074" y="2773468"/>
            <a:ext cx="315043" cy="8672"/>
          </a:xfrm>
          <a:prstGeom prst="straightConnector1">
            <a:avLst/>
          </a:prstGeom>
          <a:ln>
            <a:solidFill>
              <a:sysClr val="windowText" lastClr="000000"/>
            </a:solidFill>
            <a:headEnd type="triangle"/>
            <a:tailEnd type="none"/>
          </a:ln>
        </p:spPr>
        <p:style>
          <a:lnRef idx="1">
            <a:schemeClr val="accent6"/>
          </a:lnRef>
          <a:fillRef idx="0">
            <a:schemeClr val="accent6"/>
          </a:fillRef>
          <a:effectRef idx="0">
            <a:schemeClr val="accent6"/>
          </a:effectRef>
          <a:fontRef idx="minor">
            <a:schemeClr val="tx1"/>
          </a:fontRef>
        </p:style>
      </p:cxnSp>
      <p:sp>
        <p:nvSpPr>
          <p:cNvPr id="71" name="角丸四角形 70"/>
          <p:cNvSpPr/>
          <p:nvPr/>
        </p:nvSpPr>
        <p:spPr>
          <a:xfrm>
            <a:off x="7741433" y="2214741"/>
            <a:ext cx="1295063" cy="23817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dirty="0"/>
              <a:t>メールアドレス取得</a:t>
            </a:r>
          </a:p>
        </p:txBody>
      </p:sp>
      <p:cxnSp>
        <p:nvCxnSpPr>
          <p:cNvPr id="72" name="カギ線コネクタ 71"/>
          <p:cNvCxnSpPr/>
          <p:nvPr/>
        </p:nvCxnSpPr>
        <p:spPr>
          <a:xfrm rot="16200000" flipH="1">
            <a:off x="7078637" y="3327127"/>
            <a:ext cx="526041" cy="1167132"/>
          </a:xfrm>
          <a:prstGeom prst="bentConnector2">
            <a:avLst/>
          </a:prstGeom>
          <a:ln>
            <a:solidFill>
              <a:sysClr val="windowText" lastClr="000000"/>
            </a:solidFill>
            <a:tailEnd type="triangle"/>
          </a:ln>
        </p:spPr>
        <p:style>
          <a:lnRef idx="1">
            <a:schemeClr val="accent6"/>
          </a:lnRef>
          <a:fillRef idx="0">
            <a:schemeClr val="accent6"/>
          </a:fillRef>
          <a:effectRef idx="0">
            <a:schemeClr val="accent6"/>
          </a:effectRef>
          <a:fontRef idx="minor">
            <a:schemeClr val="tx1"/>
          </a:fontRef>
        </p:style>
      </p:cxnSp>
      <p:sp>
        <p:nvSpPr>
          <p:cNvPr id="67" name="フローチャート: 磁気ディスク 66"/>
          <p:cNvSpPr/>
          <p:nvPr/>
        </p:nvSpPr>
        <p:spPr>
          <a:xfrm>
            <a:off x="6875359" y="3774440"/>
            <a:ext cx="620832" cy="636719"/>
          </a:xfrm>
          <a:prstGeom prst="flowChartMagneticDisk">
            <a:avLst/>
          </a:prstGeom>
          <a:ln>
            <a:solidFill>
              <a:sysClr val="windowText" lastClr="000000"/>
            </a:solidFill>
          </a:ln>
        </p:spPr>
        <p:style>
          <a:lnRef idx="2">
            <a:schemeClr val="accent5"/>
          </a:lnRef>
          <a:fillRef idx="1">
            <a:schemeClr val="lt1"/>
          </a:fillRef>
          <a:effectRef idx="0">
            <a:schemeClr val="accent5"/>
          </a:effectRef>
          <a:fontRef idx="minor">
            <a:schemeClr val="dk1"/>
          </a:fontRef>
        </p:style>
        <p:txBody>
          <a:bodyPr wrap="square" lIns="0" tIns="7200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900"/>
              <a:t>メール配信</a:t>
            </a:r>
            <a:endParaRPr lang="en-US" altLang="ja-JP" sz="900"/>
          </a:p>
          <a:p>
            <a:pPr algn="ctr"/>
            <a:r>
              <a:rPr lang="ja-JP" altLang="en-US" sz="900"/>
              <a:t>設定マスタ</a:t>
            </a:r>
          </a:p>
        </p:txBody>
      </p:sp>
      <p:sp>
        <p:nvSpPr>
          <p:cNvPr id="30" name="角丸四角形吹き出し 29"/>
          <p:cNvSpPr/>
          <p:nvPr/>
        </p:nvSpPr>
        <p:spPr>
          <a:xfrm>
            <a:off x="3588338" y="2000017"/>
            <a:ext cx="2556284" cy="1002501"/>
          </a:xfrm>
          <a:prstGeom prst="wedgeRoundRectCallout">
            <a:avLst>
              <a:gd name="adj1" fmla="val 22887"/>
              <a:gd name="adj2" fmla="val -6490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000" dirty="0"/>
              <a:t>賞与明細書</a:t>
            </a:r>
            <a:endParaRPr kumimoji="1" lang="en-US" altLang="ja-JP" sz="1000" dirty="0"/>
          </a:p>
          <a:p>
            <a:pPr algn="ctr"/>
            <a:r>
              <a:rPr lang="ja-JP" altLang="en-US" sz="1000" dirty="0"/>
              <a:t>個人別年末調整諸表</a:t>
            </a:r>
            <a:endParaRPr lang="en-US" altLang="ja-JP" sz="1000" dirty="0"/>
          </a:p>
          <a:p>
            <a:pPr algn="ctr"/>
            <a:r>
              <a:rPr kumimoji="1" lang="ja-JP" altLang="en-US" sz="1000" dirty="0"/>
              <a:t>昇給差額明細書</a:t>
            </a:r>
            <a:endParaRPr kumimoji="1" lang="en-US" altLang="ja-JP" sz="1000" dirty="0"/>
          </a:p>
          <a:p>
            <a:pPr algn="ctr"/>
            <a:r>
              <a:rPr kumimoji="1" lang="ja-JP" altLang="en-US" sz="1000" dirty="0"/>
              <a:t>も同様のオペレーションで</a:t>
            </a:r>
            <a:r>
              <a:rPr kumimoji="1" lang="en-US" altLang="ja-JP" sz="1000" dirty="0"/>
              <a:t>PDF</a:t>
            </a:r>
            <a:r>
              <a:rPr kumimoji="1" lang="ja-JP" altLang="en-US" sz="1000" dirty="0"/>
              <a:t>作成、メール一括配信を行います</a:t>
            </a:r>
          </a:p>
        </p:txBody>
      </p:sp>
    </p:spTree>
    <p:extLst>
      <p:ext uri="{BB962C8B-B14F-4D97-AF65-F5344CB8AC3E}">
        <p14:creationId xmlns:p14="http://schemas.microsoft.com/office/powerpoint/2010/main" val="415848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a:stretch>
            <a:fillRect/>
          </a:stretch>
        </p:blipFill>
        <p:spPr>
          <a:xfrm>
            <a:off x="359999" y="1035718"/>
            <a:ext cx="5280363" cy="3300227"/>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38</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給与管理</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2.</a:t>
            </a:r>
            <a:r>
              <a:rPr lang="ja-JP" altLang="en-US" sz="1800" dirty="0">
                <a:solidFill>
                  <a:prstClr val="white"/>
                </a:solidFill>
              </a:rPr>
              <a:t>個人別明細書メール配信 </a:t>
            </a:r>
            <a:r>
              <a:rPr lang="ja-JP" altLang="en-US" sz="1800" dirty="0">
                <a:solidFill>
                  <a:prstClr val="white"/>
                </a:solidFill>
                <a:latin typeface="+mn-ea"/>
              </a:rPr>
              <a:t>対応</a:t>
            </a:r>
            <a:endParaRPr lang="ja-JP" altLang="en-US" sz="1800" dirty="0">
              <a:latin typeface="+mn-ea"/>
              <a:ea typeface="+mn-ea"/>
            </a:endParaRPr>
          </a:p>
        </p:txBody>
      </p:sp>
      <p:sp>
        <p:nvSpPr>
          <p:cNvPr id="8" name="テキスト プレースホルダー 2"/>
          <p:cNvSpPr txBox="1">
            <a:spLocks/>
          </p:cNvSpPr>
          <p:nvPr/>
        </p:nvSpPr>
        <p:spPr>
          <a:xfrm>
            <a:off x="287524" y="771550"/>
            <a:ext cx="666936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latin typeface="メイリオ"/>
                <a:ea typeface="メイリオ"/>
              </a:rPr>
              <a:t>メール配信確認</a:t>
            </a:r>
            <a:endParaRPr lang="en-US" altLang="ja-JP" sz="1200" u="sng" dirty="0">
              <a:solidFill>
                <a:prstClr val="black"/>
              </a:solidFill>
              <a:latin typeface="メイリオ"/>
              <a:ea typeface="メイリオ"/>
            </a:endParaRPr>
          </a:p>
        </p:txBody>
      </p:sp>
      <p:sp>
        <p:nvSpPr>
          <p:cNvPr id="15" name="テキスト プレースホルダー 2"/>
          <p:cNvSpPr txBox="1">
            <a:spLocks/>
          </p:cNvSpPr>
          <p:nvPr/>
        </p:nvSpPr>
        <p:spPr>
          <a:xfrm>
            <a:off x="1583668" y="747633"/>
            <a:ext cx="1861444"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dirty="0">
                <a:solidFill>
                  <a:prstClr val="black"/>
                </a:solidFill>
                <a:latin typeface="メイリオ"/>
                <a:ea typeface="メイリオ"/>
              </a:rPr>
              <a:t>表示内容①</a:t>
            </a:r>
            <a:endParaRPr lang="en-US" altLang="ja-JP" sz="825" dirty="0">
              <a:solidFill>
                <a:prstClr val="black"/>
              </a:solidFill>
              <a:latin typeface="メイリオ"/>
              <a:ea typeface="メイリオ"/>
            </a:endParaRPr>
          </a:p>
        </p:txBody>
      </p:sp>
      <p:pic>
        <p:nvPicPr>
          <p:cNvPr id="9" name="図 8"/>
          <p:cNvPicPr>
            <a:picLocks noChangeAspect="1"/>
          </p:cNvPicPr>
          <p:nvPr/>
        </p:nvPicPr>
        <p:blipFill>
          <a:blip r:embed="rId3"/>
          <a:stretch>
            <a:fillRect/>
          </a:stretch>
        </p:blipFill>
        <p:spPr>
          <a:xfrm>
            <a:off x="1727684" y="1743658"/>
            <a:ext cx="4827649" cy="3017281"/>
          </a:xfrm>
          <a:prstGeom prst="rect">
            <a:avLst/>
          </a:prstGeom>
        </p:spPr>
      </p:pic>
      <p:sp>
        <p:nvSpPr>
          <p:cNvPr id="34" name="正方形/長方形 33"/>
          <p:cNvSpPr/>
          <p:nvPr/>
        </p:nvSpPr>
        <p:spPr>
          <a:xfrm>
            <a:off x="6552220" y="915566"/>
            <a:ext cx="2360114" cy="3808735"/>
          </a:xfrm>
          <a:prstGeom prst="rect">
            <a:avLst/>
          </a:prstGeom>
        </p:spPr>
        <p:txBody>
          <a:bodyPr wrap="square">
            <a:spAutoFit/>
          </a:bodyPr>
          <a:lstStyle/>
          <a:p>
            <a:pPr lvl="0" defTabSz="685800">
              <a:defRPr/>
            </a:pPr>
            <a:r>
              <a:rPr lang="ja-JP" altLang="en-US" sz="1050" b="1" dirty="0">
                <a:solidFill>
                  <a:srgbClr val="0070C0"/>
                </a:solidFill>
              </a:rPr>
              <a:t>＜明細書種別＞</a:t>
            </a:r>
            <a:endParaRPr lang="en-US" altLang="ja-JP" sz="1050" b="1" dirty="0">
              <a:solidFill>
                <a:srgbClr val="0070C0"/>
              </a:solidFill>
            </a:endParaRPr>
          </a:p>
          <a:p>
            <a:pPr lvl="0" defTabSz="685800">
              <a:defRPr/>
            </a:pPr>
            <a:r>
              <a:rPr lang="ja-JP" altLang="en-US" sz="1050" dirty="0"/>
              <a:t>呼び出し元画面により表示します。</a:t>
            </a:r>
            <a:endParaRPr lang="en-US" altLang="ja-JP" sz="1050" dirty="0"/>
          </a:p>
          <a:p>
            <a:pPr lvl="0" defTabSz="685800">
              <a:defRPr/>
            </a:pPr>
            <a:r>
              <a:rPr lang="ja-JP" altLang="en-US" sz="1050" dirty="0"/>
              <a:t>　給与明細</a:t>
            </a:r>
            <a:endParaRPr lang="en-US" altLang="ja-JP" sz="1050" dirty="0"/>
          </a:p>
          <a:p>
            <a:pPr lvl="0" defTabSz="685800">
              <a:defRPr/>
            </a:pPr>
            <a:r>
              <a:rPr lang="ja-JP" altLang="en-US" sz="1050" dirty="0"/>
              <a:t>　賞与明細</a:t>
            </a:r>
            <a:endParaRPr lang="en-US" altLang="ja-JP" sz="1050" dirty="0"/>
          </a:p>
          <a:p>
            <a:pPr lvl="0" defTabSz="685800">
              <a:defRPr/>
            </a:pPr>
            <a:r>
              <a:rPr lang="ja-JP" altLang="en-US" sz="1050" dirty="0"/>
              <a:t>　源泉徴収</a:t>
            </a:r>
            <a:endParaRPr lang="en-US" altLang="ja-JP" sz="1050" dirty="0"/>
          </a:p>
          <a:p>
            <a:pPr lvl="0" defTabSz="685800">
              <a:defRPr/>
            </a:pPr>
            <a:r>
              <a:rPr lang="ja-JP" altLang="en-US" sz="1050" dirty="0"/>
              <a:t>　昇給差額</a:t>
            </a:r>
            <a:endParaRPr lang="en-US" altLang="ja-JP" sz="1050" dirty="0"/>
          </a:p>
          <a:p>
            <a:pPr lvl="0" defTabSz="685800">
              <a:defRPr/>
            </a:pPr>
            <a:endParaRPr lang="en-US" altLang="ja-JP" sz="1050" b="1" dirty="0">
              <a:solidFill>
                <a:srgbClr val="0070C0"/>
              </a:solidFill>
            </a:endParaRPr>
          </a:p>
          <a:p>
            <a:pPr lvl="0" defTabSz="685800">
              <a:defRPr/>
            </a:pPr>
            <a:r>
              <a:rPr lang="ja-JP" altLang="en-US" sz="1050" b="1" dirty="0">
                <a:solidFill>
                  <a:srgbClr val="0070C0"/>
                </a:solidFill>
              </a:rPr>
              <a:t>＜日付指定＞</a:t>
            </a:r>
            <a:endParaRPr lang="en-US" altLang="ja-JP" sz="1050" b="1" dirty="0">
              <a:solidFill>
                <a:srgbClr val="0070C0"/>
              </a:solidFill>
            </a:endParaRPr>
          </a:p>
          <a:p>
            <a:pPr lvl="0" defTabSz="685800">
              <a:defRPr/>
            </a:pPr>
            <a:r>
              <a:rPr lang="ja-JP" altLang="en-US" sz="1050" dirty="0"/>
              <a:t>明細書種別により可変になります。</a:t>
            </a:r>
            <a:endParaRPr lang="en-US" altLang="ja-JP" sz="1050" dirty="0"/>
          </a:p>
          <a:p>
            <a:pPr lvl="0" defTabSz="685800">
              <a:defRPr/>
            </a:pPr>
            <a:r>
              <a:rPr lang="ja-JP" altLang="en-US" sz="1050" dirty="0"/>
              <a:t>印刷画面の値を初期表示します。</a:t>
            </a:r>
            <a:endParaRPr lang="en-US" altLang="ja-JP" sz="1050" dirty="0"/>
          </a:p>
          <a:p>
            <a:r>
              <a:rPr lang="ja-JP" altLang="en-US" sz="1050" dirty="0">
                <a:solidFill>
                  <a:srgbClr val="0070C0"/>
                </a:solidFill>
                <a:latin typeface="Meiryo UI" panose="020B0604030504040204" pitchFamily="50" charset="-128"/>
                <a:ea typeface="Meiryo UI" panose="020B0604030504040204" pitchFamily="50" charset="-128"/>
              </a:rPr>
              <a:t>■給与明細</a:t>
            </a:r>
            <a:r>
              <a:rPr lang="ja-JP" altLang="en-US" sz="1050" dirty="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支給年月日　または </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処理年月　　いずれかを指定します。</a:t>
            </a:r>
            <a:endParaRPr lang="en-US" altLang="ja-JP" sz="1050" dirty="0">
              <a:latin typeface="Meiryo UI" panose="020B0604030504040204" pitchFamily="50" charset="-128"/>
              <a:ea typeface="Meiryo UI" panose="020B0604030504040204" pitchFamily="50" charset="-128"/>
            </a:endParaRPr>
          </a:p>
          <a:p>
            <a:r>
              <a:rPr lang="ja-JP" altLang="en-US" sz="1050" dirty="0">
                <a:solidFill>
                  <a:srgbClr val="0070C0"/>
                </a:solidFill>
                <a:latin typeface="Meiryo UI" panose="020B0604030504040204" pitchFamily="50" charset="-128"/>
                <a:ea typeface="Meiryo UI" panose="020B0604030504040204" pitchFamily="50" charset="-128"/>
              </a:rPr>
              <a:t>■賞与明細</a:t>
            </a:r>
            <a:r>
              <a:rPr lang="ja-JP" altLang="en-US" sz="1050" dirty="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支給年月日</a:t>
            </a:r>
            <a:endParaRPr lang="en-US" altLang="ja-JP" sz="1050" dirty="0">
              <a:latin typeface="Meiryo UI" panose="020B0604030504040204" pitchFamily="50" charset="-128"/>
              <a:ea typeface="Meiryo UI" panose="020B0604030504040204" pitchFamily="50" charset="-128"/>
            </a:endParaRPr>
          </a:p>
          <a:p>
            <a:r>
              <a:rPr lang="ja-JP" altLang="en-US" sz="1050" dirty="0">
                <a:solidFill>
                  <a:srgbClr val="0070C0"/>
                </a:solidFill>
                <a:latin typeface="Meiryo UI" panose="020B0604030504040204" pitchFamily="50" charset="-128"/>
                <a:ea typeface="Meiryo UI" panose="020B0604030504040204" pitchFamily="50" charset="-128"/>
              </a:rPr>
              <a:t>■源泉徴収</a:t>
            </a:r>
            <a:endParaRPr lang="en-US" altLang="ja-JP" sz="1050" dirty="0">
              <a:solidFill>
                <a:srgbClr val="0070C0"/>
              </a:solidFill>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年調年、年調月（コンボボックス選択）</a:t>
            </a:r>
            <a:endParaRPr lang="en-US" altLang="ja-JP" sz="1050" dirty="0">
              <a:latin typeface="Meiryo UI" panose="020B0604030504040204" pitchFamily="50" charset="-128"/>
              <a:ea typeface="Meiryo UI" panose="020B0604030504040204" pitchFamily="50" charset="-128"/>
            </a:endParaRPr>
          </a:p>
          <a:p>
            <a:r>
              <a:rPr lang="ja-JP" altLang="en-US" sz="1050" dirty="0">
                <a:solidFill>
                  <a:srgbClr val="0070C0"/>
                </a:solidFill>
                <a:latin typeface="Meiryo UI" panose="020B0604030504040204" pitchFamily="50" charset="-128"/>
                <a:ea typeface="Meiryo UI" panose="020B0604030504040204" pitchFamily="50" charset="-128"/>
              </a:rPr>
              <a:t>■昇給差額</a:t>
            </a:r>
            <a:endParaRPr lang="en-US" altLang="ja-JP" sz="1050" dirty="0">
              <a:solidFill>
                <a:srgbClr val="0070C0"/>
              </a:solidFill>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遡及支払日</a:t>
            </a:r>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ja-JP" altLang="en-US" sz="1050" b="1" dirty="0">
                <a:solidFill>
                  <a:srgbClr val="0070C0"/>
                </a:solidFill>
                <a:latin typeface="+mn-ea"/>
              </a:rPr>
              <a:t>＜検索＞</a:t>
            </a:r>
            <a:endParaRPr lang="en-US" altLang="ja-JP" sz="1050" b="1" dirty="0">
              <a:solidFill>
                <a:srgbClr val="0070C0"/>
              </a:solidFill>
              <a:latin typeface="+mn-ea"/>
            </a:endParaRPr>
          </a:p>
          <a:p>
            <a:pPr lvl="0" defTabSz="685800">
              <a:defRPr/>
            </a:pPr>
            <a:r>
              <a:rPr lang="ja-JP" altLang="en-US" sz="1050" dirty="0">
                <a:latin typeface="+mn-ea"/>
              </a:rPr>
              <a:t>明細書種別、日付指定よりメール</a:t>
            </a:r>
            <a:endParaRPr lang="en-US" altLang="ja-JP" sz="1050" dirty="0">
              <a:latin typeface="+mn-ea"/>
            </a:endParaRPr>
          </a:p>
          <a:p>
            <a:pPr lvl="0" defTabSz="685800">
              <a:defRPr/>
            </a:pPr>
            <a:r>
              <a:rPr lang="ja-JP" altLang="en-US" sz="1050" dirty="0">
                <a:latin typeface="+mn-ea"/>
              </a:rPr>
              <a:t>配信トランデータを一覧表示します。</a:t>
            </a:r>
            <a:endParaRPr lang="en-US" altLang="ja-JP" sz="1050" dirty="0">
              <a:latin typeface="+mn-ea"/>
            </a:endParaRPr>
          </a:p>
        </p:txBody>
      </p:sp>
    </p:spTree>
    <p:extLst>
      <p:ext uri="{BB962C8B-B14F-4D97-AF65-F5344CB8AC3E}">
        <p14:creationId xmlns:p14="http://schemas.microsoft.com/office/powerpoint/2010/main" val="4052098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39</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給与管理</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2.</a:t>
            </a:r>
            <a:r>
              <a:rPr lang="ja-JP" altLang="en-US" sz="1800" dirty="0">
                <a:solidFill>
                  <a:prstClr val="white"/>
                </a:solidFill>
              </a:rPr>
              <a:t>個人別明細書メール配信 </a:t>
            </a:r>
            <a:r>
              <a:rPr lang="ja-JP" altLang="en-US" sz="1800" dirty="0">
                <a:solidFill>
                  <a:prstClr val="white"/>
                </a:solidFill>
                <a:latin typeface="+mn-ea"/>
              </a:rPr>
              <a:t>対応</a:t>
            </a:r>
            <a:endParaRPr lang="ja-JP" altLang="en-US" sz="1800" dirty="0">
              <a:latin typeface="+mn-ea"/>
              <a:ea typeface="+mn-ea"/>
            </a:endParaRPr>
          </a:p>
        </p:txBody>
      </p:sp>
      <p:sp>
        <p:nvSpPr>
          <p:cNvPr id="8" name="テキスト プレースホルダー 2"/>
          <p:cNvSpPr txBox="1">
            <a:spLocks/>
          </p:cNvSpPr>
          <p:nvPr/>
        </p:nvSpPr>
        <p:spPr>
          <a:xfrm>
            <a:off x="287524" y="771550"/>
            <a:ext cx="666936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latin typeface="メイリオ"/>
                <a:ea typeface="メイリオ"/>
              </a:rPr>
              <a:t>メール配信確認</a:t>
            </a:r>
            <a:endParaRPr lang="en-US" altLang="ja-JP" sz="1200" u="sng" dirty="0">
              <a:solidFill>
                <a:prstClr val="black"/>
              </a:solidFill>
              <a:latin typeface="メイリオ"/>
              <a:ea typeface="メイリオ"/>
            </a:endParaRPr>
          </a:p>
        </p:txBody>
      </p:sp>
      <p:sp>
        <p:nvSpPr>
          <p:cNvPr id="15" name="テキスト プレースホルダー 2"/>
          <p:cNvSpPr txBox="1">
            <a:spLocks/>
          </p:cNvSpPr>
          <p:nvPr/>
        </p:nvSpPr>
        <p:spPr>
          <a:xfrm>
            <a:off x="1589278" y="755416"/>
            <a:ext cx="1861444"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dirty="0">
                <a:solidFill>
                  <a:prstClr val="black"/>
                </a:solidFill>
                <a:latin typeface="メイリオ"/>
                <a:ea typeface="メイリオ"/>
              </a:rPr>
              <a:t>表示内容②</a:t>
            </a:r>
            <a:endParaRPr lang="en-US" altLang="ja-JP" sz="825" dirty="0">
              <a:solidFill>
                <a:prstClr val="black"/>
              </a:solidFill>
              <a:latin typeface="メイリオ"/>
              <a:ea typeface="メイリオ"/>
            </a:endParaRPr>
          </a:p>
        </p:txBody>
      </p:sp>
      <p:pic>
        <p:nvPicPr>
          <p:cNvPr id="9" name="図 8"/>
          <p:cNvPicPr>
            <a:picLocks noChangeAspect="1"/>
          </p:cNvPicPr>
          <p:nvPr/>
        </p:nvPicPr>
        <p:blipFill>
          <a:blip r:embed="rId2"/>
          <a:stretch>
            <a:fillRect/>
          </a:stretch>
        </p:blipFill>
        <p:spPr>
          <a:xfrm>
            <a:off x="290476" y="1027584"/>
            <a:ext cx="5973712" cy="3733570"/>
          </a:xfrm>
          <a:prstGeom prst="rect">
            <a:avLst/>
          </a:prstGeom>
        </p:spPr>
      </p:pic>
      <p:sp>
        <p:nvSpPr>
          <p:cNvPr id="34" name="正方形/長方形 33"/>
          <p:cNvSpPr/>
          <p:nvPr/>
        </p:nvSpPr>
        <p:spPr>
          <a:xfrm>
            <a:off x="6423886" y="1027584"/>
            <a:ext cx="2612610" cy="3323987"/>
          </a:xfrm>
          <a:prstGeom prst="rect">
            <a:avLst/>
          </a:prstGeom>
        </p:spPr>
        <p:txBody>
          <a:bodyPr wrap="square">
            <a:spAutoFit/>
          </a:bodyPr>
          <a:lstStyle/>
          <a:p>
            <a:pPr lvl="0" defTabSz="685800">
              <a:defRPr/>
            </a:pPr>
            <a:r>
              <a:rPr lang="ja-JP" altLang="en-US" sz="1050" b="1" dirty="0">
                <a:solidFill>
                  <a:srgbClr val="0070C0"/>
                </a:solidFill>
              </a:rPr>
              <a:t>＜パターンコード＞</a:t>
            </a:r>
            <a:endParaRPr lang="en-US" altLang="ja-JP" sz="1050" b="1" dirty="0">
              <a:solidFill>
                <a:srgbClr val="0070C0"/>
              </a:solidFill>
            </a:endParaRPr>
          </a:p>
          <a:p>
            <a:pPr lvl="0" defTabSz="685800">
              <a:defRPr/>
            </a:pPr>
            <a:r>
              <a:rPr lang="ja-JP" altLang="en-US" sz="1050" dirty="0"/>
              <a:t>メール配信設定のパターンを選択します。</a:t>
            </a:r>
            <a:endParaRPr lang="en-US" altLang="ja-JP" sz="1050" dirty="0"/>
          </a:p>
          <a:p>
            <a:pPr lvl="0" defTabSz="685800">
              <a:defRPr/>
            </a:pPr>
            <a:r>
              <a:rPr lang="ja-JP" altLang="en-US" sz="1050" dirty="0"/>
              <a:t>デフォルト区分が</a:t>
            </a:r>
            <a:r>
              <a:rPr lang="en-US" altLang="ja-JP" sz="1050" dirty="0"/>
              <a:t>1</a:t>
            </a:r>
            <a:r>
              <a:rPr lang="ja-JP" altLang="en-US" sz="1050" dirty="0"/>
              <a:t>（デフォルト）の</a:t>
            </a:r>
            <a:endParaRPr lang="en-US" altLang="ja-JP" sz="1050" dirty="0"/>
          </a:p>
          <a:p>
            <a:pPr lvl="0" defTabSz="685800">
              <a:defRPr/>
            </a:pPr>
            <a:r>
              <a:rPr lang="ja-JP" altLang="en-US" sz="1050" dirty="0"/>
              <a:t>パターンを初期表示します。</a:t>
            </a:r>
            <a:endParaRPr lang="en-US" altLang="ja-JP" sz="1050" dirty="0"/>
          </a:p>
          <a:p>
            <a:pPr lvl="0" defTabSz="685800">
              <a:defRPr/>
            </a:pPr>
            <a:endParaRPr lang="en-US" altLang="ja-JP" sz="1050" dirty="0"/>
          </a:p>
          <a:p>
            <a:pPr lvl="0" defTabSz="685800">
              <a:defRPr/>
            </a:pPr>
            <a:r>
              <a:rPr lang="ja-JP" altLang="en-US" sz="1050" b="1" dirty="0">
                <a:solidFill>
                  <a:srgbClr val="0070C0"/>
                </a:solidFill>
              </a:rPr>
              <a:t>＜一覧項目＞</a:t>
            </a:r>
            <a:endParaRPr lang="en-US" altLang="ja-JP" sz="1050" b="1" dirty="0">
              <a:solidFill>
                <a:srgbClr val="0070C0"/>
              </a:solidFill>
            </a:endParaRPr>
          </a:p>
          <a:p>
            <a:pPr lvl="0" defTabSz="685800">
              <a:defRPr/>
            </a:pPr>
            <a:r>
              <a:rPr lang="ja-JP" altLang="en-US" sz="1050" dirty="0"/>
              <a:t>・送信対象チェックボックス</a:t>
            </a:r>
            <a:endParaRPr lang="en-US" altLang="ja-JP" sz="1050" dirty="0"/>
          </a:p>
          <a:p>
            <a:pPr lvl="0" defTabSz="685800">
              <a:defRPr/>
            </a:pPr>
            <a:r>
              <a:rPr lang="ja-JP" altLang="en-US" sz="1050" dirty="0"/>
              <a:t>・明細書種別により日付表示</a:t>
            </a:r>
            <a:endParaRPr lang="en-US" altLang="ja-JP" sz="1050" dirty="0"/>
          </a:p>
          <a:p>
            <a:pPr lvl="0" defTabSz="685800">
              <a:defRPr/>
            </a:pPr>
            <a:r>
              <a:rPr lang="ja-JP" altLang="en-US" sz="1050" dirty="0"/>
              <a:t>　給与明細、賞与明細</a:t>
            </a:r>
            <a:endParaRPr lang="en-US" altLang="ja-JP" sz="1050" dirty="0"/>
          </a:p>
          <a:p>
            <a:pPr lvl="0" defTabSz="685800">
              <a:defRPr/>
            </a:pPr>
            <a:r>
              <a:rPr lang="ja-JP" altLang="en-US" sz="1050" dirty="0"/>
              <a:t>　　支給年月日</a:t>
            </a:r>
            <a:endParaRPr lang="en-US" altLang="ja-JP" sz="1050" dirty="0"/>
          </a:p>
          <a:p>
            <a:pPr lvl="0" defTabSz="685800">
              <a:defRPr/>
            </a:pPr>
            <a:r>
              <a:rPr lang="ja-JP" altLang="en-US" sz="1050" dirty="0"/>
              <a:t>　源泉徴収</a:t>
            </a:r>
            <a:endParaRPr lang="en-US" altLang="ja-JP" sz="1050" dirty="0"/>
          </a:p>
          <a:p>
            <a:pPr lvl="0" defTabSz="685800">
              <a:defRPr/>
            </a:pPr>
            <a:r>
              <a:rPr lang="ja-JP" altLang="en-US" sz="1050" dirty="0"/>
              <a:t>　　年調年月</a:t>
            </a:r>
            <a:endParaRPr lang="en-US" altLang="ja-JP" sz="1050" dirty="0"/>
          </a:p>
          <a:p>
            <a:pPr lvl="0" defTabSz="685800">
              <a:defRPr/>
            </a:pPr>
            <a:r>
              <a:rPr lang="ja-JP" altLang="en-US" sz="1050" dirty="0"/>
              <a:t>　昇給差額</a:t>
            </a:r>
            <a:endParaRPr lang="en-US" altLang="ja-JP" sz="1050" dirty="0"/>
          </a:p>
          <a:p>
            <a:pPr lvl="0" defTabSz="685800">
              <a:defRPr/>
            </a:pPr>
            <a:r>
              <a:rPr lang="ja-JP" altLang="en-US" sz="1050" dirty="0"/>
              <a:t>　　遡及年月日</a:t>
            </a:r>
            <a:endParaRPr lang="en-US" altLang="ja-JP" sz="1050" dirty="0"/>
          </a:p>
          <a:p>
            <a:pPr lvl="0" defTabSz="685800">
              <a:defRPr/>
            </a:pPr>
            <a:r>
              <a:rPr lang="ja-JP" altLang="en-US" sz="1050" dirty="0"/>
              <a:t>・従業員番号</a:t>
            </a:r>
            <a:endParaRPr lang="en-US" altLang="ja-JP" sz="1050" dirty="0"/>
          </a:p>
          <a:p>
            <a:pPr lvl="0" defTabSz="685800">
              <a:defRPr/>
            </a:pPr>
            <a:r>
              <a:rPr lang="ja-JP" altLang="en-US" sz="1050" dirty="0"/>
              <a:t>・従業員氏名</a:t>
            </a:r>
            <a:endParaRPr lang="en-US" altLang="ja-JP" sz="1050" dirty="0"/>
          </a:p>
          <a:p>
            <a:pPr lvl="0" defTabSz="685800">
              <a:defRPr/>
            </a:pPr>
            <a:r>
              <a:rPr lang="ja-JP" altLang="en-US" sz="1050" dirty="0"/>
              <a:t>・所属名称（略）</a:t>
            </a:r>
            <a:endParaRPr lang="en-US" altLang="ja-JP" sz="1050" dirty="0"/>
          </a:p>
          <a:p>
            <a:pPr lvl="0" defTabSz="685800">
              <a:defRPr/>
            </a:pPr>
            <a:r>
              <a:rPr lang="ja-JP" altLang="en-US" sz="1050" dirty="0"/>
              <a:t>・明細書</a:t>
            </a:r>
            <a:endParaRPr lang="en-US" altLang="ja-JP" sz="1050" dirty="0"/>
          </a:p>
          <a:p>
            <a:pPr lvl="0" defTabSz="685800">
              <a:defRPr/>
            </a:pPr>
            <a:r>
              <a:rPr lang="ja-JP" altLang="en-US" sz="1050" dirty="0"/>
              <a:t>　クリックで</a:t>
            </a:r>
            <a:r>
              <a:rPr lang="en-US" altLang="ja-JP" sz="1050" dirty="0"/>
              <a:t>PDF</a:t>
            </a:r>
            <a:r>
              <a:rPr lang="ja-JP" altLang="en-US" sz="1050" dirty="0"/>
              <a:t>帳票を起動</a:t>
            </a:r>
            <a:endParaRPr lang="en-US" altLang="ja-JP" sz="1050" dirty="0"/>
          </a:p>
          <a:p>
            <a:pPr lvl="0" defTabSz="685800">
              <a:defRPr/>
            </a:pPr>
            <a:r>
              <a:rPr lang="ja-JP" altLang="en-US" sz="1050" dirty="0"/>
              <a:t>・明細書作成日付</a:t>
            </a:r>
            <a:endParaRPr lang="en-US" altLang="ja-JP" sz="1050" dirty="0"/>
          </a:p>
        </p:txBody>
      </p:sp>
    </p:spTree>
    <p:extLst>
      <p:ext uri="{BB962C8B-B14F-4D97-AF65-F5344CB8AC3E}">
        <p14:creationId xmlns:p14="http://schemas.microsoft.com/office/powerpoint/2010/main" val="2574575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3" name="テキスト プレースホルダー 2"/>
          <p:cNvSpPr>
            <a:spLocks noGrp="1"/>
          </p:cNvSpPr>
          <p:nvPr>
            <p:ph type="body" sz="quarter" idx="14"/>
          </p:nvPr>
        </p:nvSpPr>
        <p:spPr>
          <a:xfrm>
            <a:off x="360000" y="807569"/>
            <a:ext cx="8424000" cy="1080105"/>
          </a:xfrm>
        </p:spPr>
        <p:txBody>
          <a:bodyPr/>
          <a:lstStyle/>
          <a:p>
            <a:pPr lvl="0">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a:lnSpc>
                <a:spcPct val="100000"/>
              </a:lnSpc>
            </a:pPr>
            <a:r>
              <a:rPr lang="ja-JP" altLang="en-US" dirty="0"/>
              <a:t>　給与管理システムで管理している情報（給与、賞与、年末調整、社会保険、昇給差額）を任意の項目、任意の条件を</a:t>
            </a:r>
            <a:endParaRPr lang="en-US" altLang="ja-JP" dirty="0"/>
          </a:p>
          <a:p>
            <a:pPr>
              <a:lnSpc>
                <a:spcPct val="100000"/>
              </a:lnSpc>
            </a:pPr>
            <a:r>
              <a:rPr lang="ja-JP" altLang="en-US" dirty="0"/>
              <a:t>　指定してデータ出力する機能を新設しました。</a:t>
            </a:r>
          </a:p>
          <a:p>
            <a:pPr>
              <a:lnSpc>
                <a:spcPct val="100000"/>
              </a:lnSpc>
            </a:pPr>
            <a:r>
              <a:rPr lang="ja-JP" altLang="en-US" dirty="0"/>
              <a:t>　</a:t>
            </a:r>
            <a:r>
              <a:rPr lang="ja-JP" altLang="en-US" dirty="0">
                <a:solidFill>
                  <a:prstClr val="black"/>
                </a:solidFill>
              </a:rPr>
              <a:t>画面のグリッド機能で</a:t>
            </a:r>
            <a:r>
              <a:rPr lang="en-US" altLang="ja-JP" dirty="0">
                <a:solidFill>
                  <a:prstClr val="black"/>
                </a:solidFill>
              </a:rPr>
              <a:t>Excel</a:t>
            </a:r>
            <a:r>
              <a:rPr lang="ja-JP" altLang="en-US" dirty="0">
                <a:solidFill>
                  <a:prstClr val="black"/>
                </a:solidFill>
              </a:rPr>
              <a:t>出力や、</a:t>
            </a:r>
            <a:r>
              <a:rPr lang="en-US" altLang="ja-JP" dirty="0" err="1">
                <a:solidFill>
                  <a:prstClr val="black"/>
                </a:solidFill>
              </a:rPr>
              <a:t>ReportPlus</a:t>
            </a:r>
            <a:r>
              <a:rPr lang="ja-JP" altLang="en-US" dirty="0">
                <a:solidFill>
                  <a:prstClr val="black"/>
                </a:solidFill>
              </a:rPr>
              <a:t>機能を利用したチャート表示、ピボットレポートでのデータ集計</a:t>
            </a:r>
            <a:endParaRPr lang="en-US" altLang="ja-JP" dirty="0">
              <a:solidFill>
                <a:prstClr val="black"/>
              </a:solidFill>
            </a:endParaRPr>
          </a:p>
          <a:p>
            <a:pPr>
              <a:lnSpc>
                <a:spcPct val="100000"/>
              </a:lnSpc>
            </a:pPr>
            <a:r>
              <a:rPr lang="ja-JP" altLang="en-US" dirty="0">
                <a:solidFill>
                  <a:prstClr val="black"/>
                </a:solidFill>
              </a:rPr>
              <a:t>　などがおこなえます。</a:t>
            </a:r>
            <a:endParaRPr lang="en-US" altLang="ja-JP" dirty="0">
              <a:solidFill>
                <a:prstClr val="black"/>
              </a:solidFill>
            </a:endParaRPr>
          </a:p>
          <a:p>
            <a:pPr>
              <a:lnSpc>
                <a:spcPct val="100000"/>
              </a:lnSpc>
            </a:pPr>
            <a:r>
              <a:rPr lang="ja-JP" altLang="en-US" dirty="0">
                <a:solidFill>
                  <a:prstClr val="black"/>
                </a:solidFill>
              </a:rPr>
              <a:t>　検索条件、項目などの定義設定の画面と検索実施画面が分かれていますので、担当業務ごとに利用する画面を分ける</a:t>
            </a:r>
            <a:endParaRPr lang="en-US" altLang="ja-JP" dirty="0">
              <a:solidFill>
                <a:prstClr val="black"/>
              </a:solidFill>
            </a:endParaRPr>
          </a:p>
          <a:p>
            <a:pPr>
              <a:lnSpc>
                <a:spcPct val="100000"/>
              </a:lnSpc>
            </a:pPr>
            <a:r>
              <a:rPr lang="ja-JP" altLang="en-US" dirty="0">
                <a:solidFill>
                  <a:prstClr val="black"/>
                </a:solidFill>
              </a:rPr>
              <a:t>　ことができます。</a:t>
            </a:r>
            <a:endParaRPr lang="ja-JP" altLang="en-US" dirty="0"/>
          </a:p>
          <a:p>
            <a:pPr lvl="0">
              <a:lnSpc>
                <a:spcPts val="1900"/>
              </a:lnSpc>
              <a:buClr>
                <a:srgbClr val="F9BE00"/>
              </a:buClr>
            </a:pPr>
            <a:endParaRPr lang="en-US" altLang="ja-JP" dirty="0">
              <a:solidFill>
                <a:prstClr val="black"/>
              </a:solidFill>
            </a:endParaRPr>
          </a:p>
        </p:txBody>
      </p:sp>
      <p:sp>
        <p:nvSpPr>
          <p:cNvPr id="4"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ea typeface="+mn-ea"/>
              </a:rPr>
              <a:t>SuperStream</a:t>
            </a:r>
            <a:r>
              <a:rPr lang="en-US" altLang="ja-JP" sz="2000" dirty="0">
                <a:solidFill>
                  <a:prstClr val="white"/>
                </a:solidFill>
                <a:latin typeface="+mn-ea"/>
                <a:ea typeface="+mn-ea"/>
              </a:rPr>
              <a:t>-NX </a:t>
            </a:r>
            <a:r>
              <a:rPr lang="ja-JP" altLang="en-US" sz="2000" dirty="0">
                <a:solidFill>
                  <a:prstClr val="white"/>
                </a:solidFill>
                <a:latin typeface="+mn-ea"/>
                <a:ea typeface="+mn-ea"/>
              </a:rPr>
              <a:t>給与管理</a:t>
            </a:r>
            <a:r>
              <a:rPr lang="en-US" altLang="ja-JP" dirty="0">
                <a:solidFill>
                  <a:prstClr val="white"/>
                </a:solidFill>
              </a:rPr>
              <a:t/>
            </a:r>
            <a:br>
              <a:rPr lang="en-US" altLang="ja-JP" dirty="0">
                <a:solidFill>
                  <a:prstClr val="white"/>
                </a:solidFill>
              </a:rPr>
            </a:br>
            <a:r>
              <a:rPr lang="en-US" altLang="ja-JP" sz="1800" dirty="0">
                <a:solidFill>
                  <a:prstClr val="white"/>
                </a:solidFill>
              </a:rPr>
              <a:t>1.</a:t>
            </a:r>
            <a:r>
              <a:rPr lang="ja-JP" altLang="en-US" sz="1800" dirty="0">
                <a:solidFill>
                  <a:prstClr val="white"/>
                </a:solidFill>
              </a:rPr>
              <a:t>給与情報検索</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©SuperStream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9" name="山形 8"/>
          <p:cNvSpPr/>
          <p:nvPr/>
        </p:nvSpPr>
        <p:spPr>
          <a:xfrm>
            <a:off x="2791169" y="2401707"/>
            <a:ext cx="2543178" cy="733498"/>
          </a:xfrm>
          <a:prstGeom prst="chevron">
            <a:avLst>
              <a:gd name="adj" fmla="val 37568"/>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メイリオ"/>
                <a:ea typeface="メイリオ"/>
                <a:cs typeface="+mn-cs"/>
              </a:rPr>
              <a:t>抽出</a:t>
            </a: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条件パターンの登録</a:t>
            </a:r>
          </a:p>
        </p:txBody>
      </p:sp>
      <p:sp>
        <p:nvSpPr>
          <p:cNvPr id="10" name="山形 9"/>
          <p:cNvSpPr/>
          <p:nvPr/>
        </p:nvSpPr>
        <p:spPr>
          <a:xfrm>
            <a:off x="5435855" y="2401707"/>
            <a:ext cx="2664296" cy="733498"/>
          </a:xfrm>
          <a:prstGeom prst="chevron">
            <a:avLst>
              <a:gd name="adj" fmla="val 37568"/>
            </a:avLst>
          </a:prstGeom>
          <a:ln w="28575"/>
        </p:spPr>
        <p:style>
          <a:lnRef idx="1">
            <a:schemeClr val="accent1"/>
          </a:lnRef>
          <a:fillRef idx="2">
            <a:schemeClr val="accent1"/>
          </a:fillRef>
          <a:effectRef idx="1">
            <a:schemeClr val="accent1"/>
          </a:effectRef>
          <a:fontRef idx="minor">
            <a:schemeClr val="dk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給与情報の検索</a:t>
            </a:r>
          </a:p>
        </p:txBody>
      </p:sp>
      <p:sp>
        <p:nvSpPr>
          <p:cNvPr id="12" name="山形 11"/>
          <p:cNvSpPr/>
          <p:nvPr/>
        </p:nvSpPr>
        <p:spPr>
          <a:xfrm>
            <a:off x="500018" y="2401707"/>
            <a:ext cx="2608527" cy="733498"/>
          </a:xfrm>
          <a:prstGeom prst="chevron">
            <a:avLst>
              <a:gd name="adj" fmla="val 37568"/>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lIns="0" r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表示項目パターンの登録</a:t>
            </a:r>
            <a:endParaRPr kumimoji="1" lang="en-US" altLang="ja-JP" sz="11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3" name="テキスト プレースホルダー 2"/>
          <p:cNvSpPr txBox="1">
            <a:spLocks/>
          </p:cNvSpPr>
          <p:nvPr/>
        </p:nvSpPr>
        <p:spPr>
          <a:xfrm>
            <a:off x="401996" y="2156784"/>
            <a:ext cx="2693641"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685800" rtl="0" eaLnBrk="1" fontAlgn="auto" latinLnBrk="0" hangingPunct="1">
              <a:lnSpc>
                <a:spcPts val="1425"/>
              </a:lnSpc>
              <a:spcBef>
                <a:spcPct val="20000"/>
              </a:spcBef>
              <a:spcAft>
                <a:spcPts val="0"/>
              </a:spcAft>
              <a:buClr>
                <a:srgbClr val="F9BE00"/>
              </a:buClr>
              <a:buSzTx/>
              <a:buFont typeface="Arial" panose="020B0604020202020204" pitchFamily="34" charset="0"/>
              <a:buNone/>
              <a:tabLst/>
              <a:defRPr/>
            </a:pPr>
            <a:r>
              <a:rPr kumimoji="1" lang="ja-JP" altLang="en-US" sz="1100" b="1" i="0" u="sng" strike="noStrike" kern="1200" cap="none" spc="0" normalizeH="0" baseline="0" noProof="0" dirty="0">
                <a:ln>
                  <a:noFill/>
                </a:ln>
                <a:solidFill>
                  <a:srgbClr val="0070C0"/>
                </a:solidFill>
                <a:effectLst/>
                <a:uLnTx/>
                <a:uFillTx/>
                <a:latin typeface="メイリオ"/>
                <a:ea typeface="メイリオ"/>
                <a:cs typeface="+mn-cs"/>
              </a:rPr>
              <a:t>給与情報検索の流れ</a:t>
            </a:r>
            <a:endParaRPr kumimoji="1" lang="en-US" altLang="ja-JP" sz="900" b="1" i="0" u="sng" strike="noStrike" kern="1200" cap="none" spc="0" normalizeH="0" baseline="0" noProof="0" dirty="0">
              <a:ln>
                <a:noFill/>
              </a:ln>
              <a:solidFill>
                <a:srgbClr val="0070C0"/>
              </a:solidFill>
              <a:effectLst/>
              <a:uLnTx/>
              <a:uFillTx/>
              <a:latin typeface="メイリオ"/>
              <a:ea typeface="メイリオ"/>
              <a:cs typeface="+mn-cs"/>
            </a:endParaRPr>
          </a:p>
        </p:txBody>
      </p:sp>
      <p:sp>
        <p:nvSpPr>
          <p:cNvPr id="6" name="正方形/長方形 5"/>
          <p:cNvSpPr/>
          <p:nvPr/>
        </p:nvSpPr>
        <p:spPr>
          <a:xfrm>
            <a:off x="1072869" y="2685708"/>
            <a:ext cx="1620180" cy="3903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b="1" i="0" u="none" strike="noStrike" kern="1200" cap="none" spc="0" normalizeH="0" baseline="0" noProof="0" dirty="0">
                <a:ln>
                  <a:noFill/>
                </a:ln>
                <a:solidFill>
                  <a:prstClr val="white"/>
                </a:solidFill>
                <a:effectLst/>
                <a:uLnTx/>
                <a:uFillTx/>
                <a:latin typeface="メイリオ"/>
                <a:ea typeface="メイリオ"/>
                <a:cs typeface="+mn-cs"/>
              </a:rPr>
              <a:t>給与検索項目設定</a:t>
            </a:r>
            <a:endParaRPr kumimoji="1" lang="en-US" altLang="zh-TW" sz="1200" b="1" i="0" u="none" strike="noStrike" kern="1200" cap="none" spc="0" normalizeH="0" baseline="0" noProof="0" dirty="0">
              <a:ln>
                <a:noFill/>
              </a:ln>
              <a:solidFill>
                <a:prstClr val="white"/>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white"/>
                </a:solidFill>
                <a:effectLst/>
                <a:uLnTx/>
                <a:uFillTx/>
                <a:latin typeface="メイリオ"/>
                <a:ea typeface="メイリオ"/>
                <a:cs typeface="+mn-cs"/>
              </a:rPr>
              <a:t>JM530100</a:t>
            </a:r>
            <a:endParaRPr kumimoji="1" lang="ja-JP" altLang="en-US" sz="11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4" name="正方形/長方形 13"/>
          <p:cNvSpPr/>
          <p:nvPr/>
        </p:nvSpPr>
        <p:spPr>
          <a:xfrm>
            <a:off x="3341121" y="2685708"/>
            <a:ext cx="1620180" cy="3903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b="1" i="0" u="none" strike="noStrike" kern="1200" cap="none" spc="0" normalizeH="0" baseline="0" noProof="0" dirty="0">
                <a:ln>
                  <a:noFill/>
                </a:ln>
                <a:solidFill>
                  <a:prstClr val="white"/>
                </a:solidFill>
                <a:effectLst/>
                <a:uLnTx/>
                <a:uFillTx/>
                <a:latin typeface="メイリオ"/>
                <a:ea typeface="メイリオ"/>
                <a:cs typeface="+mn-cs"/>
              </a:rPr>
              <a:t>給与検索</a:t>
            </a:r>
            <a:r>
              <a:rPr kumimoji="1" lang="ja-JP" altLang="en-US" sz="1200" b="1" i="0" u="none" strike="noStrike" kern="1200" cap="none" spc="0" normalizeH="0" baseline="0" noProof="0" dirty="0">
                <a:ln>
                  <a:noFill/>
                </a:ln>
                <a:solidFill>
                  <a:prstClr val="white"/>
                </a:solidFill>
                <a:effectLst/>
                <a:uLnTx/>
                <a:uFillTx/>
                <a:latin typeface="メイリオ"/>
                <a:ea typeface="メイリオ"/>
                <a:cs typeface="+mn-cs"/>
              </a:rPr>
              <a:t>条件</a:t>
            </a:r>
            <a:r>
              <a:rPr kumimoji="1" lang="zh-TW" altLang="en-US" sz="1200" b="1" i="0" u="none" strike="noStrike" kern="1200" cap="none" spc="0" normalizeH="0" baseline="0" noProof="0" dirty="0">
                <a:ln>
                  <a:noFill/>
                </a:ln>
                <a:solidFill>
                  <a:prstClr val="white"/>
                </a:solidFill>
                <a:effectLst/>
                <a:uLnTx/>
                <a:uFillTx/>
                <a:latin typeface="メイリオ"/>
                <a:ea typeface="メイリオ"/>
                <a:cs typeface="+mn-cs"/>
              </a:rPr>
              <a:t>設定</a:t>
            </a:r>
            <a:endParaRPr kumimoji="1" lang="en-US" altLang="zh-TW" sz="1200" b="1" i="0" u="none" strike="noStrike" kern="1200" cap="none" spc="0" normalizeH="0" baseline="0" noProof="0" dirty="0">
              <a:ln>
                <a:noFill/>
              </a:ln>
              <a:solidFill>
                <a:prstClr val="white"/>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white"/>
                </a:solidFill>
                <a:effectLst/>
                <a:uLnTx/>
                <a:uFillTx/>
                <a:latin typeface="メイリオ"/>
                <a:ea typeface="メイリオ"/>
                <a:cs typeface="+mn-cs"/>
              </a:rPr>
              <a:t>JM530200</a:t>
            </a:r>
            <a:endParaRPr kumimoji="1" lang="ja-JP" altLang="en-US" sz="11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5" name="正方形/長方形 14"/>
          <p:cNvSpPr/>
          <p:nvPr/>
        </p:nvSpPr>
        <p:spPr>
          <a:xfrm>
            <a:off x="6011919" y="2679202"/>
            <a:ext cx="1620180" cy="390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b="1" i="0" u="none" strike="noStrike" kern="1200" cap="none" spc="0" normalizeH="0" baseline="0" noProof="0" dirty="0">
                <a:ln>
                  <a:noFill/>
                </a:ln>
                <a:solidFill>
                  <a:prstClr val="white"/>
                </a:solidFill>
                <a:effectLst/>
                <a:uLnTx/>
                <a:uFillTx/>
                <a:latin typeface="メイリオ"/>
                <a:ea typeface="メイリオ"/>
                <a:cs typeface="+mn-cs"/>
              </a:rPr>
              <a:t>給与検索</a:t>
            </a:r>
            <a:r>
              <a:rPr kumimoji="1" lang="ja-JP" altLang="en-US" sz="1200" b="1" i="0" u="none" strike="noStrike" kern="1200" cap="none" spc="0" normalizeH="0" baseline="0" noProof="0" dirty="0">
                <a:ln>
                  <a:noFill/>
                </a:ln>
                <a:solidFill>
                  <a:prstClr val="white"/>
                </a:solidFill>
                <a:effectLst/>
                <a:uLnTx/>
                <a:uFillTx/>
                <a:latin typeface="メイリオ"/>
                <a:ea typeface="メイリオ"/>
                <a:cs typeface="+mn-cs"/>
              </a:rPr>
              <a:t>データ出力</a:t>
            </a:r>
            <a:endParaRPr kumimoji="1" lang="en-US" altLang="ja-JP" sz="1200" b="1" i="0" u="none" strike="noStrike" kern="1200" cap="none" spc="0" normalizeH="0" baseline="0" noProof="0" dirty="0">
              <a:ln>
                <a:noFill/>
              </a:ln>
              <a:solidFill>
                <a:prstClr val="white"/>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white"/>
                </a:solidFill>
                <a:effectLst/>
                <a:uLnTx/>
                <a:uFillTx/>
                <a:latin typeface="メイリオ"/>
                <a:ea typeface="メイリオ"/>
                <a:cs typeface="+mn-cs"/>
              </a:rPr>
              <a:t>JR530300</a:t>
            </a:r>
            <a:endParaRPr kumimoji="1" lang="ja-JP" altLang="en-US" sz="1100" b="1"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7" name="正方形/長方形 6"/>
          <p:cNvSpPr/>
          <p:nvPr/>
        </p:nvSpPr>
        <p:spPr>
          <a:xfrm>
            <a:off x="503984" y="3207534"/>
            <a:ext cx="4555437" cy="23178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a:ea typeface="メイリオ"/>
                <a:cs typeface="+mn-cs"/>
              </a:rPr>
              <a:t>定義の設定</a:t>
            </a:r>
          </a:p>
        </p:txBody>
      </p:sp>
      <p:sp>
        <p:nvSpPr>
          <p:cNvPr id="16" name="正方形/長方形 15"/>
          <p:cNvSpPr/>
          <p:nvPr/>
        </p:nvSpPr>
        <p:spPr>
          <a:xfrm>
            <a:off x="5435855" y="3207534"/>
            <a:ext cx="2376264" cy="231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a:ea typeface="メイリオ"/>
                <a:cs typeface="+mn-cs"/>
              </a:rPr>
              <a:t>検索の実施</a:t>
            </a:r>
          </a:p>
        </p:txBody>
      </p:sp>
      <p:pic>
        <p:nvPicPr>
          <p:cNvPr id="17" name="図 16"/>
          <p:cNvPicPr>
            <a:picLocks noChangeAspect="1"/>
          </p:cNvPicPr>
          <p:nvPr/>
        </p:nvPicPr>
        <p:blipFill>
          <a:blip r:embed="rId2"/>
          <a:stretch>
            <a:fillRect/>
          </a:stretch>
        </p:blipFill>
        <p:spPr>
          <a:xfrm>
            <a:off x="724895" y="3546761"/>
            <a:ext cx="1828800" cy="1143000"/>
          </a:xfrm>
          <a:prstGeom prst="rect">
            <a:avLst/>
          </a:prstGeom>
        </p:spPr>
      </p:pic>
      <p:pic>
        <p:nvPicPr>
          <p:cNvPr id="18" name="図 17"/>
          <p:cNvPicPr>
            <a:picLocks noChangeAspect="1"/>
          </p:cNvPicPr>
          <p:nvPr/>
        </p:nvPicPr>
        <p:blipFill>
          <a:blip r:embed="rId3"/>
          <a:stretch>
            <a:fillRect/>
          </a:stretch>
        </p:blipFill>
        <p:spPr>
          <a:xfrm>
            <a:off x="3009762" y="3543858"/>
            <a:ext cx="1828800" cy="1143000"/>
          </a:xfrm>
          <a:prstGeom prst="rect">
            <a:avLst/>
          </a:prstGeom>
        </p:spPr>
      </p:pic>
      <p:pic>
        <p:nvPicPr>
          <p:cNvPr id="19" name="図 18"/>
          <p:cNvPicPr>
            <a:picLocks noChangeAspect="1"/>
          </p:cNvPicPr>
          <p:nvPr/>
        </p:nvPicPr>
        <p:blipFill>
          <a:blip r:embed="rId4"/>
          <a:stretch>
            <a:fillRect/>
          </a:stretch>
        </p:blipFill>
        <p:spPr>
          <a:xfrm>
            <a:off x="5709587" y="3543858"/>
            <a:ext cx="1828800" cy="1143000"/>
          </a:xfrm>
          <a:prstGeom prst="rect">
            <a:avLst/>
          </a:prstGeom>
        </p:spPr>
      </p:pic>
      <p:sp>
        <p:nvSpPr>
          <p:cNvPr id="20" name="正方形/長方形 19"/>
          <p:cNvSpPr/>
          <p:nvPr/>
        </p:nvSpPr>
        <p:spPr>
          <a:xfrm>
            <a:off x="2807804" y="4800542"/>
            <a:ext cx="5508612" cy="261610"/>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FF0000"/>
                </a:solidFill>
                <a:effectLst/>
                <a:uLnTx/>
                <a:uFillTx/>
                <a:latin typeface="メイリオ"/>
                <a:ea typeface="メイリオ"/>
                <a:cs typeface="+mn-cs"/>
              </a:rPr>
              <a:t>2021</a:t>
            </a:r>
            <a:r>
              <a:rPr kumimoji="1" lang="ja-JP" altLang="en-US" sz="1100" b="0" i="0" u="none" strike="noStrike" kern="1200" cap="none" spc="0" normalizeH="0" baseline="0" noProof="0" dirty="0">
                <a:ln>
                  <a:noFill/>
                </a:ln>
                <a:solidFill>
                  <a:srgbClr val="FF0000"/>
                </a:solidFill>
                <a:effectLst/>
                <a:uLnTx/>
                <a:uFillTx/>
                <a:latin typeface="メイリオ"/>
                <a:ea typeface="メイリオ"/>
                <a:cs typeface="+mn-cs"/>
              </a:rPr>
              <a:t>年版にアップグレードした場合は、手動でメニュー登録が必要です</a:t>
            </a:r>
            <a:endParaRPr kumimoji="1" lang="en-US" altLang="ja-JP" sz="1100" b="0" i="0" u="none" strike="noStrike" kern="1200" cap="none" spc="0" normalizeH="0" baseline="0" noProof="0" dirty="0">
              <a:ln>
                <a:noFill/>
              </a:ln>
              <a:solidFill>
                <a:srgbClr val="FF0000"/>
              </a:solidFill>
              <a:effectLst/>
              <a:uLnTx/>
              <a:uFillTx/>
              <a:latin typeface="メイリオ"/>
              <a:ea typeface="メイリオ"/>
              <a:cs typeface="+mn-cs"/>
            </a:endParaRPr>
          </a:p>
        </p:txBody>
      </p:sp>
      <p:grpSp>
        <p:nvGrpSpPr>
          <p:cNvPr id="21" name="グループ化 20"/>
          <p:cNvGrpSpPr/>
          <p:nvPr/>
        </p:nvGrpSpPr>
        <p:grpSpPr>
          <a:xfrm>
            <a:off x="2075745" y="4770666"/>
            <a:ext cx="1248949" cy="216024"/>
            <a:chOff x="219713" y="3896592"/>
            <a:chExt cx="1248949" cy="216024"/>
          </a:xfrm>
        </p:grpSpPr>
        <p:sp>
          <p:nvSpPr>
            <p:cNvPr id="22" name="テキスト プレースホルダー 2"/>
            <p:cNvSpPr txBox="1">
              <a:spLocks/>
            </p:cNvSpPr>
            <p:nvPr/>
          </p:nvSpPr>
          <p:spPr>
            <a:xfrm>
              <a:off x="360000" y="3896592"/>
              <a:ext cx="1108662"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00" b="1" u="sng" dirty="0">
                  <a:solidFill>
                    <a:prstClr val="black"/>
                  </a:solidFill>
                  <a:latin typeface="メイリオ"/>
                  <a:ea typeface="メイリオ"/>
                </a:rPr>
                <a:t>ポイント</a:t>
              </a:r>
              <a:endParaRPr lang="en-US" altLang="ja-JP" sz="800" u="sng" dirty="0">
                <a:solidFill>
                  <a:prstClr val="black"/>
                </a:solidFill>
                <a:latin typeface="メイリオ"/>
                <a:ea typeface="メイリオ"/>
              </a:endParaRPr>
            </a:p>
          </p:txBody>
        </p:sp>
        <p:sp>
          <p:nvSpPr>
            <p:cNvPr id="23" name="Freeform 37"/>
            <p:cNvSpPr>
              <a:spLocks/>
            </p:cNvSpPr>
            <p:nvPr/>
          </p:nvSpPr>
          <p:spPr bwMode="auto">
            <a:xfrm>
              <a:off x="219713" y="3938758"/>
              <a:ext cx="196607" cy="144926"/>
            </a:xfrm>
            <a:custGeom>
              <a:avLst/>
              <a:gdLst>
                <a:gd name="T0" fmla="*/ 505 w 538"/>
                <a:gd name="T1" fmla="*/ 198 h 404"/>
                <a:gd name="T2" fmla="*/ 362 w 538"/>
                <a:gd name="T3" fmla="*/ 198 h 404"/>
                <a:gd name="T4" fmla="*/ 362 w 538"/>
                <a:gd name="T5" fmla="*/ 369 h 404"/>
                <a:gd name="T6" fmla="*/ 328 w 538"/>
                <a:gd name="T7" fmla="*/ 404 h 404"/>
                <a:gd name="T8" fmla="*/ 327 w 538"/>
                <a:gd name="T9" fmla="*/ 404 h 404"/>
                <a:gd name="T10" fmla="*/ 327 w 538"/>
                <a:gd name="T11" fmla="*/ 404 h 404"/>
                <a:gd name="T12" fmla="*/ 153 w 538"/>
                <a:gd name="T13" fmla="*/ 404 h 404"/>
                <a:gd name="T14" fmla="*/ 114 w 538"/>
                <a:gd name="T15" fmla="*/ 390 h 404"/>
                <a:gd name="T16" fmla="*/ 76 w 538"/>
                <a:gd name="T17" fmla="*/ 369 h 404"/>
                <a:gd name="T18" fmla="*/ 0 w 538"/>
                <a:gd name="T19" fmla="*/ 369 h 404"/>
                <a:gd name="T20" fmla="*/ 0 w 538"/>
                <a:gd name="T21" fmla="*/ 179 h 404"/>
                <a:gd name="T22" fmla="*/ 76 w 538"/>
                <a:gd name="T23" fmla="*/ 179 h 404"/>
                <a:gd name="T24" fmla="*/ 112 w 538"/>
                <a:gd name="T25" fmla="*/ 154 h 404"/>
                <a:gd name="T26" fmla="*/ 152 w 538"/>
                <a:gd name="T27" fmla="*/ 26 h 404"/>
                <a:gd name="T28" fmla="*/ 188 w 538"/>
                <a:gd name="T29" fmla="*/ 3 h 404"/>
                <a:gd name="T30" fmla="*/ 210 w 538"/>
                <a:gd name="T31" fmla="*/ 39 h 404"/>
                <a:gd name="T32" fmla="*/ 194 w 538"/>
                <a:gd name="T33" fmla="*/ 138 h 404"/>
                <a:gd name="T34" fmla="*/ 505 w 538"/>
                <a:gd name="T35" fmla="*/ 138 h 404"/>
                <a:gd name="T36" fmla="*/ 505 w 538"/>
                <a:gd name="T37" fmla="*/ 19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8" h="404">
                  <a:moveTo>
                    <a:pt x="505" y="198"/>
                  </a:moveTo>
                  <a:cubicBezTo>
                    <a:pt x="362" y="198"/>
                    <a:pt x="362" y="198"/>
                    <a:pt x="362" y="198"/>
                  </a:cubicBezTo>
                  <a:cubicBezTo>
                    <a:pt x="362" y="369"/>
                    <a:pt x="362" y="369"/>
                    <a:pt x="362" y="369"/>
                  </a:cubicBezTo>
                  <a:cubicBezTo>
                    <a:pt x="362" y="388"/>
                    <a:pt x="347" y="404"/>
                    <a:pt x="328" y="404"/>
                  </a:cubicBezTo>
                  <a:cubicBezTo>
                    <a:pt x="327" y="404"/>
                    <a:pt x="327" y="404"/>
                    <a:pt x="327" y="404"/>
                  </a:cubicBezTo>
                  <a:cubicBezTo>
                    <a:pt x="327" y="404"/>
                    <a:pt x="327" y="404"/>
                    <a:pt x="327" y="404"/>
                  </a:cubicBezTo>
                  <a:cubicBezTo>
                    <a:pt x="285" y="404"/>
                    <a:pt x="168" y="404"/>
                    <a:pt x="153" y="404"/>
                  </a:cubicBezTo>
                  <a:cubicBezTo>
                    <a:pt x="138" y="404"/>
                    <a:pt x="125" y="400"/>
                    <a:pt x="114" y="390"/>
                  </a:cubicBezTo>
                  <a:cubicBezTo>
                    <a:pt x="99" y="375"/>
                    <a:pt x="92" y="369"/>
                    <a:pt x="76" y="369"/>
                  </a:cubicBezTo>
                  <a:cubicBezTo>
                    <a:pt x="0" y="369"/>
                    <a:pt x="0" y="369"/>
                    <a:pt x="0" y="369"/>
                  </a:cubicBezTo>
                  <a:cubicBezTo>
                    <a:pt x="0" y="179"/>
                    <a:pt x="0" y="179"/>
                    <a:pt x="0" y="179"/>
                  </a:cubicBezTo>
                  <a:cubicBezTo>
                    <a:pt x="76" y="179"/>
                    <a:pt x="76" y="179"/>
                    <a:pt x="76" y="179"/>
                  </a:cubicBezTo>
                  <a:cubicBezTo>
                    <a:pt x="87" y="179"/>
                    <a:pt x="108" y="168"/>
                    <a:pt x="112" y="154"/>
                  </a:cubicBezTo>
                  <a:cubicBezTo>
                    <a:pt x="152" y="26"/>
                    <a:pt x="152" y="26"/>
                    <a:pt x="152" y="26"/>
                  </a:cubicBezTo>
                  <a:cubicBezTo>
                    <a:pt x="155" y="10"/>
                    <a:pt x="172" y="0"/>
                    <a:pt x="188" y="3"/>
                  </a:cubicBezTo>
                  <a:cubicBezTo>
                    <a:pt x="204" y="7"/>
                    <a:pt x="214" y="23"/>
                    <a:pt x="210" y="39"/>
                  </a:cubicBezTo>
                  <a:cubicBezTo>
                    <a:pt x="194" y="138"/>
                    <a:pt x="194" y="138"/>
                    <a:pt x="194" y="138"/>
                  </a:cubicBezTo>
                  <a:cubicBezTo>
                    <a:pt x="505" y="138"/>
                    <a:pt x="505" y="138"/>
                    <a:pt x="505" y="138"/>
                  </a:cubicBezTo>
                  <a:cubicBezTo>
                    <a:pt x="537" y="138"/>
                    <a:pt x="538" y="195"/>
                    <a:pt x="505" y="198"/>
                  </a:cubicBezTo>
                  <a:close/>
                </a:path>
              </a:pathLst>
            </a:custGeom>
            <a:solidFill>
              <a:srgbClr val="E60012"/>
            </a:solidFill>
            <a:ln>
              <a:noFill/>
            </a:ln>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2423728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40</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給与管理</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2.</a:t>
            </a:r>
            <a:r>
              <a:rPr lang="ja-JP" altLang="en-US" sz="1800" dirty="0">
                <a:solidFill>
                  <a:prstClr val="white"/>
                </a:solidFill>
              </a:rPr>
              <a:t>個人別明細書メール配信 </a:t>
            </a:r>
            <a:r>
              <a:rPr lang="ja-JP" altLang="en-US" sz="1800" dirty="0">
                <a:solidFill>
                  <a:prstClr val="white"/>
                </a:solidFill>
                <a:latin typeface="+mn-ea"/>
              </a:rPr>
              <a:t>対応</a:t>
            </a:r>
            <a:endParaRPr lang="ja-JP" altLang="en-US" sz="1800" dirty="0">
              <a:latin typeface="+mn-ea"/>
              <a:ea typeface="+mn-ea"/>
            </a:endParaRPr>
          </a:p>
        </p:txBody>
      </p:sp>
      <p:sp>
        <p:nvSpPr>
          <p:cNvPr id="8" name="テキスト プレースホルダー 2"/>
          <p:cNvSpPr txBox="1">
            <a:spLocks/>
          </p:cNvSpPr>
          <p:nvPr/>
        </p:nvSpPr>
        <p:spPr>
          <a:xfrm>
            <a:off x="287524" y="771550"/>
            <a:ext cx="666936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latin typeface="メイリオ"/>
                <a:ea typeface="メイリオ"/>
              </a:rPr>
              <a:t>メール配信確認</a:t>
            </a:r>
            <a:endParaRPr lang="en-US" altLang="ja-JP" sz="1200" u="sng" dirty="0">
              <a:solidFill>
                <a:prstClr val="black"/>
              </a:solidFill>
              <a:latin typeface="メイリオ"/>
              <a:ea typeface="メイリオ"/>
            </a:endParaRPr>
          </a:p>
        </p:txBody>
      </p:sp>
      <p:sp>
        <p:nvSpPr>
          <p:cNvPr id="15" name="テキスト プレースホルダー 2"/>
          <p:cNvSpPr txBox="1">
            <a:spLocks/>
          </p:cNvSpPr>
          <p:nvPr/>
        </p:nvSpPr>
        <p:spPr>
          <a:xfrm>
            <a:off x="1589278" y="755185"/>
            <a:ext cx="1861444"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dirty="0">
                <a:solidFill>
                  <a:prstClr val="black"/>
                </a:solidFill>
                <a:latin typeface="メイリオ"/>
                <a:ea typeface="メイリオ"/>
              </a:rPr>
              <a:t>表示内容③</a:t>
            </a:r>
            <a:endParaRPr lang="en-US" altLang="ja-JP" sz="825" dirty="0">
              <a:solidFill>
                <a:prstClr val="black"/>
              </a:solidFill>
              <a:latin typeface="メイリオ"/>
              <a:ea typeface="メイリオ"/>
            </a:endParaRPr>
          </a:p>
        </p:txBody>
      </p:sp>
      <p:sp>
        <p:nvSpPr>
          <p:cNvPr id="34" name="正方形/長方形 33"/>
          <p:cNvSpPr/>
          <p:nvPr/>
        </p:nvSpPr>
        <p:spPr>
          <a:xfrm>
            <a:off x="6423886" y="1032334"/>
            <a:ext cx="2540602" cy="3808735"/>
          </a:xfrm>
          <a:prstGeom prst="rect">
            <a:avLst/>
          </a:prstGeom>
        </p:spPr>
        <p:txBody>
          <a:bodyPr wrap="square">
            <a:spAutoFit/>
          </a:bodyPr>
          <a:lstStyle/>
          <a:p>
            <a:pPr lvl="0" defTabSz="685800">
              <a:defRPr/>
            </a:pPr>
            <a:r>
              <a:rPr lang="ja-JP" altLang="en-US" sz="1050" b="1" dirty="0">
                <a:solidFill>
                  <a:srgbClr val="0070C0"/>
                </a:solidFill>
              </a:rPr>
              <a:t>＜一覧項目＞</a:t>
            </a:r>
            <a:endParaRPr lang="en-US" altLang="ja-JP" sz="1050" b="1" dirty="0">
              <a:solidFill>
                <a:srgbClr val="0070C0"/>
              </a:solidFill>
            </a:endParaRPr>
          </a:p>
          <a:p>
            <a:pPr lvl="0" defTabSz="685800">
              <a:defRPr/>
            </a:pPr>
            <a:r>
              <a:rPr lang="ja-JP" altLang="en-US" sz="1050" dirty="0"/>
              <a:t>・送信結果</a:t>
            </a:r>
            <a:endParaRPr lang="en-US" altLang="ja-JP" sz="1050" dirty="0"/>
          </a:p>
          <a:p>
            <a:pPr lvl="0" defTabSz="685800">
              <a:defRPr/>
            </a:pPr>
            <a:r>
              <a:rPr lang="ja-JP" altLang="en-US" sz="1050" dirty="0"/>
              <a:t>　「未送信」</a:t>
            </a:r>
          </a:p>
          <a:p>
            <a:pPr lvl="0" defTabSz="685800">
              <a:defRPr/>
            </a:pPr>
            <a:r>
              <a:rPr lang="ja-JP" altLang="en-US" sz="1050" dirty="0"/>
              <a:t>　「正常」</a:t>
            </a:r>
          </a:p>
          <a:p>
            <a:pPr lvl="0" defTabSz="685800">
              <a:defRPr/>
            </a:pPr>
            <a:r>
              <a:rPr lang="ja-JP" altLang="en-US" sz="1050" dirty="0"/>
              <a:t>　「送信エラー」</a:t>
            </a:r>
          </a:p>
          <a:p>
            <a:pPr lvl="0" defTabSz="685800">
              <a:defRPr/>
            </a:pPr>
            <a:r>
              <a:rPr lang="ja-JP" altLang="en-US" sz="1050" dirty="0"/>
              <a:t>　「事前チェックエラー」</a:t>
            </a:r>
            <a:endParaRPr lang="en-US" altLang="ja-JP" sz="1050" dirty="0"/>
          </a:p>
          <a:p>
            <a:pPr lvl="0" defTabSz="685800">
              <a:defRPr/>
            </a:pPr>
            <a:r>
              <a:rPr lang="ja-JP" altLang="en-US" sz="1050" dirty="0"/>
              <a:t>　のいずれかを表示</a:t>
            </a:r>
          </a:p>
          <a:p>
            <a:pPr lvl="0" defTabSz="685800">
              <a:defRPr/>
            </a:pPr>
            <a:r>
              <a:rPr lang="ja-JP" altLang="en-US" sz="1050" dirty="0"/>
              <a:t>・送信日時</a:t>
            </a:r>
            <a:endParaRPr lang="en-US" altLang="ja-JP" sz="1050" dirty="0"/>
          </a:p>
          <a:p>
            <a:pPr lvl="0" defTabSz="685800">
              <a:defRPr/>
            </a:pPr>
            <a:r>
              <a:rPr lang="ja-JP" altLang="en-US" sz="1050" dirty="0"/>
              <a:t>・エラー情報</a:t>
            </a:r>
            <a:endParaRPr lang="en-US" altLang="ja-JP" sz="1050" dirty="0"/>
          </a:p>
          <a:p>
            <a:pPr lvl="0" defTabSz="685800">
              <a:defRPr/>
            </a:pPr>
            <a:r>
              <a:rPr lang="ja-JP" altLang="en-US" sz="1050" dirty="0"/>
              <a:t>・送信メールアドレス</a:t>
            </a:r>
            <a:endParaRPr lang="en-US" altLang="ja-JP" sz="1050" dirty="0"/>
          </a:p>
          <a:p>
            <a:pPr lvl="0" defTabSz="685800">
              <a:defRPr/>
            </a:pPr>
            <a:r>
              <a:rPr lang="ja-JP" altLang="en-US" sz="1050" dirty="0"/>
              <a:t>・パスワード有無</a:t>
            </a:r>
            <a:endParaRPr lang="en-US" altLang="ja-JP" sz="1050" dirty="0"/>
          </a:p>
          <a:p>
            <a:pPr lvl="0" defTabSz="685800">
              <a:defRPr/>
            </a:pPr>
            <a:r>
              <a:rPr lang="ja-JP" altLang="en-US" sz="1050" dirty="0"/>
              <a:t>　未設定の場合「無」を表示</a:t>
            </a:r>
            <a:endParaRPr lang="en-US" altLang="ja-JP" sz="1050" dirty="0"/>
          </a:p>
          <a:p>
            <a:pPr lvl="0" defTabSz="685800">
              <a:defRPr/>
            </a:pPr>
            <a:r>
              <a:rPr lang="ja-JP" altLang="en-US" sz="1050" dirty="0"/>
              <a:t>・送信対象外</a:t>
            </a:r>
            <a:endParaRPr lang="en-US" altLang="ja-JP" sz="1050" dirty="0"/>
          </a:p>
          <a:p>
            <a:pPr lvl="0" defTabSz="685800">
              <a:defRPr/>
            </a:pPr>
            <a:r>
              <a:rPr lang="ja-JP" altLang="en-US" sz="1050" dirty="0"/>
              <a:t>　対象外の場合「〇」を表示</a:t>
            </a:r>
            <a:endParaRPr lang="en-US" altLang="ja-JP" sz="1050" dirty="0"/>
          </a:p>
          <a:p>
            <a:pPr lvl="0" defTabSz="685800">
              <a:defRPr/>
            </a:pPr>
            <a:endParaRPr lang="en-US" altLang="ja-JP" sz="1050" dirty="0"/>
          </a:p>
          <a:p>
            <a:pPr lvl="0" defTabSz="685800">
              <a:defRPr/>
            </a:pPr>
            <a:r>
              <a:rPr lang="ja-JP" altLang="en-US" sz="1050" b="1" dirty="0">
                <a:solidFill>
                  <a:srgbClr val="0070C0"/>
                </a:solidFill>
              </a:rPr>
              <a:t>＜セキュリティについて＞</a:t>
            </a:r>
            <a:endParaRPr lang="en-US" altLang="ja-JP" sz="1050" b="1" dirty="0">
              <a:solidFill>
                <a:srgbClr val="0070C0"/>
              </a:solidFill>
            </a:endParaRPr>
          </a:p>
          <a:p>
            <a:pPr lvl="0" defTabSz="685800">
              <a:defRPr/>
            </a:pPr>
            <a:r>
              <a:rPr lang="ja-JP" altLang="en-US" sz="1050" dirty="0"/>
              <a:t>・メール配信確認のセキュリティ</a:t>
            </a:r>
            <a:endParaRPr lang="en-US" altLang="ja-JP" sz="1050" dirty="0"/>
          </a:p>
          <a:p>
            <a:pPr lvl="0" defTabSz="685800">
              <a:defRPr/>
            </a:pPr>
            <a:r>
              <a:rPr lang="ja-JP" altLang="en-US" sz="1050" dirty="0"/>
              <a:t>　チェックは、呼出元画面のセキュリ</a:t>
            </a:r>
            <a:endParaRPr lang="en-US" altLang="ja-JP" sz="1050" dirty="0"/>
          </a:p>
          <a:p>
            <a:pPr lvl="0" defTabSz="685800">
              <a:defRPr/>
            </a:pPr>
            <a:r>
              <a:rPr lang="ja-JP" altLang="en-US" sz="1050" dirty="0"/>
              <a:t>　ティ設定を使用し、ログインユーザ</a:t>
            </a:r>
            <a:endParaRPr lang="en-US" altLang="ja-JP" sz="1050" dirty="0"/>
          </a:p>
          <a:p>
            <a:pPr lvl="0" defTabSz="685800">
              <a:defRPr/>
            </a:pPr>
            <a:r>
              <a:rPr lang="ja-JP" altLang="en-US" sz="1050" dirty="0"/>
              <a:t>　に対して行います。</a:t>
            </a:r>
            <a:endParaRPr lang="en-US" altLang="ja-JP" sz="1050" dirty="0"/>
          </a:p>
          <a:p>
            <a:pPr lvl="0" defTabSz="685800">
              <a:defRPr/>
            </a:pPr>
            <a:r>
              <a:rPr lang="ja-JP" altLang="en-US" sz="1050" dirty="0"/>
              <a:t>（部門情報参照権限、個人情報参照</a:t>
            </a:r>
            <a:endParaRPr lang="en-US" altLang="ja-JP" sz="1050" dirty="0"/>
          </a:p>
          <a:p>
            <a:pPr lvl="0" defTabSz="685800">
              <a:defRPr/>
            </a:pPr>
            <a:r>
              <a:rPr lang="ja-JP" altLang="en-US" sz="1050" dirty="0"/>
              <a:t>　権限、除外社員）</a:t>
            </a:r>
            <a:endParaRPr lang="en-US" altLang="ja-JP" sz="1050" dirty="0"/>
          </a:p>
          <a:p>
            <a:pPr lvl="0" defTabSz="685800">
              <a:defRPr/>
            </a:pPr>
            <a:endParaRPr lang="en-US" altLang="ja-JP" sz="1050" dirty="0"/>
          </a:p>
        </p:txBody>
      </p:sp>
      <p:pic>
        <p:nvPicPr>
          <p:cNvPr id="3" name="図 2"/>
          <p:cNvPicPr>
            <a:picLocks noChangeAspect="1"/>
          </p:cNvPicPr>
          <p:nvPr/>
        </p:nvPicPr>
        <p:blipFill>
          <a:blip r:embed="rId2"/>
          <a:stretch>
            <a:fillRect/>
          </a:stretch>
        </p:blipFill>
        <p:spPr>
          <a:xfrm>
            <a:off x="327138" y="1032334"/>
            <a:ext cx="5977056" cy="3735660"/>
          </a:xfrm>
          <a:prstGeom prst="rect">
            <a:avLst/>
          </a:prstGeom>
        </p:spPr>
      </p:pic>
    </p:spTree>
    <p:extLst>
      <p:ext uri="{BB962C8B-B14F-4D97-AF65-F5344CB8AC3E}">
        <p14:creationId xmlns:p14="http://schemas.microsoft.com/office/powerpoint/2010/main" val="6770867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41</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6"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給与管理</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2.</a:t>
            </a:r>
            <a:r>
              <a:rPr lang="ja-JP" altLang="en-US" sz="1800" dirty="0">
                <a:solidFill>
                  <a:prstClr val="white"/>
                </a:solidFill>
              </a:rPr>
              <a:t>個人別明細書メール配信 </a:t>
            </a:r>
            <a:r>
              <a:rPr lang="ja-JP" altLang="en-US" sz="1800" dirty="0">
                <a:solidFill>
                  <a:prstClr val="white"/>
                </a:solidFill>
                <a:latin typeface="+mn-ea"/>
              </a:rPr>
              <a:t>対応</a:t>
            </a:r>
            <a:endParaRPr kumimoji="1" lang="ja-JP" altLang="en-US" sz="1800" dirty="0">
              <a:latin typeface="+mn-ea"/>
              <a:ea typeface="+mn-ea"/>
            </a:endParaRPr>
          </a:p>
        </p:txBody>
      </p:sp>
      <p:sp>
        <p:nvSpPr>
          <p:cNvPr id="7" name="テキスト プレースホルダー 2"/>
          <p:cNvSpPr txBox="1">
            <a:spLocks noGrp="1"/>
          </p:cNvSpPr>
          <p:nvPr>
            <p:ph type="body" sz="quarter" idx="14"/>
          </p:nvPr>
        </p:nvSpPr>
        <p:spPr>
          <a:xfrm>
            <a:off x="360000" y="843558"/>
            <a:ext cx="8424000"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spcBef>
                <a:spcPts val="225"/>
              </a:spcBef>
              <a:buClr>
                <a:srgbClr val="F9BE00"/>
              </a:buClr>
              <a:buNone/>
              <a:defRPr/>
            </a:pPr>
            <a:r>
              <a:rPr lang="ja-JP" altLang="en-US" sz="1200" b="1" u="sng" dirty="0">
                <a:solidFill>
                  <a:prstClr val="black"/>
                </a:solidFill>
                <a:latin typeface="メイリオ"/>
                <a:ea typeface="メイリオ"/>
              </a:rPr>
              <a:t>その他関連仕様変更</a:t>
            </a:r>
            <a:endParaRPr lang="en-US" altLang="ja-JP" sz="1200" b="1" u="sng" dirty="0">
              <a:solidFill>
                <a:prstClr val="black"/>
              </a:solidFill>
              <a:latin typeface="メイリオ"/>
              <a:ea typeface="メイリオ"/>
            </a:endParaRPr>
          </a:p>
        </p:txBody>
      </p:sp>
      <p:sp>
        <p:nvSpPr>
          <p:cNvPr id="14" name="正方形/長方形 13"/>
          <p:cNvSpPr/>
          <p:nvPr/>
        </p:nvSpPr>
        <p:spPr>
          <a:xfrm>
            <a:off x="4172347" y="4113368"/>
            <a:ext cx="1674186" cy="152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graphicFrame>
        <p:nvGraphicFramePr>
          <p:cNvPr id="16" name="表 15"/>
          <p:cNvGraphicFramePr>
            <a:graphicFrameLocks noGrp="1"/>
          </p:cNvGraphicFramePr>
          <p:nvPr>
            <p:extLst>
              <p:ext uri="{D42A27DB-BD31-4B8C-83A1-F6EECF244321}">
                <p14:modId xmlns:p14="http://schemas.microsoft.com/office/powerpoint/2010/main" val="4294909077"/>
              </p:ext>
            </p:extLst>
          </p:nvPr>
        </p:nvGraphicFramePr>
        <p:xfrm>
          <a:off x="360000" y="1087534"/>
          <a:ext cx="8335367" cy="3520440"/>
        </p:xfrm>
        <a:graphic>
          <a:graphicData uri="http://schemas.openxmlformats.org/drawingml/2006/table">
            <a:tbl>
              <a:tblPr firstRow="1" bandRow="1">
                <a:tableStyleId>{21E4AEA4-8DFA-4A89-87EB-49C32662AFE0}</a:tableStyleId>
              </a:tblPr>
              <a:tblGrid>
                <a:gridCol w="1149430">
                  <a:extLst>
                    <a:ext uri="{9D8B030D-6E8A-4147-A177-3AD203B41FA5}">
                      <a16:colId xmlns:a16="http://schemas.microsoft.com/office/drawing/2014/main" val="744128327"/>
                    </a:ext>
                  </a:extLst>
                </a:gridCol>
                <a:gridCol w="2193798">
                  <a:extLst>
                    <a:ext uri="{9D8B030D-6E8A-4147-A177-3AD203B41FA5}">
                      <a16:colId xmlns:a16="http://schemas.microsoft.com/office/drawing/2014/main" val="3706995798"/>
                    </a:ext>
                  </a:extLst>
                </a:gridCol>
                <a:gridCol w="4992139">
                  <a:extLst>
                    <a:ext uri="{9D8B030D-6E8A-4147-A177-3AD203B41FA5}">
                      <a16:colId xmlns:a16="http://schemas.microsoft.com/office/drawing/2014/main" val="1362471758"/>
                    </a:ext>
                  </a:extLst>
                </a:gridCol>
              </a:tblGrid>
              <a:tr h="0">
                <a:tc>
                  <a:txBody>
                    <a:bodyPr/>
                    <a:lstStyle/>
                    <a:p>
                      <a:r>
                        <a:rPr kumimoji="1" lang="ja-JP" altLang="en-US" sz="1200" b="0" dirty="0">
                          <a:latin typeface="+mn-ea"/>
                          <a:ea typeface="+mn-ea"/>
                        </a:rPr>
                        <a:t>機能</a:t>
                      </a:r>
                      <a:r>
                        <a:rPr kumimoji="1" lang="en-US" altLang="ja-JP" sz="1200" b="0" dirty="0">
                          <a:latin typeface="+mn-ea"/>
                          <a:ea typeface="+mn-ea"/>
                        </a:rPr>
                        <a:t>ID</a:t>
                      </a:r>
                      <a:endParaRPr kumimoji="1" lang="ja-JP" altLang="en-US" sz="1200" b="0" dirty="0">
                        <a:latin typeface="+mn-ea"/>
                        <a:ea typeface="+mn-ea"/>
                      </a:endParaRPr>
                    </a:p>
                  </a:txBody>
                  <a:tcPr/>
                </a:tc>
                <a:tc>
                  <a:txBody>
                    <a:bodyPr/>
                    <a:lstStyle/>
                    <a:p>
                      <a:r>
                        <a:rPr kumimoji="1" lang="ja-JP" altLang="en-US" sz="1200" b="0" dirty="0">
                          <a:latin typeface="+mn-ea"/>
                          <a:ea typeface="+mn-ea"/>
                        </a:rPr>
                        <a:t>機能名称</a:t>
                      </a:r>
                    </a:p>
                  </a:txBody>
                  <a:tcPr/>
                </a:tc>
                <a:tc>
                  <a:txBody>
                    <a:bodyPr/>
                    <a:lstStyle/>
                    <a:p>
                      <a:r>
                        <a:rPr kumimoji="1" lang="ja-JP" altLang="en-US" sz="1200" b="0" dirty="0">
                          <a:latin typeface="+mn-ea"/>
                          <a:ea typeface="+mn-ea"/>
                        </a:rPr>
                        <a:t>説明</a:t>
                      </a:r>
                    </a:p>
                  </a:txBody>
                  <a:tcPr/>
                </a:tc>
                <a:extLst>
                  <a:ext uri="{0D108BD9-81ED-4DB2-BD59-A6C34878D82A}">
                    <a16:rowId xmlns:a16="http://schemas.microsoft.com/office/drawing/2014/main" val="2458625585"/>
                  </a:ext>
                </a:extLst>
              </a:tr>
              <a:tr h="0">
                <a:tc>
                  <a:txBody>
                    <a:bodyPr/>
                    <a:lstStyle/>
                    <a:p>
                      <a:r>
                        <a:rPr kumimoji="1" lang="en-US" altLang="ja-JP" sz="1050" dirty="0">
                          <a:latin typeface="+mn-ea"/>
                          <a:ea typeface="+mn-ea"/>
                        </a:rPr>
                        <a:t>JN000100</a:t>
                      </a:r>
                      <a:endParaRPr kumimoji="1" lang="ja-JP" altLang="en-US" sz="1050" dirty="0">
                        <a:latin typeface="+mn-ea"/>
                        <a:ea typeface="+mn-ea"/>
                      </a:endParaRPr>
                    </a:p>
                  </a:txBody>
                  <a:tcPr/>
                </a:tc>
                <a:tc>
                  <a:txBody>
                    <a:bodyPr/>
                    <a:lstStyle/>
                    <a:p>
                      <a:r>
                        <a:rPr kumimoji="1" lang="en-US" altLang="ja-JP" sz="1050" dirty="0">
                          <a:latin typeface="+mn-ea"/>
                          <a:ea typeface="+mn-ea"/>
                        </a:rPr>
                        <a:t>PR</a:t>
                      </a:r>
                      <a:r>
                        <a:rPr kumimoji="1" lang="ja-JP" altLang="en-US" sz="1050" dirty="0">
                          <a:latin typeface="+mn-ea"/>
                          <a:ea typeface="+mn-ea"/>
                        </a:rPr>
                        <a:t>新会社セットアップ</a:t>
                      </a:r>
                    </a:p>
                  </a:txBody>
                  <a:tcPr/>
                </a:tc>
                <a:tc>
                  <a:txBody>
                    <a:bodyPr/>
                    <a:lstStyle/>
                    <a:p>
                      <a:r>
                        <a:rPr kumimoji="1" lang="ja-JP" altLang="en-US" sz="1050" dirty="0">
                          <a:latin typeface="+mn-ea"/>
                          <a:ea typeface="+mn-ea"/>
                        </a:rPr>
                        <a:t>会社削除時に下記テーブルの会社データを削除します。</a:t>
                      </a:r>
                      <a:endParaRPr kumimoji="1" lang="en-US" altLang="ja-JP" sz="1050" dirty="0">
                        <a:latin typeface="+mn-ea"/>
                        <a:ea typeface="+mn-ea"/>
                      </a:endParaRPr>
                    </a:p>
                    <a:p>
                      <a:r>
                        <a:rPr kumimoji="1" lang="en-US" altLang="ja-JP" sz="1050" dirty="0">
                          <a:latin typeface="+mn-ea"/>
                          <a:ea typeface="+mn-ea"/>
                        </a:rPr>
                        <a:t>PRMHSMST:</a:t>
                      </a:r>
                      <a:r>
                        <a:rPr kumimoji="1" lang="ja-JP" altLang="en-US" sz="1050" dirty="0">
                          <a:latin typeface="+mn-ea"/>
                          <a:ea typeface="+mn-ea"/>
                        </a:rPr>
                        <a:t>メール配信設定マスタ</a:t>
                      </a:r>
                    </a:p>
                    <a:p>
                      <a:r>
                        <a:rPr kumimoji="1" lang="en-US" altLang="ja-JP" sz="1050" dirty="0">
                          <a:latin typeface="+mn-ea"/>
                          <a:ea typeface="+mn-ea"/>
                        </a:rPr>
                        <a:t>PRMHPMST:</a:t>
                      </a:r>
                      <a:r>
                        <a:rPr kumimoji="1" lang="ja-JP" altLang="en-US" sz="1050" dirty="0">
                          <a:latin typeface="+mn-ea"/>
                          <a:ea typeface="+mn-ea"/>
                        </a:rPr>
                        <a:t>メール配信パターン設定マスタ</a:t>
                      </a:r>
                    </a:p>
                    <a:p>
                      <a:r>
                        <a:rPr kumimoji="1" lang="en-US" altLang="ja-JP" sz="1050" dirty="0">
                          <a:latin typeface="+mn-ea"/>
                          <a:ea typeface="+mn-ea"/>
                        </a:rPr>
                        <a:t>PRMHTTBL:</a:t>
                      </a:r>
                      <a:r>
                        <a:rPr kumimoji="1" lang="ja-JP" altLang="en-US" sz="1050" dirty="0">
                          <a:latin typeface="+mn-ea"/>
                          <a:ea typeface="+mn-ea"/>
                        </a:rPr>
                        <a:t>メール配信対象外テーブル</a:t>
                      </a:r>
                    </a:p>
                    <a:p>
                      <a:r>
                        <a:rPr kumimoji="1" lang="en-US" altLang="ja-JP" sz="1050" dirty="0">
                          <a:latin typeface="+mn-ea"/>
                          <a:ea typeface="+mn-ea"/>
                        </a:rPr>
                        <a:t>PRMPWTBL:</a:t>
                      </a:r>
                      <a:r>
                        <a:rPr kumimoji="1" lang="ja-JP" altLang="en-US" sz="1050" dirty="0">
                          <a:latin typeface="+mn-ea"/>
                          <a:ea typeface="+mn-ea"/>
                        </a:rPr>
                        <a:t>メールパスワードテーブル</a:t>
                      </a:r>
                    </a:p>
                    <a:p>
                      <a:r>
                        <a:rPr kumimoji="1" lang="en-US" altLang="ja-JP" sz="1050" dirty="0">
                          <a:latin typeface="+mn-ea"/>
                          <a:ea typeface="+mn-ea"/>
                        </a:rPr>
                        <a:t>PRMHSTRN:</a:t>
                      </a:r>
                      <a:r>
                        <a:rPr kumimoji="1" lang="ja-JP" altLang="en-US" sz="1050" dirty="0">
                          <a:latin typeface="+mn-ea"/>
                          <a:ea typeface="+mn-ea"/>
                        </a:rPr>
                        <a:t>メール配信トラン</a:t>
                      </a:r>
                    </a:p>
                  </a:txBody>
                  <a:tcPr/>
                </a:tc>
                <a:extLst>
                  <a:ext uri="{0D108BD9-81ED-4DB2-BD59-A6C34878D82A}">
                    <a16:rowId xmlns:a16="http://schemas.microsoft.com/office/drawing/2014/main" val="3937712758"/>
                  </a:ext>
                </a:extLst>
              </a:tr>
              <a:tr h="0">
                <a:tc>
                  <a:txBody>
                    <a:bodyPr/>
                    <a:lstStyle/>
                    <a:p>
                      <a:r>
                        <a:rPr kumimoji="1" lang="en-US" altLang="ja-JP" sz="1050" dirty="0">
                          <a:latin typeface="+mn-ea"/>
                          <a:ea typeface="+mn-ea"/>
                        </a:rPr>
                        <a:t>JM120200</a:t>
                      </a:r>
                      <a:endParaRPr kumimoji="1" lang="ja-JP" altLang="en-US" sz="1050" dirty="0">
                        <a:latin typeface="+mn-ea"/>
                        <a:ea typeface="+mn-ea"/>
                      </a:endParaRPr>
                    </a:p>
                  </a:txBody>
                  <a:tcPr/>
                </a:tc>
                <a:tc>
                  <a:txBody>
                    <a:bodyPr/>
                    <a:lstStyle/>
                    <a:p>
                      <a:r>
                        <a:rPr kumimoji="1" lang="ja-JP" altLang="en-US" sz="1050" dirty="0">
                          <a:latin typeface="+mn-ea"/>
                          <a:ea typeface="+mn-ea"/>
                        </a:rPr>
                        <a:t>基本属性マスタメンテナンス</a:t>
                      </a:r>
                    </a:p>
                  </a:txBody>
                  <a:tcPr/>
                </a:tc>
                <a:tc>
                  <a:txBody>
                    <a:bodyPr/>
                    <a:lstStyle/>
                    <a:p>
                      <a:r>
                        <a:rPr kumimoji="1" lang="ja-JP" altLang="en-US" sz="1050" dirty="0">
                          <a:latin typeface="+mn-ea"/>
                          <a:ea typeface="+mn-ea"/>
                        </a:rPr>
                        <a:t>基本削除で該当従業員番号を削除したとき下記テーブルの従業員データを削除します。</a:t>
                      </a:r>
                      <a:endParaRPr kumimoji="1" lang="en-US" altLang="ja-JP" sz="1050" dirty="0">
                        <a:latin typeface="+mn-ea"/>
                        <a:ea typeface="+mn-ea"/>
                      </a:endParaRPr>
                    </a:p>
                    <a:p>
                      <a:r>
                        <a:rPr kumimoji="1" lang="en-US" altLang="ja-JP" sz="1050" dirty="0">
                          <a:latin typeface="+mn-ea"/>
                          <a:ea typeface="+mn-ea"/>
                        </a:rPr>
                        <a:t>PRMHTTBL:</a:t>
                      </a:r>
                      <a:r>
                        <a:rPr kumimoji="1" lang="ja-JP" altLang="en-US" sz="1050" dirty="0">
                          <a:latin typeface="+mn-ea"/>
                          <a:ea typeface="+mn-ea"/>
                        </a:rPr>
                        <a:t>メール配信対象外テーブル</a:t>
                      </a:r>
                    </a:p>
                    <a:p>
                      <a:r>
                        <a:rPr kumimoji="1" lang="en-US" altLang="ja-JP" sz="1050" dirty="0">
                          <a:latin typeface="+mn-ea"/>
                          <a:ea typeface="+mn-ea"/>
                        </a:rPr>
                        <a:t>PRMPWTBL:</a:t>
                      </a:r>
                      <a:r>
                        <a:rPr kumimoji="1" lang="ja-JP" altLang="en-US" sz="1050" dirty="0">
                          <a:latin typeface="+mn-ea"/>
                          <a:ea typeface="+mn-ea"/>
                        </a:rPr>
                        <a:t>メールパスワードテーブル</a:t>
                      </a:r>
                    </a:p>
                    <a:p>
                      <a:r>
                        <a:rPr kumimoji="1" lang="en-US" altLang="ja-JP" sz="1050" dirty="0">
                          <a:latin typeface="+mn-ea"/>
                          <a:ea typeface="+mn-ea"/>
                        </a:rPr>
                        <a:t>PRMHSTRN:</a:t>
                      </a:r>
                      <a:r>
                        <a:rPr kumimoji="1" lang="ja-JP" altLang="en-US" sz="1050" dirty="0">
                          <a:latin typeface="+mn-ea"/>
                          <a:ea typeface="+mn-ea"/>
                        </a:rPr>
                        <a:t>メール配信トラン</a:t>
                      </a:r>
                    </a:p>
                  </a:txBody>
                  <a:tcPr/>
                </a:tc>
                <a:extLst>
                  <a:ext uri="{0D108BD9-81ED-4DB2-BD59-A6C34878D82A}">
                    <a16:rowId xmlns:a16="http://schemas.microsoft.com/office/drawing/2014/main" val="2286974158"/>
                  </a:ext>
                </a:extLst>
              </a:tr>
              <a:tr h="0">
                <a:tc>
                  <a:txBody>
                    <a:bodyPr/>
                    <a:lstStyle/>
                    <a:p>
                      <a:r>
                        <a:rPr kumimoji="1" lang="en-US" altLang="ja-JP" sz="1050" dirty="0">
                          <a:latin typeface="+mn-ea"/>
                          <a:ea typeface="+mn-ea"/>
                        </a:rPr>
                        <a:t>JB320400</a:t>
                      </a:r>
                      <a:endParaRPr kumimoji="1" lang="ja-JP" altLang="en-US" sz="1050" dirty="0">
                        <a:latin typeface="+mn-ea"/>
                        <a:ea typeface="+mn-ea"/>
                      </a:endParaRPr>
                    </a:p>
                  </a:txBody>
                  <a:tcPr/>
                </a:tc>
                <a:tc>
                  <a:txBody>
                    <a:bodyPr/>
                    <a:lstStyle/>
                    <a:p>
                      <a:r>
                        <a:rPr kumimoji="1" lang="ja-JP" altLang="en-US" sz="1050" dirty="0">
                          <a:latin typeface="+mn-ea"/>
                          <a:ea typeface="+mn-ea"/>
                        </a:rPr>
                        <a:t>マスタ更新処理</a:t>
                      </a:r>
                    </a:p>
                  </a:txBody>
                  <a:tcPr/>
                </a:tc>
                <a:tc>
                  <a:txBody>
                    <a:bodyPr/>
                    <a:lstStyle/>
                    <a:p>
                      <a:r>
                        <a:rPr kumimoji="1" lang="ja-JP" altLang="en-US" sz="1050" dirty="0">
                          <a:latin typeface="+mn-ea"/>
                          <a:ea typeface="+mn-ea"/>
                        </a:rPr>
                        <a:t>会社定義の賃金台帳保有期間を経過した支給年月日のメール配信トランを削除します。</a:t>
                      </a:r>
                      <a:endParaRPr kumimoji="1" lang="en-US" altLang="ja-JP" sz="1050" dirty="0">
                        <a:latin typeface="+mn-ea"/>
                        <a:ea typeface="+mn-ea"/>
                      </a:endParaRPr>
                    </a:p>
                    <a:p>
                      <a:r>
                        <a:rPr kumimoji="1" lang="en-US" altLang="ja-JP" sz="1050" dirty="0">
                          <a:latin typeface="+mn-ea"/>
                          <a:ea typeface="+mn-ea"/>
                        </a:rPr>
                        <a:t>PRMHSTRN:</a:t>
                      </a:r>
                      <a:r>
                        <a:rPr kumimoji="1" lang="ja-JP" altLang="en-US" sz="1050" dirty="0">
                          <a:latin typeface="+mn-ea"/>
                          <a:ea typeface="+mn-ea"/>
                        </a:rPr>
                        <a:t>メール配信トラン</a:t>
                      </a:r>
                    </a:p>
                  </a:txBody>
                  <a:tcPr/>
                </a:tc>
                <a:extLst>
                  <a:ext uri="{0D108BD9-81ED-4DB2-BD59-A6C34878D82A}">
                    <a16:rowId xmlns:a16="http://schemas.microsoft.com/office/drawing/2014/main" val="832533995"/>
                  </a:ext>
                </a:extLst>
              </a:tr>
              <a:tr h="0">
                <a:tc>
                  <a:txBody>
                    <a:bodyPr/>
                    <a:lstStyle/>
                    <a:p>
                      <a:r>
                        <a:rPr kumimoji="1" lang="en-US" altLang="ja-JP" sz="1050" dirty="0">
                          <a:latin typeface="+mn-ea"/>
                          <a:ea typeface="+mn-ea"/>
                        </a:rPr>
                        <a:t>QM001400</a:t>
                      </a:r>
                    </a:p>
                    <a:p>
                      <a:r>
                        <a:rPr kumimoji="1" lang="en-US" altLang="ja-JP" sz="1050" dirty="0">
                          <a:latin typeface="+mn-ea"/>
                          <a:ea typeface="+mn-ea"/>
                        </a:rPr>
                        <a:t>QZ000200</a:t>
                      </a:r>
                      <a:endParaRPr kumimoji="1" lang="ja-JP" altLang="en-US" sz="1050" dirty="0">
                        <a:latin typeface="+mn-ea"/>
                        <a:ea typeface="+mn-ea"/>
                      </a:endParaRPr>
                    </a:p>
                  </a:txBody>
                  <a:tcPr/>
                </a:tc>
                <a:tc>
                  <a:txBody>
                    <a:bodyPr/>
                    <a:lstStyle/>
                    <a:p>
                      <a:r>
                        <a:rPr kumimoji="1" lang="ja-JP" altLang="en-US" sz="1050" dirty="0">
                          <a:latin typeface="+mn-ea"/>
                          <a:ea typeface="+mn-ea"/>
                        </a:rPr>
                        <a:t>データ入出力設定登録</a:t>
                      </a:r>
                      <a:endParaRPr kumimoji="1" lang="en-US" altLang="ja-JP" sz="1050" dirty="0">
                        <a:latin typeface="+mn-ea"/>
                        <a:ea typeface="+mn-ea"/>
                      </a:endParaRPr>
                    </a:p>
                    <a:p>
                      <a:r>
                        <a:rPr kumimoji="1" lang="ja-JP" altLang="en-US" sz="1050" dirty="0">
                          <a:latin typeface="+mn-ea"/>
                          <a:ea typeface="+mn-ea"/>
                        </a:rPr>
                        <a:t>データ入出力処理</a:t>
                      </a:r>
                    </a:p>
                  </a:txBody>
                  <a:tcPr/>
                </a:tc>
                <a:tc>
                  <a:txBody>
                    <a:bodyPr/>
                    <a:lstStyle/>
                    <a:p>
                      <a:r>
                        <a:rPr kumimoji="1" lang="ja-JP" altLang="en-US" sz="1050" dirty="0">
                          <a:latin typeface="+mn-ea"/>
                          <a:ea typeface="+mn-ea"/>
                        </a:rPr>
                        <a:t>下記のテーブルをデータ入出力処理の対象とします。</a:t>
                      </a:r>
                      <a:endParaRPr kumimoji="1" lang="en-US" altLang="ja-JP" sz="1050" dirty="0">
                        <a:latin typeface="+mn-ea"/>
                        <a:ea typeface="+mn-ea"/>
                      </a:endParaRPr>
                    </a:p>
                    <a:p>
                      <a:r>
                        <a:rPr kumimoji="1" lang="en-US" altLang="ja-JP" sz="1050" dirty="0">
                          <a:latin typeface="+mn-ea"/>
                          <a:ea typeface="+mn-ea"/>
                        </a:rPr>
                        <a:t>PRMHSMST:</a:t>
                      </a:r>
                      <a:r>
                        <a:rPr kumimoji="1" lang="ja-JP" altLang="en-US" sz="1050" dirty="0">
                          <a:latin typeface="+mn-ea"/>
                          <a:ea typeface="+mn-ea"/>
                        </a:rPr>
                        <a:t>メール配信設定マスタ</a:t>
                      </a:r>
                    </a:p>
                    <a:p>
                      <a:r>
                        <a:rPr kumimoji="1" lang="en-US" altLang="ja-JP" sz="1050" dirty="0">
                          <a:latin typeface="+mn-ea"/>
                          <a:ea typeface="+mn-ea"/>
                        </a:rPr>
                        <a:t>PRMHPMST:</a:t>
                      </a:r>
                      <a:r>
                        <a:rPr kumimoji="1" lang="ja-JP" altLang="en-US" sz="1050" dirty="0">
                          <a:latin typeface="+mn-ea"/>
                          <a:ea typeface="+mn-ea"/>
                        </a:rPr>
                        <a:t>メール配信パターン設定マスタ</a:t>
                      </a:r>
                    </a:p>
                    <a:p>
                      <a:r>
                        <a:rPr kumimoji="1" lang="en-US" altLang="ja-JP" sz="1050" dirty="0">
                          <a:latin typeface="+mn-ea"/>
                          <a:ea typeface="+mn-ea"/>
                        </a:rPr>
                        <a:t>PRMHTTBL:</a:t>
                      </a:r>
                      <a:r>
                        <a:rPr kumimoji="1" lang="ja-JP" altLang="en-US" sz="1050" dirty="0">
                          <a:latin typeface="+mn-ea"/>
                          <a:ea typeface="+mn-ea"/>
                        </a:rPr>
                        <a:t>メール配信対象外テーブル</a:t>
                      </a:r>
                    </a:p>
                  </a:txBody>
                  <a:tcPr/>
                </a:tc>
                <a:extLst>
                  <a:ext uri="{0D108BD9-81ED-4DB2-BD59-A6C34878D82A}">
                    <a16:rowId xmlns:a16="http://schemas.microsoft.com/office/drawing/2014/main" val="520844664"/>
                  </a:ext>
                </a:extLst>
              </a:tr>
            </a:tbl>
          </a:graphicData>
        </a:graphic>
      </p:graphicFrame>
    </p:spTree>
    <p:extLst>
      <p:ext uri="{BB962C8B-B14F-4D97-AF65-F5344CB8AC3E}">
        <p14:creationId xmlns:p14="http://schemas.microsoft.com/office/powerpoint/2010/main" val="3454889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42</a:t>
            </a:fld>
            <a:endParaRPr kumimoji="1" lang="ja-JP" altLang="en-US" dirty="0"/>
          </a:p>
        </p:txBody>
      </p:sp>
      <p:sp>
        <p:nvSpPr>
          <p:cNvPr id="3" name="テキスト プレースホルダー 2"/>
          <p:cNvSpPr>
            <a:spLocks noGrp="1"/>
          </p:cNvSpPr>
          <p:nvPr>
            <p:ph type="body" sz="quarter" idx="14"/>
          </p:nvPr>
        </p:nvSpPr>
        <p:spPr>
          <a:xfrm>
            <a:off x="360000" y="807569"/>
            <a:ext cx="8424000" cy="1476149"/>
          </a:xfrm>
        </p:spPr>
        <p:txBody>
          <a:bodyPr/>
          <a:lstStyle/>
          <a:p>
            <a:pPr lvl="0">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lvl="0">
              <a:lnSpc>
                <a:spcPts val="1900"/>
              </a:lnSpc>
              <a:buClr>
                <a:srgbClr val="F9BE00"/>
              </a:buClr>
            </a:pPr>
            <a:r>
              <a:rPr lang="ja-JP" altLang="en-US" dirty="0">
                <a:solidFill>
                  <a:prstClr val="black"/>
                </a:solidFill>
              </a:rPr>
              <a:t>　人事管理システムの「汎用社員検索」をバッチ実行ツールを使用しデータ出力できるように対応しました。</a:t>
            </a:r>
            <a:endParaRPr lang="en-US" altLang="ja-JP" dirty="0">
              <a:solidFill>
                <a:prstClr val="black"/>
              </a:solidFill>
            </a:endParaRPr>
          </a:p>
          <a:p>
            <a:pPr lvl="0">
              <a:lnSpc>
                <a:spcPts val="1900"/>
              </a:lnSpc>
              <a:buClr>
                <a:srgbClr val="F9BE00"/>
              </a:buClr>
            </a:pPr>
            <a:r>
              <a:rPr lang="ja-JP" altLang="en-US" dirty="0">
                <a:solidFill>
                  <a:prstClr val="black"/>
                </a:solidFill>
              </a:rPr>
              <a:t>　汎用社員検索バッチを実行する場合は、処理区分に</a:t>
            </a:r>
            <a:r>
              <a:rPr lang="en-US" altLang="ja-JP" dirty="0">
                <a:solidFill>
                  <a:prstClr val="black"/>
                </a:solidFill>
              </a:rPr>
              <a:t>5</a:t>
            </a:r>
            <a:r>
              <a:rPr lang="ja-JP" altLang="en-US" dirty="0">
                <a:solidFill>
                  <a:prstClr val="black"/>
                </a:solidFill>
              </a:rPr>
              <a:t>を指定します。</a:t>
            </a:r>
            <a:endParaRPr lang="en-US" altLang="ja-JP" dirty="0">
              <a:solidFill>
                <a:prstClr val="black"/>
              </a:solidFill>
            </a:endParaRPr>
          </a:p>
          <a:p>
            <a:pPr lvl="0">
              <a:lnSpc>
                <a:spcPts val="1900"/>
              </a:lnSpc>
              <a:buClr>
                <a:srgbClr val="F9BE00"/>
              </a:buClr>
            </a:pPr>
            <a:r>
              <a:rPr lang="ja-JP" altLang="en-US" dirty="0">
                <a:solidFill>
                  <a:prstClr val="black"/>
                </a:solidFill>
              </a:rPr>
              <a:t>　</a:t>
            </a:r>
            <a:r>
              <a:rPr lang="en-US" altLang="ja-JP" sz="900" dirty="0">
                <a:solidFill>
                  <a:prstClr val="black"/>
                </a:solidFill>
              </a:rPr>
              <a:t>※</a:t>
            </a:r>
            <a:r>
              <a:rPr lang="ja-JP" altLang="en-US" sz="900" dirty="0">
                <a:solidFill>
                  <a:prstClr val="black"/>
                </a:solidFill>
              </a:rPr>
              <a:t>コマンドライン引数、バッチ実行前提条件に変更はありません。</a:t>
            </a:r>
            <a:endParaRPr lang="en-US" altLang="ja-JP" sz="900" dirty="0">
              <a:solidFill>
                <a:prstClr val="black"/>
              </a:solidFill>
            </a:endParaRPr>
          </a:p>
          <a:p>
            <a:pPr lvl="0">
              <a:lnSpc>
                <a:spcPts val="1900"/>
              </a:lnSpc>
              <a:buClr>
                <a:srgbClr val="F9BE00"/>
              </a:buClr>
            </a:pPr>
            <a:endParaRPr lang="en-US" altLang="ja-JP" dirty="0">
              <a:solidFill>
                <a:prstClr val="black"/>
              </a:solidFill>
            </a:endParaRPr>
          </a:p>
          <a:p>
            <a:pPr lvl="0">
              <a:lnSpc>
                <a:spcPts val="1900"/>
              </a:lnSpc>
              <a:buClr>
                <a:srgbClr val="F9BE00"/>
              </a:buClr>
            </a:pPr>
            <a:r>
              <a:rPr lang="ja-JP" altLang="en-US" dirty="0">
                <a:solidFill>
                  <a:prstClr val="black"/>
                </a:solidFill>
              </a:rPr>
              <a:t>　</a:t>
            </a:r>
            <a:r>
              <a:rPr lang="en-US" altLang="ja-JP" dirty="0"/>
              <a:t>NXHCMBatch.exe</a:t>
            </a:r>
            <a:r>
              <a:rPr lang="ja-JP" altLang="en-US" dirty="0">
                <a:solidFill>
                  <a:prstClr val="black"/>
                </a:solidFill>
              </a:rPr>
              <a:t> </a:t>
            </a:r>
            <a:r>
              <a:rPr lang="en-US" altLang="ja-JP" i="1" dirty="0"/>
              <a:t>NX</a:t>
            </a:r>
            <a:r>
              <a:rPr lang="ja-JP" altLang="ja-JP" i="1" dirty="0"/>
              <a:t>ロケーション 処理区分 会社コード ユーザー</a:t>
            </a:r>
            <a:r>
              <a:rPr lang="en-US" altLang="ja-JP" i="1" dirty="0"/>
              <a:t>ID </a:t>
            </a:r>
            <a:r>
              <a:rPr lang="ja-JP" altLang="ja-JP" i="1" dirty="0"/>
              <a:t>パスワード ログイン日付 </a:t>
            </a:r>
            <a:r>
              <a:rPr lang="en-US" altLang="ja-JP" i="1" dirty="0"/>
              <a:t>&lt;</a:t>
            </a:r>
            <a:r>
              <a:rPr lang="ja-JP" altLang="ja-JP" i="1" dirty="0"/>
              <a:t>各業務別引数</a:t>
            </a:r>
            <a:r>
              <a:rPr lang="en-US" altLang="ja-JP" i="1" dirty="0"/>
              <a:t>&gt;</a:t>
            </a:r>
            <a:endParaRPr lang="ja-JP" altLang="ja-JP" dirty="0"/>
          </a:p>
          <a:p>
            <a:pPr lvl="0">
              <a:lnSpc>
                <a:spcPts val="1900"/>
              </a:lnSpc>
              <a:buClr>
                <a:srgbClr val="F9BE00"/>
              </a:buClr>
            </a:pPr>
            <a:endParaRPr lang="en-US" altLang="ja-JP" dirty="0"/>
          </a:p>
          <a:p>
            <a:pPr lvl="0">
              <a:lnSpc>
                <a:spcPts val="1900"/>
              </a:lnSpc>
              <a:buClr>
                <a:srgbClr val="F9BE00"/>
              </a:buClr>
            </a:pPr>
            <a:endParaRPr lang="ja-JP" altLang="en-US" dirty="0">
              <a:solidFill>
                <a:prstClr val="black"/>
              </a:solidFill>
            </a:endParaRPr>
          </a:p>
        </p:txBody>
      </p:sp>
      <p:sp>
        <p:nvSpPr>
          <p:cNvPr id="4" name="タイトル 3"/>
          <p:cNvSpPr>
            <a:spLocks noGrp="1"/>
          </p:cNvSpPr>
          <p:nvPr>
            <p:ph type="title"/>
          </p:nvPr>
        </p:nvSpPr>
        <p:spPr>
          <a:xfrm>
            <a:off x="360000" y="87475"/>
            <a:ext cx="6012200" cy="648072"/>
          </a:xfrm>
        </p:spPr>
        <p:txBody>
          <a:bodyPr/>
          <a:lstStyle/>
          <a:p>
            <a:r>
              <a:rPr lang="en-US" altLang="ja-JP" sz="2000" dirty="0" err="1">
                <a:solidFill>
                  <a:prstClr val="white"/>
                </a:solidFill>
                <a:latin typeface="+mn-ea"/>
                <a:ea typeface="+mn-ea"/>
              </a:rPr>
              <a:t>SuperStream</a:t>
            </a:r>
            <a:r>
              <a:rPr lang="en-US" altLang="ja-JP" sz="2000" dirty="0">
                <a:solidFill>
                  <a:prstClr val="white"/>
                </a:solidFill>
                <a:latin typeface="+mn-ea"/>
                <a:ea typeface="+mn-ea"/>
              </a:rPr>
              <a:t>-NX </a:t>
            </a:r>
            <a:r>
              <a:rPr lang="ja-JP" altLang="en-US" sz="2000" dirty="0">
                <a:solidFill>
                  <a:prstClr val="white"/>
                </a:solidFill>
                <a:latin typeface="+mn-ea"/>
                <a:ea typeface="+mn-ea"/>
              </a:rPr>
              <a:t>人事管理・給与管理共通</a:t>
            </a:r>
            <a:r>
              <a:rPr lang="en-US" altLang="ja-JP" dirty="0">
                <a:solidFill>
                  <a:prstClr val="white"/>
                </a:solidFill>
              </a:rPr>
              <a:t/>
            </a:r>
            <a:br>
              <a:rPr lang="en-US" altLang="ja-JP" dirty="0">
                <a:solidFill>
                  <a:prstClr val="white"/>
                </a:solidFill>
              </a:rPr>
            </a:br>
            <a:r>
              <a:rPr lang="en-US" altLang="ja-JP" sz="1800" dirty="0">
                <a:solidFill>
                  <a:prstClr val="white"/>
                </a:solidFill>
                <a:latin typeface="+mn-ea"/>
                <a:ea typeface="+mn-ea"/>
              </a:rPr>
              <a:t>3. </a:t>
            </a:r>
            <a:r>
              <a:rPr lang="ja-JP" altLang="en-US" sz="1800" dirty="0">
                <a:solidFill>
                  <a:prstClr val="white"/>
                </a:solidFill>
                <a:latin typeface="+mn-ea"/>
                <a:ea typeface="+mn-ea"/>
              </a:rPr>
              <a:t>汎用社員検索バッチ化 対応</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dirty="0"/>
              <a:t>©</a:t>
            </a:r>
            <a:r>
              <a:rPr lang="en-US" altLang="ja-JP" dirty="0" err="1"/>
              <a:t>SuperStream</a:t>
            </a:r>
            <a:r>
              <a:rPr lang="en-US" altLang="ja-JP" dirty="0"/>
              <a:t> Inc. All rights reserved.</a:t>
            </a:r>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2956870872"/>
              </p:ext>
            </p:extLst>
          </p:nvPr>
        </p:nvGraphicFramePr>
        <p:xfrm>
          <a:off x="537299" y="2380878"/>
          <a:ext cx="7886701" cy="2354151"/>
        </p:xfrm>
        <a:graphic>
          <a:graphicData uri="http://schemas.openxmlformats.org/drawingml/2006/table">
            <a:tbl>
              <a:tblPr firstRow="1" firstCol="1" bandRow="1">
                <a:tableStyleId>{21E4AEA4-8DFA-4A89-87EB-49C32662AFE0}</a:tableStyleId>
              </a:tblPr>
              <a:tblGrid>
                <a:gridCol w="1161155">
                  <a:extLst>
                    <a:ext uri="{9D8B030D-6E8A-4147-A177-3AD203B41FA5}">
                      <a16:colId xmlns:a16="http://schemas.microsoft.com/office/drawing/2014/main" val="3230304099"/>
                    </a:ext>
                  </a:extLst>
                </a:gridCol>
                <a:gridCol w="3362773">
                  <a:extLst>
                    <a:ext uri="{9D8B030D-6E8A-4147-A177-3AD203B41FA5}">
                      <a16:colId xmlns:a16="http://schemas.microsoft.com/office/drawing/2014/main" val="136697070"/>
                    </a:ext>
                  </a:extLst>
                </a:gridCol>
                <a:gridCol w="3362773">
                  <a:extLst>
                    <a:ext uri="{9D8B030D-6E8A-4147-A177-3AD203B41FA5}">
                      <a16:colId xmlns:a16="http://schemas.microsoft.com/office/drawing/2014/main" val="2115703931"/>
                    </a:ext>
                  </a:extLst>
                </a:gridCol>
              </a:tblGrid>
              <a:tr h="234539">
                <a:tc>
                  <a:txBody>
                    <a:bodyPr/>
                    <a:lstStyle/>
                    <a:p>
                      <a:pPr marL="180340" algn="just">
                        <a:spcAft>
                          <a:spcPts val="0"/>
                        </a:spcAft>
                      </a:pPr>
                      <a:r>
                        <a:rPr lang="ja-JP" sz="800" kern="100" dirty="0">
                          <a:effectLst/>
                        </a:rPr>
                        <a:t>要素</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gridSpan="2">
                  <a:txBody>
                    <a:bodyPr/>
                    <a:lstStyle/>
                    <a:p>
                      <a:pPr marL="180340" algn="just">
                        <a:spcAft>
                          <a:spcPts val="0"/>
                        </a:spcAft>
                      </a:pPr>
                      <a:r>
                        <a:rPr lang="ja-JP" sz="800" kern="100" dirty="0">
                          <a:effectLst/>
                        </a:rPr>
                        <a:t>説明</a:t>
                      </a:r>
                      <a:r>
                        <a:rPr lang="en-US" sz="800" kern="100" dirty="0">
                          <a:effectLst/>
                        </a:rPr>
                        <a:t>/</a:t>
                      </a:r>
                      <a:r>
                        <a:rPr lang="ja-JP" sz="800" kern="100" dirty="0">
                          <a:effectLst/>
                        </a:rPr>
                        <a:t>指定内容</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hMerge="1">
                  <a:txBody>
                    <a:bodyPr/>
                    <a:lstStyle/>
                    <a:p>
                      <a:endParaRPr kumimoji="1" lang="ja-JP" altLang="en-US"/>
                    </a:p>
                  </a:txBody>
                  <a:tcPr/>
                </a:tc>
                <a:extLst>
                  <a:ext uri="{0D108BD9-81ED-4DB2-BD59-A6C34878D82A}">
                    <a16:rowId xmlns:a16="http://schemas.microsoft.com/office/drawing/2014/main" val="3867624112"/>
                  </a:ext>
                </a:extLst>
              </a:tr>
              <a:tr h="256564">
                <a:tc>
                  <a:txBody>
                    <a:bodyPr/>
                    <a:lstStyle/>
                    <a:p>
                      <a:pPr marL="180340" algn="just">
                        <a:spcAft>
                          <a:spcPts val="0"/>
                        </a:spcAft>
                      </a:pPr>
                      <a:r>
                        <a:rPr lang="en-US" sz="800" kern="100" dirty="0">
                          <a:effectLst/>
                        </a:rPr>
                        <a:t>NX</a:t>
                      </a:r>
                      <a:r>
                        <a:rPr lang="ja-JP" sz="800" kern="100" dirty="0">
                          <a:effectLst/>
                        </a:rPr>
                        <a:t>ロケーション</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gridSpan="2">
                  <a:txBody>
                    <a:bodyPr/>
                    <a:lstStyle/>
                    <a:p>
                      <a:pPr marL="180340" algn="just">
                        <a:spcAft>
                          <a:spcPts val="0"/>
                        </a:spcAft>
                      </a:pPr>
                      <a:r>
                        <a:rPr lang="en-US" sz="800" kern="100" dirty="0">
                          <a:effectLst/>
                        </a:rPr>
                        <a:t>NX</a:t>
                      </a:r>
                      <a:r>
                        <a:rPr lang="ja-JP" sz="800" kern="100" dirty="0">
                          <a:effectLst/>
                        </a:rPr>
                        <a:t>サーバーモジュールの場所</a:t>
                      </a:r>
                      <a:endParaRPr lang="ja-JP" sz="900" kern="100" dirty="0">
                        <a:effectLst/>
                      </a:endParaRPr>
                    </a:p>
                    <a:p>
                      <a:pPr marL="180340" algn="just">
                        <a:spcAft>
                          <a:spcPts val="0"/>
                        </a:spcAft>
                      </a:pPr>
                      <a:r>
                        <a:rPr lang="en-US" sz="800" kern="100" dirty="0">
                          <a:effectLst/>
                        </a:rPr>
                        <a:t>&lt;</a:t>
                      </a:r>
                      <a:r>
                        <a:rPr lang="ja-JP" sz="800" kern="100" dirty="0">
                          <a:effectLst/>
                        </a:rPr>
                        <a:t>ホスト名</a:t>
                      </a:r>
                      <a:r>
                        <a:rPr lang="en-US" sz="800" kern="100" dirty="0">
                          <a:effectLst/>
                        </a:rPr>
                        <a:t>&gt;/&lt;</a:t>
                      </a:r>
                      <a:r>
                        <a:rPr lang="ja-JP" sz="800" kern="100" dirty="0">
                          <a:effectLst/>
                        </a:rPr>
                        <a:t>サイト名</a:t>
                      </a:r>
                      <a:r>
                        <a:rPr lang="en-US" sz="800" kern="100" dirty="0">
                          <a:effectLst/>
                        </a:rPr>
                        <a:t>&gt;</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hMerge="1">
                  <a:txBody>
                    <a:bodyPr/>
                    <a:lstStyle/>
                    <a:p>
                      <a:endParaRPr kumimoji="1" lang="ja-JP" altLang="en-US"/>
                    </a:p>
                  </a:txBody>
                  <a:tcPr/>
                </a:tc>
                <a:extLst>
                  <a:ext uri="{0D108BD9-81ED-4DB2-BD59-A6C34878D82A}">
                    <a16:rowId xmlns:a16="http://schemas.microsoft.com/office/drawing/2014/main" val="332462223"/>
                  </a:ext>
                </a:extLst>
              </a:tr>
              <a:tr h="641408">
                <a:tc>
                  <a:txBody>
                    <a:bodyPr/>
                    <a:lstStyle/>
                    <a:p>
                      <a:pPr marL="180340" algn="just">
                        <a:spcAft>
                          <a:spcPts val="0"/>
                        </a:spcAft>
                      </a:pPr>
                      <a:r>
                        <a:rPr lang="ja-JP" sz="800" kern="100">
                          <a:effectLst/>
                        </a:rPr>
                        <a:t>処理区分</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gridSpan="2">
                  <a:txBody>
                    <a:bodyPr/>
                    <a:lstStyle/>
                    <a:p>
                      <a:pPr marL="180340" algn="just">
                        <a:spcAft>
                          <a:spcPts val="0"/>
                        </a:spcAft>
                      </a:pPr>
                      <a:r>
                        <a:rPr lang="en-US" sz="800" kern="100" dirty="0">
                          <a:effectLst/>
                        </a:rPr>
                        <a:t>1</a:t>
                      </a:r>
                      <a:r>
                        <a:rPr lang="ja-JP" sz="800" kern="100" dirty="0">
                          <a:effectLst/>
                        </a:rPr>
                        <a:t>： 月次給与計算処理（</a:t>
                      </a:r>
                      <a:r>
                        <a:rPr lang="en-US" sz="800" kern="100" dirty="0">
                          <a:effectLst/>
                        </a:rPr>
                        <a:t>JB320110</a:t>
                      </a:r>
                      <a:r>
                        <a:rPr lang="ja-JP" sz="800" kern="100" dirty="0">
                          <a:effectLst/>
                        </a:rPr>
                        <a:t>）</a:t>
                      </a:r>
                      <a:endParaRPr lang="ja-JP" sz="900" kern="100" dirty="0">
                        <a:effectLst/>
                      </a:endParaRPr>
                    </a:p>
                    <a:p>
                      <a:pPr marL="180340" algn="just">
                        <a:spcAft>
                          <a:spcPts val="0"/>
                        </a:spcAft>
                      </a:pPr>
                      <a:r>
                        <a:rPr lang="en-US" sz="800" kern="100" dirty="0">
                          <a:effectLst/>
                        </a:rPr>
                        <a:t>2</a:t>
                      </a:r>
                      <a:r>
                        <a:rPr lang="ja-JP" sz="800" kern="100" dirty="0">
                          <a:effectLst/>
                        </a:rPr>
                        <a:t>： 賞与計算処理（</a:t>
                      </a:r>
                      <a:r>
                        <a:rPr lang="en-US" sz="800" kern="100" dirty="0">
                          <a:effectLst/>
                        </a:rPr>
                        <a:t>JB330210</a:t>
                      </a:r>
                      <a:r>
                        <a:rPr lang="ja-JP" sz="800" kern="100" dirty="0">
                          <a:effectLst/>
                        </a:rPr>
                        <a:t>）</a:t>
                      </a:r>
                      <a:endParaRPr lang="ja-JP" sz="900" kern="100" dirty="0">
                        <a:effectLst/>
                      </a:endParaRPr>
                    </a:p>
                    <a:p>
                      <a:pPr marL="180340" algn="just">
                        <a:spcAft>
                          <a:spcPts val="0"/>
                        </a:spcAft>
                      </a:pPr>
                      <a:r>
                        <a:rPr lang="en-US" sz="800" kern="100" dirty="0">
                          <a:effectLst/>
                        </a:rPr>
                        <a:t>3</a:t>
                      </a:r>
                      <a:r>
                        <a:rPr lang="ja-JP" sz="800" kern="100" dirty="0">
                          <a:effectLst/>
                        </a:rPr>
                        <a:t>： マイナンバー</a:t>
                      </a:r>
                      <a:r>
                        <a:rPr lang="en-US" sz="800" kern="100" dirty="0">
                          <a:effectLst/>
                        </a:rPr>
                        <a:t>CSV</a:t>
                      </a:r>
                      <a:r>
                        <a:rPr lang="ja-JP" sz="800" kern="100" dirty="0">
                          <a:effectLst/>
                        </a:rPr>
                        <a:t>取込バッチ（</a:t>
                      </a:r>
                      <a:r>
                        <a:rPr lang="en-US" sz="800" kern="100" dirty="0">
                          <a:effectLst/>
                        </a:rPr>
                        <a:t>QB001910</a:t>
                      </a:r>
                      <a:r>
                        <a:rPr lang="ja-JP" sz="800" kern="100" dirty="0">
                          <a:effectLst/>
                        </a:rPr>
                        <a:t>）</a:t>
                      </a:r>
                      <a:endParaRPr lang="ja-JP" sz="900" kern="100" dirty="0">
                        <a:effectLst/>
                      </a:endParaRPr>
                    </a:p>
                    <a:p>
                      <a:pPr marL="180340" algn="just">
                        <a:spcAft>
                          <a:spcPts val="0"/>
                        </a:spcAft>
                      </a:pPr>
                      <a:r>
                        <a:rPr lang="en-US" sz="800" kern="100" dirty="0">
                          <a:effectLst/>
                        </a:rPr>
                        <a:t>4</a:t>
                      </a:r>
                      <a:r>
                        <a:rPr lang="ja-JP" sz="800" kern="100" dirty="0">
                          <a:effectLst/>
                        </a:rPr>
                        <a:t>： マイナンバーイメージ一括取込（</a:t>
                      </a:r>
                      <a:r>
                        <a:rPr lang="en-US" sz="800" kern="100" dirty="0">
                          <a:effectLst/>
                        </a:rPr>
                        <a:t>QB002010</a:t>
                      </a:r>
                      <a:r>
                        <a:rPr lang="ja-JP" sz="800" kern="100" dirty="0">
                          <a:effectLst/>
                        </a:rPr>
                        <a:t>）</a:t>
                      </a:r>
                      <a:endParaRPr lang="ja-JP" sz="900" kern="100" dirty="0">
                        <a:effectLst/>
                      </a:endParaRPr>
                    </a:p>
                    <a:p>
                      <a:pPr marL="180340" algn="just">
                        <a:spcAft>
                          <a:spcPts val="0"/>
                        </a:spcAft>
                      </a:pPr>
                      <a:r>
                        <a:rPr lang="en-US" sz="800" kern="100" dirty="0">
                          <a:solidFill>
                            <a:srgbClr val="FF0000"/>
                          </a:solidFill>
                          <a:effectLst/>
                        </a:rPr>
                        <a:t>5</a:t>
                      </a:r>
                      <a:r>
                        <a:rPr lang="ja-JP" sz="800" kern="100" dirty="0">
                          <a:solidFill>
                            <a:srgbClr val="FF0000"/>
                          </a:solidFill>
                          <a:effectLst/>
                        </a:rPr>
                        <a:t>： 汎用社員検索バッチ（</a:t>
                      </a:r>
                      <a:r>
                        <a:rPr lang="en-US" sz="800" kern="100" dirty="0">
                          <a:solidFill>
                            <a:srgbClr val="FF0000"/>
                          </a:solidFill>
                          <a:effectLst/>
                        </a:rPr>
                        <a:t>HR210300</a:t>
                      </a:r>
                      <a:r>
                        <a:rPr lang="ja-JP" sz="800" kern="100" dirty="0">
                          <a:solidFill>
                            <a:srgbClr val="FF0000"/>
                          </a:solidFill>
                          <a:effectLst/>
                        </a:rPr>
                        <a:t>）</a:t>
                      </a:r>
                      <a:endParaRPr lang="ja-JP" sz="900" kern="100" dirty="0">
                        <a:solidFill>
                          <a:srgbClr val="FF0000"/>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hMerge="1">
                  <a:txBody>
                    <a:bodyPr/>
                    <a:lstStyle/>
                    <a:p>
                      <a:endParaRPr kumimoji="1" lang="ja-JP" altLang="en-US"/>
                    </a:p>
                  </a:txBody>
                  <a:tcPr/>
                </a:tc>
                <a:extLst>
                  <a:ext uri="{0D108BD9-81ED-4DB2-BD59-A6C34878D82A}">
                    <a16:rowId xmlns:a16="http://schemas.microsoft.com/office/drawing/2014/main" val="4256092016"/>
                  </a:ext>
                </a:extLst>
              </a:tr>
              <a:tr h="128281">
                <a:tc>
                  <a:txBody>
                    <a:bodyPr/>
                    <a:lstStyle/>
                    <a:p>
                      <a:pPr marL="180340" algn="just">
                        <a:spcAft>
                          <a:spcPts val="0"/>
                        </a:spcAft>
                      </a:pPr>
                      <a:r>
                        <a:rPr lang="ja-JP" sz="800" kern="100">
                          <a:effectLst/>
                        </a:rPr>
                        <a:t>会社コード</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gridSpan="2">
                  <a:txBody>
                    <a:bodyPr/>
                    <a:lstStyle/>
                    <a:p>
                      <a:pPr marL="180340" algn="just">
                        <a:spcAft>
                          <a:spcPts val="0"/>
                        </a:spcAft>
                      </a:pPr>
                      <a:r>
                        <a:rPr lang="ja-JP" sz="800" kern="100">
                          <a:effectLst/>
                        </a:rPr>
                        <a:t>ログイン会社コード</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hMerge="1">
                  <a:txBody>
                    <a:bodyPr/>
                    <a:lstStyle/>
                    <a:p>
                      <a:endParaRPr kumimoji="1" lang="ja-JP" altLang="en-US"/>
                    </a:p>
                  </a:txBody>
                  <a:tcPr/>
                </a:tc>
                <a:extLst>
                  <a:ext uri="{0D108BD9-81ED-4DB2-BD59-A6C34878D82A}">
                    <a16:rowId xmlns:a16="http://schemas.microsoft.com/office/drawing/2014/main" val="2157009688"/>
                  </a:ext>
                </a:extLst>
              </a:tr>
              <a:tr h="128281">
                <a:tc>
                  <a:txBody>
                    <a:bodyPr/>
                    <a:lstStyle/>
                    <a:p>
                      <a:pPr marL="180340" algn="just">
                        <a:spcAft>
                          <a:spcPts val="0"/>
                        </a:spcAft>
                      </a:pPr>
                      <a:r>
                        <a:rPr lang="ja-JP" sz="800" kern="100">
                          <a:effectLst/>
                        </a:rPr>
                        <a:t>ユーザー</a:t>
                      </a:r>
                      <a:r>
                        <a:rPr lang="en-US" sz="800" kern="100">
                          <a:effectLst/>
                        </a:rPr>
                        <a:t>ID</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gridSpan="2">
                  <a:txBody>
                    <a:bodyPr/>
                    <a:lstStyle/>
                    <a:p>
                      <a:pPr marL="180340" algn="just">
                        <a:spcAft>
                          <a:spcPts val="0"/>
                        </a:spcAft>
                      </a:pPr>
                      <a:r>
                        <a:rPr lang="ja-JP" sz="800" kern="100" dirty="0">
                          <a:effectLst/>
                        </a:rPr>
                        <a:t>ログインユーザー</a:t>
                      </a:r>
                      <a:r>
                        <a:rPr lang="en-US" sz="800" kern="100" dirty="0">
                          <a:effectLst/>
                        </a:rPr>
                        <a:t>ID</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hMerge="1">
                  <a:txBody>
                    <a:bodyPr/>
                    <a:lstStyle/>
                    <a:p>
                      <a:endParaRPr kumimoji="1" lang="ja-JP" altLang="en-US"/>
                    </a:p>
                  </a:txBody>
                  <a:tcPr/>
                </a:tc>
                <a:extLst>
                  <a:ext uri="{0D108BD9-81ED-4DB2-BD59-A6C34878D82A}">
                    <a16:rowId xmlns:a16="http://schemas.microsoft.com/office/drawing/2014/main" val="2139526161"/>
                  </a:ext>
                </a:extLst>
              </a:tr>
              <a:tr h="128281">
                <a:tc>
                  <a:txBody>
                    <a:bodyPr/>
                    <a:lstStyle/>
                    <a:p>
                      <a:pPr marL="180340" algn="just">
                        <a:spcAft>
                          <a:spcPts val="0"/>
                        </a:spcAft>
                      </a:pPr>
                      <a:r>
                        <a:rPr lang="ja-JP" sz="800" kern="100">
                          <a:effectLst/>
                        </a:rPr>
                        <a:t>パスワード</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gridSpan="2">
                  <a:txBody>
                    <a:bodyPr/>
                    <a:lstStyle/>
                    <a:p>
                      <a:pPr marL="180340" algn="just">
                        <a:spcAft>
                          <a:spcPts val="0"/>
                        </a:spcAft>
                      </a:pPr>
                      <a:r>
                        <a:rPr lang="ja-JP" sz="800" kern="100">
                          <a:effectLst/>
                        </a:rPr>
                        <a:t>ログインパスワード</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hMerge="1">
                  <a:txBody>
                    <a:bodyPr/>
                    <a:lstStyle/>
                    <a:p>
                      <a:endParaRPr kumimoji="1" lang="ja-JP" altLang="en-US"/>
                    </a:p>
                  </a:txBody>
                  <a:tcPr/>
                </a:tc>
                <a:extLst>
                  <a:ext uri="{0D108BD9-81ED-4DB2-BD59-A6C34878D82A}">
                    <a16:rowId xmlns:a16="http://schemas.microsoft.com/office/drawing/2014/main" val="3789499800"/>
                  </a:ext>
                </a:extLst>
              </a:tr>
              <a:tr h="128281">
                <a:tc>
                  <a:txBody>
                    <a:bodyPr/>
                    <a:lstStyle/>
                    <a:p>
                      <a:pPr marL="180340" algn="just">
                        <a:spcAft>
                          <a:spcPts val="0"/>
                        </a:spcAft>
                      </a:pPr>
                      <a:r>
                        <a:rPr lang="ja-JP" sz="800" kern="100">
                          <a:effectLst/>
                        </a:rPr>
                        <a:t>ログイン日付</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gridSpan="2">
                  <a:txBody>
                    <a:bodyPr/>
                    <a:lstStyle/>
                    <a:p>
                      <a:pPr marL="180340" algn="just">
                        <a:spcAft>
                          <a:spcPts val="0"/>
                        </a:spcAft>
                      </a:pPr>
                      <a:r>
                        <a:rPr lang="ja-JP" sz="800" kern="100">
                          <a:effectLst/>
                        </a:rPr>
                        <a:t>ログイン日付　　　　　※</a:t>
                      </a:r>
                      <a:r>
                        <a:rPr lang="en-US" sz="800" kern="100">
                          <a:effectLst/>
                        </a:rPr>
                        <a:t>yyyy/mm/dd</a:t>
                      </a:r>
                      <a:r>
                        <a:rPr lang="ja-JP" sz="800" kern="100">
                          <a:effectLst/>
                        </a:rPr>
                        <a:t>形式</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hMerge="1">
                  <a:txBody>
                    <a:bodyPr/>
                    <a:lstStyle/>
                    <a:p>
                      <a:endParaRPr kumimoji="1" lang="ja-JP" altLang="en-US"/>
                    </a:p>
                  </a:txBody>
                  <a:tcPr/>
                </a:tc>
                <a:extLst>
                  <a:ext uri="{0D108BD9-81ED-4DB2-BD59-A6C34878D82A}">
                    <a16:rowId xmlns:a16="http://schemas.microsoft.com/office/drawing/2014/main" val="1564107866"/>
                  </a:ext>
                </a:extLst>
              </a:tr>
              <a:tr h="195392">
                <a:tc rowSpan="5">
                  <a:txBody>
                    <a:bodyPr/>
                    <a:lstStyle/>
                    <a:p>
                      <a:pPr marL="180340" algn="just">
                        <a:spcAft>
                          <a:spcPts val="0"/>
                        </a:spcAft>
                      </a:pPr>
                      <a:r>
                        <a:rPr lang="ja-JP" sz="800" kern="100">
                          <a:effectLst/>
                        </a:rPr>
                        <a:t>各業務別引数</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a:txBody>
                    <a:bodyPr/>
                    <a:lstStyle/>
                    <a:p>
                      <a:pPr marL="180340" algn="just">
                        <a:spcAft>
                          <a:spcPts val="0"/>
                        </a:spcAft>
                      </a:pPr>
                      <a:r>
                        <a:rPr lang="ja-JP" sz="800" kern="100" dirty="0">
                          <a:effectLst/>
                        </a:rPr>
                        <a:t>処理区分：</a:t>
                      </a:r>
                      <a:r>
                        <a:rPr lang="en-US" sz="800" kern="100" dirty="0">
                          <a:effectLst/>
                        </a:rPr>
                        <a:t>1</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a:txBody>
                    <a:bodyPr/>
                    <a:lstStyle/>
                    <a:p>
                      <a:pPr marL="180340" algn="just">
                        <a:spcAft>
                          <a:spcPts val="0"/>
                        </a:spcAft>
                      </a:pPr>
                      <a:r>
                        <a:rPr lang="ja-JP" sz="800" kern="100">
                          <a:effectLst/>
                        </a:rPr>
                        <a:t>月次給与計算実行用</a:t>
                      </a:r>
                      <a:r>
                        <a:rPr lang="en-US" sz="800" kern="100">
                          <a:effectLst/>
                        </a:rPr>
                        <a:t>INI</a:t>
                      </a:r>
                      <a:r>
                        <a:rPr lang="ja-JP" sz="800" kern="100">
                          <a:effectLst/>
                        </a:rPr>
                        <a:t>ファイル名</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extLst>
                  <a:ext uri="{0D108BD9-81ED-4DB2-BD59-A6C34878D82A}">
                    <a16:rowId xmlns:a16="http://schemas.microsoft.com/office/drawing/2014/main" val="1795188943"/>
                  </a:ext>
                </a:extLst>
              </a:tr>
              <a:tr h="128281">
                <a:tc vMerge="1">
                  <a:txBody>
                    <a:bodyPr/>
                    <a:lstStyle/>
                    <a:p>
                      <a:endParaRPr kumimoji="1" lang="ja-JP" altLang="en-US"/>
                    </a:p>
                  </a:txBody>
                  <a:tcPr/>
                </a:tc>
                <a:tc>
                  <a:txBody>
                    <a:bodyPr/>
                    <a:lstStyle/>
                    <a:p>
                      <a:pPr marL="180340" algn="just">
                        <a:spcAft>
                          <a:spcPts val="0"/>
                        </a:spcAft>
                      </a:pPr>
                      <a:r>
                        <a:rPr lang="ja-JP" sz="800" kern="100">
                          <a:effectLst/>
                        </a:rPr>
                        <a:t>処理区分：</a:t>
                      </a:r>
                      <a:r>
                        <a:rPr lang="en-US" sz="800" kern="100">
                          <a:effectLst/>
                        </a:rPr>
                        <a:t>2</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a:txBody>
                    <a:bodyPr/>
                    <a:lstStyle/>
                    <a:p>
                      <a:pPr marL="180340" algn="just">
                        <a:spcAft>
                          <a:spcPts val="0"/>
                        </a:spcAft>
                      </a:pPr>
                      <a:r>
                        <a:rPr lang="ja-JP" sz="800" kern="100">
                          <a:effectLst/>
                        </a:rPr>
                        <a:t>賞与計算用</a:t>
                      </a:r>
                      <a:r>
                        <a:rPr lang="en-US" sz="800" kern="100">
                          <a:effectLst/>
                        </a:rPr>
                        <a:t>INI</a:t>
                      </a:r>
                      <a:r>
                        <a:rPr lang="ja-JP" sz="800" kern="100">
                          <a:effectLst/>
                        </a:rPr>
                        <a:t>ファイル名</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extLst>
                  <a:ext uri="{0D108BD9-81ED-4DB2-BD59-A6C34878D82A}">
                    <a16:rowId xmlns:a16="http://schemas.microsoft.com/office/drawing/2014/main" val="654395592"/>
                  </a:ext>
                </a:extLst>
              </a:tr>
              <a:tr h="128281">
                <a:tc vMerge="1">
                  <a:txBody>
                    <a:bodyPr/>
                    <a:lstStyle/>
                    <a:p>
                      <a:endParaRPr kumimoji="1" lang="ja-JP" altLang="en-US"/>
                    </a:p>
                  </a:txBody>
                  <a:tcPr/>
                </a:tc>
                <a:tc>
                  <a:txBody>
                    <a:bodyPr/>
                    <a:lstStyle/>
                    <a:p>
                      <a:pPr marL="180340" algn="just">
                        <a:spcAft>
                          <a:spcPts val="0"/>
                        </a:spcAft>
                      </a:pPr>
                      <a:r>
                        <a:rPr lang="ja-JP" sz="800" kern="100">
                          <a:effectLst/>
                        </a:rPr>
                        <a:t>処理区分：</a:t>
                      </a:r>
                      <a:r>
                        <a:rPr lang="en-US" sz="800" kern="100">
                          <a:effectLst/>
                        </a:rPr>
                        <a:t>3</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a:txBody>
                    <a:bodyPr/>
                    <a:lstStyle/>
                    <a:p>
                      <a:pPr marL="180340" algn="just">
                        <a:spcAft>
                          <a:spcPts val="0"/>
                        </a:spcAft>
                      </a:pPr>
                      <a:r>
                        <a:rPr lang="ja-JP" sz="800" kern="100">
                          <a:effectLst/>
                        </a:rPr>
                        <a:t>マイナンバー</a:t>
                      </a:r>
                      <a:r>
                        <a:rPr lang="en-US" sz="800" kern="100">
                          <a:effectLst/>
                        </a:rPr>
                        <a:t>CSV</a:t>
                      </a:r>
                      <a:r>
                        <a:rPr lang="ja-JP" sz="800" kern="100">
                          <a:effectLst/>
                        </a:rPr>
                        <a:t>取込用</a:t>
                      </a:r>
                      <a:r>
                        <a:rPr lang="en-US" sz="800" kern="100">
                          <a:effectLst/>
                        </a:rPr>
                        <a:t>INI</a:t>
                      </a:r>
                      <a:r>
                        <a:rPr lang="ja-JP" sz="800" kern="100">
                          <a:effectLst/>
                        </a:rPr>
                        <a:t>ファイル名</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extLst>
                  <a:ext uri="{0D108BD9-81ED-4DB2-BD59-A6C34878D82A}">
                    <a16:rowId xmlns:a16="http://schemas.microsoft.com/office/drawing/2014/main" val="1750084890"/>
                  </a:ext>
                </a:extLst>
              </a:tr>
              <a:tr h="128281">
                <a:tc vMerge="1">
                  <a:txBody>
                    <a:bodyPr/>
                    <a:lstStyle/>
                    <a:p>
                      <a:endParaRPr kumimoji="1" lang="ja-JP" altLang="en-US"/>
                    </a:p>
                  </a:txBody>
                  <a:tcPr/>
                </a:tc>
                <a:tc>
                  <a:txBody>
                    <a:bodyPr/>
                    <a:lstStyle/>
                    <a:p>
                      <a:pPr marL="180340" algn="just">
                        <a:spcAft>
                          <a:spcPts val="0"/>
                        </a:spcAft>
                      </a:pPr>
                      <a:r>
                        <a:rPr lang="ja-JP" sz="800" kern="100">
                          <a:effectLst/>
                        </a:rPr>
                        <a:t>処理区分：</a:t>
                      </a:r>
                      <a:r>
                        <a:rPr lang="en-US" sz="800" kern="100">
                          <a:effectLst/>
                        </a:rPr>
                        <a:t>4</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a:txBody>
                    <a:bodyPr/>
                    <a:lstStyle/>
                    <a:p>
                      <a:pPr marL="180340" algn="just">
                        <a:spcAft>
                          <a:spcPts val="0"/>
                        </a:spcAft>
                      </a:pPr>
                      <a:r>
                        <a:rPr lang="ja-JP" sz="800" kern="100">
                          <a:effectLst/>
                        </a:rPr>
                        <a:t>マイナンバー一括取込用</a:t>
                      </a:r>
                      <a:r>
                        <a:rPr lang="en-US" sz="800" kern="100">
                          <a:effectLst/>
                        </a:rPr>
                        <a:t>INI</a:t>
                      </a:r>
                      <a:r>
                        <a:rPr lang="ja-JP" sz="800" kern="100">
                          <a:effectLst/>
                        </a:rPr>
                        <a:t>ファイル名</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extLst>
                  <a:ext uri="{0D108BD9-81ED-4DB2-BD59-A6C34878D82A}">
                    <a16:rowId xmlns:a16="http://schemas.microsoft.com/office/drawing/2014/main" val="94635437"/>
                  </a:ext>
                </a:extLst>
              </a:tr>
              <a:tr h="128281">
                <a:tc vMerge="1">
                  <a:txBody>
                    <a:bodyPr/>
                    <a:lstStyle/>
                    <a:p>
                      <a:endParaRPr kumimoji="1" lang="ja-JP" altLang="en-US"/>
                    </a:p>
                  </a:txBody>
                  <a:tcPr/>
                </a:tc>
                <a:tc>
                  <a:txBody>
                    <a:bodyPr/>
                    <a:lstStyle/>
                    <a:p>
                      <a:pPr marL="180340" algn="just">
                        <a:spcAft>
                          <a:spcPts val="0"/>
                        </a:spcAft>
                      </a:pPr>
                      <a:r>
                        <a:rPr lang="ja-JP" sz="800" kern="100" dirty="0">
                          <a:solidFill>
                            <a:srgbClr val="FF0000"/>
                          </a:solidFill>
                          <a:effectLst/>
                        </a:rPr>
                        <a:t>処理区分：</a:t>
                      </a:r>
                      <a:r>
                        <a:rPr lang="en-US" sz="800" kern="100" dirty="0">
                          <a:solidFill>
                            <a:srgbClr val="FF0000"/>
                          </a:solidFill>
                          <a:effectLst/>
                        </a:rPr>
                        <a:t>5</a:t>
                      </a:r>
                      <a:endParaRPr lang="ja-JP" sz="900" kern="100" dirty="0">
                        <a:solidFill>
                          <a:srgbClr val="FF0000"/>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a:txBody>
                    <a:bodyPr/>
                    <a:lstStyle/>
                    <a:p>
                      <a:pPr marL="180340" algn="just">
                        <a:spcAft>
                          <a:spcPts val="0"/>
                        </a:spcAft>
                      </a:pPr>
                      <a:r>
                        <a:rPr lang="ja-JP" sz="800" kern="100" dirty="0">
                          <a:solidFill>
                            <a:srgbClr val="FF0000"/>
                          </a:solidFill>
                          <a:effectLst/>
                        </a:rPr>
                        <a:t>汎用社員検索用</a:t>
                      </a:r>
                      <a:r>
                        <a:rPr lang="en-US" sz="800" kern="100" dirty="0">
                          <a:solidFill>
                            <a:srgbClr val="FF0000"/>
                          </a:solidFill>
                          <a:effectLst/>
                        </a:rPr>
                        <a:t>INI</a:t>
                      </a:r>
                      <a:r>
                        <a:rPr lang="ja-JP" sz="800" kern="100" dirty="0">
                          <a:solidFill>
                            <a:srgbClr val="FF0000"/>
                          </a:solidFill>
                          <a:effectLst/>
                        </a:rPr>
                        <a:t>ファイル名</a:t>
                      </a:r>
                      <a:endParaRPr lang="ja-JP" sz="900" kern="100" dirty="0">
                        <a:solidFill>
                          <a:srgbClr val="FF0000"/>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extLst>
                  <a:ext uri="{0D108BD9-81ED-4DB2-BD59-A6C34878D82A}">
                    <a16:rowId xmlns:a16="http://schemas.microsoft.com/office/drawing/2014/main" val="2261880231"/>
                  </a:ext>
                </a:extLst>
              </a:tr>
            </a:tbl>
          </a:graphicData>
        </a:graphic>
      </p:graphicFrame>
      <p:sp>
        <p:nvSpPr>
          <p:cNvPr id="11" name="Rectangle 1"/>
          <p:cNvSpPr>
            <a:spLocks noChangeArrowheads="1"/>
          </p:cNvSpPr>
          <p:nvPr/>
        </p:nvSpPr>
        <p:spPr bwMode="auto">
          <a:xfrm>
            <a:off x="360000" y="192367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4094674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43</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6" name="タイトル 3"/>
          <p:cNvSpPr>
            <a:spLocks noGrp="1"/>
          </p:cNvSpPr>
          <p:nvPr>
            <p:ph type="title"/>
          </p:nvPr>
        </p:nvSpPr>
        <p:spPr>
          <a:xfrm>
            <a:off x="360000" y="87475"/>
            <a:ext cx="7128324" cy="648072"/>
          </a:xfrm>
        </p:spPr>
        <p:txBody>
          <a:bodyPr/>
          <a:lstStyle/>
          <a:p>
            <a:r>
              <a:rPr lang="en-US" altLang="ja-JP" sz="2000" dirty="0">
                <a:solidFill>
                  <a:prstClr val="white"/>
                </a:solidFill>
                <a:latin typeface="+mn-ea"/>
                <a:ea typeface="+mn-ea"/>
              </a:rPr>
              <a:t>SuperStream-NX </a:t>
            </a:r>
            <a:r>
              <a:rPr lang="ja-JP" altLang="en-US" sz="2000" dirty="0">
                <a:solidFill>
                  <a:prstClr val="white"/>
                </a:solidFill>
                <a:latin typeface="+mn-ea"/>
              </a:rPr>
              <a:t>人事管理・給与管理共通</a:t>
            </a:r>
            <a:r>
              <a:rPr lang="en-US" altLang="ja-JP" dirty="0">
                <a:solidFill>
                  <a:prstClr val="white"/>
                </a:solidFill>
              </a:rPr>
              <a:t/>
            </a:r>
            <a:br>
              <a:rPr lang="en-US" altLang="ja-JP" dirty="0">
                <a:solidFill>
                  <a:prstClr val="white"/>
                </a:solidFill>
              </a:rPr>
            </a:br>
            <a:r>
              <a:rPr lang="en-US" altLang="ja-JP" sz="1800" dirty="0">
                <a:solidFill>
                  <a:prstClr val="white"/>
                </a:solidFill>
                <a:latin typeface="+mn-ea"/>
              </a:rPr>
              <a:t>3. </a:t>
            </a:r>
            <a:r>
              <a:rPr lang="ja-JP" altLang="en-US" sz="1800" dirty="0">
                <a:solidFill>
                  <a:prstClr val="white"/>
                </a:solidFill>
                <a:latin typeface="+mn-ea"/>
              </a:rPr>
              <a:t>汎用社員検索バッチ化 対応</a:t>
            </a:r>
            <a:endParaRPr kumimoji="1" lang="ja-JP" altLang="en-US" sz="1800" dirty="0">
              <a:latin typeface="+mn-ea"/>
              <a:ea typeface="+mn-ea"/>
            </a:endParaRPr>
          </a:p>
        </p:txBody>
      </p:sp>
      <p:sp>
        <p:nvSpPr>
          <p:cNvPr id="7" name="テキスト プレースホルダー 2"/>
          <p:cNvSpPr txBox="1">
            <a:spLocks noGrp="1"/>
          </p:cNvSpPr>
          <p:nvPr>
            <p:ph type="body" sz="quarter" idx="14"/>
          </p:nvPr>
        </p:nvSpPr>
        <p:spPr>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spcBef>
                <a:spcPts val="225"/>
              </a:spcBef>
              <a:buClr>
                <a:srgbClr val="F9BE00"/>
              </a:buClr>
              <a:buNone/>
              <a:defRPr/>
            </a:pPr>
            <a:r>
              <a:rPr lang="ja-JP" altLang="en-US" sz="1400" b="1" dirty="0">
                <a:solidFill>
                  <a:prstClr val="black"/>
                </a:solidFill>
                <a:latin typeface="メイリオ"/>
                <a:ea typeface="メイリオ"/>
              </a:rPr>
              <a:t>バッチ実行ツールのデフォルトのフォルダ構成は以下になります。</a:t>
            </a:r>
            <a:endParaRPr lang="en-US" altLang="ja-JP" sz="1400" b="1" dirty="0">
              <a:solidFill>
                <a:prstClr val="black"/>
              </a:solidFill>
              <a:latin typeface="メイリオ"/>
              <a:ea typeface="メイリオ"/>
            </a:endParaRPr>
          </a:p>
        </p:txBody>
      </p:sp>
      <p:grpSp>
        <p:nvGrpSpPr>
          <p:cNvPr id="17" name="キャンバス 1797"/>
          <p:cNvGrpSpPr/>
          <p:nvPr/>
        </p:nvGrpSpPr>
        <p:grpSpPr>
          <a:xfrm>
            <a:off x="647564" y="1239602"/>
            <a:ext cx="5670550" cy="3374181"/>
            <a:chOff x="0" y="0"/>
            <a:chExt cx="5670550" cy="4156075"/>
          </a:xfrm>
        </p:grpSpPr>
        <p:sp>
          <p:nvSpPr>
            <p:cNvPr id="18" name="正方形/長方形 17"/>
            <p:cNvSpPr/>
            <p:nvPr/>
          </p:nvSpPr>
          <p:spPr>
            <a:xfrm>
              <a:off x="0" y="0"/>
              <a:ext cx="5670550" cy="4156075"/>
            </a:xfrm>
            <a:prstGeom prst="rect">
              <a:avLst/>
            </a:prstGeom>
          </p:spPr>
        </p:sp>
        <p:sp>
          <p:nvSpPr>
            <p:cNvPr id="19" name="角丸四角形 18"/>
            <p:cNvSpPr/>
            <p:nvPr/>
          </p:nvSpPr>
          <p:spPr>
            <a:xfrm>
              <a:off x="180000" y="180000"/>
              <a:ext cx="819150" cy="2391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spcAft>
                  <a:spcPts val="0"/>
                </a:spcAft>
              </a:pPr>
              <a:r>
                <a:rPr lang="ja-JP" sz="800">
                  <a:solidFill>
                    <a:srgbClr val="000000"/>
                  </a:solidFill>
                  <a:effectLst/>
                  <a:latin typeface="Arial" panose="020B0604020202020204" pitchFamily="34" charset="0"/>
                  <a:ea typeface="ＭＳ ゴシック" panose="020B0609070205080204" pitchFamily="49" charset="-128"/>
                  <a:cs typeface="Times New Roman" panose="02020603050405020304" pitchFamily="18" charset="0"/>
                </a:rPr>
                <a:t>実行フォルダ</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0" name="角丸四角形 19"/>
            <p:cNvSpPr/>
            <p:nvPr/>
          </p:nvSpPr>
          <p:spPr>
            <a:xfrm>
              <a:off x="827700" y="522900"/>
              <a:ext cx="812800" cy="239100"/>
            </a:xfrm>
            <a:prstGeom prst="roundRect">
              <a:avLst/>
            </a:prstGeom>
            <a:gradFill>
              <a:gsLst>
                <a:gs pos="0">
                  <a:schemeClr val="accent1">
                    <a:lumMod val="5000"/>
                    <a:lumOff val="95000"/>
                  </a:schemeClr>
                </a:gs>
                <a:gs pos="74000">
                  <a:schemeClr val="accent6">
                    <a:lumMod val="40000"/>
                    <a:lumOff val="60000"/>
                  </a:schemeClr>
                </a:gs>
                <a:gs pos="83000">
                  <a:schemeClr val="accent6">
                    <a:lumMod val="40000"/>
                    <a:lumOff val="60000"/>
                  </a:schemeClr>
                </a:gs>
                <a:gs pos="100000">
                  <a:schemeClr val="accent6">
                    <a:lumMod val="60000"/>
                    <a:lumOff val="40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spcAft>
                  <a:spcPts val="0"/>
                </a:spcAft>
              </a:pPr>
              <a:r>
                <a:rPr lang="en-US" sz="800">
                  <a:solidFill>
                    <a:srgbClr val="000000"/>
                  </a:solidFill>
                  <a:effectLst/>
                  <a:latin typeface="Arial" panose="020B0604020202020204" pitchFamily="34" charset="0"/>
                  <a:ea typeface="ＭＳ ゴシック" panose="020B0609070205080204" pitchFamily="49" charset="-128"/>
                  <a:cs typeface="Times New Roman" panose="02020603050405020304" pitchFamily="18" charset="0"/>
                </a:rPr>
                <a:t>SettingFiles</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cxnSp>
          <p:nvCxnSpPr>
            <p:cNvPr id="21" name="カギ線コネクタ 20"/>
            <p:cNvCxnSpPr>
              <a:stCxn id="19" idx="2"/>
              <a:endCxn id="20" idx="1"/>
            </p:cNvCxnSpPr>
            <p:nvPr/>
          </p:nvCxnSpPr>
          <p:spPr>
            <a:xfrm rot="16200000" flipH="1">
              <a:off x="596962" y="411712"/>
              <a:ext cx="223350" cy="23812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2" name="角丸四角形 21"/>
            <p:cNvSpPr/>
            <p:nvPr/>
          </p:nvSpPr>
          <p:spPr>
            <a:xfrm>
              <a:off x="1417615" y="795950"/>
              <a:ext cx="819150" cy="232750"/>
            </a:xfrm>
            <a:prstGeom prst="roundRect">
              <a:avLst/>
            </a:prstGeom>
            <a:gradFill>
              <a:gsLst>
                <a:gs pos="0">
                  <a:schemeClr val="accent1">
                    <a:lumMod val="5000"/>
                    <a:lumOff val="95000"/>
                  </a:schemeClr>
                </a:gs>
                <a:gs pos="74000">
                  <a:schemeClr val="accent6">
                    <a:lumMod val="40000"/>
                    <a:lumOff val="60000"/>
                  </a:schemeClr>
                </a:gs>
                <a:gs pos="83000">
                  <a:schemeClr val="accent6">
                    <a:lumMod val="40000"/>
                    <a:lumOff val="60000"/>
                  </a:schemeClr>
                </a:gs>
                <a:gs pos="100000">
                  <a:schemeClr val="accent6">
                    <a:lumMod val="60000"/>
                    <a:lumOff val="40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spcAft>
                  <a:spcPts val="0"/>
                </a:spcAft>
              </a:pPr>
              <a:r>
                <a:rPr lang="en-US" sz="800">
                  <a:solidFill>
                    <a:srgbClr val="000000"/>
                  </a:solidFill>
                  <a:effectLst/>
                  <a:latin typeface="Arial" panose="020B0604020202020204" pitchFamily="34" charset="0"/>
                  <a:ea typeface="ＭＳ ゴシック" panose="020B0609070205080204" pitchFamily="49" charset="-128"/>
                  <a:cs typeface="Times New Roman" panose="02020603050405020304" pitchFamily="18" charset="0"/>
                </a:rPr>
                <a:t>JB320110</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3" name="角丸四角形 22"/>
            <p:cNvSpPr/>
            <p:nvPr/>
          </p:nvSpPr>
          <p:spPr>
            <a:xfrm>
              <a:off x="1417615" y="1075984"/>
              <a:ext cx="819150" cy="232749"/>
            </a:xfrm>
            <a:prstGeom prst="roundRect">
              <a:avLst/>
            </a:prstGeom>
            <a:gradFill>
              <a:gsLst>
                <a:gs pos="0">
                  <a:schemeClr val="accent1">
                    <a:lumMod val="5000"/>
                    <a:lumOff val="95000"/>
                  </a:schemeClr>
                </a:gs>
                <a:gs pos="74000">
                  <a:schemeClr val="accent6">
                    <a:lumMod val="40000"/>
                    <a:lumOff val="60000"/>
                  </a:schemeClr>
                </a:gs>
                <a:gs pos="83000">
                  <a:schemeClr val="accent6">
                    <a:lumMod val="40000"/>
                    <a:lumOff val="60000"/>
                  </a:schemeClr>
                </a:gs>
                <a:gs pos="100000">
                  <a:schemeClr val="accent6">
                    <a:lumMod val="60000"/>
                    <a:lumOff val="40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spcAft>
                  <a:spcPts val="0"/>
                </a:spcAft>
              </a:pPr>
              <a:r>
                <a:rPr lang="en-US" sz="800">
                  <a:solidFill>
                    <a:srgbClr val="000000"/>
                  </a:solidFill>
                  <a:effectLst/>
                  <a:latin typeface="Arial" panose="020B0604020202020204" pitchFamily="34" charset="0"/>
                  <a:ea typeface="ＭＳ ゴシック" panose="020B0609070205080204" pitchFamily="49" charset="-128"/>
                  <a:cs typeface="Times New Roman" panose="02020603050405020304" pitchFamily="18" charset="0"/>
                </a:rPr>
                <a:t>JB330210</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4" name="角丸四角形 23"/>
            <p:cNvSpPr/>
            <p:nvPr/>
          </p:nvSpPr>
          <p:spPr>
            <a:xfrm>
              <a:off x="1417615" y="1355384"/>
              <a:ext cx="819150" cy="233386"/>
            </a:xfrm>
            <a:prstGeom prst="roundRect">
              <a:avLst/>
            </a:prstGeom>
            <a:gradFill>
              <a:gsLst>
                <a:gs pos="0">
                  <a:schemeClr val="accent1">
                    <a:lumMod val="5000"/>
                    <a:lumOff val="95000"/>
                  </a:schemeClr>
                </a:gs>
                <a:gs pos="74000">
                  <a:schemeClr val="accent6">
                    <a:lumMod val="40000"/>
                    <a:lumOff val="60000"/>
                  </a:schemeClr>
                </a:gs>
                <a:gs pos="83000">
                  <a:schemeClr val="accent6">
                    <a:lumMod val="40000"/>
                    <a:lumOff val="60000"/>
                  </a:schemeClr>
                </a:gs>
                <a:gs pos="100000">
                  <a:schemeClr val="accent6">
                    <a:lumMod val="60000"/>
                    <a:lumOff val="40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spcAft>
                  <a:spcPts val="0"/>
                </a:spcAft>
              </a:pPr>
              <a:r>
                <a:rPr lang="en-US" sz="800">
                  <a:solidFill>
                    <a:srgbClr val="000000"/>
                  </a:solidFill>
                  <a:effectLst/>
                  <a:latin typeface="Arial" panose="020B0604020202020204" pitchFamily="34" charset="0"/>
                  <a:ea typeface="ＭＳ ゴシック" panose="020B0609070205080204" pitchFamily="49" charset="-128"/>
                  <a:cs typeface="Times New Roman" panose="02020603050405020304" pitchFamily="18" charset="0"/>
                </a:rPr>
                <a:t>QB001910</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5" name="角丸四角形 24"/>
            <p:cNvSpPr/>
            <p:nvPr/>
          </p:nvSpPr>
          <p:spPr>
            <a:xfrm>
              <a:off x="1417615" y="1636054"/>
              <a:ext cx="819150" cy="233385"/>
            </a:xfrm>
            <a:prstGeom prst="roundRect">
              <a:avLst/>
            </a:prstGeom>
            <a:gradFill>
              <a:gsLst>
                <a:gs pos="0">
                  <a:schemeClr val="accent1">
                    <a:lumMod val="5000"/>
                    <a:lumOff val="95000"/>
                  </a:schemeClr>
                </a:gs>
                <a:gs pos="74000">
                  <a:schemeClr val="accent6">
                    <a:lumMod val="40000"/>
                    <a:lumOff val="60000"/>
                  </a:schemeClr>
                </a:gs>
                <a:gs pos="83000">
                  <a:schemeClr val="accent6">
                    <a:lumMod val="40000"/>
                    <a:lumOff val="60000"/>
                  </a:schemeClr>
                </a:gs>
                <a:gs pos="100000">
                  <a:schemeClr val="accent6">
                    <a:lumMod val="60000"/>
                    <a:lumOff val="40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spcAft>
                  <a:spcPts val="0"/>
                </a:spcAft>
              </a:pPr>
              <a:r>
                <a:rPr lang="en-US" sz="800">
                  <a:solidFill>
                    <a:srgbClr val="000000"/>
                  </a:solidFill>
                  <a:effectLst/>
                  <a:latin typeface="Arial" panose="020B0604020202020204" pitchFamily="34" charset="0"/>
                  <a:ea typeface="ＭＳ ゴシック" panose="020B0609070205080204" pitchFamily="49" charset="-128"/>
                  <a:cs typeface="Times New Roman" panose="02020603050405020304" pitchFamily="18" charset="0"/>
                </a:rPr>
                <a:t>QB002010</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cxnSp>
          <p:nvCxnSpPr>
            <p:cNvPr id="26" name="カギ線コネクタ 25"/>
            <p:cNvCxnSpPr>
              <a:stCxn id="20" idx="2"/>
              <a:endCxn id="22" idx="1"/>
            </p:cNvCxnSpPr>
            <p:nvPr/>
          </p:nvCxnSpPr>
          <p:spPr>
            <a:xfrm rot="16200000" flipH="1">
              <a:off x="1250695" y="745404"/>
              <a:ext cx="150325" cy="18351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7" name="カギ線コネクタ 26"/>
            <p:cNvCxnSpPr>
              <a:stCxn id="20" idx="2"/>
              <a:endCxn id="23" idx="1"/>
            </p:cNvCxnSpPr>
            <p:nvPr/>
          </p:nvCxnSpPr>
          <p:spPr>
            <a:xfrm rot="16200000" flipH="1">
              <a:off x="1110678" y="885421"/>
              <a:ext cx="430359" cy="18351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8" name="カギ線コネクタ 27"/>
            <p:cNvCxnSpPr>
              <a:stCxn id="20" idx="2"/>
              <a:endCxn id="24" idx="1"/>
            </p:cNvCxnSpPr>
            <p:nvPr/>
          </p:nvCxnSpPr>
          <p:spPr>
            <a:xfrm rot="16200000" flipH="1">
              <a:off x="970819" y="1025280"/>
              <a:ext cx="710077" cy="18351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9" name="カギ線コネクタ 28"/>
            <p:cNvCxnSpPr>
              <a:stCxn id="20" idx="2"/>
              <a:endCxn id="25" idx="1"/>
            </p:cNvCxnSpPr>
            <p:nvPr/>
          </p:nvCxnSpPr>
          <p:spPr>
            <a:xfrm rot="16200000" flipH="1">
              <a:off x="830484" y="1165615"/>
              <a:ext cx="990747" cy="18351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30" name="角丸四角形 29"/>
            <p:cNvSpPr/>
            <p:nvPr/>
          </p:nvSpPr>
          <p:spPr>
            <a:xfrm>
              <a:off x="827700" y="2386640"/>
              <a:ext cx="812800" cy="238760"/>
            </a:xfrm>
            <a:prstGeom prst="roundRect">
              <a:avLst/>
            </a:prstGeom>
            <a:gradFill>
              <a:gsLst>
                <a:gs pos="0">
                  <a:schemeClr val="accent1">
                    <a:lumMod val="5000"/>
                    <a:lumOff val="95000"/>
                  </a:schemeClr>
                </a:gs>
                <a:gs pos="74000">
                  <a:schemeClr val="accent5">
                    <a:lumMod val="40000"/>
                    <a:lumOff val="60000"/>
                  </a:schemeClr>
                </a:gs>
                <a:gs pos="83000">
                  <a:schemeClr val="accent5">
                    <a:lumMod val="40000"/>
                    <a:lumOff val="60000"/>
                  </a:schemeClr>
                </a:gs>
                <a:gs pos="100000">
                  <a:schemeClr val="accent5">
                    <a:lumMod val="60000"/>
                    <a:lumOff val="40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spcAft>
                  <a:spcPts val="0"/>
                </a:spcAft>
              </a:pPr>
              <a:r>
                <a:rPr lang="en-US" sz="800">
                  <a:solidFill>
                    <a:srgbClr val="000000"/>
                  </a:solidFill>
                  <a:effectLst/>
                  <a:latin typeface="Arial" panose="020B0604020202020204" pitchFamily="34" charset="0"/>
                  <a:ea typeface="ＭＳ ゴシック" panose="020B0609070205080204" pitchFamily="49" charset="-128"/>
                  <a:cs typeface="Times New Roman" panose="02020603050405020304" pitchFamily="18" charset="0"/>
                </a:rPr>
                <a:t>Log</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31" name="角丸四角形 30"/>
            <p:cNvSpPr/>
            <p:nvPr/>
          </p:nvSpPr>
          <p:spPr>
            <a:xfrm>
              <a:off x="1430950" y="2657150"/>
              <a:ext cx="819150" cy="232410"/>
            </a:xfrm>
            <a:prstGeom prst="roundRect">
              <a:avLst/>
            </a:prstGeom>
            <a:gradFill>
              <a:gsLst>
                <a:gs pos="0">
                  <a:schemeClr val="accent1">
                    <a:lumMod val="5000"/>
                    <a:lumOff val="95000"/>
                  </a:schemeClr>
                </a:gs>
                <a:gs pos="74000">
                  <a:schemeClr val="accent5">
                    <a:lumMod val="40000"/>
                    <a:lumOff val="60000"/>
                  </a:schemeClr>
                </a:gs>
                <a:gs pos="83000">
                  <a:schemeClr val="accent5">
                    <a:lumMod val="40000"/>
                    <a:lumOff val="60000"/>
                  </a:schemeClr>
                </a:gs>
                <a:gs pos="100000">
                  <a:schemeClr val="accent5">
                    <a:lumMod val="60000"/>
                    <a:lumOff val="40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spcAft>
                  <a:spcPts val="0"/>
                </a:spcAft>
              </a:pPr>
              <a:r>
                <a:rPr lang="en-US" sz="800">
                  <a:solidFill>
                    <a:srgbClr val="000000"/>
                  </a:solidFill>
                  <a:effectLst/>
                  <a:latin typeface="Arial" panose="020B0604020202020204" pitchFamily="34" charset="0"/>
                  <a:ea typeface="ＭＳ ゴシック" panose="020B0609070205080204" pitchFamily="49" charset="-128"/>
                  <a:cs typeface="Times New Roman" panose="02020603050405020304" pitchFamily="18" charset="0"/>
                </a:rPr>
                <a:t>JB320110</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32" name="角丸四角形 31"/>
            <p:cNvSpPr/>
            <p:nvPr/>
          </p:nvSpPr>
          <p:spPr>
            <a:xfrm>
              <a:off x="1430950" y="2938455"/>
              <a:ext cx="819150" cy="232410"/>
            </a:xfrm>
            <a:prstGeom prst="roundRect">
              <a:avLst/>
            </a:prstGeom>
            <a:gradFill>
              <a:gsLst>
                <a:gs pos="0">
                  <a:schemeClr val="accent1">
                    <a:lumMod val="5000"/>
                    <a:lumOff val="95000"/>
                  </a:schemeClr>
                </a:gs>
                <a:gs pos="74000">
                  <a:schemeClr val="accent5">
                    <a:lumMod val="40000"/>
                    <a:lumOff val="60000"/>
                  </a:schemeClr>
                </a:gs>
                <a:gs pos="83000">
                  <a:schemeClr val="accent5">
                    <a:lumMod val="40000"/>
                    <a:lumOff val="60000"/>
                  </a:schemeClr>
                </a:gs>
                <a:gs pos="100000">
                  <a:schemeClr val="accent5">
                    <a:lumMod val="60000"/>
                    <a:lumOff val="40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spcAft>
                  <a:spcPts val="0"/>
                </a:spcAft>
              </a:pPr>
              <a:r>
                <a:rPr lang="en-US" sz="800">
                  <a:solidFill>
                    <a:srgbClr val="000000"/>
                  </a:solidFill>
                  <a:effectLst/>
                  <a:latin typeface="Arial" panose="020B0604020202020204" pitchFamily="34" charset="0"/>
                  <a:ea typeface="ＭＳ ゴシック" panose="020B0609070205080204" pitchFamily="49" charset="-128"/>
                  <a:cs typeface="Times New Roman" panose="02020603050405020304" pitchFamily="18" charset="0"/>
                </a:rPr>
                <a:t>JB330210</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33" name="角丸四角形 32"/>
            <p:cNvSpPr/>
            <p:nvPr/>
          </p:nvSpPr>
          <p:spPr>
            <a:xfrm>
              <a:off x="1430950" y="3219760"/>
              <a:ext cx="819150" cy="233045"/>
            </a:xfrm>
            <a:prstGeom prst="roundRect">
              <a:avLst/>
            </a:prstGeom>
            <a:gradFill>
              <a:gsLst>
                <a:gs pos="0">
                  <a:schemeClr val="accent1">
                    <a:lumMod val="5000"/>
                    <a:lumOff val="95000"/>
                  </a:schemeClr>
                </a:gs>
                <a:gs pos="74000">
                  <a:schemeClr val="accent5">
                    <a:lumMod val="40000"/>
                    <a:lumOff val="60000"/>
                  </a:schemeClr>
                </a:gs>
                <a:gs pos="83000">
                  <a:schemeClr val="accent5">
                    <a:lumMod val="40000"/>
                    <a:lumOff val="60000"/>
                  </a:schemeClr>
                </a:gs>
                <a:gs pos="100000">
                  <a:schemeClr val="accent5">
                    <a:lumMod val="60000"/>
                    <a:lumOff val="40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spcAft>
                  <a:spcPts val="0"/>
                </a:spcAft>
              </a:pPr>
              <a:r>
                <a:rPr lang="en-US" sz="800">
                  <a:solidFill>
                    <a:srgbClr val="000000"/>
                  </a:solidFill>
                  <a:effectLst/>
                  <a:latin typeface="Arial" panose="020B0604020202020204" pitchFamily="34" charset="0"/>
                  <a:ea typeface="ＭＳ ゴシック" panose="020B0609070205080204" pitchFamily="49" charset="-128"/>
                  <a:cs typeface="Times New Roman" panose="02020603050405020304" pitchFamily="18" charset="0"/>
                </a:rPr>
                <a:t>QB001910</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34" name="角丸四角形 33"/>
            <p:cNvSpPr/>
            <p:nvPr/>
          </p:nvSpPr>
          <p:spPr>
            <a:xfrm>
              <a:off x="1430950" y="3501405"/>
              <a:ext cx="819150" cy="233045"/>
            </a:xfrm>
            <a:prstGeom prst="roundRect">
              <a:avLst/>
            </a:prstGeom>
            <a:gradFill>
              <a:gsLst>
                <a:gs pos="0">
                  <a:schemeClr val="accent1">
                    <a:lumMod val="5000"/>
                    <a:lumOff val="95000"/>
                  </a:schemeClr>
                </a:gs>
                <a:gs pos="74000">
                  <a:schemeClr val="accent5">
                    <a:lumMod val="40000"/>
                    <a:lumOff val="60000"/>
                  </a:schemeClr>
                </a:gs>
                <a:gs pos="83000">
                  <a:schemeClr val="accent5">
                    <a:lumMod val="40000"/>
                    <a:lumOff val="60000"/>
                  </a:schemeClr>
                </a:gs>
                <a:gs pos="100000">
                  <a:schemeClr val="accent5">
                    <a:lumMod val="60000"/>
                    <a:lumOff val="40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spcAft>
                  <a:spcPts val="0"/>
                </a:spcAft>
              </a:pPr>
              <a:r>
                <a:rPr lang="en-US" sz="800">
                  <a:solidFill>
                    <a:srgbClr val="000000"/>
                  </a:solidFill>
                  <a:effectLst/>
                  <a:latin typeface="Arial" panose="020B0604020202020204" pitchFamily="34" charset="0"/>
                  <a:ea typeface="ＭＳ ゴシック" panose="020B0609070205080204" pitchFamily="49" charset="-128"/>
                  <a:cs typeface="Times New Roman" panose="02020603050405020304" pitchFamily="18" charset="0"/>
                </a:rPr>
                <a:t>QB002010</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cxnSp>
          <p:nvCxnSpPr>
            <p:cNvPr id="35" name="カギ線コネクタ 34"/>
            <p:cNvCxnSpPr>
              <a:stCxn id="19" idx="2"/>
              <a:endCxn id="30" idx="1"/>
            </p:cNvCxnSpPr>
            <p:nvPr/>
          </p:nvCxnSpPr>
          <p:spPr>
            <a:xfrm rot="16200000" flipH="1">
              <a:off x="-334823" y="1343497"/>
              <a:ext cx="2086920" cy="23812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6" name="カギ線コネクタ 35"/>
            <p:cNvCxnSpPr>
              <a:stCxn id="30" idx="2"/>
              <a:endCxn id="31" idx="1"/>
            </p:cNvCxnSpPr>
            <p:nvPr/>
          </p:nvCxnSpPr>
          <p:spPr>
            <a:xfrm rot="16200000" flipH="1">
              <a:off x="1258548" y="2600952"/>
              <a:ext cx="147955" cy="19685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7" name="カギ線コネクタ 36"/>
            <p:cNvCxnSpPr>
              <a:stCxn id="30" idx="2"/>
              <a:endCxn id="32" idx="1"/>
            </p:cNvCxnSpPr>
            <p:nvPr/>
          </p:nvCxnSpPr>
          <p:spPr>
            <a:xfrm rot="16200000" flipH="1">
              <a:off x="1117895" y="2741605"/>
              <a:ext cx="429260" cy="19685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8" name="カギ線コネクタ 37"/>
            <p:cNvCxnSpPr>
              <a:stCxn id="30" idx="2"/>
              <a:endCxn id="33" idx="1"/>
            </p:cNvCxnSpPr>
            <p:nvPr/>
          </p:nvCxnSpPr>
          <p:spPr>
            <a:xfrm rot="16200000" flipH="1">
              <a:off x="977084" y="2882416"/>
              <a:ext cx="710883" cy="19685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9" name="カギ線コネクタ 38"/>
            <p:cNvCxnSpPr>
              <a:stCxn id="30" idx="2"/>
              <a:endCxn id="34" idx="1"/>
            </p:cNvCxnSpPr>
            <p:nvPr/>
          </p:nvCxnSpPr>
          <p:spPr>
            <a:xfrm rot="16200000" flipH="1">
              <a:off x="836261" y="3023239"/>
              <a:ext cx="992528" cy="196850"/>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762000" y="463517"/>
              <a:ext cx="1562100" cy="1792793"/>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1" name="正方形/長方形 40"/>
            <p:cNvSpPr/>
            <p:nvPr/>
          </p:nvSpPr>
          <p:spPr>
            <a:xfrm>
              <a:off x="762000" y="2324589"/>
              <a:ext cx="1562100" cy="1796148"/>
            </a:xfrm>
            <a:prstGeom prst="rect">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2" name="角丸四角形吹き出し 41"/>
            <p:cNvSpPr/>
            <p:nvPr/>
          </p:nvSpPr>
          <p:spPr>
            <a:xfrm>
              <a:off x="2668602" y="834887"/>
              <a:ext cx="2499746" cy="564230"/>
            </a:xfrm>
            <a:prstGeom prst="wedgeRoundRectCallout">
              <a:avLst>
                <a:gd name="adj1" fmla="val -63813"/>
                <a:gd name="adj2" fmla="val 38759"/>
                <a:gd name="adj3" fmla="val 16667"/>
              </a:avLst>
            </a:prstGeom>
            <a:solidFill>
              <a:schemeClr val="accent6">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gn="l">
                <a:spcAft>
                  <a:spcPts val="0"/>
                </a:spcAft>
              </a:pPr>
              <a:r>
                <a:rPr 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INI</a:t>
              </a:r>
              <a:r>
                <a:rPr lang="ja-JP" sz="900" kern="100" dirty="0">
                  <a:solidFill>
                    <a:schemeClr val="tx1"/>
                  </a:solidFill>
                  <a:effectLst/>
                  <a:latin typeface="Arial" panose="020B0604020202020204" pitchFamily="34" charset="0"/>
                  <a:ea typeface="ＭＳ Ｐゴシック" panose="020B0600070205080204" pitchFamily="50" charset="-128"/>
                  <a:cs typeface="Times New Roman" panose="02020603050405020304" pitchFamily="18" charset="0"/>
                </a:rPr>
                <a:t>ファイルをファイル名のみで指定した場合の</a:t>
              </a:r>
              <a:endParaRPr lang="ja-JP" sz="1000" kern="100" dirty="0">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a:p>
              <a:pPr algn="l">
                <a:spcAft>
                  <a:spcPts val="0"/>
                </a:spcAft>
              </a:pPr>
              <a:r>
                <a:rPr 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INI</a:t>
              </a:r>
              <a:r>
                <a:rPr lang="ja-JP" sz="900" kern="100" dirty="0">
                  <a:solidFill>
                    <a:schemeClr val="tx1"/>
                  </a:solidFill>
                  <a:effectLst/>
                  <a:latin typeface="Arial" panose="020B0604020202020204" pitchFamily="34" charset="0"/>
                  <a:ea typeface="ＭＳ Ｐゴシック" panose="020B0600070205080204" pitchFamily="50" charset="-128"/>
                  <a:cs typeface="Times New Roman" panose="02020603050405020304" pitchFamily="18" charset="0"/>
                </a:rPr>
                <a:t>ファイルのデフォルト格納先フォルダ。</a:t>
              </a:r>
              <a:endParaRPr lang="ja-JP" sz="1000" kern="100" dirty="0">
                <a:solidFill>
                  <a:schemeClr val="tx1"/>
                </a:solidFill>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43" name="角丸四角形吹き出し 42"/>
            <p:cNvSpPr/>
            <p:nvPr/>
          </p:nvSpPr>
          <p:spPr>
            <a:xfrm>
              <a:off x="2660650" y="2646683"/>
              <a:ext cx="2849604" cy="607566"/>
            </a:xfrm>
            <a:prstGeom prst="wedgeRoundRectCallout">
              <a:avLst>
                <a:gd name="adj1" fmla="val -61581"/>
                <a:gd name="adj2" fmla="val 38759"/>
                <a:gd name="adj3" fmla="val 16667"/>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spcAft>
                  <a:spcPts val="0"/>
                </a:spcAft>
              </a:pPr>
              <a:r>
                <a:rPr lang="en-US" sz="900" dirty="0">
                  <a:solidFill>
                    <a:schemeClr val="tx1"/>
                  </a:solidFill>
                  <a:effectLst/>
                  <a:latin typeface="Arial" panose="020B0604020202020204" pitchFamily="34" charset="0"/>
                  <a:ea typeface="ＭＳ Ｐゴシック" panose="020B0600070205080204" pitchFamily="50" charset="-128"/>
                  <a:cs typeface="ＭＳ Ｐゴシック" panose="020B0600070205080204" pitchFamily="50" charset="-128"/>
                </a:rPr>
                <a:t>Log</a:t>
              </a:r>
              <a:r>
                <a:rPr lang="ja-JP" sz="900" dirty="0">
                  <a:solidFill>
                    <a:schemeClr val="tx1"/>
                  </a:solidFill>
                  <a:effectLst/>
                  <a:latin typeface="Arial" panose="020B0604020202020204" pitchFamily="34" charset="0"/>
                  <a:ea typeface="ＭＳ Ｐゴシック" panose="020B0600070205080204" pitchFamily="50" charset="-128"/>
                  <a:cs typeface="Times New Roman" panose="02020603050405020304" pitchFamily="18" charset="0"/>
                </a:rPr>
                <a:t>ファイル、エラー</a:t>
              </a:r>
              <a:r>
                <a:rPr lang="en-US" sz="900" dirty="0">
                  <a:solidFill>
                    <a:schemeClr val="tx1"/>
                  </a:solidFill>
                  <a:effectLst/>
                  <a:latin typeface="Arial" panose="020B0604020202020204" pitchFamily="34" charset="0"/>
                  <a:ea typeface="ＭＳ Ｐゴシック" panose="020B0600070205080204" pitchFamily="50" charset="-128"/>
                  <a:cs typeface="Times New Roman" panose="02020603050405020304" pitchFamily="18" charset="0"/>
                </a:rPr>
                <a:t>CSV</a:t>
              </a:r>
              <a:r>
                <a:rPr lang="ja-JP" sz="900" dirty="0">
                  <a:solidFill>
                    <a:schemeClr val="tx1"/>
                  </a:solidFill>
                  <a:effectLst/>
                  <a:latin typeface="Arial" panose="020B0604020202020204" pitchFamily="34" charset="0"/>
                  <a:ea typeface="ＭＳ Ｐゴシック" panose="020B0600070205080204" pitchFamily="50" charset="-128"/>
                  <a:cs typeface="Times New Roman" panose="02020603050405020304" pitchFamily="18" charset="0"/>
                </a:rPr>
                <a:t>ファイルの保存先フォルダ。</a:t>
              </a:r>
              <a:endParaRPr lang="ja-JP" sz="1200" dirty="0">
                <a:solidFill>
                  <a:schemeClr val="tx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spcAft>
                  <a:spcPts val="0"/>
                </a:spcAft>
              </a:pPr>
              <a:r>
                <a:rPr lang="en-US" sz="900" dirty="0">
                  <a:solidFill>
                    <a:schemeClr val="tx1"/>
                  </a:solidFill>
                  <a:effectLst/>
                  <a:latin typeface="Arial" panose="020B0604020202020204" pitchFamily="34" charset="0"/>
                  <a:ea typeface="ＭＳ Ｐゴシック" panose="020B0600070205080204" pitchFamily="50" charset="-128"/>
                  <a:cs typeface="Times New Roman" panose="02020603050405020304" pitchFamily="18" charset="0"/>
                </a:rPr>
                <a:t> </a:t>
              </a:r>
              <a:r>
                <a:rPr lang="ja-JP" sz="900" dirty="0">
                  <a:solidFill>
                    <a:schemeClr val="tx1"/>
                  </a:solidFill>
                  <a:effectLst/>
                  <a:latin typeface="Arial" panose="020B0604020202020204" pitchFamily="34" charset="0"/>
                  <a:ea typeface="ＭＳ Ｐゴシック" panose="020B0600070205080204" pitchFamily="50" charset="-128"/>
                  <a:cs typeface="Times New Roman" panose="02020603050405020304" pitchFamily="18" charset="0"/>
                </a:rPr>
                <a:t>※実行時に存在しない場合は自動で作成されます。</a:t>
              </a:r>
              <a:endParaRPr lang="ja-JP" sz="1200" dirty="0">
                <a:solidFill>
                  <a:schemeClr val="tx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4" name="角丸四角形 43"/>
            <p:cNvSpPr/>
            <p:nvPr/>
          </p:nvSpPr>
          <p:spPr>
            <a:xfrm>
              <a:off x="1417425" y="1916281"/>
              <a:ext cx="819150" cy="233045"/>
            </a:xfrm>
            <a:prstGeom prst="roundRect">
              <a:avLst/>
            </a:prstGeom>
            <a:gradFill>
              <a:gsLst>
                <a:gs pos="0">
                  <a:schemeClr val="accent1">
                    <a:lumMod val="5000"/>
                    <a:lumOff val="95000"/>
                  </a:schemeClr>
                </a:gs>
                <a:gs pos="74000">
                  <a:schemeClr val="accent6">
                    <a:lumMod val="40000"/>
                    <a:lumOff val="60000"/>
                  </a:schemeClr>
                </a:gs>
                <a:gs pos="83000">
                  <a:schemeClr val="accent6">
                    <a:lumMod val="40000"/>
                    <a:lumOff val="60000"/>
                  </a:schemeClr>
                </a:gs>
                <a:gs pos="100000">
                  <a:schemeClr val="accent6">
                    <a:lumMod val="60000"/>
                    <a:lumOff val="40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spcAft>
                  <a:spcPts val="0"/>
                </a:spcAft>
              </a:pPr>
              <a:r>
                <a:rPr lang="en-US" sz="800" dirty="0">
                  <a:solidFill>
                    <a:srgbClr val="FF0000"/>
                  </a:solidFill>
                  <a:effectLst/>
                  <a:latin typeface="Arial" panose="020B0604020202020204" pitchFamily="34" charset="0"/>
                  <a:ea typeface="ＭＳ ゴシック" panose="020B0609070205080204" pitchFamily="49" charset="-128"/>
                  <a:cs typeface="Times New Roman" panose="02020603050405020304" pitchFamily="18" charset="0"/>
                </a:rPr>
                <a:t>HR210300</a:t>
              </a:r>
              <a:endParaRPr lang="ja-JP" sz="120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cxnSp>
          <p:nvCxnSpPr>
            <p:cNvPr id="45" name="カギ線コネクタ 44"/>
            <p:cNvCxnSpPr>
              <a:endCxn id="44" idx="1"/>
            </p:cNvCxnSpPr>
            <p:nvPr/>
          </p:nvCxnSpPr>
          <p:spPr>
            <a:xfrm rot="16200000" flipH="1">
              <a:off x="700058" y="1315296"/>
              <a:ext cx="1250590" cy="184143"/>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1431015" y="3783691"/>
              <a:ext cx="819150" cy="233045"/>
            </a:xfrm>
            <a:prstGeom prst="roundRect">
              <a:avLst/>
            </a:prstGeom>
            <a:gradFill>
              <a:gsLst>
                <a:gs pos="0">
                  <a:schemeClr val="accent1">
                    <a:lumMod val="5000"/>
                    <a:lumOff val="95000"/>
                  </a:schemeClr>
                </a:gs>
                <a:gs pos="74000">
                  <a:schemeClr val="accent5">
                    <a:lumMod val="40000"/>
                    <a:lumOff val="60000"/>
                  </a:schemeClr>
                </a:gs>
                <a:gs pos="83000">
                  <a:schemeClr val="accent5">
                    <a:lumMod val="40000"/>
                    <a:lumOff val="60000"/>
                  </a:schemeClr>
                </a:gs>
                <a:gs pos="100000">
                  <a:schemeClr val="accent5">
                    <a:lumMod val="60000"/>
                    <a:lumOff val="40000"/>
                  </a:schemeClr>
                </a:gs>
              </a:gsLst>
              <a:lin ang="5400000" scaled="1"/>
            </a:gra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spcAft>
                  <a:spcPts val="0"/>
                </a:spcAft>
              </a:pPr>
              <a:r>
                <a:rPr lang="en-US" sz="800" dirty="0">
                  <a:solidFill>
                    <a:srgbClr val="FF0000"/>
                  </a:solidFill>
                  <a:effectLst/>
                  <a:latin typeface="Arial" panose="020B0604020202020204" pitchFamily="34" charset="0"/>
                  <a:ea typeface="ＭＳ ゴシック" panose="020B0609070205080204" pitchFamily="49" charset="-128"/>
                  <a:cs typeface="Times New Roman" panose="02020603050405020304" pitchFamily="18" charset="0"/>
                </a:rPr>
                <a:t>HR210300</a:t>
              </a:r>
              <a:endParaRPr lang="ja-JP" sz="120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cxnSp>
          <p:nvCxnSpPr>
            <p:cNvPr id="47" name="カギ線コネクタ 46"/>
            <p:cNvCxnSpPr>
              <a:stCxn id="30" idx="2"/>
              <a:endCxn id="46" idx="1"/>
            </p:cNvCxnSpPr>
            <p:nvPr/>
          </p:nvCxnSpPr>
          <p:spPr>
            <a:xfrm rot="16200000" flipH="1">
              <a:off x="695194" y="3164123"/>
              <a:ext cx="1274726" cy="196915"/>
            </a:xfrm>
            <a:prstGeom prst="bentConnector2">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65639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778852345"/>
              </p:ext>
            </p:extLst>
          </p:nvPr>
        </p:nvGraphicFramePr>
        <p:xfrm>
          <a:off x="360000" y="1023707"/>
          <a:ext cx="8496944" cy="3910103"/>
        </p:xfrm>
        <a:graphic>
          <a:graphicData uri="http://schemas.openxmlformats.org/drawingml/2006/table">
            <a:tbl>
              <a:tblPr firstRow="1" firstCol="1" bandRow="1">
                <a:tableStyleId>{21E4AEA4-8DFA-4A89-87EB-49C32662AFE0}</a:tableStyleId>
              </a:tblPr>
              <a:tblGrid>
                <a:gridCol w="1120052">
                  <a:extLst>
                    <a:ext uri="{9D8B030D-6E8A-4147-A177-3AD203B41FA5}">
                      <a16:colId xmlns:a16="http://schemas.microsoft.com/office/drawing/2014/main" val="3162558673"/>
                    </a:ext>
                  </a:extLst>
                </a:gridCol>
                <a:gridCol w="1583522">
                  <a:extLst>
                    <a:ext uri="{9D8B030D-6E8A-4147-A177-3AD203B41FA5}">
                      <a16:colId xmlns:a16="http://schemas.microsoft.com/office/drawing/2014/main" val="3618056930"/>
                    </a:ext>
                  </a:extLst>
                </a:gridCol>
                <a:gridCol w="1544899">
                  <a:extLst>
                    <a:ext uri="{9D8B030D-6E8A-4147-A177-3AD203B41FA5}">
                      <a16:colId xmlns:a16="http://schemas.microsoft.com/office/drawing/2014/main" val="2186005934"/>
                    </a:ext>
                  </a:extLst>
                </a:gridCol>
                <a:gridCol w="4248471">
                  <a:extLst>
                    <a:ext uri="{9D8B030D-6E8A-4147-A177-3AD203B41FA5}">
                      <a16:colId xmlns:a16="http://schemas.microsoft.com/office/drawing/2014/main" val="2576570472"/>
                    </a:ext>
                  </a:extLst>
                </a:gridCol>
              </a:tblGrid>
              <a:tr h="215895">
                <a:tc>
                  <a:txBody>
                    <a:bodyPr/>
                    <a:lstStyle/>
                    <a:p>
                      <a:pPr marL="180340" algn="just">
                        <a:spcAft>
                          <a:spcPts val="0"/>
                        </a:spcAft>
                      </a:pPr>
                      <a:r>
                        <a:rPr lang="ja-JP" sz="900" kern="100" dirty="0">
                          <a:effectLst/>
                        </a:rPr>
                        <a:t>セクション</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49827" marR="49827" marT="36000" marB="0" anchor="ctr"/>
                </a:tc>
                <a:tc>
                  <a:txBody>
                    <a:bodyPr/>
                    <a:lstStyle/>
                    <a:p>
                      <a:pPr marL="180340" algn="just">
                        <a:spcAft>
                          <a:spcPts val="0"/>
                        </a:spcAft>
                      </a:pPr>
                      <a:r>
                        <a:rPr lang="ja-JP" sz="900" kern="100" dirty="0">
                          <a:effectLst/>
                        </a:rPr>
                        <a:t>キー</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49827" marR="49827" marT="0" marB="0" anchor="ctr"/>
                </a:tc>
                <a:tc>
                  <a:txBody>
                    <a:bodyPr/>
                    <a:lstStyle/>
                    <a:p>
                      <a:pPr marL="180340" algn="just">
                        <a:spcAft>
                          <a:spcPts val="0"/>
                        </a:spcAft>
                      </a:pPr>
                      <a:r>
                        <a:rPr lang="ja-JP" sz="900" kern="100" dirty="0">
                          <a:effectLst/>
                        </a:rPr>
                        <a:t>定義名</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49827" marR="49827" marT="0" marB="0" anchor="ctr"/>
                </a:tc>
                <a:tc>
                  <a:txBody>
                    <a:bodyPr/>
                    <a:lstStyle/>
                    <a:p>
                      <a:pPr marL="180340" algn="just">
                        <a:spcAft>
                          <a:spcPts val="0"/>
                        </a:spcAft>
                      </a:pPr>
                      <a:r>
                        <a:rPr lang="ja-JP" sz="900" kern="100">
                          <a:effectLst/>
                        </a:rPr>
                        <a:t>説明</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49827" marR="49827" marT="0" marB="0" anchor="ctr"/>
                </a:tc>
                <a:extLst>
                  <a:ext uri="{0D108BD9-81ED-4DB2-BD59-A6C34878D82A}">
                    <a16:rowId xmlns:a16="http://schemas.microsoft.com/office/drawing/2014/main" val="1911997990"/>
                  </a:ext>
                </a:extLst>
              </a:tr>
              <a:tr h="568339">
                <a:tc rowSpan="2">
                  <a:txBody>
                    <a:bodyPr/>
                    <a:lstStyle/>
                    <a:p>
                      <a:pPr marL="180340" algn="just">
                        <a:spcAft>
                          <a:spcPts val="0"/>
                        </a:spcAft>
                      </a:pPr>
                      <a:r>
                        <a:rPr lang="en-US" sz="900" kern="100" dirty="0">
                          <a:effectLst/>
                        </a:rPr>
                        <a:t>SYSTEM</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49827" marR="49827" marT="36000" marB="0"/>
                </a:tc>
                <a:tc>
                  <a:txBody>
                    <a:bodyPr/>
                    <a:lstStyle/>
                    <a:p>
                      <a:pPr marL="180340" algn="just">
                        <a:spcAft>
                          <a:spcPts val="0"/>
                        </a:spcAft>
                      </a:pPr>
                      <a:r>
                        <a:rPr lang="en-US" sz="900" kern="100" dirty="0">
                          <a:effectLst/>
                        </a:rPr>
                        <a:t>LOG_OUT_CONSOLE</a:t>
                      </a:r>
                      <a:endParaRPr lang="ja-JP" sz="900" b="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49827" marR="49827" marT="0" marB="0"/>
                </a:tc>
                <a:tc>
                  <a:txBody>
                    <a:bodyPr/>
                    <a:lstStyle/>
                    <a:p>
                      <a:pPr marL="180340" algn="just">
                        <a:spcAft>
                          <a:spcPts val="0"/>
                        </a:spcAft>
                      </a:pPr>
                      <a:r>
                        <a:rPr lang="ja-JP" sz="900" kern="100" dirty="0">
                          <a:effectLst/>
                        </a:rPr>
                        <a:t>画面表示フラグ</a:t>
                      </a:r>
                      <a:endParaRPr lang="ja-JP" sz="900" b="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49827" marR="49827" marT="0" marB="0"/>
                </a:tc>
                <a:tc>
                  <a:txBody>
                    <a:bodyPr/>
                    <a:lstStyle/>
                    <a:p>
                      <a:pPr marL="180340" algn="l">
                        <a:spcAft>
                          <a:spcPts val="0"/>
                        </a:spcAft>
                      </a:pPr>
                      <a:r>
                        <a:rPr lang="ja-JP" sz="900" kern="100" dirty="0">
                          <a:effectLst/>
                        </a:rPr>
                        <a:t>コンソール画面に表示するかを設定します。</a:t>
                      </a:r>
                    </a:p>
                    <a:p>
                      <a:pPr marL="775335" indent="-809625" algn="l">
                        <a:spcAft>
                          <a:spcPts val="0"/>
                        </a:spcAft>
                      </a:pPr>
                      <a:r>
                        <a:rPr lang="ja-JP" altLang="en-US" sz="900" kern="100" dirty="0">
                          <a:effectLst/>
                        </a:rPr>
                        <a:t>　　</a:t>
                      </a:r>
                      <a:r>
                        <a:rPr lang="en-US" sz="900" kern="100" dirty="0">
                          <a:effectLst/>
                        </a:rPr>
                        <a:t>“0”(</a:t>
                      </a:r>
                      <a:r>
                        <a:rPr lang="ja-JP" sz="900" kern="100" dirty="0">
                          <a:effectLst/>
                        </a:rPr>
                        <a:t>表示する</a:t>
                      </a:r>
                      <a:r>
                        <a:rPr lang="en-US" sz="900" kern="100" dirty="0">
                          <a:effectLst/>
                        </a:rPr>
                        <a:t>) : </a:t>
                      </a:r>
                      <a:r>
                        <a:rPr lang="ja-JP" sz="900" kern="100" dirty="0">
                          <a:effectLst/>
                        </a:rPr>
                        <a:t>コンソール画面にログの出力レベルに応じた内容を表示します。</a:t>
                      </a:r>
                    </a:p>
                    <a:p>
                      <a:pPr marL="864870" indent="-899160" algn="l">
                        <a:spcAft>
                          <a:spcPts val="0"/>
                        </a:spcAft>
                      </a:pPr>
                      <a:r>
                        <a:rPr lang="ja-JP" altLang="en-US" sz="900" kern="100" dirty="0">
                          <a:effectLst/>
                        </a:rPr>
                        <a:t>　　</a:t>
                      </a:r>
                      <a:r>
                        <a:rPr lang="en-US" sz="900" kern="100" dirty="0">
                          <a:effectLst/>
                        </a:rPr>
                        <a:t>“1”(</a:t>
                      </a:r>
                      <a:r>
                        <a:rPr lang="ja-JP" sz="900" kern="100" dirty="0">
                          <a:effectLst/>
                        </a:rPr>
                        <a:t>表示しない</a:t>
                      </a:r>
                      <a:r>
                        <a:rPr lang="en-US" sz="900" kern="100" dirty="0">
                          <a:effectLst/>
                        </a:rPr>
                        <a:t>) : </a:t>
                      </a:r>
                      <a:r>
                        <a:rPr lang="ja-JP" sz="900" kern="100" dirty="0">
                          <a:effectLst/>
                        </a:rPr>
                        <a:t>コンソール画面に処理内容を表示しません。</a:t>
                      </a:r>
                      <a:endParaRPr lang="ja-JP" sz="900" b="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49827" marR="49827" marT="0" marB="0"/>
                </a:tc>
                <a:extLst>
                  <a:ext uri="{0D108BD9-81ED-4DB2-BD59-A6C34878D82A}">
                    <a16:rowId xmlns:a16="http://schemas.microsoft.com/office/drawing/2014/main" val="2306022464"/>
                  </a:ext>
                </a:extLst>
              </a:tr>
              <a:tr h="710424">
                <a:tc vMerge="1">
                  <a:txBody>
                    <a:bodyPr/>
                    <a:lstStyle/>
                    <a:p>
                      <a:endParaRPr kumimoji="1" lang="ja-JP" altLang="en-US"/>
                    </a:p>
                  </a:txBody>
                  <a:tcPr/>
                </a:tc>
                <a:tc>
                  <a:txBody>
                    <a:bodyPr/>
                    <a:lstStyle/>
                    <a:p>
                      <a:pPr marL="180340" algn="just">
                        <a:spcAft>
                          <a:spcPts val="0"/>
                        </a:spcAft>
                      </a:pPr>
                      <a:r>
                        <a:rPr lang="en-US" sz="900" kern="100" dirty="0">
                          <a:effectLst/>
                        </a:rPr>
                        <a:t>LOG_OUT_LEVEL</a:t>
                      </a:r>
                      <a:endParaRPr lang="ja-JP" sz="900" b="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49827" marR="49827" marT="0" marB="0"/>
                </a:tc>
                <a:tc>
                  <a:txBody>
                    <a:bodyPr/>
                    <a:lstStyle/>
                    <a:p>
                      <a:pPr marL="180340" algn="just">
                        <a:spcAft>
                          <a:spcPts val="0"/>
                        </a:spcAft>
                      </a:pPr>
                      <a:r>
                        <a:rPr lang="ja-JP" sz="900" kern="100" dirty="0">
                          <a:effectLst/>
                        </a:rPr>
                        <a:t>ログ出力レベル</a:t>
                      </a:r>
                      <a:endParaRPr lang="ja-JP" sz="900" b="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49827" marR="49827" marT="0" marB="0"/>
                </a:tc>
                <a:tc>
                  <a:txBody>
                    <a:bodyPr/>
                    <a:lstStyle/>
                    <a:p>
                      <a:pPr marL="180340" algn="just">
                        <a:spcAft>
                          <a:spcPts val="0"/>
                        </a:spcAft>
                      </a:pPr>
                      <a:r>
                        <a:rPr lang="ja-JP" sz="900" kern="100" dirty="0">
                          <a:effectLst/>
                        </a:rPr>
                        <a:t>ログの出力レベルを設定します。</a:t>
                      </a:r>
                    </a:p>
                    <a:p>
                      <a:pPr marL="774700" indent="-808990" algn="just">
                        <a:spcAft>
                          <a:spcPts val="0"/>
                        </a:spcAft>
                      </a:pPr>
                      <a:r>
                        <a:rPr lang="ja-JP" altLang="en-US" sz="900" kern="100" dirty="0">
                          <a:effectLst/>
                        </a:rPr>
                        <a:t>　　</a:t>
                      </a:r>
                      <a:r>
                        <a:rPr lang="en-US" sz="900" kern="100" dirty="0">
                          <a:effectLst/>
                        </a:rPr>
                        <a:t>“0”(</a:t>
                      </a:r>
                      <a:r>
                        <a:rPr lang="ja-JP" sz="900" kern="100" dirty="0">
                          <a:effectLst/>
                        </a:rPr>
                        <a:t>通常ログ</a:t>
                      </a:r>
                      <a:r>
                        <a:rPr lang="en-US" sz="900" kern="100" dirty="0">
                          <a:effectLst/>
                        </a:rPr>
                        <a:t>) : </a:t>
                      </a:r>
                      <a:r>
                        <a:rPr lang="ja-JP" sz="900" kern="100" dirty="0">
                          <a:effectLst/>
                        </a:rPr>
                        <a:t>エラーメッセージ、ストアドプロシージャ実行内容が出力対象となります。</a:t>
                      </a:r>
                    </a:p>
                    <a:p>
                      <a:pPr marL="774700" indent="-808990" algn="just">
                        <a:spcAft>
                          <a:spcPts val="0"/>
                        </a:spcAft>
                      </a:pPr>
                      <a:r>
                        <a:rPr lang="ja-JP" altLang="en-US" sz="900" kern="100" dirty="0">
                          <a:effectLst/>
                        </a:rPr>
                        <a:t>　　</a:t>
                      </a:r>
                      <a:r>
                        <a:rPr lang="en-US" sz="900" kern="100" dirty="0">
                          <a:effectLst/>
                        </a:rPr>
                        <a:t>“1”(</a:t>
                      </a:r>
                      <a:r>
                        <a:rPr lang="ja-JP" sz="900" kern="100" dirty="0">
                          <a:effectLst/>
                        </a:rPr>
                        <a:t>処理ログ</a:t>
                      </a:r>
                      <a:r>
                        <a:rPr lang="en-US" sz="900" kern="100" dirty="0">
                          <a:effectLst/>
                        </a:rPr>
                        <a:t>) : </a:t>
                      </a:r>
                      <a:r>
                        <a:rPr lang="ja-JP" sz="900" kern="100" dirty="0">
                          <a:effectLst/>
                        </a:rPr>
                        <a:t>通常ログと処理詳細内容が出力対象となります。</a:t>
                      </a:r>
                    </a:p>
                    <a:p>
                      <a:pPr marL="774700" indent="-808990" algn="just">
                        <a:spcAft>
                          <a:spcPts val="0"/>
                        </a:spcAft>
                      </a:pPr>
                      <a:r>
                        <a:rPr lang="ja-JP" altLang="en-US" sz="900" kern="100" dirty="0">
                          <a:effectLst/>
                        </a:rPr>
                        <a:t>　　</a:t>
                      </a:r>
                      <a:r>
                        <a:rPr lang="en-US" sz="900" kern="100" dirty="0">
                          <a:effectLst/>
                        </a:rPr>
                        <a:t>“2”(</a:t>
                      </a:r>
                      <a:r>
                        <a:rPr lang="ja-JP" sz="900" kern="100" dirty="0">
                          <a:effectLst/>
                        </a:rPr>
                        <a:t>デバッグ</a:t>
                      </a:r>
                      <a:r>
                        <a:rPr lang="en-US" sz="900" kern="100" dirty="0">
                          <a:effectLst/>
                        </a:rPr>
                        <a:t>) : </a:t>
                      </a:r>
                      <a:r>
                        <a:rPr lang="ja-JP" sz="900" kern="100" dirty="0">
                          <a:effectLst/>
                        </a:rPr>
                        <a:t>処理ログよりさらに詳細内容が出力対象となります。</a:t>
                      </a:r>
                      <a:endParaRPr lang="ja-JP" sz="900" b="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49827" marR="49827" marT="0" marB="0"/>
                </a:tc>
                <a:extLst>
                  <a:ext uri="{0D108BD9-81ED-4DB2-BD59-A6C34878D82A}">
                    <a16:rowId xmlns:a16="http://schemas.microsoft.com/office/drawing/2014/main" val="3437425684"/>
                  </a:ext>
                </a:extLst>
              </a:tr>
              <a:tr h="426255">
                <a:tc rowSpan="7">
                  <a:txBody>
                    <a:bodyPr/>
                    <a:lstStyle/>
                    <a:p>
                      <a:pPr marL="180340" algn="just">
                        <a:spcAft>
                          <a:spcPts val="0"/>
                        </a:spcAft>
                      </a:pPr>
                      <a:r>
                        <a:rPr lang="en-US" sz="900" kern="100" dirty="0">
                          <a:effectLst/>
                        </a:rPr>
                        <a:t>PARAMETER</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49827" marR="49827" marT="36000" marB="0"/>
                </a:tc>
                <a:tc>
                  <a:txBody>
                    <a:bodyPr/>
                    <a:lstStyle/>
                    <a:p>
                      <a:pPr marL="180340" algn="just">
                        <a:spcAft>
                          <a:spcPts val="0"/>
                        </a:spcAft>
                      </a:pPr>
                      <a:r>
                        <a:rPr lang="en-US" sz="900" kern="100">
                          <a:effectLst/>
                        </a:rPr>
                        <a:t>BASE_DATE</a:t>
                      </a:r>
                      <a:endParaRPr lang="ja-JP" sz="900" b="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49827" marR="49827" marT="0" marB="0"/>
                </a:tc>
                <a:tc>
                  <a:txBody>
                    <a:bodyPr/>
                    <a:lstStyle/>
                    <a:p>
                      <a:pPr marL="180340" algn="just">
                        <a:spcAft>
                          <a:spcPts val="0"/>
                        </a:spcAft>
                      </a:pPr>
                      <a:r>
                        <a:rPr lang="ja-JP" sz="900" kern="100" dirty="0">
                          <a:effectLst/>
                        </a:rPr>
                        <a:t>基準日</a:t>
                      </a:r>
                      <a:endParaRPr lang="ja-JP" sz="900" b="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49827" marR="49827" marT="0" marB="0"/>
                </a:tc>
                <a:tc>
                  <a:txBody>
                    <a:bodyPr/>
                    <a:lstStyle/>
                    <a:p>
                      <a:pPr marL="180340" algn="just">
                        <a:spcAft>
                          <a:spcPts val="0"/>
                        </a:spcAft>
                      </a:pPr>
                      <a:r>
                        <a:rPr lang="ja-JP" sz="900" kern="100" dirty="0">
                          <a:effectLst/>
                        </a:rPr>
                        <a:t>基準日を設定します。</a:t>
                      </a:r>
                    </a:p>
                    <a:p>
                      <a:pPr marL="180340" algn="just">
                        <a:spcAft>
                          <a:spcPts val="0"/>
                        </a:spcAft>
                      </a:pPr>
                      <a:r>
                        <a:rPr lang="ja-JP" sz="900" kern="100" dirty="0">
                          <a:effectLst/>
                        </a:rPr>
                        <a:t>「</a:t>
                      </a:r>
                      <a:r>
                        <a:rPr lang="en-US" sz="900" kern="100" dirty="0">
                          <a:effectLst/>
                        </a:rPr>
                        <a:t>YYYY/MM/DD</a:t>
                      </a:r>
                      <a:r>
                        <a:rPr lang="ja-JP" sz="900" kern="100" dirty="0">
                          <a:effectLst/>
                        </a:rPr>
                        <a:t>」形式で指定します。</a:t>
                      </a:r>
                    </a:p>
                    <a:p>
                      <a:pPr marL="180340" algn="just">
                        <a:spcAft>
                          <a:spcPts val="0"/>
                        </a:spcAft>
                      </a:pPr>
                      <a:r>
                        <a:rPr lang="ja-JP" sz="900" kern="100" dirty="0">
                          <a:effectLst/>
                        </a:rPr>
                        <a:t>※指定しないの場合、実行日付を利用します。</a:t>
                      </a:r>
                      <a:endParaRPr lang="ja-JP" sz="900" b="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49827" marR="49827" marT="0" marB="0"/>
                </a:tc>
                <a:extLst>
                  <a:ext uri="{0D108BD9-81ED-4DB2-BD59-A6C34878D82A}">
                    <a16:rowId xmlns:a16="http://schemas.microsoft.com/office/drawing/2014/main" val="1961002763"/>
                  </a:ext>
                </a:extLst>
              </a:tr>
              <a:tr h="142085">
                <a:tc vMerge="1">
                  <a:txBody>
                    <a:bodyPr/>
                    <a:lstStyle/>
                    <a:p>
                      <a:endParaRPr kumimoji="1" lang="ja-JP" altLang="en-US"/>
                    </a:p>
                  </a:txBody>
                  <a:tcPr/>
                </a:tc>
                <a:tc>
                  <a:txBody>
                    <a:bodyPr/>
                    <a:lstStyle/>
                    <a:p>
                      <a:pPr marL="180340" algn="just">
                        <a:spcAft>
                          <a:spcPts val="0"/>
                        </a:spcAft>
                      </a:pPr>
                      <a:r>
                        <a:rPr lang="en-US" sz="900" kern="100">
                          <a:effectLst/>
                        </a:rPr>
                        <a:t>FOLDER_PATH</a:t>
                      </a:r>
                      <a:endParaRPr lang="ja-JP" sz="900" b="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49827" marR="49827" marT="0" marB="0"/>
                </a:tc>
                <a:tc>
                  <a:txBody>
                    <a:bodyPr/>
                    <a:lstStyle/>
                    <a:p>
                      <a:pPr marL="180340" algn="just">
                        <a:spcAft>
                          <a:spcPts val="0"/>
                        </a:spcAft>
                      </a:pPr>
                      <a:r>
                        <a:rPr lang="ja-JP" sz="900" kern="100">
                          <a:effectLst/>
                        </a:rPr>
                        <a:t>出力フォルダパス</a:t>
                      </a:r>
                      <a:endParaRPr lang="ja-JP" sz="900" b="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49827" marR="49827" marT="0" marB="0"/>
                </a:tc>
                <a:tc>
                  <a:txBody>
                    <a:bodyPr/>
                    <a:lstStyle/>
                    <a:p>
                      <a:pPr marL="180340" algn="just">
                        <a:spcAft>
                          <a:spcPts val="0"/>
                        </a:spcAft>
                      </a:pPr>
                      <a:r>
                        <a:rPr lang="ja-JP" sz="900" kern="100" dirty="0">
                          <a:effectLst/>
                        </a:rPr>
                        <a:t>出力フォルダパスを設定します。</a:t>
                      </a:r>
                      <a:endParaRPr lang="ja-JP" sz="900" b="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49827" marR="49827" marT="0" marB="0"/>
                </a:tc>
                <a:extLst>
                  <a:ext uri="{0D108BD9-81ED-4DB2-BD59-A6C34878D82A}">
                    <a16:rowId xmlns:a16="http://schemas.microsoft.com/office/drawing/2014/main" val="438319234"/>
                  </a:ext>
                </a:extLst>
              </a:tr>
              <a:tr h="284170">
                <a:tc vMerge="1">
                  <a:txBody>
                    <a:bodyPr/>
                    <a:lstStyle/>
                    <a:p>
                      <a:endParaRPr kumimoji="1" lang="ja-JP" altLang="en-US"/>
                    </a:p>
                  </a:txBody>
                  <a:tcPr/>
                </a:tc>
                <a:tc>
                  <a:txBody>
                    <a:bodyPr/>
                    <a:lstStyle/>
                    <a:p>
                      <a:pPr marL="180340" algn="just">
                        <a:spcAft>
                          <a:spcPts val="0"/>
                        </a:spcAft>
                      </a:pPr>
                      <a:r>
                        <a:rPr lang="en-US" sz="900" kern="100">
                          <a:effectLst/>
                        </a:rPr>
                        <a:t>PATTERN_CODE</a:t>
                      </a:r>
                      <a:endParaRPr lang="ja-JP" sz="900" b="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49827" marR="49827" marT="0" marB="0"/>
                </a:tc>
                <a:tc>
                  <a:txBody>
                    <a:bodyPr/>
                    <a:lstStyle/>
                    <a:p>
                      <a:pPr marL="180340" algn="just">
                        <a:spcAft>
                          <a:spcPts val="0"/>
                        </a:spcAft>
                      </a:pPr>
                      <a:r>
                        <a:rPr lang="ja-JP" sz="900" kern="100">
                          <a:effectLst/>
                        </a:rPr>
                        <a:t>検索パターンコード</a:t>
                      </a:r>
                      <a:endParaRPr lang="ja-JP" sz="900" b="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49827" marR="49827" marT="0" marB="0"/>
                </a:tc>
                <a:tc>
                  <a:txBody>
                    <a:bodyPr/>
                    <a:lstStyle/>
                    <a:p>
                      <a:pPr marL="180340" algn="just">
                        <a:spcAft>
                          <a:spcPts val="0"/>
                        </a:spcAft>
                      </a:pPr>
                      <a:r>
                        <a:rPr lang="ja-JP" altLang="en-US" sz="900" kern="100" dirty="0">
                          <a:effectLst/>
                        </a:rPr>
                        <a:t>汎用社員検索の</a:t>
                      </a:r>
                      <a:r>
                        <a:rPr lang="ja-JP" sz="900" kern="100" dirty="0">
                          <a:effectLst/>
                        </a:rPr>
                        <a:t>検索パターンコードを設定します。</a:t>
                      </a:r>
                    </a:p>
                    <a:p>
                      <a:pPr marL="180340" algn="just">
                        <a:spcAft>
                          <a:spcPts val="0"/>
                        </a:spcAft>
                      </a:pPr>
                      <a:r>
                        <a:rPr lang="en-US" sz="900" kern="100" dirty="0">
                          <a:effectLst/>
                        </a:rPr>
                        <a:t>1</a:t>
                      </a:r>
                      <a:r>
                        <a:rPr lang="ja-JP" sz="900" kern="100" dirty="0">
                          <a:effectLst/>
                        </a:rPr>
                        <a:t>回の実行で最大</a:t>
                      </a:r>
                      <a:r>
                        <a:rPr lang="en-US" sz="900" kern="100" dirty="0">
                          <a:effectLst/>
                        </a:rPr>
                        <a:t>10</a:t>
                      </a:r>
                      <a:r>
                        <a:rPr lang="ja-JP" sz="900" kern="100" dirty="0">
                          <a:effectLst/>
                        </a:rPr>
                        <a:t>パターンまで連続して検索可能となります。</a:t>
                      </a:r>
                      <a:endParaRPr lang="ja-JP" sz="900" b="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49827" marR="49827" marT="0" marB="0"/>
                </a:tc>
                <a:extLst>
                  <a:ext uri="{0D108BD9-81ED-4DB2-BD59-A6C34878D82A}">
                    <a16:rowId xmlns:a16="http://schemas.microsoft.com/office/drawing/2014/main" val="3969135512"/>
                  </a:ext>
                </a:extLst>
              </a:tr>
              <a:tr h="284170">
                <a:tc vMerge="1">
                  <a:txBody>
                    <a:bodyPr/>
                    <a:lstStyle/>
                    <a:p>
                      <a:endParaRPr kumimoji="1" lang="ja-JP" altLang="en-US"/>
                    </a:p>
                  </a:txBody>
                  <a:tcPr/>
                </a:tc>
                <a:tc>
                  <a:txBody>
                    <a:bodyPr/>
                    <a:lstStyle/>
                    <a:p>
                      <a:pPr marL="180340" algn="just">
                        <a:spcAft>
                          <a:spcPts val="0"/>
                        </a:spcAft>
                      </a:pPr>
                      <a:r>
                        <a:rPr lang="en-US" sz="900" kern="100">
                          <a:effectLst/>
                        </a:rPr>
                        <a:t>FILE_NAME</a:t>
                      </a:r>
                      <a:endParaRPr lang="ja-JP" sz="900" b="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49827" marR="49827" marT="0" marB="0"/>
                </a:tc>
                <a:tc>
                  <a:txBody>
                    <a:bodyPr/>
                    <a:lstStyle/>
                    <a:p>
                      <a:pPr marL="180340" algn="just">
                        <a:spcAft>
                          <a:spcPts val="0"/>
                        </a:spcAft>
                      </a:pPr>
                      <a:r>
                        <a:rPr lang="ja-JP" sz="900" kern="100">
                          <a:effectLst/>
                        </a:rPr>
                        <a:t>出力ファイル名</a:t>
                      </a:r>
                      <a:endParaRPr lang="ja-JP" sz="900" b="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49827" marR="49827" marT="0" marB="0"/>
                </a:tc>
                <a:tc>
                  <a:txBody>
                    <a:bodyPr/>
                    <a:lstStyle/>
                    <a:p>
                      <a:pPr marL="180340" algn="just">
                        <a:spcAft>
                          <a:spcPts val="0"/>
                        </a:spcAft>
                      </a:pPr>
                      <a:r>
                        <a:rPr lang="ja-JP" sz="900" kern="100" dirty="0">
                          <a:effectLst/>
                        </a:rPr>
                        <a:t>出力ファイル名を設定します。</a:t>
                      </a:r>
                    </a:p>
                    <a:p>
                      <a:pPr marL="180340" algn="just">
                        <a:spcAft>
                          <a:spcPts val="0"/>
                        </a:spcAft>
                      </a:pPr>
                      <a:r>
                        <a:rPr lang="ja-JP" sz="900" kern="100" dirty="0">
                          <a:effectLst/>
                        </a:rPr>
                        <a:t>検索パターンに対応した出力ファイル名をカンマ区切りで指定します。</a:t>
                      </a:r>
                      <a:endParaRPr lang="ja-JP" sz="900" b="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49827" marR="49827" marT="0" marB="0"/>
                </a:tc>
                <a:extLst>
                  <a:ext uri="{0D108BD9-81ED-4DB2-BD59-A6C34878D82A}">
                    <a16:rowId xmlns:a16="http://schemas.microsoft.com/office/drawing/2014/main" val="1674124354"/>
                  </a:ext>
                </a:extLst>
              </a:tr>
              <a:tr h="426255">
                <a:tc vMerge="1">
                  <a:txBody>
                    <a:bodyPr/>
                    <a:lstStyle/>
                    <a:p>
                      <a:endParaRPr kumimoji="1" lang="ja-JP" altLang="en-US"/>
                    </a:p>
                  </a:txBody>
                  <a:tcPr/>
                </a:tc>
                <a:tc>
                  <a:txBody>
                    <a:bodyPr/>
                    <a:lstStyle/>
                    <a:p>
                      <a:pPr marL="180340" algn="just">
                        <a:spcAft>
                          <a:spcPts val="0"/>
                        </a:spcAft>
                      </a:pPr>
                      <a:r>
                        <a:rPr lang="en-US" sz="900" kern="100">
                          <a:effectLst/>
                        </a:rPr>
                        <a:t>FILE_OPTION</a:t>
                      </a:r>
                      <a:endParaRPr lang="ja-JP" sz="900" b="0" kern="10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9827" marR="49827" marT="0" marB="0"/>
                </a:tc>
                <a:tc>
                  <a:txBody>
                    <a:bodyPr/>
                    <a:lstStyle/>
                    <a:p>
                      <a:pPr marL="180340" algn="just">
                        <a:spcAft>
                          <a:spcPts val="0"/>
                        </a:spcAft>
                      </a:pPr>
                      <a:r>
                        <a:rPr lang="ja-JP" sz="900" kern="100">
                          <a:effectLst/>
                        </a:rPr>
                        <a:t>ファイル名日時付与</a:t>
                      </a:r>
                      <a:endParaRPr lang="ja-JP" sz="900" b="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49827" marR="49827" marT="0" marB="0"/>
                </a:tc>
                <a:tc>
                  <a:txBody>
                    <a:bodyPr/>
                    <a:lstStyle/>
                    <a:p>
                      <a:pPr marL="180340" algn="just">
                        <a:spcAft>
                          <a:spcPts val="0"/>
                        </a:spcAft>
                      </a:pPr>
                      <a:r>
                        <a:rPr lang="ja-JP" sz="900" kern="100" dirty="0">
                          <a:effectLst/>
                        </a:rPr>
                        <a:t>ファイル名日時付与を設定します。</a:t>
                      </a:r>
                    </a:p>
                    <a:p>
                      <a:pPr marL="594360" indent="-628650" algn="just">
                        <a:spcAft>
                          <a:spcPts val="0"/>
                        </a:spcAft>
                      </a:pPr>
                      <a:r>
                        <a:rPr lang="ja-JP" altLang="en-US" sz="900" kern="100" dirty="0">
                          <a:effectLst/>
                        </a:rPr>
                        <a:t>　　</a:t>
                      </a:r>
                      <a:r>
                        <a:rPr lang="en-US" sz="900" kern="100" dirty="0">
                          <a:effectLst/>
                        </a:rPr>
                        <a:t>“0” : </a:t>
                      </a:r>
                      <a:r>
                        <a:rPr lang="ja-JP" sz="900" kern="100" dirty="0">
                          <a:effectLst/>
                        </a:rPr>
                        <a:t>付与しない</a:t>
                      </a:r>
                      <a:r>
                        <a:rPr lang="ja-JP" altLang="en-US" sz="900" kern="100" dirty="0">
                          <a:effectLst/>
                        </a:rPr>
                        <a:t>　　例）出力ファイル名</a:t>
                      </a:r>
                      <a:r>
                        <a:rPr lang="en-US" altLang="ja-JP" sz="900" kern="100" dirty="0">
                          <a:effectLst/>
                        </a:rPr>
                        <a:t>.csv</a:t>
                      </a:r>
                      <a:r>
                        <a:rPr lang="ja-JP" altLang="en-US" sz="900" kern="100" dirty="0">
                          <a:effectLst/>
                        </a:rPr>
                        <a:t>　存在する場合上書き</a:t>
                      </a:r>
                      <a:endParaRPr lang="ja-JP" sz="900" kern="100" dirty="0">
                        <a:effectLst/>
                      </a:endParaRPr>
                    </a:p>
                    <a:p>
                      <a:pPr marL="594360" indent="-628650" algn="just">
                        <a:spcAft>
                          <a:spcPts val="0"/>
                        </a:spcAft>
                      </a:pPr>
                      <a:r>
                        <a:rPr lang="ja-JP" altLang="en-US" sz="900" kern="100" dirty="0">
                          <a:effectLst/>
                        </a:rPr>
                        <a:t>　　</a:t>
                      </a:r>
                      <a:r>
                        <a:rPr lang="en-US" sz="900" kern="100" dirty="0">
                          <a:effectLst/>
                        </a:rPr>
                        <a:t>“1” : </a:t>
                      </a:r>
                      <a:r>
                        <a:rPr lang="ja-JP" sz="900" kern="100" dirty="0">
                          <a:effectLst/>
                        </a:rPr>
                        <a:t>付与する</a:t>
                      </a:r>
                      <a:r>
                        <a:rPr lang="ja-JP" altLang="en-US" sz="900" kern="100" dirty="0">
                          <a:effectLst/>
                        </a:rPr>
                        <a:t>　　　　　出力ファイル名</a:t>
                      </a:r>
                      <a:r>
                        <a:rPr lang="en-US" altLang="ja-JP" sz="900" kern="100" dirty="0">
                          <a:effectLst/>
                        </a:rPr>
                        <a:t>_yyyymmdd-hhnnss.csv</a:t>
                      </a:r>
                      <a:endParaRPr lang="ja-JP" sz="900" b="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49827" marR="49827" marT="0" marB="0"/>
                </a:tc>
                <a:extLst>
                  <a:ext uri="{0D108BD9-81ED-4DB2-BD59-A6C34878D82A}">
                    <a16:rowId xmlns:a16="http://schemas.microsoft.com/office/drawing/2014/main" val="3590804243"/>
                  </a:ext>
                </a:extLst>
              </a:tr>
              <a:tr h="426255">
                <a:tc vMerge="1">
                  <a:txBody>
                    <a:bodyPr/>
                    <a:lstStyle/>
                    <a:p>
                      <a:endParaRPr kumimoji="1" lang="ja-JP" altLang="en-US"/>
                    </a:p>
                  </a:txBody>
                  <a:tcPr/>
                </a:tc>
                <a:tc>
                  <a:txBody>
                    <a:bodyPr/>
                    <a:lstStyle/>
                    <a:p>
                      <a:pPr marL="180340" algn="just">
                        <a:spcAft>
                          <a:spcPts val="0"/>
                        </a:spcAft>
                      </a:pPr>
                      <a:r>
                        <a:rPr lang="en-US" sz="900" kern="100">
                          <a:effectLst/>
                        </a:rPr>
                        <a:t>FILE_KBN</a:t>
                      </a:r>
                      <a:endParaRPr lang="ja-JP" sz="900" b="0" kern="10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9827" marR="49827" marT="0" marB="0"/>
                </a:tc>
                <a:tc>
                  <a:txBody>
                    <a:bodyPr/>
                    <a:lstStyle/>
                    <a:p>
                      <a:pPr marL="180340" algn="just">
                        <a:spcAft>
                          <a:spcPts val="0"/>
                        </a:spcAft>
                      </a:pPr>
                      <a:r>
                        <a:rPr lang="ja-JP" sz="900" kern="100">
                          <a:effectLst/>
                        </a:rPr>
                        <a:t>出力ファイル区分</a:t>
                      </a:r>
                      <a:endParaRPr lang="ja-JP" sz="900" b="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49827" marR="49827" marT="0" marB="0"/>
                </a:tc>
                <a:tc>
                  <a:txBody>
                    <a:bodyPr/>
                    <a:lstStyle/>
                    <a:p>
                      <a:pPr marL="180340" algn="just">
                        <a:spcAft>
                          <a:spcPts val="0"/>
                        </a:spcAft>
                      </a:pPr>
                      <a:r>
                        <a:rPr lang="ja-JP" sz="900" kern="100" dirty="0">
                          <a:effectLst/>
                        </a:rPr>
                        <a:t>出力ファイル区分を設定します。</a:t>
                      </a:r>
                    </a:p>
                    <a:p>
                      <a:pPr marL="594360" indent="-628650" algn="just">
                        <a:spcAft>
                          <a:spcPts val="0"/>
                        </a:spcAft>
                      </a:pPr>
                      <a:r>
                        <a:rPr lang="ja-JP" altLang="en-US" sz="900" kern="100" dirty="0">
                          <a:effectLst/>
                        </a:rPr>
                        <a:t>　　</a:t>
                      </a:r>
                      <a:r>
                        <a:rPr lang="en-US" sz="900" kern="100" dirty="0">
                          <a:effectLst/>
                        </a:rPr>
                        <a:t>“0” : CSV</a:t>
                      </a:r>
                      <a:endParaRPr lang="ja-JP" sz="900" kern="100" dirty="0">
                        <a:effectLst/>
                      </a:endParaRPr>
                    </a:p>
                    <a:p>
                      <a:pPr marL="594360" indent="-628650" algn="just">
                        <a:spcAft>
                          <a:spcPts val="0"/>
                        </a:spcAft>
                      </a:pPr>
                      <a:r>
                        <a:rPr lang="ja-JP" altLang="en-US" sz="900" kern="100" dirty="0">
                          <a:effectLst/>
                        </a:rPr>
                        <a:t>　　</a:t>
                      </a:r>
                      <a:r>
                        <a:rPr lang="en-US" sz="900" kern="100" dirty="0">
                          <a:effectLst/>
                        </a:rPr>
                        <a:t>“1” : EXCEL</a:t>
                      </a:r>
                      <a:endParaRPr lang="ja-JP" sz="900" b="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49827" marR="49827" marT="0" marB="0"/>
                </a:tc>
                <a:extLst>
                  <a:ext uri="{0D108BD9-81ED-4DB2-BD59-A6C34878D82A}">
                    <a16:rowId xmlns:a16="http://schemas.microsoft.com/office/drawing/2014/main" val="2289337325"/>
                  </a:ext>
                </a:extLst>
              </a:tr>
              <a:tr h="426255">
                <a:tc vMerge="1">
                  <a:txBody>
                    <a:bodyPr/>
                    <a:lstStyle/>
                    <a:p>
                      <a:endParaRPr kumimoji="1" lang="ja-JP" altLang="en-US"/>
                    </a:p>
                  </a:txBody>
                  <a:tcPr/>
                </a:tc>
                <a:tc>
                  <a:txBody>
                    <a:bodyPr/>
                    <a:lstStyle/>
                    <a:p>
                      <a:pPr marL="180340" algn="just">
                        <a:spcAft>
                          <a:spcPts val="0"/>
                        </a:spcAft>
                      </a:pPr>
                      <a:r>
                        <a:rPr lang="en-US" sz="900" kern="100">
                          <a:effectLst/>
                        </a:rPr>
                        <a:t>DATA_KBN</a:t>
                      </a:r>
                      <a:endParaRPr lang="ja-JP" sz="900" b="0" kern="10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9827" marR="49827" marT="0" marB="0"/>
                </a:tc>
                <a:tc>
                  <a:txBody>
                    <a:bodyPr/>
                    <a:lstStyle/>
                    <a:p>
                      <a:pPr marL="180340" algn="just">
                        <a:spcAft>
                          <a:spcPts val="0"/>
                        </a:spcAft>
                      </a:pPr>
                      <a:r>
                        <a:rPr lang="ja-JP" sz="900" kern="100">
                          <a:effectLst/>
                        </a:rPr>
                        <a:t>データ種別</a:t>
                      </a:r>
                      <a:endParaRPr lang="ja-JP" sz="900" b="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49827" marR="49827" marT="0" marB="0"/>
                </a:tc>
                <a:tc>
                  <a:txBody>
                    <a:bodyPr/>
                    <a:lstStyle/>
                    <a:p>
                      <a:pPr marL="180340" algn="just">
                        <a:spcAft>
                          <a:spcPts val="0"/>
                        </a:spcAft>
                      </a:pPr>
                      <a:r>
                        <a:rPr lang="ja-JP" sz="900" kern="100" dirty="0">
                          <a:effectLst/>
                        </a:rPr>
                        <a:t>データ種別を設定します。</a:t>
                      </a:r>
                    </a:p>
                    <a:p>
                      <a:pPr marL="594360" indent="-628650" algn="just">
                        <a:spcAft>
                          <a:spcPts val="0"/>
                        </a:spcAft>
                      </a:pPr>
                      <a:r>
                        <a:rPr lang="ja-JP" altLang="en-US" sz="900" kern="100" dirty="0">
                          <a:effectLst/>
                        </a:rPr>
                        <a:t>　　</a:t>
                      </a:r>
                      <a:r>
                        <a:rPr lang="en-US" sz="900" kern="100" dirty="0">
                          <a:effectLst/>
                        </a:rPr>
                        <a:t>“0” : </a:t>
                      </a:r>
                      <a:r>
                        <a:rPr lang="zh-CN" sz="900" kern="100" dirty="0">
                          <a:effectLst/>
                        </a:rPr>
                        <a:t>従業員</a:t>
                      </a:r>
                      <a:endParaRPr lang="ja-JP" sz="900" kern="100" dirty="0">
                        <a:effectLst/>
                      </a:endParaRPr>
                    </a:p>
                    <a:p>
                      <a:pPr marL="594360" indent="-628650" algn="just">
                        <a:spcAft>
                          <a:spcPts val="0"/>
                        </a:spcAft>
                      </a:pPr>
                      <a:r>
                        <a:rPr lang="ja-JP" altLang="en-US" sz="900" kern="100" dirty="0">
                          <a:effectLst/>
                        </a:rPr>
                        <a:t>　　</a:t>
                      </a:r>
                      <a:r>
                        <a:rPr lang="en-US" sz="900" kern="100" dirty="0">
                          <a:effectLst/>
                        </a:rPr>
                        <a:t>“1” : </a:t>
                      </a:r>
                      <a:r>
                        <a:rPr lang="zh-CN" sz="900" kern="100" dirty="0">
                          <a:effectLst/>
                        </a:rPr>
                        <a:t>内定者</a:t>
                      </a:r>
                      <a:endParaRPr lang="ja-JP" sz="900" b="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49827" marR="49827" marT="0" marB="0"/>
                </a:tc>
                <a:extLst>
                  <a:ext uri="{0D108BD9-81ED-4DB2-BD59-A6C34878D82A}">
                    <a16:rowId xmlns:a16="http://schemas.microsoft.com/office/drawing/2014/main" val="2414327911"/>
                  </a:ext>
                </a:extLst>
              </a:tr>
            </a:tbl>
          </a:graphicData>
        </a:graphic>
      </p:graphicFrame>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44</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a:solidFill>
                  <a:prstClr val="white"/>
                </a:solidFill>
                <a:latin typeface="+mn-ea"/>
              </a:rPr>
              <a:t>SuperStream-NX </a:t>
            </a:r>
            <a:r>
              <a:rPr lang="ja-JP" altLang="en-US" sz="2000" dirty="0">
                <a:solidFill>
                  <a:prstClr val="white"/>
                </a:solidFill>
                <a:latin typeface="+mn-ea"/>
              </a:rPr>
              <a:t>人事管理・給与管理共通</a:t>
            </a:r>
            <a:r>
              <a:rPr lang="en-US" altLang="ja-JP" sz="2000" dirty="0">
                <a:solidFill>
                  <a:prstClr val="white"/>
                </a:solidFill>
              </a:rPr>
              <a:t/>
            </a:r>
            <a:br>
              <a:rPr lang="en-US" altLang="ja-JP" sz="2000" dirty="0">
                <a:solidFill>
                  <a:prstClr val="white"/>
                </a:solidFill>
              </a:rPr>
            </a:br>
            <a:r>
              <a:rPr lang="en-US" altLang="ja-JP" sz="1800" dirty="0">
                <a:solidFill>
                  <a:prstClr val="white"/>
                </a:solidFill>
                <a:latin typeface="+mn-ea"/>
              </a:rPr>
              <a:t>3. </a:t>
            </a:r>
            <a:r>
              <a:rPr lang="ja-JP" altLang="en-US" sz="1800" dirty="0">
                <a:solidFill>
                  <a:prstClr val="white"/>
                </a:solidFill>
                <a:latin typeface="+mn-ea"/>
              </a:rPr>
              <a:t>汎用社員検索バッチ化 対応</a:t>
            </a:r>
            <a:endParaRPr lang="ja-JP" altLang="en-US" sz="1800" dirty="0">
              <a:latin typeface="+mn-ea"/>
              <a:ea typeface="+mn-ea"/>
            </a:endParaRPr>
          </a:p>
        </p:txBody>
      </p:sp>
      <p:sp>
        <p:nvSpPr>
          <p:cNvPr id="8" name="テキスト プレースホルダー 2"/>
          <p:cNvSpPr txBox="1">
            <a:spLocks/>
          </p:cNvSpPr>
          <p:nvPr/>
        </p:nvSpPr>
        <p:spPr>
          <a:xfrm>
            <a:off x="287524" y="825925"/>
            <a:ext cx="666936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en-US" altLang="ja-JP" sz="1200" b="1" u="sng" dirty="0">
                <a:solidFill>
                  <a:prstClr val="black"/>
                </a:solidFill>
                <a:latin typeface="メイリオ"/>
                <a:ea typeface="メイリオ"/>
              </a:rPr>
              <a:t>INI</a:t>
            </a:r>
            <a:r>
              <a:rPr lang="ja-JP" altLang="en-US" sz="1200" b="1" u="sng" dirty="0">
                <a:solidFill>
                  <a:prstClr val="black"/>
                </a:solidFill>
                <a:latin typeface="メイリオ"/>
                <a:ea typeface="メイリオ"/>
              </a:rPr>
              <a:t>ファイル（設定ファイル）内容</a:t>
            </a:r>
            <a:endParaRPr lang="en-US" altLang="ja-JP" sz="1200" u="sng" dirty="0">
              <a:solidFill>
                <a:prstClr val="black"/>
              </a:solidFill>
              <a:latin typeface="メイリオ"/>
              <a:ea typeface="メイリオ"/>
            </a:endParaRPr>
          </a:p>
        </p:txBody>
      </p:sp>
      <p:sp>
        <p:nvSpPr>
          <p:cNvPr id="4" name="Rectangle 1"/>
          <p:cNvSpPr>
            <a:spLocks noChangeArrowheads="1"/>
          </p:cNvSpPr>
          <p:nvPr/>
        </p:nvSpPr>
        <p:spPr bwMode="auto">
          <a:xfrm>
            <a:off x="647616" y="128187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1788278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45</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a:solidFill>
                  <a:prstClr val="white"/>
                </a:solidFill>
                <a:latin typeface="+mn-ea"/>
              </a:rPr>
              <a:t>SuperStream-NX </a:t>
            </a:r>
            <a:r>
              <a:rPr lang="ja-JP" altLang="en-US" sz="2000" dirty="0">
                <a:solidFill>
                  <a:prstClr val="white"/>
                </a:solidFill>
                <a:latin typeface="+mn-ea"/>
              </a:rPr>
              <a:t>人事管理・給与管理共通</a:t>
            </a:r>
            <a:r>
              <a:rPr lang="en-US" altLang="ja-JP" sz="2000" dirty="0">
                <a:solidFill>
                  <a:prstClr val="white"/>
                </a:solidFill>
              </a:rPr>
              <a:t/>
            </a:r>
            <a:br>
              <a:rPr lang="en-US" altLang="ja-JP" sz="2000" dirty="0">
                <a:solidFill>
                  <a:prstClr val="white"/>
                </a:solidFill>
              </a:rPr>
            </a:br>
            <a:r>
              <a:rPr lang="en-US" altLang="ja-JP" sz="1800" dirty="0">
                <a:solidFill>
                  <a:prstClr val="white"/>
                </a:solidFill>
                <a:latin typeface="+mn-ea"/>
              </a:rPr>
              <a:t>3. </a:t>
            </a:r>
            <a:r>
              <a:rPr lang="ja-JP" altLang="en-US" sz="1800" dirty="0">
                <a:solidFill>
                  <a:prstClr val="white"/>
                </a:solidFill>
                <a:latin typeface="+mn-ea"/>
              </a:rPr>
              <a:t>汎用社員検索バッチ化 対応</a:t>
            </a:r>
            <a:endParaRPr lang="ja-JP" altLang="en-US" sz="1800" dirty="0">
              <a:latin typeface="+mn-ea"/>
              <a:ea typeface="+mn-ea"/>
            </a:endParaRPr>
          </a:p>
        </p:txBody>
      </p:sp>
      <p:sp>
        <p:nvSpPr>
          <p:cNvPr id="8" name="テキスト プレースホルダー 2"/>
          <p:cNvSpPr txBox="1">
            <a:spLocks/>
          </p:cNvSpPr>
          <p:nvPr/>
        </p:nvSpPr>
        <p:spPr>
          <a:xfrm>
            <a:off x="287524" y="825925"/>
            <a:ext cx="666936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latin typeface="メイリオ"/>
                <a:ea typeface="メイリオ"/>
              </a:rPr>
              <a:t>ログ内容</a:t>
            </a:r>
            <a:endParaRPr lang="en-US" altLang="ja-JP" sz="1200" u="sng" dirty="0">
              <a:solidFill>
                <a:prstClr val="black"/>
              </a:solidFill>
              <a:latin typeface="メイリオ"/>
              <a:ea typeface="メイリオ"/>
            </a:endParaRPr>
          </a:p>
        </p:txBody>
      </p:sp>
      <p:sp>
        <p:nvSpPr>
          <p:cNvPr id="4" name="Rectangle 1"/>
          <p:cNvSpPr>
            <a:spLocks noChangeArrowheads="1"/>
          </p:cNvSpPr>
          <p:nvPr/>
        </p:nvSpPr>
        <p:spPr bwMode="auto">
          <a:xfrm>
            <a:off x="647616" y="128187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テキスト プレースホルダー 2"/>
          <p:cNvSpPr>
            <a:spLocks noGrp="1"/>
          </p:cNvSpPr>
          <p:nvPr>
            <p:ph type="body" sz="quarter" idx="14"/>
          </p:nvPr>
        </p:nvSpPr>
        <p:spPr>
          <a:xfrm>
            <a:off x="360000" y="1095910"/>
            <a:ext cx="8424000" cy="3564072"/>
          </a:xfrm>
        </p:spPr>
        <p:txBody>
          <a:bodyPr/>
          <a:lstStyle/>
          <a:p>
            <a:r>
              <a:rPr lang="ja-JP" altLang="ja-JP" dirty="0"/>
              <a:t>ログファイルは、実行フォルダ以下の</a:t>
            </a:r>
            <a:r>
              <a:rPr lang="en-US" altLang="ja-JP" sz="1400" b="1" dirty="0"/>
              <a:t>”Log\HR210300”</a:t>
            </a:r>
            <a:r>
              <a:rPr lang="ja-JP" altLang="ja-JP" dirty="0"/>
              <a:t>フォルダ内に作成されます。</a:t>
            </a:r>
          </a:p>
          <a:p>
            <a:r>
              <a:rPr lang="ja-JP" altLang="ja-JP" dirty="0"/>
              <a:t>ファイル名称は以下の通りです。</a:t>
            </a:r>
          </a:p>
          <a:p>
            <a:r>
              <a:rPr lang="en-US" altLang="ja-JP" dirty="0"/>
              <a:t> </a:t>
            </a:r>
            <a:endParaRPr lang="ja-JP" altLang="ja-JP" dirty="0"/>
          </a:p>
          <a:p>
            <a:r>
              <a:rPr lang="ja-JP" altLang="ja-JP" dirty="0"/>
              <a:t>　　</a:t>
            </a:r>
            <a:r>
              <a:rPr lang="en-US" altLang="ja-JP" dirty="0"/>
              <a:t>HR210300_xxxxxxxx_yyyyMMdd-hhmmssfff.log</a:t>
            </a:r>
            <a:endParaRPr lang="ja-JP" altLang="ja-JP" dirty="0"/>
          </a:p>
          <a:p>
            <a:r>
              <a:rPr lang="en-US" altLang="ja-JP" dirty="0"/>
              <a:t> </a:t>
            </a:r>
            <a:endParaRPr lang="ja-JP" altLang="ja-JP" dirty="0"/>
          </a:p>
          <a:p>
            <a:r>
              <a:rPr lang="ja-JP" altLang="ja-JP" dirty="0"/>
              <a:t>　　　</a:t>
            </a:r>
            <a:r>
              <a:rPr lang="en-US" altLang="ja-JP" dirty="0" err="1"/>
              <a:t>xxxxxxxx</a:t>
            </a:r>
            <a:r>
              <a:rPr lang="en-US" altLang="ja-JP" dirty="0"/>
              <a:t>   </a:t>
            </a:r>
            <a:r>
              <a:rPr lang="ja-JP" altLang="ja-JP" dirty="0"/>
              <a:t>： バッチ引数で指定した</a:t>
            </a:r>
            <a:r>
              <a:rPr lang="en-US" altLang="ja-JP" dirty="0"/>
              <a:t>INI</a:t>
            </a:r>
            <a:r>
              <a:rPr lang="ja-JP" altLang="ja-JP" dirty="0"/>
              <a:t>ファイル名</a:t>
            </a:r>
          </a:p>
          <a:p>
            <a:r>
              <a:rPr lang="ja-JP" altLang="ja-JP" dirty="0"/>
              <a:t>　　　</a:t>
            </a:r>
            <a:r>
              <a:rPr lang="en-US" altLang="ja-JP" dirty="0" err="1"/>
              <a:t>yyyyMMdd</a:t>
            </a:r>
            <a:r>
              <a:rPr lang="en-US" altLang="ja-JP" dirty="0"/>
              <a:t> </a:t>
            </a:r>
            <a:r>
              <a:rPr lang="ja-JP" altLang="ja-JP" dirty="0"/>
              <a:t>：</a:t>
            </a:r>
            <a:r>
              <a:rPr lang="en-US" altLang="ja-JP" dirty="0"/>
              <a:t> </a:t>
            </a:r>
            <a:r>
              <a:rPr lang="ja-JP" altLang="ja-JP" dirty="0"/>
              <a:t>実行日付</a:t>
            </a:r>
          </a:p>
          <a:p>
            <a:r>
              <a:rPr lang="ja-JP" altLang="ja-JP" dirty="0"/>
              <a:t>　　　</a:t>
            </a:r>
            <a:r>
              <a:rPr lang="en-US" altLang="ja-JP" dirty="0" err="1"/>
              <a:t>hhmmssfff</a:t>
            </a:r>
            <a:r>
              <a:rPr lang="en-US" altLang="ja-JP" dirty="0"/>
              <a:t> </a:t>
            </a:r>
            <a:r>
              <a:rPr lang="ja-JP" altLang="ja-JP" dirty="0"/>
              <a:t>： 現在時刻</a:t>
            </a:r>
          </a:p>
          <a:p>
            <a:r>
              <a:rPr lang="en-US" altLang="ja-JP" dirty="0"/>
              <a:t> </a:t>
            </a:r>
            <a:endParaRPr lang="ja-JP" altLang="ja-JP" dirty="0"/>
          </a:p>
          <a:p>
            <a:r>
              <a:rPr lang="ja-JP" altLang="ja-JP" dirty="0"/>
              <a:t>例）</a:t>
            </a:r>
          </a:p>
          <a:p>
            <a:r>
              <a:rPr lang="ja-JP" altLang="ja-JP" dirty="0"/>
              <a:t>実行フォルダ　：　</a:t>
            </a:r>
            <a:r>
              <a:rPr lang="en-US" altLang="ja-JP" dirty="0"/>
              <a:t>c:\Batch</a:t>
            </a:r>
            <a:endParaRPr lang="ja-JP" altLang="ja-JP" dirty="0"/>
          </a:p>
          <a:p>
            <a:r>
              <a:rPr lang="ja-JP" altLang="ja-JP" dirty="0"/>
              <a:t>実行日時</a:t>
            </a:r>
            <a:r>
              <a:rPr lang="en-US" altLang="ja-JP" dirty="0"/>
              <a:t>  </a:t>
            </a:r>
            <a:r>
              <a:rPr lang="ja-JP" altLang="ja-JP" dirty="0"/>
              <a:t>　　：　</a:t>
            </a:r>
            <a:r>
              <a:rPr lang="en-US" altLang="ja-JP" dirty="0"/>
              <a:t>2020/08/10 12:34:56</a:t>
            </a:r>
            <a:endParaRPr lang="ja-JP" altLang="ja-JP" dirty="0"/>
          </a:p>
          <a:p>
            <a:r>
              <a:rPr lang="en-US" altLang="ja-JP" dirty="0"/>
              <a:t> </a:t>
            </a:r>
            <a:endParaRPr lang="ja-JP" altLang="ja-JP" dirty="0"/>
          </a:p>
          <a:p>
            <a:r>
              <a:rPr lang="en-US" altLang="ja-JP" dirty="0"/>
              <a:t>&gt; NXHCMBatch.exe</a:t>
            </a:r>
            <a:r>
              <a:rPr lang="ja-JP" altLang="ja-JP" dirty="0"/>
              <a:t>△</a:t>
            </a:r>
            <a:r>
              <a:rPr lang="en-US" altLang="ja-JP" dirty="0"/>
              <a:t>vm-2008/</a:t>
            </a:r>
            <a:r>
              <a:rPr lang="en-US" altLang="ja-JP" dirty="0" err="1"/>
              <a:t>superstreamNX</a:t>
            </a:r>
            <a:r>
              <a:rPr lang="ja-JP" altLang="ja-JP" dirty="0"/>
              <a:t>△</a:t>
            </a:r>
            <a:r>
              <a:rPr lang="en-US" altLang="ja-JP" dirty="0"/>
              <a:t>5</a:t>
            </a:r>
            <a:r>
              <a:rPr lang="ja-JP" altLang="ja-JP" dirty="0"/>
              <a:t>△</a:t>
            </a:r>
            <a:r>
              <a:rPr lang="en-US" altLang="ja-JP" dirty="0"/>
              <a:t>KAI</a:t>
            </a:r>
            <a:r>
              <a:rPr lang="ja-JP" altLang="ja-JP" dirty="0"/>
              <a:t>△</a:t>
            </a:r>
            <a:r>
              <a:rPr lang="en-US" altLang="ja-JP" dirty="0"/>
              <a:t>user01</a:t>
            </a:r>
            <a:r>
              <a:rPr lang="ja-JP" altLang="ja-JP" dirty="0"/>
              <a:t>△</a:t>
            </a:r>
            <a:r>
              <a:rPr lang="en-US" altLang="ja-JP" dirty="0"/>
              <a:t>u01</a:t>
            </a:r>
            <a:r>
              <a:rPr lang="ja-JP" altLang="ja-JP" dirty="0"/>
              <a:t>△</a:t>
            </a:r>
            <a:r>
              <a:rPr lang="en-US" altLang="ja-JP" dirty="0"/>
              <a:t>2020/08/01</a:t>
            </a:r>
            <a:r>
              <a:rPr lang="ja-JP" altLang="ja-JP" dirty="0"/>
              <a:t>△</a:t>
            </a:r>
            <a:r>
              <a:rPr lang="en-US" altLang="ja-JP" dirty="0"/>
              <a:t>HR210300.ini</a:t>
            </a:r>
            <a:endParaRPr lang="ja-JP" altLang="ja-JP" dirty="0"/>
          </a:p>
          <a:p>
            <a:r>
              <a:rPr lang="en-US" altLang="ja-JP" dirty="0"/>
              <a:t> </a:t>
            </a:r>
            <a:endParaRPr lang="ja-JP" altLang="ja-JP" dirty="0"/>
          </a:p>
          <a:p>
            <a:r>
              <a:rPr lang="ja-JP" altLang="ja-JP" dirty="0"/>
              <a:t>ログファイルパス ：　</a:t>
            </a:r>
            <a:r>
              <a:rPr lang="en-US" altLang="ja-JP" dirty="0"/>
              <a:t>c:\Batch\Log\HR210300\HR210300_HR210300.ini_20200810-123456789.log</a:t>
            </a:r>
            <a:endParaRPr lang="ja-JP" altLang="ja-JP" dirty="0"/>
          </a:p>
          <a:p>
            <a:pPr lvl="0">
              <a:lnSpc>
                <a:spcPts val="1900"/>
              </a:lnSpc>
              <a:buClr>
                <a:srgbClr val="F9BE00"/>
              </a:buClr>
            </a:pPr>
            <a:endParaRPr lang="en-US" altLang="ja-JP" dirty="0"/>
          </a:p>
          <a:p>
            <a:pPr lvl="0">
              <a:lnSpc>
                <a:spcPts val="1900"/>
              </a:lnSpc>
              <a:buClr>
                <a:srgbClr val="F9BE00"/>
              </a:buClr>
            </a:pPr>
            <a:endParaRPr lang="ja-JP" altLang="en-US" dirty="0">
              <a:solidFill>
                <a:prstClr val="black"/>
              </a:solidFill>
            </a:endParaRPr>
          </a:p>
        </p:txBody>
      </p:sp>
    </p:spTree>
    <p:extLst>
      <p:ext uri="{BB962C8B-B14F-4D97-AF65-F5344CB8AC3E}">
        <p14:creationId xmlns:p14="http://schemas.microsoft.com/office/powerpoint/2010/main" val="4231454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46</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a:solidFill>
                  <a:prstClr val="white"/>
                </a:solidFill>
                <a:latin typeface="+mn-ea"/>
              </a:rPr>
              <a:t>SuperStream-NX </a:t>
            </a:r>
            <a:r>
              <a:rPr lang="ja-JP" altLang="en-US" sz="2000" dirty="0">
                <a:solidFill>
                  <a:prstClr val="white"/>
                </a:solidFill>
                <a:latin typeface="+mn-ea"/>
              </a:rPr>
              <a:t>人事管理・給与管理共通</a:t>
            </a:r>
            <a:r>
              <a:rPr lang="en-US" altLang="ja-JP" sz="2000" dirty="0">
                <a:solidFill>
                  <a:prstClr val="white"/>
                </a:solidFill>
              </a:rPr>
              <a:t/>
            </a:r>
            <a:br>
              <a:rPr lang="en-US" altLang="ja-JP" sz="2000" dirty="0">
                <a:solidFill>
                  <a:prstClr val="white"/>
                </a:solidFill>
              </a:rPr>
            </a:br>
            <a:r>
              <a:rPr lang="en-US" altLang="ja-JP" sz="1800" dirty="0">
                <a:solidFill>
                  <a:prstClr val="white"/>
                </a:solidFill>
                <a:latin typeface="+mn-ea"/>
              </a:rPr>
              <a:t>3. </a:t>
            </a:r>
            <a:r>
              <a:rPr lang="ja-JP" altLang="en-US" sz="1800" dirty="0">
                <a:solidFill>
                  <a:prstClr val="white"/>
                </a:solidFill>
                <a:latin typeface="+mn-ea"/>
              </a:rPr>
              <a:t>汎用社員検索バッチ化 対応</a:t>
            </a:r>
            <a:endParaRPr lang="ja-JP" altLang="en-US" sz="1800" dirty="0">
              <a:latin typeface="+mn-ea"/>
              <a:ea typeface="+mn-ea"/>
            </a:endParaRPr>
          </a:p>
        </p:txBody>
      </p:sp>
      <p:sp>
        <p:nvSpPr>
          <p:cNvPr id="8" name="テキスト プレースホルダー 2"/>
          <p:cNvSpPr txBox="1">
            <a:spLocks/>
          </p:cNvSpPr>
          <p:nvPr/>
        </p:nvSpPr>
        <p:spPr>
          <a:xfrm>
            <a:off x="287524" y="825925"/>
            <a:ext cx="666936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latin typeface="メイリオ"/>
                <a:ea typeface="メイリオ"/>
              </a:rPr>
              <a:t>バッチ検索仕様　汎用社員検索画面比較</a:t>
            </a:r>
            <a:endParaRPr lang="en-US" altLang="ja-JP" sz="1200" u="sng" dirty="0">
              <a:solidFill>
                <a:prstClr val="black"/>
              </a:solidFill>
              <a:latin typeface="メイリオ"/>
              <a:ea typeface="メイリオ"/>
            </a:endParaRPr>
          </a:p>
        </p:txBody>
      </p:sp>
      <p:sp>
        <p:nvSpPr>
          <p:cNvPr id="4" name="Rectangle 1"/>
          <p:cNvSpPr>
            <a:spLocks noChangeArrowheads="1"/>
          </p:cNvSpPr>
          <p:nvPr/>
        </p:nvSpPr>
        <p:spPr bwMode="auto">
          <a:xfrm>
            <a:off x="647616" y="128187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2" name="図 11"/>
          <p:cNvPicPr>
            <a:picLocks noChangeAspect="1"/>
          </p:cNvPicPr>
          <p:nvPr/>
        </p:nvPicPr>
        <p:blipFill>
          <a:blip r:embed="rId2"/>
          <a:stretch>
            <a:fillRect/>
          </a:stretch>
        </p:blipFill>
        <p:spPr>
          <a:xfrm>
            <a:off x="369678" y="1292148"/>
            <a:ext cx="6178649" cy="3414517"/>
          </a:xfrm>
          <a:prstGeom prst="rect">
            <a:avLst/>
          </a:prstGeom>
        </p:spPr>
      </p:pic>
      <p:sp>
        <p:nvSpPr>
          <p:cNvPr id="13" name="正方形/長方形 12"/>
          <p:cNvSpPr/>
          <p:nvPr/>
        </p:nvSpPr>
        <p:spPr>
          <a:xfrm>
            <a:off x="431540" y="1883355"/>
            <a:ext cx="2592288" cy="184339"/>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4" name="正方形/長方形 13"/>
          <p:cNvSpPr/>
          <p:nvPr/>
        </p:nvSpPr>
        <p:spPr>
          <a:xfrm>
            <a:off x="5214276" y="2823778"/>
            <a:ext cx="1265936" cy="432048"/>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5" name="正方形/長方形 14"/>
          <p:cNvSpPr/>
          <p:nvPr/>
        </p:nvSpPr>
        <p:spPr>
          <a:xfrm>
            <a:off x="431540" y="4479962"/>
            <a:ext cx="5256584" cy="197868"/>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8" name="正方形/長方形 17"/>
          <p:cNvSpPr/>
          <p:nvPr/>
        </p:nvSpPr>
        <p:spPr>
          <a:xfrm>
            <a:off x="6758150" y="1248464"/>
            <a:ext cx="2314350" cy="2839239"/>
          </a:xfrm>
          <a:prstGeom prst="rect">
            <a:avLst/>
          </a:prstGeom>
        </p:spPr>
        <p:txBody>
          <a:bodyPr wrap="square">
            <a:spAutoFit/>
          </a:bodyPr>
          <a:lstStyle/>
          <a:p>
            <a:pPr lvl="0" defTabSz="685800">
              <a:defRPr/>
            </a:pPr>
            <a:r>
              <a:rPr lang="ja-JP" altLang="en-US" sz="1050" dirty="0"/>
              <a:t>・使用プログラムは「汎用社員検</a:t>
            </a:r>
            <a:endParaRPr lang="en-US" altLang="ja-JP" sz="1050" dirty="0"/>
          </a:p>
          <a:p>
            <a:pPr lvl="0" defTabSz="685800">
              <a:defRPr/>
            </a:pPr>
            <a:r>
              <a:rPr lang="ja-JP" altLang="en-US" sz="1050" dirty="0"/>
              <a:t>　索」固定です。</a:t>
            </a:r>
            <a:endParaRPr lang="en-US" altLang="ja-JP" sz="1050" dirty="0"/>
          </a:p>
          <a:p>
            <a:pPr lvl="0" defTabSz="685800">
              <a:defRPr/>
            </a:pPr>
            <a:endParaRPr lang="en-US" altLang="ja-JP" sz="1050" dirty="0"/>
          </a:p>
          <a:p>
            <a:pPr lvl="0" defTabSz="685800">
              <a:defRPr/>
            </a:pPr>
            <a:r>
              <a:rPr lang="ja-JP" altLang="en-US" sz="1050" dirty="0"/>
              <a:t>・社員、内定者は</a:t>
            </a:r>
            <a:r>
              <a:rPr lang="en-US" altLang="ja-JP" sz="1050" dirty="0" err="1"/>
              <a:t>ini</a:t>
            </a:r>
            <a:r>
              <a:rPr lang="ja-JP" altLang="en-US" sz="1050" dirty="0"/>
              <a:t>ファイルで</a:t>
            </a:r>
            <a:endParaRPr lang="en-US" altLang="ja-JP" sz="1050" dirty="0"/>
          </a:p>
          <a:p>
            <a:pPr lvl="0" defTabSz="685800">
              <a:defRPr/>
            </a:pPr>
            <a:r>
              <a:rPr lang="ja-JP" altLang="en-US" sz="1050" dirty="0"/>
              <a:t>　指定します。</a:t>
            </a:r>
            <a:endParaRPr lang="en-US" altLang="ja-JP" sz="1050" dirty="0"/>
          </a:p>
          <a:p>
            <a:pPr lvl="0" defTabSz="685800">
              <a:defRPr/>
            </a:pPr>
            <a:endParaRPr lang="en-US" altLang="ja-JP" sz="1050" dirty="0">
              <a:solidFill>
                <a:srgbClr val="FF0000"/>
              </a:solidFill>
            </a:endParaRPr>
          </a:p>
          <a:p>
            <a:pPr lvl="0" defTabSz="685800">
              <a:defRPr/>
            </a:pPr>
            <a:endParaRPr lang="en-US" altLang="ja-JP" sz="1050" dirty="0">
              <a:solidFill>
                <a:srgbClr val="FF0000"/>
              </a:solidFill>
            </a:endParaRPr>
          </a:p>
          <a:p>
            <a:pPr lvl="0" defTabSz="685800">
              <a:defRPr/>
            </a:pPr>
            <a:endParaRPr lang="en-US" altLang="ja-JP" sz="1050" dirty="0">
              <a:solidFill>
                <a:srgbClr val="FF0000"/>
              </a:solidFill>
            </a:endParaRPr>
          </a:p>
          <a:p>
            <a:pPr lvl="0" defTabSz="685800">
              <a:defRPr/>
            </a:pPr>
            <a:r>
              <a:rPr lang="ja-JP" altLang="en-US" sz="1050" dirty="0"/>
              <a:t>・在籍区分は画面条件より、</a:t>
            </a:r>
            <a:endParaRPr lang="en-US" altLang="ja-JP" sz="1050" dirty="0"/>
          </a:p>
          <a:p>
            <a:pPr lvl="0" defTabSz="685800">
              <a:defRPr/>
            </a:pPr>
            <a:r>
              <a:rPr lang="ja-JP" altLang="en-US" sz="1050" dirty="0"/>
              <a:t>　条件指定が優先されます。</a:t>
            </a:r>
            <a:endParaRPr lang="en-US" altLang="ja-JP" sz="1050" dirty="0"/>
          </a:p>
          <a:p>
            <a:pPr lvl="0" defTabSz="685800">
              <a:defRPr/>
            </a:pPr>
            <a:r>
              <a:rPr lang="ja-JP" altLang="en-US" sz="1050" dirty="0"/>
              <a:t>　</a:t>
            </a:r>
            <a:r>
              <a:rPr lang="en-US" altLang="ja-JP" sz="1050" dirty="0"/>
              <a:t>※</a:t>
            </a:r>
            <a:r>
              <a:rPr lang="ja-JP" altLang="en-US" sz="1050" dirty="0"/>
              <a:t>画面例では在籍のみ検索</a:t>
            </a:r>
            <a:endParaRPr lang="en-US" altLang="ja-JP" sz="1050" dirty="0"/>
          </a:p>
          <a:p>
            <a:pPr lvl="0" defTabSz="685800">
              <a:defRPr/>
            </a:pPr>
            <a:endParaRPr lang="en-US" altLang="ja-JP" sz="1050" dirty="0"/>
          </a:p>
          <a:p>
            <a:pPr lvl="0" defTabSz="685800">
              <a:defRPr/>
            </a:pPr>
            <a:r>
              <a:rPr lang="ja-JP" altLang="en-US" sz="1050" dirty="0"/>
              <a:t>検索パターンの条件指定に在籍</a:t>
            </a:r>
            <a:endParaRPr lang="en-US" altLang="ja-JP" sz="1050" dirty="0"/>
          </a:p>
          <a:p>
            <a:pPr lvl="0" defTabSz="685800">
              <a:defRPr/>
            </a:pPr>
            <a:r>
              <a:rPr lang="ja-JP" altLang="en-US" sz="1050" dirty="0"/>
              <a:t>区分がない場合は、在籍、非在籍、退職すべて検索対象になります。</a:t>
            </a:r>
            <a:endParaRPr lang="en-US" altLang="ja-JP" sz="1050" dirty="0"/>
          </a:p>
          <a:p>
            <a:pPr lvl="0" defTabSz="685800">
              <a:defRPr/>
            </a:pPr>
            <a:r>
              <a:rPr lang="ja-JP" altLang="en-US" sz="1050" dirty="0"/>
              <a:t>在籍区分で絞る場合は条件指定してください。</a:t>
            </a:r>
            <a:endParaRPr lang="en-US" altLang="ja-JP" sz="1050" dirty="0"/>
          </a:p>
        </p:txBody>
      </p:sp>
      <p:sp>
        <p:nvSpPr>
          <p:cNvPr id="19" name="テキスト プレースホルダー 2"/>
          <p:cNvSpPr txBox="1">
            <a:spLocks/>
          </p:cNvSpPr>
          <p:nvPr/>
        </p:nvSpPr>
        <p:spPr>
          <a:xfrm>
            <a:off x="6604374" y="929569"/>
            <a:ext cx="2072082"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b="1" u="sng" dirty="0">
                <a:solidFill>
                  <a:prstClr val="black"/>
                </a:solidFill>
                <a:latin typeface="メイリオ"/>
                <a:ea typeface="メイリオ"/>
              </a:rPr>
              <a:t>汎用社員検索画面との仕様差異</a:t>
            </a:r>
            <a:endParaRPr lang="en-US" altLang="ja-JP" sz="825" u="sng" dirty="0">
              <a:solidFill>
                <a:prstClr val="black"/>
              </a:solidFill>
              <a:latin typeface="メイリオ"/>
              <a:ea typeface="メイリオ"/>
            </a:endParaRPr>
          </a:p>
        </p:txBody>
      </p:sp>
      <p:pic>
        <p:nvPicPr>
          <p:cNvPr id="20" name="図 19"/>
          <p:cNvPicPr>
            <a:picLocks noChangeAspect="1"/>
          </p:cNvPicPr>
          <p:nvPr/>
        </p:nvPicPr>
        <p:blipFill>
          <a:blip r:embed="rId3"/>
          <a:stretch>
            <a:fillRect/>
          </a:stretch>
        </p:blipFill>
        <p:spPr>
          <a:xfrm>
            <a:off x="6923028" y="2125652"/>
            <a:ext cx="1224136" cy="343027"/>
          </a:xfrm>
          <a:prstGeom prst="rect">
            <a:avLst/>
          </a:prstGeom>
        </p:spPr>
      </p:pic>
    </p:spTree>
    <p:extLst>
      <p:ext uri="{BB962C8B-B14F-4D97-AF65-F5344CB8AC3E}">
        <p14:creationId xmlns:p14="http://schemas.microsoft.com/office/powerpoint/2010/main" val="23776634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49919" y="1248889"/>
            <a:ext cx="6202301" cy="2838864"/>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47</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a:solidFill>
                  <a:prstClr val="white"/>
                </a:solidFill>
                <a:latin typeface="+mn-ea"/>
              </a:rPr>
              <a:t>SuperStream-NX </a:t>
            </a:r>
            <a:r>
              <a:rPr lang="ja-JP" altLang="en-US" sz="2000" dirty="0">
                <a:solidFill>
                  <a:prstClr val="white"/>
                </a:solidFill>
                <a:latin typeface="+mn-ea"/>
              </a:rPr>
              <a:t>人事管理・給与管理共通</a:t>
            </a:r>
            <a:r>
              <a:rPr lang="en-US" altLang="ja-JP" sz="2000" dirty="0">
                <a:solidFill>
                  <a:prstClr val="white"/>
                </a:solidFill>
              </a:rPr>
              <a:t/>
            </a:r>
            <a:br>
              <a:rPr lang="en-US" altLang="ja-JP" sz="2000" dirty="0">
                <a:solidFill>
                  <a:prstClr val="white"/>
                </a:solidFill>
              </a:rPr>
            </a:br>
            <a:r>
              <a:rPr lang="en-US" altLang="ja-JP" sz="1800" dirty="0">
                <a:solidFill>
                  <a:prstClr val="white"/>
                </a:solidFill>
                <a:latin typeface="+mn-ea"/>
              </a:rPr>
              <a:t>3. </a:t>
            </a:r>
            <a:r>
              <a:rPr lang="ja-JP" altLang="en-US" sz="1800" dirty="0">
                <a:solidFill>
                  <a:prstClr val="white"/>
                </a:solidFill>
                <a:latin typeface="+mn-ea"/>
              </a:rPr>
              <a:t>汎用社員検索バッチ化 対応</a:t>
            </a:r>
            <a:endParaRPr lang="ja-JP" altLang="en-US" sz="1800" dirty="0">
              <a:latin typeface="+mn-ea"/>
              <a:ea typeface="+mn-ea"/>
            </a:endParaRPr>
          </a:p>
        </p:txBody>
      </p:sp>
      <p:sp>
        <p:nvSpPr>
          <p:cNvPr id="8" name="テキスト プレースホルダー 2"/>
          <p:cNvSpPr txBox="1">
            <a:spLocks/>
          </p:cNvSpPr>
          <p:nvPr/>
        </p:nvSpPr>
        <p:spPr>
          <a:xfrm>
            <a:off x="287524" y="825925"/>
            <a:ext cx="666936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latin typeface="メイリオ"/>
                <a:ea typeface="メイリオ"/>
              </a:rPr>
              <a:t>バッチ検索仕様　</a:t>
            </a:r>
            <a:r>
              <a:rPr lang="ja-JP" altLang="en-US" sz="1200" b="1" u="sng" dirty="0">
                <a:solidFill>
                  <a:prstClr val="black"/>
                </a:solidFill>
              </a:rPr>
              <a:t>汎用社員検索出力画面比較</a:t>
            </a:r>
            <a:endParaRPr lang="en-US" altLang="ja-JP" sz="1200" u="sng" dirty="0">
              <a:solidFill>
                <a:prstClr val="black"/>
              </a:solidFill>
              <a:latin typeface="メイリオ"/>
              <a:ea typeface="メイリオ"/>
            </a:endParaRPr>
          </a:p>
        </p:txBody>
      </p:sp>
      <p:sp>
        <p:nvSpPr>
          <p:cNvPr id="4" name="Rectangle 1"/>
          <p:cNvSpPr>
            <a:spLocks noChangeArrowheads="1"/>
          </p:cNvSpPr>
          <p:nvPr/>
        </p:nvSpPr>
        <p:spPr bwMode="auto">
          <a:xfrm>
            <a:off x="647616" y="128187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正方形/長方形 12"/>
          <p:cNvSpPr/>
          <p:nvPr/>
        </p:nvSpPr>
        <p:spPr>
          <a:xfrm>
            <a:off x="1799692" y="1628963"/>
            <a:ext cx="2808312" cy="184339"/>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4" name="正方形/長方形 13"/>
          <p:cNvSpPr/>
          <p:nvPr/>
        </p:nvSpPr>
        <p:spPr>
          <a:xfrm>
            <a:off x="5846044" y="2571750"/>
            <a:ext cx="634168" cy="252028"/>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8" name="正方形/長方形 17"/>
          <p:cNvSpPr/>
          <p:nvPr/>
        </p:nvSpPr>
        <p:spPr>
          <a:xfrm>
            <a:off x="6758150" y="1185505"/>
            <a:ext cx="2272264" cy="2354491"/>
          </a:xfrm>
          <a:prstGeom prst="rect">
            <a:avLst/>
          </a:prstGeom>
        </p:spPr>
        <p:txBody>
          <a:bodyPr wrap="square">
            <a:spAutoFit/>
          </a:bodyPr>
          <a:lstStyle/>
          <a:p>
            <a:pPr lvl="0" defTabSz="685800">
              <a:defRPr/>
            </a:pPr>
            <a:r>
              <a:rPr lang="ja-JP" altLang="en-US" sz="1050" dirty="0"/>
              <a:t>・社員コードの右スペースは「削除」固定です。</a:t>
            </a:r>
            <a:endParaRPr lang="en-US" altLang="ja-JP" sz="1050" dirty="0"/>
          </a:p>
          <a:p>
            <a:pPr lvl="0" defTabSz="685800">
              <a:defRPr/>
            </a:pPr>
            <a:endParaRPr lang="en-US" altLang="ja-JP" sz="1050" dirty="0"/>
          </a:p>
          <a:p>
            <a:pPr lvl="0" defTabSz="685800">
              <a:defRPr/>
            </a:pPr>
            <a:r>
              <a:rPr lang="ja-JP" altLang="en-US" sz="1050" dirty="0"/>
              <a:t>・コード、名称はチェックオン</a:t>
            </a:r>
            <a:endParaRPr lang="en-US" altLang="ja-JP" sz="1050" dirty="0"/>
          </a:p>
          <a:p>
            <a:pPr lvl="0" defTabSz="685800">
              <a:defRPr/>
            </a:pPr>
            <a:r>
              <a:rPr lang="ja-JP" altLang="en-US" sz="1050" dirty="0"/>
              <a:t>　固定です。拡張項目の場合、</a:t>
            </a:r>
            <a:endParaRPr lang="en-US" altLang="ja-JP" sz="1050" dirty="0"/>
          </a:p>
          <a:p>
            <a:pPr lvl="0" defTabSz="685800">
              <a:defRPr/>
            </a:pPr>
            <a:r>
              <a:rPr lang="ja-JP" altLang="en-US" sz="1050" dirty="0"/>
              <a:t>　コードと名称を別々に出力し</a:t>
            </a:r>
            <a:endParaRPr lang="en-US" altLang="ja-JP" sz="1050" dirty="0"/>
          </a:p>
          <a:p>
            <a:pPr lvl="0" defTabSz="685800">
              <a:defRPr/>
            </a:pPr>
            <a:r>
              <a:rPr lang="ja-JP" altLang="en-US" sz="1050" dirty="0"/>
              <a:t>　ます。</a:t>
            </a:r>
            <a:endParaRPr lang="en-US" altLang="ja-JP" sz="1050" dirty="0"/>
          </a:p>
          <a:p>
            <a:pPr lvl="0" defTabSz="685800">
              <a:defRPr/>
            </a:pPr>
            <a:endParaRPr lang="en-US" altLang="ja-JP" sz="1050" dirty="0"/>
          </a:p>
          <a:p>
            <a:pPr lvl="0" defTabSz="685800">
              <a:defRPr/>
            </a:pPr>
            <a:r>
              <a:rPr lang="ja-JP" altLang="en-US" sz="1050" dirty="0"/>
              <a:t>・右のボタンエリアの処理は</a:t>
            </a:r>
            <a:endParaRPr lang="en-US" altLang="ja-JP" sz="1050" dirty="0"/>
          </a:p>
          <a:p>
            <a:pPr lvl="0" defTabSz="685800">
              <a:defRPr/>
            </a:pPr>
            <a:r>
              <a:rPr lang="ja-JP" altLang="en-US" sz="1050" dirty="0"/>
              <a:t>　不対応です。</a:t>
            </a:r>
            <a:endParaRPr lang="en-US" altLang="ja-JP" sz="1050" dirty="0"/>
          </a:p>
          <a:p>
            <a:pPr lvl="0" defTabSz="685800">
              <a:defRPr/>
            </a:pPr>
            <a:endParaRPr lang="en-US" altLang="ja-JP" sz="1050" dirty="0"/>
          </a:p>
          <a:p>
            <a:pPr lvl="0" defTabSz="685800">
              <a:defRPr/>
            </a:pPr>
            <a:r>
              <a:rPr lang="ja-JP" altLang="en-US" sz="1050" dirty="0"/>
              <a:t>・条件指定の個人情報項目引継は</a:t>
            </a:r>
            <a:endParaRPr lang="en-US" altLang="ja-JP" sz="1050" dirty="0"/>
          </a:p>
          <a:p>
            <a:pPr lvl="0" defTabSz="685800">
              <a:defRPr/>
            </a:pPr>
            <a:r>
              <a:rPr lang="ja-JP" altLang="en-US" sz="1050" dirty="0"/>
              <a:t>　「</a:t>
            </a:r>
            <a:r>
              <a:rPr lang="en-US" altLang="ja-JP" sz="1050" dirty="0"/>
              <a:t>1:</a:t>
            </a:r>
            <a:r>
              <a:rPr lang="ja-JP" altLang="en-US" sz="1050" dirty="0"/>
              <a:t>引継ぐ」固定です。</a:t>
            </a:r>
            <a:endParaRPr lang="en-US" altLang="ja-JP" sz="1050" dirty="0"/>
          </a:p>
          <a:p>
            <a:pPr lvl="0" defTabSz="685800">
              <a:defRPr/>
            </a:pPr>
            <a:r>
              <a:rPr lang="ja-JP" altLang="en-US" sz="1050" dirty="0"/>
              <a:t>　</a:t>
            </a:r>
            <a:r>
              <a:rPr lang="en-US" altLang="ja-JP" sz="1050" dirty="0"/>
              <a:t>(</a:t>
            </a:r>
            <a:r>
              <a:rPr lang="ja-JP" altLang="en-US" sz="1050" dirty="0"/>
              <a:t>下記例は引き継がない場合</a:t>
            </a:r>
            <a:r>
              <a:rPr lang="en-US" altLang="ja-JP" sz="1050" dirty="0"/>
              <a:t>)</a:t>
            </a:r>
          </a:p>
        </p:txBody>
      </p:sp>
      <p:sp>
        <p:nvSpPr>
          <p:cNvPr id="19" name="テキスト プレースホルダー 2"/>
          <p:cNvSpPr txBox="1">
            <a:spLocks/>
          </p:cNvSpPr>
          <p:nvPr/>
        </p:nvSpPr>
        <p:spPr>
          <a:xfrm>
            <a:off x="6604374" y="929569"/>
            <a:ext cx="2108086"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b="1" u="sng" dirty="0">
                <a:solidFill>
                  <a:prstClr val="black"/>
                </a:solidFill>
              </a:rPr>
              <a:t>汎用社員検索画面との仕様差異</a:t>
            </a:r>
            <a:endParaRPr lang="en-US" altLang="ja-JP" sz="825" u="sng" dirty="0">
              <a:solidFill>
                <a:prstClr val="black"/>
              </a:solidFill>
            </a:endParaRPr>
          </a:p>
        </p:txBody>
      </p:sp>
      <p:pic>
        <p:nvPicPr>
          <p:cNvPr id="16" name="図 15"/>
          <p:cNvPicPr>
            <a:picLocks noChangeAspect="1"/>
          </p:cNvPicPr>
          <p:nvPr/>
        </p:nvPicPr>
        <p:blipFill>
          <a:blip r:embed="rId3"/>
          <a:stretch>
            <a:fillRect/>
          </a:stretch>
        </p:blipFill>
        <p:spPr>
          <a:xfrm>
            <a:off x="6604374" y="3739964"/>
            <a:ext cx="2426040" cy="695578"/>
          </a:xfrm>
          <a:prstGeom prst="rect">
            <a:avLst/>
          </a:prstGeom>
        </p:spPr>
      </p:pic>
      <p:sp>
        <p:nvSpPr>
          <p:cNvPr id="15" name="正方形/長方形 14"/>
          <p:cNvSpPr/>
          <p:nvPr/>
        </p:nvSpPr>
        <p:spPr>
          <a:xfrm>
            <a:off x="360000" y="4162017"/>
            <a:ext cx="5904188" cy="577081"/>
          </a:xfrm>
          <a:prstGeom prst="rect">
            <a:avLst/>
          </a:prstGeom>
        </p:spPr>
        <p:txBody>
          <a:bodyPr wrap="square">
            <a:spAutoFit/>
          </a:bodyPr>
          <a:lstStyle/>
          <a:p>
            <a:pPr lvl="0" defTabSz="685800">
              <a:defRPr/>
            </a:pPr>
            <a:r>
              <a:rPr lang="ja-JP" altLang="en-US" sz="1050" dirty="0"/>
              <a:t>・汎用社員検索バッチのセキュリティチェックは、汎用社員検索画面（</a:t>
            </a:r>
            <a:r>
              <a:rPr lang="en-US" altLang="ja-JP" sz="1050" dirty="0"/>
              <a:t>HR210300</a:t>
            </a:r>
            <a:r>
              <a:rPr lang="ja-JP" altLang="en-US" sz="1050" dirty="0"/>
              <a:t>）のセキュリティ設定を使用し、バッチログインユーザーに対して行います</a:t>
            </a:r>
            <a:endParaRPr lang="en-US" altLang="ja-JP" sz="1050" dirty="0"/>
          </a:p>
          <a:p>
            <a:pPr lvl="0" defTabSz="685800">
              <a:defRPr/>
            </a:pPr>
            <a:r>
              <a:rPr lang="ja-JP" altLang="en-US" sz="1050" dirty="0"/>
              <a:t>（実行権限、部門情報参照権限、個人情報参照権限、除外社員）</a:t>
            </a:r>
            <a:endParaRPr lang="en-US" altLang="ja-JP" sz="1050" dirty="0"/>
          </a:p>
        </p:txBody>
      </p:sp>
    </p:spTree>
    <p:extLst>
      <p:ext uri="{BB962C8B-B14F-4D97-AF65-F5344CB8AC3E}">
        <p14:creationId xmlns:p14="http://schemas.microsoft.com/office/powerpoint/2010/main" val="21149885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48</a:t>
            </a:fld>
            <a:endParaRPr kumimoji="1" lang="ja-JP" altLang="en-US" dirty="0"/>
          </a:p>
        </p:txBody>
      </p:sp>
      <p:sp>
        <p:nvSpPr>
          <p:cNvPr id="3" name="テキスト プレースホルダー 2"/>
          <p:cNvSpPr>
            <a:spLocks noGrp="1"/>
          </p:cNvSpPr>
          <p:nvPr>
            <p:ph type="body" sz="quarter" idx="14"/>
          </p:nvPr>
        </p:nvSpPr>
        <p:spPr>
          <a:xfrm>
            <a:off x="360000" y="807569"/>
            <a:ext cx="8424000" cy="1044101"/>
          </a:xfrm>
        </p:spPr>
        <p:txBody>
          <a:bodyPr/>
          <a:lstStyle/>
          <a:p>
            <a:pPr lvl="0">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lvl="0">
              <a:lnSpc>
                <a:spcPts val="1900"/>
              </a:lnSpc>
              <a:buClr>
                <a:srgbClr val="F9BE00"/>
              </a:buClr>
            </a:pPr>
            <a:r>
              <a:rPr lang="ja-JP" altLang="en-US" dirty="0">
                <a:solidFill>
                  <a:prstClr val="black"/>
                </a:solidFill>
              </a:rPr>
              <a:t>　</a:t>
            </a:r>
            <a:r>
              <a:rPr lang="en-US" altLang="ja-JP" dirty="0">
                <a:solidFill>
                  <a:prstClr val="black"/>
                </a:solidFill>
              </a:rPr>
              <a:t>2021-06-01</a:t>
            </a:r>
            <a:r>
              <a:rPr lang="ja-JP" altLang="en-US" dirty="0">
                <a:solidFill>
                  <a:prstClr val="black"/>
                </a:solidFill>
              </a:rPr>
              <a:t>版で対応した個人別明細書メール配信をバッチ実行ツールを使用してメール配信できるように対応します。</a:t>
            </a:r>
            <a:endParaRPr lang="en-US" altLang="ja-JP" dirty="0">
              <a:solidFill>
                <a:prstClr val="black"/>
              </a:solidFill>
            </a:endParaRPr>
          </a:p>
          <a:p>
            <a:pPr lvl="0">
              <a:lnSpc>
                <a:spcPts val="1900"/>
              </a:lnSpc>
              <a:buClr>
                <a:srgbClr val="F9BE00"/>
              </a:buClr>
            </a:pPr>
            <a:r>
              <a:rPr lang="ja-JP" altLang="en-US" dirty="0">
                <a:solidFill>
                  <a:prstClr val="black"/>
                </a:solidFill>
              </a:rPr>
              <a:t>　　</a:t>
            </a:r>
            <a:r>
              <a:rPr lang="en-US" altLang="ja-JP" dirty="0"/>
              <a:t>NXHCMBatch.exe</a:t>
            </a:r>
            <a:r>
              <a:rPr lang="ja-JP" altLang="en-US" dirty="0">
                <a:solidFill>
                  <a:prstClr val="black"/>
                </a:solidFill>
              </a:rPr>
              <a:t> </a:t>
            </a:r>
            <a:r>
              <a:rPr lang="en-US" altLang="ja-JP" i="1" dirty="0"/>
              <a:t>NX</a:t>
            </a:r>
            <a:r>
              <a:rPr lang="ja-JP" altLang="ja-JP" i="1" dirty="0"/>
              <a:t>ロケーション 処理区分 会社コード ユーザー</a:t>
            </a:r>
            <a:r>
              <a:rPr lang="en-US" altLang="ja-JP" i="1" dirty="0"/>
              <a:t>ID </a:t>
            </a:r>
            <a:r>
              <a:rPr lang="ja-JP" altLang="ja-JP" i="1" dirty="0"/>
              <a:t>パスワード ログイン日付 </a:t>
            </a:r>
            <a:r>
              <a:rPr lang="en-US" altLang="ja-JP" i="1" dirty="0"/>
              <a:t>&lt;</a:t>
            </a:r>
            <a:r>
              <a:rPr lang="ja-JP" altLang="ja-JP" i="1" dirty="0"/>
              <a:t>各業務別引数</a:t>
            </a:r>
            <a:r>
              <a:rPr lang="en-US" altLang="ja-JP" i="1" dirty="0"/>
              <a:t>&gt;</a:t>
            </a:r>
            <a:endParaRPr lang="ja-JP" altLang="ja-JP" dirty="0"/>
          </a:p>
          <a:p>
            <a:pPr lvl="0">
              <a:lnSpc>
                <a:spcPts val="1900"/>
              </a:lnSpc>
              <a:buClr>
                <a:srgbClr val="F9BE00"/>
              </a:buClr>
            </a:pPr>
            <a:endParaRPr lang="en-US" altLang="ja-JP" dirty="0"/>
          </a:p>
          <a:p>
            <a:pPr lvl="0">
              <a:lnSpc>
                <a:spcPts val="1900"/>
              </a:lnSpc>
              <a:buClr>
                <a:srgbClr val="F9BE00"/>
              </a:buClr>
            </a:pPr>
            <a:endParaRPr lang="ja-JP" altLang="en-US" dirty="0">
              <a:solidFill>
                <a:prstClr val="black"/>
              </a:solidFill>
            </a:endParaRPr>
          </a:p>
        </p:txBody>
      </p:sp>
      <p:sp>
        <p:nvSpPr>
          <p:cNvPr id="4"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ea typeface="+mn-ea"/>
              </a:rPr>
              <a:t>SuperStream</a:t>
            </a:r>
            <a:r>
              <a:rPr lang="en-US" altLang="ja-JP" sz="2000" dirty="0">
                <a:solidFill>
                  <a:prstClr val="white"/>
                </a:solidFill>
                <a:latin typeface="+mn-ea"/>
                <a:ea typeface="+mn-ea"/>
              </a:rPr>
              <a:t>-NX </a:t>
            </a:r>
            <a:r>
              <a:rPr lang="ja-JP" altLang="en-US" sz="2000" dirty="0">
                <a:solidFill>
                  <a:prstClr val="white"/>
                </a:solidFill>
                <a:latin typeface="+mn-ea"/>
                <a:ea typeface="+mn-ea"/>
              </a:rPr>
              <a:t>人事管理・給与管理共通</a:t>
            </a:r>
            <a:r>
              <a:rPr lang="en-US" altLang="ja-JP" dirty="0">
                <a:solidFill>
                  <a:prstClr val="white"/>
                </a:solidFill>
              </a:rPr>
              <a:t/>
            </a:r>
            <a:br>
              <a:rPr lang="en-US" altLang="ja-JP" dirty="0">
                <a:solidFill>
                  <a:prstClr val="white"/>
                </a:solidFill>
              </a:rPr>
            </a:br>
            <a:r>
              <a:rPr lang="en-US" altLang="ja-JP" sz="1800" dirty="0">
                <a:solidFill>
                  <a:prstClr val="white"/>
                </a:solidFill>
              </a:rPr>
              <a:t>4</a:t>
            </a:r>
            <a:r>
              <a:rPr lang="en-US" altLang="ja-JP" sz="1800" dirty="0">
                <a:solidFill>
                  <a:prstClr val="white"/>
                </a:solidFill>
                <a:latin typeface="+mn-ea"/>
                <a:ea typeface="+mn-ea"/>
              </a:rPr>
              <a:t>. </a:t>
            </a:r>
            <a:r>
              <a:rPr lang="ja-JP" altLang="en-US" sz="1800" dirty="0">
                <a:solidFill>
                  <a:prstClr val="white"/>
                </a:solidFill>
                <a:latin typeface="+mn-ea"/>
                <a:ea typeface="+mn-ea"/>
              </a:rPr>
              <a:t>個人別明細書バッチ化 対応</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11" name="Rectangle 1"/>
          <p:cNvSpPr>
            <a:spLocks noChangeArrowheads="1"/>
          </p:cNvSpPr>
          <p:nvPr/>
        </p:nvSpPr>
        <p:spPr bwMode="auto">
          <a:xfrm>
            <a:off x="360000" y="192367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8" name="表 7"/>
          <p:cNvGraphicFramePr>
            <a:graphicFrameLocks noGrp="1"/>
          </p:cNvGraphicFramePr>
          <p:nvPr/>
        </p:nvGraphicFramePr>
        <p:xfrm>
          <a:off x="628649" y="1581503"/>
          <a:ext cx="7886701" cy="3212331"/>
        </p:xfrm>
        <a:graphic>
          <a:graphicData uri="http://schemas.openxmlformats.org/drawingml/2006/table">
            <a:tbl>
              <a:tblPr firstRow="1" firstCol="1" bandRow="1">
                <a:tableStyleId>{21E4AEA4-8DFA-4A89-87EB-49C32662AFE0}</a:tableStyleId>
              </a:tblPr>
              <a:tblGrid>
                <a:gridCol w="1161155">
                  <a:extLst>
                    <a:ext uri="{9D8B030D-6E8A-4147-A177-3AD203B41FA5}">
                      <a16:colId xmlns:a16="http://schemas.microsoft.com/office/drawing/2014/main" val="2433655972"/>
                    </a:ext>
                  </a:extLst>
                </a:gridCol>
                <a:gridCol w="3362773">
                  <a:extLst>
                    <a:ext uri="{9D8B030D-6E8A-4147-A177-3AD203B41FA5}">
                      <a16:colId xmlns:a16="http://schemas.microsoft.com/office/drawing/2014/main" val="2728186697"/>
                    </a:ext>
                  </a:extLst>
                </a:gridCol>
                <a:gridCol w="3362773">
                  <a:extLst>
                    <a:ext uri="{9D8B030D-6E8A-4147-A177-3AD203B41FA5}">
                      <a16:colId xmlns:a16="http://schemas.microsoft.com/office/drawing/2014/main" val="1166084759"/>
                    </a:ext>
                  </a:extLst>
                </a:gridCol>
              </a:tblGrid>
              <a:tr h="123551">
                <a:tc>
                  <a:txBody>
                    <a:bodyPr/>
                    <a:lstStyle/>
                    <a:p>
                      <a:pPr marL="180340" algn="just">
                        <a:spcAft>
                          <a:spcPts val="0"/>
                        </a:spcAft>
                      </a:pPr>
                      <a:r>
                        <a:rPr lang="ja-JP" sz="800" kern="100">
                          <a:effectLst/>
                        </a:rPr>
                        <a:t>要素</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gridSpan="2">
                  <a:txBody>
                    <a:bodyPr/>
                    <a:lstStyle/>
                    <a:p>
                      <a:pPr marL="180340" algn="just">
                        <a:spcAft>
                          <a:spcPts val="0"/>
                        </a:spcAft>
                      </a:pPr>
                      <a:r>
                        <a:rPr lang="ja-JP" sz="800" kern="100">
                          <a:effectLst/>
                        </a:rPr>
                        <a:t>説明</a:t>
                      </a:r>
                      <a:r>
                        <a:rPr lang="en-US" sz="800" kern="100">
                          <a:effectLst/>
                        </a:rPr>
                        <a:t>/</a:t>
                      </a:r>
                      <a:r>
                        <a:rPr lang="ja-JP" sz="800" kern="100">
                          <a:effectLst/>
                        </a:rPr>
                        <a:t>指定内容</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hMerge="1">
                  <a:txBody>
                    <a:bodyPr/>
                    <a:lstStyle/>
                    <a:p>
                      <a:endParaRPr kumimoji="1" lang="ja-JP" altLang="en-US"/>
                    </a:p>
                  </a:txBody>
                  <a:tcPr/>
                </a:tc>
                <a:extLst>
                  <a:ext uri="{0D108BD9-81ED-4DB2-BD59-A6C34878D82A}">
                    <a16:rowId xmlns:a16="http://schemas.microsoft.com/office/drawing/2014/main" val="2960959929"/>
                  </a:ext>
                </a:extLst>
              </a:tr>
              <a:tr h="247103">
                <a:tc>
                  <a:txBody>
                    <a:bodyPr/>
                    <a:lstStyle/>
                    <a:p>
                      <a:pPr marL="180340" algn="just">
                        <a:spcAft>
                          <a:spcPts val="0"/>
                        </a:spcAft>
                      </a:pPr>
                      <a:r>
                        <a:rPr lang="en-US" sz="800" kern="100">
                          <a:effectLst/>
                        </a:rPr>
                        <a:t>NX</a:t>
                      </a:r>
                      <a:r>
                        <a:rPr lang="ja-JP" sz="800" kern="100">
                          <a:effectLst/>
                        </a:rPr>
                        <a:t>ロケーション</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gridSpan="2">
                  <a:txBody>
                    <a:bodyPr/>
                    <a:lstStyle/>
                    <a:p>
                      <a:pPr marL="180340" algn="just">
                        <a:spcAft>
                          <a:spcPts val="0"/>
                        </a:spcAft>
                      </a:pPr>
                      <a:r>
                        <a:rPr lang="en-US" sz="800" kern="100">
                          <a:effectLst/>
                        </a:rPr>
                        <a:t>NX</a:t>
                      </a:r>
                      <a:r>
                        <a:rPr lang="ja-JP" sz="800" kern="100">
                          <a:effectLst/>
                        </a:rPr>
                        <a:t>サーバーモジュールの場所</a:t>
                      </a:r>
                      <a:endParaRPr lang="ja-JP" sz="900" kern="100">
                        <a:effectLst/>
                      </a:endParaRPr>
                    </a:p>
                    <a:p>
                      <a:pPr marL="180340" algn="just">
                        <a:spcAft>
                          <a:spcPts val="0"/>
                        </a:spcAft>
                      </a:pPr>
                      <a:r>
                        <a:rPr lang="en-US" sz="800" kern="100">
                          <a:effectLst/>
                        </a:rPr>
                        <a:t>&lt;</a:t>
                      </a:r>
                      <a:r>
                        <a:rPr lang="ja-JP" sz="800" kern="100">
                          <a:effectLst/>
                        </a:rPr>
                        <a:t>ホスト名</a:t>
                      </a:r>
                      <a:r>
                        <a:rPr lang="en-US" sz="800" kern="100">
                          <a:effectLst/>
                        </a:rPr>
                        <a:t>&gt;/&lt;</a:t>
                      </a:r>
                      <a:r>
                        <a:rPr lang="ja-JP" sz="800" kern="100">
                          <a:effectLst/>
                        </a:rPr>
                        <a:t>サイト名</a:t>
                      </a:r>
                      <a:r>
                        <a:rPr lang="en-US" sz="800" kern="100">
                          <a:effectLst/>
                        </a:rPr>
                        <a:t>&gt;</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hMerge="1">
                  <a:txBody>
                    <a:bodyPr/>
                    <a:lstStyle/>
                    <a:p>
                      <a:endParaRPr kumimoji="1" lang="ja-JP" altLang="en-US"/>
                    </a:p>
                  </a:txBody>
                  <a:tcPr/>
                </a:tc>
                <a:extLst>
                  <a:ext uri="{0D108BD9-81ED-4DB2-BD59-A6C34878D82A}">
                    <a16:rowId xmlns:a16="http://schemas.microsoft.com/office/drawing/2014/main" val="2638475578"/>
                  </a:ext>
                </a:extLst>
              </a:tr>
              <a:tr h="1235514">
                <a:tc>
                  <a:txBody>
                    <a:bodyPr/>
                    <a:lstStyle/>
                    <a:p>
                      <a:pPr marL="180340" algn="just">
                        <a:spcAft>
                          <a:spcPts val="0"/>
                        </a:spcAft>
                      </a:pPr>
                      <a:r>
                        <a:rPr lang="ja-JP" sz="800" kern="100">
                          <a:effectLst/>
                        </a:rPr>
                        <a:t>処理区分</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gridSpan="2">
                  <a:txBody>
                    <a:bodyPr/>
                    <a:lstStyle/>
                    <a:p>
                      <a:pPr marL="180340" algn="just">
                        <a:spcAft>
                          <a:spcPts val="0"/>
                        </a:spcAft>
                      </a:pPr>
                      <a:r>
                        <a:rPr lang="en-US" sz="800" kern="100" dirty="0">
                          <a:effectLst/>
                        </a:rPr>
                        <a:t>1</a:t>
                      </a:r>
                      <a:r>
                        <a:rPr lang="ja-JP" sz="800" kern="100" dirty="0">
                          <a:effectLst/>
                        </a:rPr>
                        <a:t>： 月次給与計算処理（</a:t>
                      </a:r>
                      <a:r>
                        <a:rPr lang="en-US" sz="800" kern="100" dirty="0">
                          <a:effectLst/>
                        </a:rPr>
                        <a:t>JB320110</a:t>
                      </a:r>
                      <a:r>
                        <a:rPr lang="ja-JP" sz="800" kern="100" dirty="0">
                          <a:effectLst/>
                        </a:rPr>
                        <a:t>）</a:t>
                      </a:r>
                      <a:endParaRPr lang="ja-JP" sz="900" kern="100" dirty="0">
                        <a:effectLst/>
                      </a:endParaRPr>
                    </a:p>
                    <a:p>
                      <a:pPr marL="180340" algn="just">
                        <a:spcAft>
                          <a:spcPts val="0"/>
                        </a:spcAft>
                      </a:pPr>
                      <a:r>
                        <a:rPr lang="en-US" sz="800" kern="100" dirty="0">
                          <a:effectLst/>
                        </a:rPr>
                        <a:t>2</a:t>
                      </a:r>
                      <a:r>
                        <a:rPr lang="ja-JP" sz="800" kern="100" dirty="0">
                          <a:effectLst/>
                        </a:rPr>
                        <a:t>： 賞与計算処理（</a:t>
                      </a:r>
                      <a:r>
                        <a:rPr lang="en-US" sz="800" kern="100" dirty="0">
                          <a:effectLst/>
                        </a:rPr>
                        <a:t>JB330210</a:t>
                      </a:r>
                      <a:r>
                        <a:rPr lang="ja-JP" sz="800" kern="100" dirty="0">
                          <a:effectLst/>
                        </a:rPr>
                        <a:t>）</a:t>
                      </a:r>
                      <a:endParaRPr lang="ja-JP" sz="900" kern="100" dirty="0">
                        <a:effectLst/>
                      </a:endParaRPr>
                    </a:p>
                    <a:p>
                      <a:pPr marL="180340" algn="just">
                        <a:spcAft>
                          <a:spcPts val="0"/>
                        </a:spcAft>
                      </a:pPr>
                      <a:r>
                        <a:rPr lang="en-US" sz="800" kern="100" dirty="0">
                          <a:effectLst/>
                        </a:rPr>
                        <a:t>3</a:t>
                      </a:r>
                      <a:r>
                        <a:rPr lang="ja-JP" sz="800" kern="100" dirty="0">
                          <a:effectLst/>
                        </a:rPr>
                        <a:t>： マイナンバー</a:t>
                      </a:r>
                      <a:r>
                        <a:rPr lang="en-US" sz="800" kern="100" dirty="0">
                          <a:effectLst/>
                        </a:rPr>
                        <a:t>CSV</a:t>
                      </a:r>
                      <a:r>
                        <a:rPr lang="ja-JP" sz="800" kern="100" dirty="0">
                          <a:effectLst/>
                        </a:rPr>
                        <a:t>取込バッチ（</a:t>
                      </a:r>
                      <a:r>
                        <a:rPr lang="en-US" sz="800" kern="100" dirty="0">
                          <a:effectLst/>
                        </a:rPr>
                        <a:t>QB001910</a:t>
                      </a:r>
                      <a:r>
                        <a:rPr lang="ja-JP" sz="800" kern="100" dirty="0">
                          <a:effectLst/>
                        </a:rPr>
                        <a:t>）</a:t>
                      </a:r>
                      <a:endParaRPr lang="ja-JP" sz="900" kern="100" dirty="0">
                        <a:effectLst/>
                      </a:endParaRPr>
                    </a:p>
                    <a:p>
                      <a:pPr marL="180340" algn="just">
                        <a:spcAft>
                          <a:spcPts val="0"/>
                        </a:spcAft>
                      </a:pPr>
                      <a:r>
                        <a:rPr lang="en-US" sz="800" kern="100" dirty="0">
                          <a:effectLst/>
                        </a:rPr>
                        <a:t>4</a:t>
                      </a:r>
                      <a:r>
                        <a:rPr lang="ja-JP" sz="800" kern="100" dirty="0">
                          <a:effectLst/>
                        </a:rPr>
                        <a:t>： マイナンバーイメージ一括取込（</a:t>
                      </a:r>
                      <a:r>
                        <a:rPr lang="en-US" sz="800" kern="100" dirty="0">
                          <a:effectLst/>
                        </a:rPr>
                        <a:t>QB002010</a:t>
                      </a:r>
                      <a:r>
                        <a:rPr lang="ja-JP" sz="800" kern="100" dirty="0">
                          <a:effectLst/>
                        </a:rPr>
                        <a:t>）</a:t>
                      </a:r>
                      <a:endParaRPr lang="ja-JP" sz="900" kern="100" dirty="0">
                        <a:effectLst/>
                      </a:endParaRPr>
                    </a:p>
                    <a:p>
                      <a:pPr marL="180340" algn="just">
                        <a:spcAft>
                          <a:spcPts val="0"/>
                        </a:spcAft>
                      </a:pPr>
                      <a:r>
                        <a:rPr lang="en-US" sz="800" kern="100" dirty="0">
                          <a:effectLst/>
                        </a:rPr>
                        <a:t>5</a:t>
                      </a:r>
                      <a:r>
                        <a:rPr lang="ja-JP" sz="800" kern="100" dirty="0">
                          <a:effectLst/>
                        </a:rPr>
                        <a:t>： 汎用社員検索バッチ（</a:t>
                      </a:r>
                      <a:r>
                        <a:rPr lang="en-US" sz="800" kern="100" dirty="0">
                          <a:effectLst/>
                        </a:rPr>
                        <a:t>HR210300</a:t>
                      </a:r>
                      <a:r>
                        <a:rPr lang="ja-JP" sz="800" kern="100" dirty="0">
                          <a:effectLst/>
                        </a:rPr>
                        <a:t>）</a:t>
                      </a:r>
                      <a:endParaRPr lang="ja-JP" sz="900" kern="100" dirty="0">
                        <a:effectLst/>
                      </a:endParaRPr>
                    </a:p>
                    <a:p>
                      <a:pPr marL="180340" algn="just">
                        <a:spcAft>
                          <a:spcPts val="0"/>
                        </a:spcAft>
                      </a:pPr>
                      <a:r>
                        <a:rPr lang="en-US" sz="800" kern="100" dirty="0">
                          <a:solidFill>
                            <a:srgbClr val="FF0000"/>
                          </a:solidFill>
                          <a:effectLst/>
                        </a:rPr>
                        <a:t>6</a:t>
                      </a:r>
                      <a:r>
                        <a:rPr lang="ja-JP" sz="800" kern="100" dirty="0">
                          <a:solidFill>
                            <a:srgbClr val="FF0000"/>
                          </a:solidFill>
                          <a:effectLst/>
                        </a:rPr>
                        <a:t>：</a:t>
                      </a:r>
                      <a:r>
                        <a:rPr lang="en-US" altLang="ja-JP" sz="800" kern="100" dirty="0">
                          <a:solidFill>
                            <a:srgbClr val="FF0000"/>
                          </a:solidFill>
                          <a:effectLst/>
                        </a:rPr>
                        <a:t> </a:t>
                      </a:r>
                      <a:r>
                        <a:rPr lang="ja-JP" sz="800" kern="100" dirty="0">
                          <a:solidFill>
                            <a:srgbClr val="FF0000"/>
                          </a:solidFill>
                          <a:effectLst/>
                        </a:rPr>
                        <a:t>給与明細書（</a:t>
                      </a:r>
                      <a:r>
                        <a:rPr lang="en-US" sz="800" kern="100" dirty="0">
                          <a:solidFill>
                            <a:srgbClr val="FF0000"/>
                          </a:solidFill>
                          <a:effectLst/>
                        </a:rPr>
                        <a:t>JP320100</a:t>
                      </a:r>
                      <a:r>
                        <a:rPr lang="ja-JP" sz="800" kern="100" dirty="0">
                          <a:solidFill>
                            <a:srgbClr val="FF0000"/>
                          </a:solidFill>
                          <a:effectLst/>
                        </a:rPr>
                        <a:t>）</a:t>
                      </a:r>
                      <a:endParaRPr lang="ja-JP" sz="900" kern="100" dirty="0">
                        <a:solidFill>
                          <a:srgbClr val="FF0000"/>
                        </a:solidFill>
                        <a:effectLst/>
                      </a:endParaRPr>
                    </a:p>
                    <a:p>
                      <a:pPr marL="180340" algn="just">
                        <a:spcAft>
                          <a:spcPts val="0"/>
                        </a:spcAft>
                      </a:pPr>
                      <a:r>
                        <a:rPr lang="en-US" sz="800" kern="100" dirty="0">
                          <a:solidFill>
                            <a:srgbClr val="FF0000"/>
                          </a:solidFill>
                          <a:effectLst/>
                        </a:rPr>
                        <a:t>7</a:t>
                      </a:r>
                      <a:r>
                        <a:rPr lang="ja-JP" sz="800" kern="100" dirty="0">
                          <a:solidFill>
                            <a:srgbClr val="FF0000"/>
                          </a:solidFill>
                          <a:effectLst/>
                        </a:rPr>
                        <a:t>：</a:t>
                      </a:r>
                      <a:r>
                        <a:rPr lang="en-US" altLang="ja-JP" sz="800" kern="100" dirty="0">
                          <a:solidFill>
                            <a:srgbClr val="FF0000"/>
                          </a:solidFill>
                          <a:effectLst/>
                        </a:rPr>
                        <a:t> </a:t>
                      </a:r>
                      <a:r>
                        <a:rPr lang="ja-JP" sz="800" kern="100" dirty="0">
                          <a:solidFill>
                            <a:srgbClr val="FF0000"/>
                          </a:solidFill>
                          <a:effectLst/>
                        </a:rPr>
                        <a:t>賞与明細書（</a:t>
                      </a:r>
                      <a:r>
                        <a:rPr lang="en-US" sz="800" kern="100" dirty="0">
                          <a:solidFill>
                            <a:srgbClr val="FF0000"/>
                          </a:solidFill>
                          <a:effectLst/>
                        </a:rPr>
                        <a:t>JP330300</a:t>
                      </a:r>
                      <a:r>
                        <a:rPr lang="ja-JP" sz="800" kern="100" dirty="0">
                          <a:solidFill>
                            <a:srgbClr val="FF0000"/>
                          </a:solidFill>
                          <a:effectLst/>
                        </a:rPr>
                        <a:t>）</a:t>
                      </a:r>
                      <a:endParaRPr lang="ja-JP" sz="900" kern="100" dirty="0">
                        <a:solidFill>
                          <a:srgbClr val="FF0000"/>
                        </a:solidFill>
                        <a:effectLst/>
                      </a:endParaRPr>
                    </a:p>
                    <a:p>
                      <a:pPr marL="180340" algn="just">
                        <a:spcAft>
                          <a:spcPts val="0"/>
                        </a:spcAft>
                      </a:pPr>
                      <a:r>
                        <a:rPr lang="en-US" sz="800" kern="100" dirty="0">
                          <a:solidFill>
                            <a:srgbClr val="FF0000"/>
                          </a:solidFill>
                          <a:effectLst/>
                        </a:rPr>
                        <a:t>8</a:t>
                      </a:r>
                      <a:r>
                        <a:rPr lang="ja-JP" sz="800" kern="100" dirty="0">
                          <a:solidFill>
                            <a:srgbClr val="FF0000"/>
                          </a:solidFill>
                          <a:effectLst/>
                        </a:rPr>
                        <a:t>：</a:t>
                      </a:r>
                      <a:r>
                        <a:rPr lang="en-US" altLang="ja-JP" sz="800" kern="100" dirty="0">
                          <a:solidFill>
                            <a:srgbClr val="FF0000"/>
                          </a:solidFill>
                          <a:effectLst/>
                        </a:rPr>
                        <a:t> </a:t>
                      </a:r>
                      <a:r>
                        <a:rPr lang="ja-JP" sz="800" kern="100" dirty="0">
                          <a:solidFill>
                            <a:srgbClr val="FF0000"/>
                          </a:solidFill>
                          <a:effectLst/>
                        </a:rPr>
                        <a:t>個人別年末調整諸表（</a:t>
                      </a:r>
                      <a:r>
                        <a:rPr lang="en-US" sz="800" kern="100" dirty="0">
                          <a:solidFill>
                            <a:srgbClr val="FF0000"/>
                          </a:solidFill>
                          <a:effectLst/>
                        </a:rPr>
                        <a:t>JP430800</a:t>
                      </a:r>
                      <a:r>
                        <a:rPr lang="ja-JP" sz="800" kern="100" dirty="0">
                          <a:solidFill>
                            <a:srgbClr val="FF0000"/>
                          </a:solidFill>
                          <a:effectLst/>
                        </a:rPr>
                        <a:t>）</a:t>
                      </a:r>
                      <a:endParaRPr lang="ja-JP" sz="900" kern="100" dirty="0">
                        <a:solidFill>
                          <a:srgbClr val="FF0000"/>
                        </a:solidFill>
                        <a:effectLst/>
                      </a:endParaRPr>
                    </a:p>
                    <a:p>
                      <a:pPr marL="180340" algn="just">
                        <a:spcAft>
                          <a:spcPts val="0"/>
                        </a:spcAft>
                      </a:pPr>
                      <a:r>
                        <a:rPr lang="en-US" sz="800" kern="100" dirty="0">
                          <a:solidFill>
                            <a:srgbClr val="FF0000"/>
                          </a:solidFill>
                          <a:effectLst/>
                        </a:rPr>
                        <a:t>9</a:t>
                      </a:r>
                      <a:r>
                        <a:rPr lang="ja-JP" sz="800" kern="100" dirty="0">
                          <a:solidFill>
                            <a:srgbClr val="FF0000"/>
                          </a:solidFill>
                          <a:effectLst/>
                        </a:rPr>
                        <a:t>：</a:t>
                      </a:r>
                      <a:r>
                        <a:rPr lang="en-US" altLang="ja-JP" sz="800" kern="100" dirty="0">
                          <a:solidFill>
                            <a:srgbClr val="FF0000"/>
                          </a:solidFill>
                          <a:effectLst/>
                        </a:rPr>
                        <a:t> </a:t>
                      </a:r>
                      <a:r>
                        <a:rPr lang="ja-JP" sz="800" kern="100" dirty="0">
                          <a:solidFill>
                            <a:srgbClr val="FF0000"/>
                          </a:solidFill>
                          <a:effectLst/>
                        </a:rPr>
                        <a:t>昇給差額明細書（</a:t>
                      </a:r>
                      <a:r>
                        <a:rPr lang="en-US" sz="800" kern="100" dirty="0">
                          <a:solidFill>
                            <a:srgbClr val="FF0000"/>
                          </a:solidFill>
                          <a:effectLst/>
                        </a:rPr>
                        <a:t>JP310300</a:t>
                      </a:r>
                      <a:r>
                        <a:rPr lang="ja-JP" sz="800" kern="100" dirty="0">
                          <a:solidFill>
                            <a:srgbClr val="FF0000"/>
                          </a:solidFill>
                          <a:effectLst/>
                        </a:rPr>
                        <a:t>）</a:t>
                      </a:r>
                      <a:endParaRPr lang="ja-JP" sz="900" kern="100" dirty="0">
                        <a:solidFill>
                          <a:srgbClr val="FF0000"/>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hMerge="1">
                  <a:txBody>
                    <a:bodyPr/>
                    <a:lstStyle/>
                    <a:p>
                      <a:endParaRPr kumimoji="1" lang="ja-JP" altLang="en-US"/>
                    </a:p>
                  </a:txBody>
                  <a:tcPr/>
                </a:tc>
                <a:extLst>
                  <a:ext uri="{0D108BD9-81ED-4DB2-BD59-A6C34878D82A}">
                    <a16:rowId xmlns:a16="http://schemas.microsoft.com/office/drawing/2014/main" val="1739819691"/>
                  </a:ext>
                </a:extLst>
              </a:tr>
              <a:tr h="123551">
                <a:tc>
                  <a:txBody>
                    <a:bodyPr/>
                    <a:lstStyle/>
                    <a:p>
                      <a:pPr marL="180340" algn="just">
                        <a:spcAft>
                          <a:spcPts val="0"/>
                        </a:spcAft>
                      </a:pPr>
                      <a:r>
                        <a:rPr lang="ja-JP" sz="800" kern="100">
                          <a:effectLst/>
                        </a:rPr>
                        <a:t>会社コード</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gridSpan="2">
                  <a:txBody>
                    <a:bodyPr/>
                    <a:lstStyle/>
                    <a:p>
                      <a:pPr marL="180340" algn="just">
                        <a:spcAft>
                          <a:spcPts val="0"/>
                        </a:spcAft>
                      </a:pPr>
                      <a:r>
                        <a:rPr lang="ja-JP" sz="800" kern="100" dirty="0">
                          <a:effectLst/>
                        </a:rPr>
                        <a:t>ログイン会社コード</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hMerge="1">
                  <a:txBody>
                    <a:bodyPr/>
                    <a:lstStyle/>
                    <a:p>
                      <a:endParaRPr kumimoji="1" lang="ja-JP" altLang="en-US"/>
                    </a:p>
                  </a:txBody>
                  <a:tcPr/>
                </a:tc>
                <a:extLst>
                  <a:ext uri="{0D108BD9-81ED-4DB2-BD59-A6C34878D82A}">
                    <a16:rowId xmlns:a16="http://schemas.microsoft.com/office/drawing/2014/main" val="26609694"/>
                  </a:ext>
                </a:extLst>
              </a:tr>
              <a:tr h="123551">
                <a:tc>
                  <a:txBody>
                    <a:bodyPr/>
                    <a:lstStyle/>
                    <a:p>
                      <a:pPr marL="180340" algn="just">
                        <a:spcAft>
                          <a:spcPts val="0"/>
                        </a:spcAft>
                      </a:pPr>
                      <a:r>
                        <a:rPr lang="ja-JP" sz="800" kern="100">
                          <a:effectLst/>
                        </a:rPr>
                        <a:t>ユーザー</a:t>
                      </a:r>
                      <a:r>
                        <a:rPr lang="en-US" sz="800" kern="100">
                          <a:effectLst/>
                        </a:rPr>
                        <a:t>ID</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gridSpan="2">
                  <a:txBody>
                    <a:bodyPr/>
                    <a:lstStyle/>
                    <a:p>
                      <a:pPr marL="180340" algn="just">
                        <a:spcAft>
                          <a:spcPts val="0"/>
                        </a:spcAft>
                      </a:pPr>
                      <a:r>
                        <a:rPr lang="ja-JP" sz="800" kern="100">
                          <a:effectLst/>
                        </a:rPr>
                        <a:t>ログインユーザー</a:t>
                      </a:r>
                      <a:r>
                        <a:rPr lang="en-US" sz="800" kern="100">
                          <a:effectLst/>
                        </a:rPr>
                        <a:t>ID</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hMerge="1">
                  <a:txBody>
                    <a:bodyPr/>
                    <a:lstStyle/>
                    <a:p>
                      <a:endParaRPr kumimoji="1" lang="ja-JP" altLang="en-US"/>
                    </a:p>
                  </a:txBody>
                  <a:tcPr/>
                </a:tc>
                <a:extLst>
                  <a:ext uri="{0D108BD9-81ED-4DB2-BD59-A6C34878D82A}">
                    <a16:rowId xmlns:a16="http://schemas.microsoft.com/office/drawing/2014/main" val="885551064"/>
                  </a:ext>
                </a:extLst>
              </a:tr>
              <a:tr h="123551">
                <a:tc>
                  <a:txBody>
                    <a:bodyPr/>
                    <a:lstStyle/>
                    <a:p>
                      <a:pPr marL="180340" algn="just">
                        <a:spcAft>
                          <a:spcPts val="0"/>
                        </a:spcAft>
                      </a:pPr>
                      <a:r>
                        <a:rPr lang="ja-JP" sz="800" kern="100">
                          <a:effectLst/>
                        </a:rPr>
                        <a:t>パスワード</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gridSpan="2">
                  <a:txBody>
                    <a:bodyPr/>
                    <a:lstStyle/>
                    <a:p>
                      <a:pPr marL="180340" algn="just">
                        <a:spcAft>
                          <a:spcPts val="0"/>
                        </a:spcAft>
                      </a:pPr>
                      <a:r>
                        <a:rPr lang="ja-JP" sz="800" kern="100">
                          <a:effectLst/>
                        </a:rPr>
                        <a:t>ログインパスワード</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hMerge="1">
                  <a:txBody>
                    <a:bodyPr/>
                    <a:lstStyle/>
                    <a:p>
                      <a:endParaRPr kumimoji="1" lang="ja-JP" altLang="en-US"/>
                    </a:p>
                  </a:txBody>
                  <a:tcPr/>
                </a:tc>
                <a:extLst>
                  <a:ext uri="{0D108BD9-81ED-4DB2-BD59-A6C34878D82A}">
                    <a16:rowId xmlns:a16="http://schemas.microsoft.com/office/drawing/2014/main" val="480680921"/>
                  </a:ext>
                </a:extLst>
              </a:tr>
              <a:tr h="123551">
                <a:tc>
                  <a:txBody>
                    <a:bodyPr/>
                    <a:lstStyle/>
                    <a:p>
                      <a:pPr marL="180340" algn="just">
                        <a:spcAft>
                          <a:spcPts val="0"/>
                        </a:spcAft>
                      </a:pPr>
                      <a:r>
                        <a:rPr lang="ja-JP" sz="800" kern="100">
                          <a:effectLst/>
                        </a:rPr>
                        <a:t>ログイン日付</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gridSpan="2">
                  <a:txBody>
                    <a:bodyPr/>
                    <a:lstStyle/>
                    <a:p>
                      <a:pPr marL="180340" algn="just">
                        <a:spcAft>
                          <a:spcPts val="0"/>
                        </a:spcAft>
                      </a:pPr>
                      <a:r>
                        <a:rPr lang="ja-JP" sz="800" kern="100">
                          <a:effectLst/>
                        </a:rPr>
                        <a:t>ログイン日付　　　　　※</a:t>
                      </a:r>
                      <a:r>
                        <a:rPr lang="en-US" sz="800" kern="100">
                          <a:effectLst/>
                        </a:rPr>
                        <a:t>yyyy/mm/dd</a:t>
                      </a:r>
                      <a:r>
                        <a:rPr lang="ja-JP" sz="800" kern="100">
                          <a:effectLst/>
                        </a:rPr>
                        <a:t>形式</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hMerge="1">
                  <a:txBody>
                    <a:bodyPr/>
                    <a:lstStyle/>
                    <a:p>
                      <a:endParaRPr kumimoji="1" lang="ja-JP" altLang="en-US"/>
                    </a:p>
                  </a:txBody>
                  <a:tcPr/>
                </a:tc>
                <a:extLst>
                  <a:ext uri="{0D108BD9-81ED-4DB2-BD59-A6C34878D82A}">
                    <a16:rowId xmlns:a16="http://schemas.microsoft.com/office/drawing/2014/main" val="150569516"/>
                  </a:ext>
                </a:extLst>
              </a:tr>
              <a:tr h="123551">
                <a:tc rowSpan="9">
                  <a:txBody>
                    <a:bodyPr/>
                    <a:lstStyle/>
                    <a:p>
                      <a:pPr marL="180340" algn="just">
                        <a:spcAft>
                          <a:spcPts val="0"/>
                        </a:spcAft>
                      </a:pPr>
                      <a:r>
                        <a:rPr lang="ja-JP" sz="800" kern="100">
                          <a:effectLst/>
                        </a:rPr>
                        <a:t>各業務別引数</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a:txBody>
                    <a:bodyPr/>
                    <a:lstStyle/>
                    <a:p>
                      <a:pPr marL="180340" algn="just">
                        <a:spcAft>
                          <a:spcPts val="0"/>
                        </a:spcAft>
                      </a:pPr>
                      <a:r>
                        <a:rPr lang="ja-JP" sz="800" kern="100">
                          <a:effectLst/>
                        </a:rPr>
                        <a:t>処理区分：</a:t>
                      </a:r>
                      <a:r>
                        <a:rPr lang="en-US" sz="800" kern="100">
                          <a:effectLst/>
                        </a:rPr>
                        <a:t>1</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a:txBody>
                    <a:bodyPr/>
                    <a:lstStyle/>
                    <a:p>
                      <a:pPr marL="180340" algn="just">
                        <a:spcAft>
                          <a:spcPts val="0"/>
                        </a:spcAft>
                      </a:pPr>
                      <a:r>
                        <a:rPr lang="ja-JP" sz="800" kern="100">
                          <a:effectLst/>
                        </a:rPr>
                        <a:t>月次給与計算実行用</a:t>
                      </a:r>
                      <a:r>
                        <a:rPr lang="en-US" sz="800" kern="100">
                          <a:effectLst/>
                        </a:rPr>
                        <a:t>INI</a:t>
                      </a:r>
                      <a:r>
                        <a:rPr lang="ja-JP" sz="800" kern="100">
                          <a:effectLst/>
                        </a:rPr>
                        <a:t>ファイル名</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extLst>
                  <a:ext uri="{0D108BD9-81ED-4DB2-BD59-A6C34878D82A}">
                    <a16:rowId xmlns:a16="http://schemas.microsoft.com/office/drawing/2014/main" val="2304161457"/>
                  </a:ext>
                </a:extLst>
              </a:tr>
              <a:tr h="123551">
                <a:tc vMerge="1">
                  <a:txBody>
                    <a:bodyPr/>
                    <a:lstStyle/>
                    <a:p>
                      <a:endParaRPr kumimoji="1" lang="ja-JP" altLang="en-US"/>
                    </a:p>
                  </a:txBody>
                  <a:tcPr/>
                </a:tc>
                <a:tc>
                  <a:txBody>
                    <a:bodyPr/>
                    <a:lstStyle/>
                    <a:p>
                      <a:pPr marL="180340" algn="just">
                        <a:spcAft>
                          <a:spcPts val="0"/>
                        </a:spcAft>
                      </a:pPr>
                      <a:r>
                        <a:rPr lang="ja-JP" sz="800" kern="100">
                          <a:effectLst/>
                        </a:rPr>
                        <a:t>処理区分：</a:t>
                      </a:r>
                      <a:r>
                        <a:rPr lang="en-US" sz="800" kern="100">
                          <a:effectLst/>
                        </a:rPr>
                        <a:t>2</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a:txBody>
                    <a:bodyPr/>
                    <a:lstStyle/>
                    <a:p>
                      <a:pPr marL="180340" algn="just">
                        <a:spcAft>
                          <a:spcPts val="0"/>
                        </a:spcAft>
                      </a:pPr>
                      <a:r>
                        <a:rPr lang="ja-JP" sz="800" kern="100">
                          <a:effectLst/>
                        </a:rPr>
                        <a:t>賞与計算用</a:t>
                      </a:r>
                      <a:r>
                        <a:rPr lang="en-US" sz="800" kern="100">
                          <a:effectLst/>
                        </a:rPr>
                        <a:t>INI</a:t>
                      </a:r>
                      <a:r>
                        <a:rPr lang="ja-JP" sz="800" kern="100">
                          <a:effectLst/>
                        </a:rPr>
                        <a:t>ファイル名</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extLst>
                  <a:ext uri="{0D108BD9-81ED-4DB2-BD59-A6C34878D82A}">
                    <a16:rowId xmlns:a16="http://schemas.microsoft.com/office/drawing/2014/main" val="1604004538"/>
                  </a:ext>
                </a:extLst>
              </a:tr>
              <a:tr h="123551">
                <a:tc vMerge="1">
                  <a:txBody>
                    <a:bodyPr/>
                    <a:lstStyle/>
                    <a:p>
                      <a:endParaRPr kumimoji="1" lang="ja-JP" altLang="en-US"/>
                    </a:p>
                  </a:txBody>
                  <a:tcPr/>
                </a:tc>
                <a:tc>
                  <a:txBody>
                    <a:bodyPr/>
                    <a:lstStyle/>
                    <a:p>
                      <a:pPr marL="180340" algn="just">
                        <a:spcAft>
                          <a:spcPts val="0"/>
                        </a:spcAft>
                      </a:pPr>
                      <a:r>
                        <a:rPr lang="ja-JP" sz="800" kern="100">
                          <a:effectLst/>
                        </a:rPr>
                        <a:t>処理区分：</a:t>
                      </a:r>
                      <a:r>
                        <a:rPr lang="en-US" sz="800" kern="100">
                          <a:effectLst/>
                        </a:rPr>
                        <a:t>3</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a:txBody>
                    <a:bodyPr/>
                    <a:lstStyle/>
                    <a:p>
                      <a:pPr marL="180340" algn="just">
                        <a:spcAft>
                          <a:spcPts val="0"/>
                        </a:spcAft>
                      </a:pPr>
                      <a:r>
                        <a:rPr lang="ja-JP" sz="800" kern="100">
                          <a:effectLst/>
                        </a:rPr>
                        <a:t>マイナンバー</a:t>
                      </a:r>
                      <a:r>
                        <a:rPr lang="en-US" sz="800" kern="100">
                          <a:effectLst/>
                        </a:rPr>
                        <a:t>CSV</a:t>
                      </a:r>
                      <a:r>
                        <a:rPr lang="ja-JP" sz="800" kern="100">
                          <a:effectLst/>
                        </a:rPr>
                        <a:t>取込用</a:t>
                      </a:r>
                      <a:r>
                        <a:rPr lang="en-US" sz="800" kern="100">
                          <a:effectLst/>
                        </a:rPr>
                        <a:t>INI</a:t>
                      </a:r>
                      <a:r>
                        <a:rPr lang="ja-JP" sz="800" kern="100">
                          <a:effectLst/>
                        </a:rPr>
                        <a:t>ファイル名</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extLst>
                  <a:ext uri="{0D108BD9-81ED-4DB2-BD59-A6C34878D82A}">
                    <a16:rowId xmlns:a16="http://schemas.microsoft.com/office/drawing/2014/main" val="2881014281"/>
                  </a:ext>
                </a:extLst>
              </a:tr>
              <a:tr h="123551">
                <a:tc vMerge="1">
                  <a:txBody>
                    <a:bodyPr/>
                    <a:lstStyle/>
                    <a:p>
                      <a:endParaRPr kumimoji="1" lang="ja-JP" altLang="en-US"/>
                    </a:p>
                  </a:txBody>
                  <a:tcPr/>
                </a:tc>
                <a:tc>
                  <a:txBody>
                    <a:bodyPr/>
                    <a:lstStyle/>
                    <a:p>
                      <a:pPr marL="180340" algn="just">
                        <a:spcAft>
                          <a:spcPts val="0"/>
                        </a:spcAft>
                      </a:pPr>
                      <a:r>
                        <a:rPr lang="ja-JP" sz="800" kern="100">
                          <a:effectLst/>
                        </a:rPr>
                        <a:t>処理区分：</a:t>
                      </a:r>
                      <a:r>
                        <a:rPr lang="en-US" sz="800" kern="100">
                          <a:effectLst/>
                        </a:rPr>
                        <a:t>4</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a:txBody>
                    <a:bodyPr/>
                    <a:lstStyle/>
                    <a:p>
                      <a:pPr marL="180340" algn="just">
                        <a:spcAft>
                          <a:spcPts val="0"/>
                        </a:spcAft>
                      </a:pPr>
                      <a:r>
                        <a:rPr lang="ja-JP" sz="800" kern="100">
                          <a:effectLst/>
                        </a:rPr>
                        <a:t>マイナンバー一括取込用</a:t>
                      </a:r>
                      <a:r>
                        <a:rPr lang="en-US" sz="800" kern="100">
                          <a:effectLst/>
                        </a:rPr>
                        <a:t>INI</a:t>
                      </a:r>
                      <a:r>
                        <a:rPr lang="ja-JP" sz="800" kern="100">
                          <a:effectLst/>
                        </a:rPr>
                        <a:t>ファイル名</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extLst>
                  <a:ext uri="{0D108BD9-81ED-4DB2-BD59-A6C34878D82A}">
                    <a16:rowId xmlns:a16="http://schemas.microsoft.com/office/drawing/2014/main" val="1397911704"/>
                  </a:ext>
                </a:extLst>
              </a:tr>
              <a:tr h="123551">
                <a:tc vMerge="1">
                  <a:txBody>
                    <a:bodyPr/>
                    <a:lstStyle/>
                    <a:p>
                      <a:endParaRPr kumimoji="1" lang="ja-JP" altLang="en-US"/>
                    </a:p>
                  </a:txBody>
                  <a:tcPr/>
                </a:tc>
                <a:tc>
                  <a:txBody>
                    <a:bodyPr/>
                    <a:lstStyle/>
                    <a:p>
                      <a:pPr marL="180340" algn="just">
                        <a:spcAft>
                          <a:spcPts val="0"/>
                        </a:spcAft>
                      </a:pPr>
                      <a:r>
                        <a:rPr lang="ja-JP" sz="800" kern="100">
                          <a:effectLst/>
                        </a:rPr>
                        <a:t>処理区分：</a:t>
                      </a:r>
                      <a:r>
                        <a:rPr lang="en-US" sz="800" kern="100">
                          <a:effectLst/>
                        </a:rPr>
                        <a:t>5</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a:txBody>
                    <a:bodyPr/>
                    <a:lstStyle/>
                    <a:p>
                      <a:pPr marL="180340" algn="just">
                        <a:spcAft>
                          <a:spcPts val="0"/>
                        </a:spcAft>
                      </a:pPr>
                      <a:r>
                        <a:rPr lang="ja-JP" sz="800" kern="100">
                          <a:effectLst/>
                        </a:rPr>
                        <a:t>汎用社員検索用</a:t>
                      </a:r>
                      <a:r>
                        <a:rPr lang="en-US" sz="800" kern="100">
                          <a:effectLst/>
                        </a:rPr>
                        <a:t>INI</a:t>
                      </a:r>
                      <a:r>
                        <a:rPr lang="ja-JP" sz="800" kern="100">
                          <a:effectLst/>
                        </a:rPr>
                        <a:t>ファイル名</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extLst>
                  <a:ext uri="{0D108BD9-81ED-4DB2-BD59-A6C34878D82A}">
                    <a16:rowId xmlns:a16="http://schemas.microsoft.com/office/drawing/2014/main" val="2323513042"/>
                  </a:ext>
                </a:extLst>
              </a:tr>
              <a:tr h="123551">
                <a:tc vMerge="1">
                  <a:txBody>
                    <a:bodyPr/>
                    <a:lstStyle/>
                    <a:p>
                      <a:endParaRPr kumimoji="1" lang="ja-JP" altLang="en-US"/>
                    </a:p>
                  </a:txBody>
                  <a:tcPr/>
                </a:tc>
                <a:tc>
                  <a:txBody>
                    <a:bodyPr/>
                    <a:lstStyle/>
                    <a:p>
                      <a:pPr marL="180340" algn="just">
                        <a:spcAft>
                          <a:spcPts val="0"/>
                        </a:spcAft>
                      </a:pPr>
                      <a:r>
                        <a:rPr lang="ja-JP" sz="800" kern="100" dirty="0">
                          <a:solidFill>
                            <a:srgbClr val="FF0000"/>
                          </a:solidFill>
                          <a:effectLst/>
                        </a:rPr>
                        <a:t>処理区分：</a:t>
                      </a:r>
                      <a:r>
                        <a:rPr lang="en-US" sz="800" kern="100" dirty="0">
                          <a:solidFill>
                            <a:srgbClr val="FF0000"/>
                          </a:solidFill>
                          <a:effectLst/>
                        </a:rPr>
                        <a:t>6</a:t>
                      </a:r>
                      <a:endParaRPr lang="ja-JP" sz="900" kern="100" dirty="0">
                        <a:solidFill>
                          <a:srgbClr val="FF0000"/>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a:txBody>
                    <a:bodyPr/>
                    <a:lstStyle/>
                    <a:p>
                      <a:pPr marL="180340" algn="just">
                        <a:spcAft>
                          <a:spcPts val="0"/>
                        </a:spcAft>
                      </a:pPr>
                      <a:r>
                        <a:rPr lang="ja-JP" sz="800" kern="100">
                          <a:solidFill>
                            <a:srgbClr val="FF0000"/>
                          </a:solidFill>
                          <a:effectLst/>
                        </a:rPr>
                        <a:t>給与明細書用</a:t>
                      </a:r>
                      <a:r>
                        <a:rPr lang="en-US" sz="800" kern="100">
                          <a:solidFill>
                            <a:srgbClr val="FF0000"/>
                          </a:solidFill>
                          <a:effectLst/>
                        </a:rPr>
                        <a:t>INI</a:t>
                      </a:r>
                      <a:r>
                        <a:rPr lang="ja-JP" sz="800" kern="100">
                          <a:solidFill>
                            <a:srgbClr val="FF0000"/>
                          </a:solidFill>
                          <a:effectLst/>
                        </a:rPr>
                        <a:t>ファイル名</a:t>
                      </a:r>
                      <a:endParaRPr lang="ja-JP" sz="900" kern="100">
                        <a:solidFill>
                          <a:srgbClr val="FF0000"/>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extLst>
                  <a:ext uri="{0D108BD9-81ED-4DB2-BD59-A6C34878D82A}">
                    <a16:rowId xmlns:a16="http://schemas.microsoft.com/office/drawing/2014/main" val="128071469"/>
                  </a:ext>
                </a:extLst>
              </a:tr>
              <a:tr h="123551">
                <a:tc vMerge="1">
                  <a:txBody>
                    <a:bodyPr/>
                    <a:lstStyle/>
                    <a:p>
                      <a:endParaRPr kumimoji="1" lang="ja-JP" altLang="en-US"/>
                    </a:p>
                  </a:txBody>
                  <a:tcPr/>
                </a:tc>
                <a:tc>
                  <a:txBody>
                    <a:bodyPr/>
                    <a:lstStyle/>
                    <a:p>
                      <a:pPr marL="180340" algn="just">
                        <a:spcAft>
                          <a:spcPts val="0"/>
                        </a:spcAft>
                      </a:pPr>
                      <a:r>
                        <a:rPr lang="ja-JP" sz="800" kern="100" dirty="0">
                          <a:solidFill>
                            <a:srgbClr val="FF0000"/>
                          </a:solidFill>
                          <a:effectLst/>
                        </a:rPr>
                        <a:t>処理区分：</a:t>
                      </a:r>
                      <a:r>
                        <a:rPr lang="en-US" sz="800" kern="100" dirty="0">
                          <a:solidFill>
                            <a:srgbClr val="FF0000"/>
                          </a:solidFill>
                          <a:effectLst/>
                        </a:rPr>
                        <a:t>7</a:t>
                      </a:r>
                      <a:endParaRPr lang="ja-JP" sz="900" kern="100" dirty="0">
                        <a:solidFill>
                          <a:srgbClr val="FF0000"/>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a:txBody>
                    <a:bodyPr/>
                    <a:lstStyle/>
                    <a:p>
                      <a:pPr marL="180340" algn="just">
                        <a:spcAft>
                          <a:spcPts val="0"/>
                        </a:spcAft>
                      </a:pPr>
                      <a:r>
                        <a:rPr lang="ja-JP" sz="800" kern="100">
                          <a:solidFill>
                            <a:srgbClr val="FF0000"/>
                          </a:solidFill>
                          <a:effectLst/>
                        </a:rPr>
                        <a:t>賞与明細書用</a:t>
                      </a:r>
                      <a:r>
                        <a:rPr lang="en-US" sz="800" kern="100">
                          <a:solidFill>
                            <a:srgbClr val="FF0000"/>
                          </a:solidFill>
                          <a:effectLst/>
                        </a:rPr>
                        <a:t>INI</a:t>
                      </a:r>
                      <a:r>
                        <a:rPr lang="ja-JP" sz="800" kern="100">
                          <a:solidFill>
                            <a:srgbClr val="FF0000"/>
                          </a:solidFill>
                          <a:effectLst/>
                        </a:rPr>
                        <a:t>ファイル名</a:t>
                      </a:r>
                      <a:endParaRPr lang="ja-JP" sz="900" kern="100">
                        <a:solidFill>
                          <a:srgbClr val="FF0000"/>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extLst>
                  <a:ext uri="{0D108BD9-81ED-4DB2-BD59-A6C34878D82A}">
                    <a16:rowId xmlns:a16="http://schemas.microsoft.com/office/drawing/2014/main" val="136365888"/>
                  </a:ext>
                </a:extLst>
              </a:tr>
              <a:tr h="123551">
                <a:tc vMerge="1">
                  <a:txBody>
                    <a:bodyPr/>
                    <a:lstStyle/>
                    <a:p>
                      <a:endParaRPr kumimoji="1" lang="ja-JP" altLang="en-US"/>
                    </a:p>
                  </a:txBody>
                  <a:tcPr/>
                </a:tc>
                <a:tc>
                  <a:txBody>
                    <a:bodyPr/>
                    <a:lstStyle/>
                    <a:p>
                      <a:pPr marL="180340" algn="just">
                        <a:spcAft>
                          <a:spcPts val="0"/>
                        </a:spcAft>
                      </a:pPr>
                      <a:r>
                        <a:rPr lang="ja-JP" sz="800" kern="100" dirty="0">
                          <a:solidFill>
                            <a:srgbClr val="FF0000"/>
                          </a:solidFill>
                          <a:effectLst/>
                        </a:rPr>
                        <a:t>処理区分：</a:t>
                      </a:r>
                      <a:r>
                        <a:rPr lang="en-US" sz="800" kern="100" dirty="0">
                          <a:solidFill>
                            <a:srgbClr val="FF0000"/>
                          </a:solidFill>
                          <a:effectLst/>
                        </a:rPr>
                        <a:t>8</a:t>
                      </a:r>
                      <a:endParaRPr lang="ja-JP" sz="900" kern="100" dirty="0">
                        <a:solidFill>
                          <a:srgbClr val="FF0000"/>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a:txBody>
                    <a:bodyPr/>
                    <a:lstStyle/>
                    <a:p>
                      <a:pPr marL="180340" algn="just">
                        <a:spcAft>
                          <a:spcPts val="0"/>
                        </a:spcAft>
                      </a:pPr>
                      <a:r>
                        <a:rPr lang="ja-JP" sz="800" kern="100" dirty="0">
                          <a:solidFill>
                            <a:srgbClr val="FF0000"/>
                          </a:solidFill>
                          <a:effectLst/>
                        </a:rPr>
                        <a:t>個人別年末調整諸表用</a:t>
                      </a:r>
                      <a:r>
                        <a:rPr lang="en-US" sz="800" kern="100" dirty="0">
                          <a:solidFill>
                            <a:srgbClr val="FF0000"/>
                          </a:solidFill>
                          <a:effectLst/>
                        </a:rPr>
                        <a:t>INI</a:t>
                      </a:r>
                      <a:r>
                        <a:rPr lang="ja-JP" sz="800" kern="100" dirty="0">
                          <a:solidFill>
                            <a:srgbClr val="FF0000"/>
                          </a:solidFill>
                          <a:effectLst/>
                        </a:rPr>
                        <a:t>ファイル名</a:t>
                      </a:r>
                      <a:endParaRPr lang="ja-JP" sz="900" kern="100" dirty="0">
                        <a:solidFill>
                          <a:srgbClr val="FF0000"/>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extLst>
                  <a:ext uri="{0D108BD9-81ED-4DB2-BD59-A6C34878D82A}">
                    <a16:rowId xmlns:a16="http://schemas.microsoft.com/office/drawing/2014/main" val="3900462025"/>
                  </a:ext>
                </a:extLst>
              </a:tr>
              <a:tr h="123551">
                <a:tc vMerge="1">
                  <a:txBody>
                    <a:bodyPr/>
                    <a:lstStyle/>
                    <a:p>
                      <a:endParaRPr kumimoji="1" lang="ja-JP" altLang="en-US"/>
                    </a:p>
                  </a:txBody>
                  <a:tcPr/>
                </a:tc>
                <a:tc>
                  <a:txBody>
                    <a:bodyPr/>
                    <a:lstStyle/>
                    <a:p>
                      <a:pPr marL="180340" algn="just">
                        <a:spcAft>
                          <a:spcPts val="0"/>
                        </a:spcAft>
                      </a:pPr>
                      <a:r>
                        <a:rPr lang="ja-JP" sz="800" kern="100" dirty="0">
                          <a:solidFill>
                            <a:srgbClr val="FF0000"/>
                          </a:solidFill>
                          <a:effectLst/>
                        </a:rPr>
                        <a:t>処理区分：</a:t>
                      </a:r>
                      <a:r>
                        <a:rPr lang="en-US" sz="800" kern="100" dirty="0">
                          <a:solidFill>
                            <a:srgbClr val="FF0000"/>
                          </a:solidFill>
                          <a:effectLst/>
                        </a:rPr>
                        <a:t>9</a:t>
                      </a:r>
                      <a:endParaRPr lang="ja-JP" sz="900" kern="100" dirty="0">
                        <a:solidFill>
                          <a:srgbClr val="FF0000"/>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tc>
                  <a:txBody>
                    <a:bodyPr/>
                    <a:lstStyle/>
                    <a:p>
                      <a:pPr marL="180340" algn="just">
                        <a:spcAft>
                          <a:spcPts val="0"/>
                        </a:spcAft>
                      </a:pPr>
                      <a:r>
                        <a:rPr lang="ja-JP" sz="800" kern="100" dirty="0">
                          <a:solidFill>
                            <a:srgbClr val="FF0000"/>
                          </a:solidFill>
                          <a:effectLst/>
                        </a:rPr>
                        <a:t>昇給差額明細書用</a:t>
                      </a:r>
                      <a:r>
                        <a:rPr lang="en-US" sz="800" kern="100" dirty="0">
                          <a:solidFill>
                            <a:srgbClr val="FF0000"/>
                          </a:solidFill>
                          <a:effectLst/>
                        </a:rPr>
                        <a:t>INI</a:t>
                      </a:r>
                      <a:r>
                        <a:rPr lang="ja-JP" sz="800" kern="100" dirty="0">
                          <a:solidFill>
                            <a:srgbClr val="FF0000"/>
                          </a:solidFill>
                          <a:effectLst/>
                        </a:rPr>
                        <a:t>ファイル名</a:t>
                      </a:r>
                      <a:endParaRPr lang="ja-JP" sz="900" kern="100" dirty="0">
                        <a:solidFill>
                          <a:srgbClr val="FF0000"/>
                        </a:solidFill>
                        <a:effectLst/>
                        <a:latin typeface="Arial" panose="020B0604020202020204" pitchFamily="34" charset="0"/>
                        <a:ea typeface="ＭＳ ゴシック" panose="020B0609070205080204" pitchFamily="49" charset="-128"/>
                        <a:cs typeface="Times New Roman" panose="02020603050405020304" pitchFamily="18" charset="0"/>
                      </a:endParaRPr>
                    </a:p>
                  </a:txBody>
                  <a:tcPr marL="61776" marR="61776" marT="0" marB="0" anchor="ctr"/>
                </a:tc>
                <a:extLst>
                  <a:ext uri="{0D108BD9-81ED-4DB2-BD59-A6C34878D82A}">
                    <a16:rowId xmlns:a16="http://schemas.microsoft.com/office/drawing/2014/main" val="412205305"/>
                  </a:ext>
                </a:extLst>
              </a:tr>
            </a:tbl>
          </a:graphicData>
        </a:graphic>
      </p:graphicFrame>
      <p:sp>
        <p:nvSpPr>
          <p:cNvPr id="9" name="Freeform 21"/>
          <p:cNvSpPr>
            <a:spLocks noEditPoints="1"/>
          </p:cNvSpPr>
          <p:nvPr/>
        </p:nvSpPr>
        <p:spPr bwMode="auto">
          <a:xfrm>
            <a:off x="3815916" y="476476"/>
            <a:ext cx="324036" cy="271686"/>
          </a:xfrm>
          <a:custGeom>
            <a:avLst/>
            <a:gdLst>
              <a:gd name="T0" fmla="*/ 407 w 459"/>
              <a:gd name="T1" fmla="*/ 405 h 405"/>
              <a:gd name="T2" fmla="*/ 51 w 459"/>
              <a:gd name="T3" fmla="*/ 405 h 405"/>
              <a:gd name="T4" fmla="*/ 7 w 459"/>
              <a:gd name="T5" fmla="*/ 384 h 405"/>
              <a:gd name="T6" fmla="*/ 11 w 459"/>
              <a:gd name="T7" fmla="*/ 335 h 405"/>
              <a:gd name="T8" fmla="*/ 189 w 459"/>
              <a:gd name="T9" fmla="*/ 27 h 405"/>
              <a:gd name="T10" fmla="*/ 229 w 459"/>
              <a:gd name="T11" fmla="*/ 0 h 405"/>
              <a:gd name="T12" fmla="*/ 269 w 459"/>
              <a:gd name="T13" fmla="*/ 27 h 405"/>
              <a:gd name="T14" fmla="*/ 447 w 459"/>
              <a:gd name="T15" fmla="*/ 335 h 405"/>
              <a:gd name="T16" fmla="*/ 451 w 459"/>
              <a:gd name="T17" fmla="*/ 384 h 405"/>
              <a:gd name="T18" fmla="*/ 407 w 459"/>
              <a:gd name="T19" fmla="*/ 405 h 405"/>
              <a:gd name="T20" fmla="*/ 435 w 459"/>
              <a:gd name="T21" fmla="*/ 374 h 405"/>
              <a:gd name="T22" fmla="*/ 431 w 459"/>
              <a:gd name="T23" fmla="*/ 345 h 405"/>
              <a:gd name="T24" fmla="*/ 253 w 459"/>
              <a:gd name="T25" fmla="*/ 36 h 405"/>
              <a:gd name="T26" fmla="*/ 229 w 459"/>
              <a:gd name="T27" fmla="*/ 18 h 405"/>
              <a:gd name="T28" fmla="*/ 205 w 459"/>
              <a:gd name="T29" fmla="*/ 36 h 405"/>
              <a:gd name="T30" fmla="*/ 27 w 459"/>
              <a:gd name="T31" fmla="*/ 345 h 405"/>
              <a:gd name="T32" fmla="*/ 23 w 459"/>
              <a:gd name="T33" fmla="*/ 374 h 405"/>
              <a:gd name="T34" fmla="*/ 51 w 459"/>
              <a:gd name="T35" fmla="*/ 386 h 405"/>
              <a:gd name="T36" fmla="*/ 407 w 459"/>
              <a:gd name="T37" fmla="*/ 386 h 405"/>
              <a:gd name="T38" fmla="*/ 435 w 459"/>
              <a:gd name="T39" fmla="*/ 374 h 405"/>
              <a:gd name="T40" fmla="*/ 229 w 459"/>
              <a:gd name="T41" fmla="*/ 24 h 405"/>
              <a:gd name="T42" fmla="*/ 210 w 459"/>
              <a:gd name="T43" fmla="*/ 39 h 405"/>
              <a:gd name="T44" fmla="*/ 32 w 459"/>
              <a:gd name="T45" fmla="*/ 348 h 405"/>
              <a:gd name="T46" fmla="*/ 29 w 459"/>
              <a:gd name="T47" fmla="*/ 371 h 405"/>
              <a:gd name="T48" fmla="*/ 51 w 459"/>
              <a:gd name="T49" fmla="*/ 380 h 405"/>
              <a:gd name="T50" fmla="*/ 407 w 459"/>
              <a:gd name="T51" fmla="*/ 380 h 405"/>
              <a:gd name="T52" fmla="*/ 429 w 459"/>
              <a:gd name="T53" fmla="*/ 371 h 405"/>
              <a:gd name="T54" fmla="*/ 426 w 459"/>
              <a:gd name="T55" fmla="*/ 348 h 405"/>
              <a:gd name="T56" fmla="*/ 248 w 459"/>
              <a:gd name="T57" fmla="*/ 39 h 405"/>
              <a:gd name="T58" fmla="*/ 229 w 459"/>
              <a:gd name="T59" fmla="*/ 24 h 405"/>
              <a:gd name="T60" fmla="*/ 256 w 459"/>
              <a:gd name="T61" fmla="*/ 309 h 405"/>
              <a:gd name="T62" fmla="*/ 229 w 459"/>
              <a:gd name="T63" fmla="*/ 336 h 405"/>
              <a:gd name="T64" fmla="*/ 202 w 459"/>
              <a:gd name="T65" fmla="*/ 309 h 405"/>
              <a:gd name="T66" fmla="*/ 229 w 459"/>
              <a:gd name="T67" fmla="*/ 282 h 405"/>
              <a:gd name="T68" fmla="*/ 256 w 459"/>
              <a:gd name="T69" fmla="*/ 309 h 405"/>
              <a:gd name="T70" fmla="*/ 256 w 459"/>
              <a:gd name="T71" fmla="*/ 121 h 405"/>
              <a:gd name="T72" fmla="*/ 243 w 459"/>
              <a:gd name="T73" fmla="*/ 261 h 405"/>
              <a:gd name="T74" fmla="*/ 215 w 459"/>
              <a:gd name="T75" fmla="*/ 261 h 405"/>
              <a:gd name="T76" fmla="*/ 202 w 459"/>
              <a:gd name="T77" fmla="*/ 121 h 405"/>
              <a:gd name="T78" fmla="*/ 256 w 459"/>
              <a:gd name="T79" fmla="*/ 12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9" h="405">
                <a:moveTo>
                  <a:pt x="407" y="405"/>
                </a:moveTo>
                <a:cubicBezTo>
                  <a:pt x="51" y="405"/>
                  <a:pt x="51" y="405"/>
                  <a:pt x="51" y="405"/>
                </a:cubicBezTo>
                <a:cubicBezTo>
                  <a:pt x="31" y="405"/>
                  <a:pt x="15" y="397"/>
                  <a:pt x="7" y="384"/>
                </a:cubicBezTo>
                <a:cubicBezTo>
                  <a:pt x="0" y="370"/>
                  <a:pt x="1" y="353"/>
                  <a:pt x="11" y="335"/>
                </a:cubicBezTo>
                <a:cubicBezTo>
                  <a:pt x="189" y="27"/>
                  <a:pt x="189" y="27"/>
                  <a:pt x="189" y="27"/>
                </a:cubicBezTo>
                <a:cubicBezTo>
                  <a:pt x="199" y="9"/>
                  <a:pt x="213" y="0"/>
                  <a:pt x="229" y="0"/>
                </a:cubicBezTo>
                <a:cubicBezTo>
                  <a:pt x="245" y="0"/>
                  <a:pt x="259" y="9"/>
                  <a:pt x="269" y="27"/>
                </a:cubicBezTo>
                <a:cubicBezTo>
                  <a:pt x="447" y="335"/>
                  <a:pt x="447" y="335"/>
                  <a:pt x="447" y="335"/>
                </a:cubicBezTo>
                <a:cubicBezTo>
                  <a:pt x="457" y="353"/>
                  <a:pt x="459" y="370"/>
                  <a:pt x="451" y="384"/>
                </a:cubicBezTo>
                <a:cubicBezTo>
                  <a:pt x="443" y="397"/>
                  <a:pt x="428" y="405"/>
                  <a:pt x="407" y="405"/>
                </a:cubicBezTo>
                <a:close/>
                <a:moveTo>
                  <a:pt x="435" y="374"/>
                </a:moveTo>
                <a:cubicBezTo>
                  <a:pt x="439" y="367"/>
                  <a:pt x="438" y="356"/>
                  <a:pt x="431" y="345"/>
                </a:cubicBezTo>
                <a:cubicBezTo>
                  <a:pt x="253" y="36"/>
                  <a:pt x="253" y="36"/>
                  <a:pt x="253" y="36"/>
                </a:cubicBezTo>
                <a:cubicBezTo>
                  <a:pt x="246" y="25"/>
                  <a:pt x="238" y="18"/>
                  <a:pt x="229" y="18"/>
                </a:cubicBezTo>
                <a:cubicBezTo>
                  <a:pt x="221" y="18"/>
                  <a:pt x="212" y="25"/>
                  <a:pt x="205" y="36"/>
                </a:cubicBezTo>
                <a:cubicBezTo>
                  <a:pt x="27" y="345"/>
                  <a:pt x="27" y="345"/>
                  <a:pt x="27" y="345"/>
                </a:cubicBezTo>
                <a:cubicBezTo>
                  <a:pt x="20" y="356"/>
                  <a:pt x="19" y="367"/>
                  <a:pt x="23" y="374"/>
                </a:cubicBezTo>
                <a:cubicBezTo>
                  <a:pt x="28" y="382"/>
                  <a:pt x="38" y="386"/>
                  <a:pt x="51" y="386"/>
                </a:cubicBezTo>
                <a:cubicBezTo>
                  <a:pt x="407" y="386"/>
                  <a:pt x="407" y="386"/>
                  <a:pt x="407" y="386"/>
                </a:cubicBezTo>
                <a:cubicBezTo>
                  <a:pt x="420" y="386"/>
                  <a:pt x="430" y="382"/>
                  <a:pt x="435" y="374"/>
                </a:cubicBezTo>
                <a:close/>
                <a:moveTo>
                  <a:pt x="229" y="24"/>
                </a:moveTo>
                <a:cubicBezTo>
                  <a:pt x="223" y="24"/>
                  <a:pt x="216" y="30"/>
                  <a:pt x="210" y="39"/>
                </a:cubicBezTo>
                <a:cubicBezTo>
                  <a:pt x="32" y="348"/>
                  <a:pt x="32" y="348"/>
                  <a:pt x="32" y="348"/>
                </a:cubicBezTo>
                <a:cubicBezTo>
                  <a:pt x="27" y="357"/>
                  <a:pt x="26" y="366"/>
                  <a:pt x="29" y="371"/>
                </a:cubicBezTo>
                <a:cubicBezTo>
                  <a:pt x="32" y="377"/>
                  <a:pt x="40" y="380"/>
                  <a:pt x="51" y="380"/>
                </a:cubicBezTo>
                <a:cubicBezTo>
                  <a:pt x="407" y="380"/>
                  <a:pt x="407" y="380"/>
                  <a:pt x="407" y="380"/>
                </a:cubicBezTo>
                <a:cubicBezTo>
                  <a:pt x="418" y="380"/>
                  <a:pt x="426" y="377"/>
                  <a:pt x="429" y="371"/>
                </a:cubicBezTo>
                <a:cubicBezTo>
                  <a:pt x="433" y="366"/>
                  <a:pt x="431" y="357"/>
                  <a:pt x="426" y="348"/>
                </a:cubicBezTo>
                <a:cubicBezTo>
                  <a:pt x="248" y="39"/>
                  <a:pt x="248" y="39"/>
                  <a:pt x="248" y="39"/>
                </a:cubicBezTo>
                <a:cubicBezTo>
                  <a:pt x="242" y="30"/>
                  <a:pt x="235" y="24"/>
                  <a:pt x="229" y="24"/>
                </a:cubicBezTo>
                <a:close/>
                <a:moveTo>
                  <a:pt x="256" y="309"/>
                </a:moveTo>
                <a:cubicBezTo>
                  <a:pt x="256" y="324"/>
                  <a:pt x="244" y="336"/>
                  <a:pt x="229" y="336"/>
                </a:cubicBezTo>
                <a:cubicBezTo>
                  <a:pt x="214" y="336"/>
                  <a:pt x="202" y="324"/>
                  <a:pt x="202" y="309"/>
                </a:cubicBezTo>
                <a:cubicBezTo>
                  <a:pt x="202" y="294"/>
                  <a:pt x="214" y="282"/>
                  <a:pt x="229" y="282"/>
                </a:cubicBezTo>
                <a:cubicBezTo>
                  <a:pt x="244" y="282"/>
                  <a:pt x="256" y="294"/>
                  <a:pt x="256" y="309"/>
                </a:cubicBezTo>
                <a:close/>
                <a:moveTo>
                  <a:pt x="256" y="121"/>
                </a:moveTo>
                <a:cubicBezTo>
                  <a:pt x="243" y="261"/>
                  <a:pt x="243" y="261"/>
                  <a:pt x="243" y="261"/>
                </a:cubicBezTo>
                <a:cubicBezTo>
                  <a:pt x="215" y="261"/>
                  <a:pt x="215" y="261"/>
                  <a:pt x="215" y="261"/>
                </a:cubicBezTo>
                <a:cubicBezTo>
                  <a:pt x="202" y="121"/>
                  <a:pt x="202" y="121"/>
                  <a:pt x="202" y="121"/>
                </a:cubicBezTo>
                <a:lnTo>
                  <a:pt x="256" y="121"/>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 name="タイトル 3"/>
          <p:cNvSpPr txBox="1">
            <a:spLocks/>
          </p:cNvSpPr>
          <p:nvPr/>
        </p:nvSpPr>
        <p:spPr>
          <a:xfrm>
            <a:off x="4200366" y="498758"/>
            <a:ext cx="2223396" cy="293537"/>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1600" dirty="0">
                <a:solidFill>
                  <a:srgbClr val="FFFF00"/>
                </a:solidFill>
                <a:latin typeface="+mn-ea"/>
                <a:ea typeface="+mn-ea"/>
              </a:rPr>
              <a:t>8</a:t>
            </a:r>
            <a:r>
              <a:rPr lang="ja-JP" altLang="en-US" sz="1600" dirty="0">
                <a:solidFill>
                  <a:srgbClr val="FFFF00"/>
                </a:solidFill>
                <a:latin typeface="+mn-ea"/>
                <a:ea typeface="+mn-ea"/>
              </a:rPr>
              <a:t>月掲載パッチ対応予定</a:t>
            </a:r>
            <a:endParaRPr lang="ja-JP" altLang="en-US" sz="1400" dirty="0">
              <a:solidFill>
                <a:srgbClr val="FFFF00"/>
              </a:solidFill>
              <a:latin typeface="+mn-ea"/>
              <a:ea typeface="+mn-ea"/>
            </a:endParaRPr>
          </a:p>
        </p:txBody>
      </p:sp>
    </p:spTree>
    <p:extLst>
      <p:ext uri="{BB962C8B-B14F-4D97-AF65-F5344CB8AC3E}">
        <p14:creationId xmlns:p14="http://schemas.microsoft.com/office/powerpoint/2010/main" val="857568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49</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6"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ea typeface="+mn-ea"/>
              </a:rPr>
              <a:t>SuperStream</a:t>
            </a:r>
            <a:r>
              <a:rPr lang="en-US" altLang="ja-JP" sz="2000" dirty="0">
                <a:solidFill>
                  <a:prstClr val="white"/>
                </a:solidFill>
                <a:latin typeface="+mn-ea"/>
                <a:ea typeface="+mn-ea"/>
              </a:rPr>
              <a:t>-NX </a:t>
            </a:r>
            <a:r>
              <a:rPr lang="en-US" altLang="ja-JP" sz="2000" dirty="0">
                <a:solidFill>
                  <a:prstClr val="white"/>
                </a:solidFill>
                <a:latin typeface="+mn-ea"/>
              </a:rPr>
              <a:t> </a:t>
            </a:r>
            <a:r>
              <a:rPr lang="ja-JP" altLang="en-US" sz="2000" dirty="0">
                <a:solidFill>
                  <a:prstClr val="white"/>
                </a:solidFill>
                <a:latin typeface="+mn-ea"/>
              </a:rPr>
              <a:t>人事管理・給与管理共通</a:t>
            </a:r>
            <a:r>
              <a:rPr lang="en-US" altLang="ja-JP" dirty="0">
                <a:solidFill>
                  <a:prstClr val="white"/>
                </a:solidFill>
              </a:rPr>
              <a:t/>
            </a:r>
            <a:br>
              <a:rPr lang="en-US" altLang="ja-JP" dirty="0">
                <a:solidFill>
                  <a:prstClr val="white"/>
                </a:solidFill>
              </a:rPr>
            </a:br>
            <a:r>
              <a:rPr lang="en-US" altLang="ja-JP" sz="1800" dirty="0">
                <a:solidFill>
                  <a:prstClr val="white"/>
                </a:solidFill>
              </a:rPr>
              <a:t>4</a:t>
            </a:r>
            <a:r>
              <a:rPr lang="en-US" altLang="ja-JP" sz="1800" dirty="0">
                <a:solidFill>
                  <a:prstClr val="white"/>
                </a:solidFill>
                <a:latin typeface="+mn-ea"/>
              </a:rPr>
              <a:t>. </a:t>
            </a:r>
            <a:r>
              <a:rPr lang="ja-JP" altLang="en-US" sz="1800" dirty="0">
                <a:solidFill>
                  <a:prstClr val="white"/>
                </a:solidFill>
                <a:latin typeface="+mn-ea"/>
              </a:rPr>
              <a:t>個人別明細書バッチ化 対応</a:t>
            </a:r>
            <a:endParaRPr kumimoji="1" lang="ja-JP" altLang="en-US" sz="1800" dirty="0">
              <a:latin typeface="+mn-ea"/>
              <a:ea typeface="+mn-ea"/>
            </a:endParaRPr>
          </a:p>
        </p:txBody>
      </p:sp>
      <p:sp>
        <p:nvSpPr>
          <p:cNvPr id="7" name="テキスト プレースホルダー 2"/>
          <p:cNvSpPr txBox="1">
            <a:spLocks noGrp="1"/>
          </p:cNvSpPr>
          <p:nvPr>
            <p:ph type="body" sz="quarter" idx="14"/>
          </p:nvPr>
        </p:nvSpPr>
        <p:spPr>
          <a:xfrm>
            <a:off x="360000" y="861445"/>
            <a:ext cx="8424000" cy="19813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spcBef>
                <a:spcPts val="225"/>
              </a:spcBef>
              <a:buClr>
                <a:srgbClr val="F9BE00"/>
              </a:buClr>
              <a:buNone/>
              <a:defRPr/>
            </a:pPr>
            <a:r>
              <a:rPr lang="ja-JP" altLang="en-US" sz="1400" b="1" dirty="0">
                <a:solidFill>
                  <a:prstClr val="black"/>
                </a:solidFill>
                <a:latin typeface="メイリオ"/>
                <a:ea typeface="メイリオ"/>
              </a:rPr>
              <a:t>処理概要図</a:t>
            </a:r>
            <a:endParaRPr lang="en-US" altLang="ja-JP" sz="1400" b="1" dirty="0">
              <a:solidFill>
                <a:prstClr val="black"/>
              </a:solidFill>
              <a:latin typeface="メイリオ"/>
              <a:ea typeface="メイリオ"/>
            </a:endParaRPr>
          </a:p>
        </p:txBody>
      </p:sp>
      <p:sp>
        <p:nvSpPr>
          <p:cNvPr id="95" name="正方形/長方形 94"/>
          <p:cNvSpPr/>
          <p:nvPr/>
        </p:nvSpPr>
        <p:spPr>
          <a:xfrm>
            <a:off x="5300755" y="2349142"/>
            <a:ext cx="3303693" cy="2706884"/>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96" name="角丸四角形 95"/>
          <p:cNvSpPr/>
          <p:nvPr/>
        </p:nvSpPr>
        <p:spPr>
          <a:xfrm>
            <a:off x="2143963" y="1044980"/>
            <a:ext cx="1536556" cy="1361335"/>
          </a:xfrm>
          <a:prstGeom prst="roundRect">
            <a:avLst/>
          </a:prstGeom>
        </p:spPr>
        <p:style>
          <a:lnRef idx="3">
            <a:schemeClr val="lt1"/>
          </a:lnRef>
          <a:fillRef idx="1">
            <a:schemeClr val="accent5"/>
          </a:fillRef>
          <a:effectRef idx="1">
            <a:schemeClr val="accent5"/>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dirty="0"/>
              <a:t>既存の各明細画面</a:t>
            </a:r>
          </a:p>
        </p:txBody>
      </p:sp>
      <p:sp>
        <p:nvSpPr>
          <p:cNvPr id="97" name="角丸四角形 96"/>
          <p:cNvSpPr/>
          <p:nvPr/>
        </p:nvSpPr>
        <p:spPr>
          <a:xfrm>
            <a:off x="133065" y="1059583"/>
            <a:ext cx="361808" cy="3696975"/>
          </a:xfrm>
          <a:prstGeom prst="roundRect">
            <a:avLst/>
          </a:prstGeom>
        </p:spPr>
        <p:style>
          <a:lnRef idx="3">
            <a:schemeClr val="lt1"/>
          </a:lnRef>
          <a:fillRef idx="1">
            <a:schemeClr val="accent5"/>
          </a:fillRef>
          <a:effectRef idx="1">
            <a:schemeClr val="accent5"/>
          </a:effectRef>
          <a:fontRef idx="minor">
            <a:schemeClr val="lt1"/>
          </a:fontRef>
        </p:style>
        <p:txBody>
          <a:bodyPr vert="eaVert"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dirty="0"/>
              <a:t>メニュー</a:t>
            </a:r>
          </a:p>
        </p:txBody>
      </p:sp>
      <p:cxnSp>
        <p:nvCxnSpPr>
          <p:cNvPr id="98" name="直線矢印コネクタ 97"/>
          <p:cNvCxnSpPr/>
          <p:nvPr/>
        </p:nvCxnSpPr>
        <p:spPr>
          <a:xfrm>
            <a:off x="506787" y="662599"/>
            <a:ext cx="1382163" cy="8867"/>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01" name="正方形/長方形 100"/>
          <p:cNvSpPr/>
          <p:nvPr/>
        </p:nvSpPr>
        <p:spPr>
          <a:xfrm>
            <a:off x="5300755" y="843558"/>
            <a:ext cx="3303693" cy="1467285"/>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102" name="正方形/長方形 101"/>
          <p:cNvSpPr>
            <a:spLocks noChangeAspect="1"/>
          </p:cNvSpPr>
          <p:nvPr/>
        </p:nvSpPr>
        <p:spPr>
          <a:xfrm>
            <a:off x="7149456" y="891116"/>
            <a:ext cx="1166960" cy="661094"/>
          </a:xfrm>
          <a:prstGeom prst="rect">
            <a:avLst/>
          </a:prstGeom>
        </p:spPr>
        <p:style>
          <a:lnRef idx="2">
            <a:schemeClr val="accent5"/>
          </a:lnRef>
          <a:fillRef idx="1">
            <a:schemeClr val="lt1"/>
          </a:fillRef>
          <a:effectRef idx="0">
            <a:schemeClr val="accent5"/>
          </a:effectRef>
          <a:fontRef idx="minor">
            <a:schemeClr val="dk1"/>
          </a:fontRef>
        </p:style>
        <p:txBody>
          <a:bodyPr rIns="36000"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en-US" altLang="ja-JP" sz="1100" dirty="0" err="1"/>
              <a:t>APServer</a:t>
            </a:r>
            <a:endParaRPr kumimoji="1" lang="ja-JP" altLang="en-US" sz="1100" dirty="0"/>
          </a:p>
        </p:txBody>
      </p:sp>
      <p:sp>
        <p:nvSpPr>
          <p:cNvPr id="103" name="フローチャート: 複数書類 102"/>
          <p:cNvSpPr>
            <a:spLocks noChangeAspect="1"/>
          </p:cNvSpPr>
          <p:nvPr/>
        </p:nvSpPr>
        <p:spPr>
          <a:xfrm>
            <a:off x="7229545" y="924698"/>
            <a:ext cx="866083" cy="458920"/>
          </a:xfrm>
          <a:prstGeom prst="flowChartMultidocument">
            <a:avLst/>
          </a:prstGeom>
          <a:ln>
            <a:solidFill>
              <a:sysClr val="windowText" lastClr="000000"/>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ja-JP" sz="900" dirty="0">
                <a:solidFill>
                  <a:schemeClr val="dk1"/>
                </a:solidFill>
                <a:effectLst/>
                <a:latin typeface="+mn-lt"/>
                <a:ea typeface="+mn-ea"/>
                <a:cs typeface="+mn-cs"/>
              </a:rPr>
              <a:t>個人別</a:t>
            </a:r>
            <a:r>
              <a:rPr kumimoji="1" lang="en-US" altLang="ja-JP" sz="900" dirty="0">
                <a:solidFill>
                  <a:schemeClr val="dk1"/>
                </a:solidFill>
                <a:effectLst/>
                <a:latin typeface="+mn-lt"/>
                <a:ea typeface="+mn-ea"/>
                <a:cs typeface="+mn-cs"/>
              </a:rPr>
              <a:t>PDF</a:t>
            </a:r>
            <a:endParaRPr kumimoji="1" lang="ja-JP" altLang="en-US" sz="900" dirty="0"/>
          </a:p>
        </p:txBody>
      </p:sp>
      <p:cxnSp>
        <p:nvCxnSpPr>
          <p:cNvPr id="104" name="直線矢印コネクタ 103"/>
          <p:cNvCxnSpPr>
            <a:stCxn id="105" idx="4"/>
          </p:cNvCxnSpPr>
          <p:nvPr/>
        </p:nvCxnSpPr>
        <p:spPr>
          <a:xfrm flipV="1">
            <a:off x="6658743" y="1258427"/>
            <a:ext cx="466301" cy="2382"/>
          </a:xfrm>
          <a:prstGeom prst="straightConnector1">
            <a:avLst/>
          </a:prstGeom>
          <a:ln>
            <a:solidFill>
              <a:sysClr val="windowText" lastClr="000000"/>
            </a:solidFill>
            <a:tailEnd type="triangle"/>
          </a:ln>
        </p:spPr>
        <p:style>
          <a:lnRef idx="1">
            <a:schemeClr val="accent6"/>
          </a:lnRef>
          <a:fillRef idx="0">
            <a:schemeClr val="accent6"/>
          </a:fillRef>
          <a:effectRef idx="0">
            <a:schemeClr val="accent6"/>
          </a:effectRef>
          <a:fontRef idx="minor">
            <a:schemeClr val="tx1"/>
          </a:fontRef>
        </p:style>
      </p:cxnSp>
      <p:sp>
        <p:nvSpPr>
          <p:cNvPr id="105" name="フローチャート: 磁気ディスク 104"/>
          <p:cNvSpPr/>
          <p:nvPr/>
        </p:nvSpPr>
        <p:spPr>
          <a:xfrm>
            <a:off x="5662662" y="969407"/>
            <a:ext cx="996081" cy="582803"/>
          </a:xfrm>
          <a:prstGeom prst="flowChartMagneticDisk">
            <a:avLst/>
          </a:prstGeom>
          <a:ln>
            <a:solidFill>
              <a:sysClr val="windowText" lastClr="000000"/>
            </a:solidFill>
          </a:ln>
        </p:spPr>
        <p:style>
          <a:lnRef idx="2">
            <a:schemeClr val="accent5"/>
          </a:lnRef>
          <a:fillRef idx="1">
            <a:schemeClr val="lt1"/>
          </a:fillRef>
          <a:effectRef idx="0">
            <a:schemeClr val="accent5"/>
          </a:effectRef>
          <a:fontRef idx="minor">
            <a:schemeClr val="dk1"/>
          </a:fontRef>
        </p:style>
        <p:txBody>
          <a:bodyPr wrap="square" lIns="0" tIns="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900" dirty="0"/>
              <a:t>基本属性 他</a:t>
            </a:r>
            <a:endParaRPr lang="en-US" altLang="ja-JP" sz="900" dirty="0"/>
          </a:p>
          <a:p>
            <a:pPr algn="ctr"/>
            <a:r>
              <a:rPr lang="ja-JP" altLang="en-US" sz="900" dirty="0"/>
              <a:t>既存のマスタ</a:t>
            </a:r>
          </a:p>
        </p:txBody>
      </p:sp>
      <p:cxnSp>
        <p:nvCxnSpPr>
          <p:cNvPr id="106" name="カギ線コネクタ 105"/>
          <p:cNvCxnSpPr>
            <a:endCxn id="108" idx="2"/>
          </p:cNvCxnSpPr>
          <p:nvPr/>
        </p:nvCxnSpPr>
        <p:spPr>
          <a:xfrm rot="16200000" flipH="1">
            <a:off x="6689476" y="1474361"/>
            <a:ext cx="698486" cy="323146"/>
          </a:xfrm>
          <a:prstGeom prst="bentConnector2">
            <a:avLst/>
          </a:prstGeom>
          <a:ln w="6350">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sp>
        <p:nvSpPr>
          <p:cNvPr id="107" name="フローチャート: 磁気ディスク 106"/>
          <p:cNvSpPr/>
          <p:nvPr/>
        </p:nvSpPr>
        <p:spPr>
          <a:xfrm>
            <a:off x="5679162" y="1493233"/>
            <a:ext cx="999218" cy="582804"/>
          </a:xfrm>
          <a:prstGeom prst="flowChartMagneticDisk">
            <a:avLst/>
          </a:prstGeom>
          <a:ln>
            <a:solidFill>
              <a:sysClr val="windowText" lastClr="000000"/>
            </a:solidFill>
          </a:ln>
        </p:spPr>
        <p:style>
          <a:lnRef idx="2">
            <a:schemeClr val="accent5"/>
          </a:lnRef>
          <a:fillRef idx="1">
            <a:schemeClr val="lt1"/>
          </a:fillRef>
          <a:effectRef idx="0">
            <a:schemeClr val="accent5"/>
          </a:effectRef>
          <a:fontRef idx="minor">
            <a:schemeClr val="dk1"/>
          </a:fontRef>
        </p:style>
        <p:txBody>
          <a:bodyPr wrap="square" lIns="0" tIns="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900" dirty="0"/>
              <a:t>各明細の</a:t>
            </a:r>
            <a:endParaRPr lang="en-US" altLang="ja-JP" sz="900" dirty="0"/>
          </a:p>
          <a:p>
            <a:pPr algn="ctr"/>
            <a:r>
              <a:rPr lang="ja-JP" altLang="en-US" sz="900" dirty="0"/>
              <a:t>帳票出力用ワーク</a:t>
            </a:r>
          </a:p>
        </p:txBody>
      </p:sp>
      <p:sp>
        <p:nvSpPr>
          <p:cNvPr id="108" name="フローチャート: 磁気ディスク 107"/>
          <p:cNvSpPr/>
          <p:nvPr/>
        </p:nvSpPr>
        <p:spPr>
          <a:xfrm>
            <a:off x="7200292" y="1722640"/>
            <a:ext cx="1038493" cy="525074"/>
          </a:xfrm>
          <a:prstGeom prst="flowChartMagneticDisk">
            <a:avLst/>
          </a:prstGeom>
          <a:ln>
            <a:solidFill>
              <a:sysClr val="windowText" lastClr="000000"/>
            </a:solidFill>
          </a:ln>
        </p:spPr>
        <p:style>
          <a:lnRef idx="2">
            <a:schemeClr val="accent5"/>
          </a:lnRef>
          <a:fillRef idx="1">
            <a:schemeClr val="lt1"/>
          </a:fillRef>
          <a:effectRef idx="0">
            <a:schemeClr val="accent5"/>
          </a:effectRef>
          <a:fontRef idx="minor">
            <a:schemeClr val="dk1"/>
          </a:fontRef>
        </p:style>
        <p:txBody>
          <a:bodyPr wrap="square" lIns="0" tIns="18000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900"/>
              <a:t>メール配信トラン</a:t>
            </a:r>
          </a:p>
          <a:p>
            <a:pPr algn="ctr"/>
            <a:endParaRPr lang="ja-JP" altLang="en-US" sz="900"/>
          </a:p>
        </p:txBody>
      </p:sp>
      <p:sp>
        <p:nvSpPr>
          <p:cNvPr id="123" name="フローチャート: 磁気ディスク 122"/>
          <p:cNvSpPr/>
          <p:nvPr/>
        </p:nvSpPr>
        <p:spPr>
          <a:xfrm>
            <a:off x="7377143" y="3258306"/>
            <a:ext cx="723424" cy="537580"/>
          </a:xfrm>
          <a:prstGeom prst="flowChartMagneticDisk">
            <a:avLst/>
          </a:prstGeom>
          <a:ln>
            <a:solidFill>
              <a:sysClr val="windowText" lastClr="000000"/>
            </a:solidFill>
          </a:ln>
        </p:spPr>
        <p:style>
          <a:lnRef idx="2">
            <a:schemeClr val="accent5"/>
          </a:lnRef>
          <a:fillRef idx="1">
            <a:schemeClr val="lt1"/>
          </a:fillRef>
          <a:effectRef idx="0">
            <a:schemeClr val="accent5"/>
          </a:effectRef>
          <a:fontRef idx="minor">
            <a:schemeClr val="dk1"/>
          </a:fontRef>
        </p:style>
        <p:txBody>
          <a:bodyPr wrap="square" lIns="0" tIns="7200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900"/>
              <a:t>メール配信</a:t>
            </a:r>
            <a:endParaRPr lang="en-US" altLang="ja-JP" sz="900"/>
          </a:p>
          <a:p>
            <a:pPr algn="ctr"/>
            <a:r>
              <a:rPr lang="ja-JP" altLang="en-US" sz="900"/>
              <a:t>トラン</a:t>
            </a:r>
          </a:p>
        </p:txBody>
      </p:sp>
      <p:grpSp>
        <p:nvGrpSpPr>
          <p:cNvPr id="124" name="グループ化 123"/>
          <p:cNvGrpSpPr/>
          <p:nvPr/>
        </p:nvGrpSpPr>
        <p:grpSpPr>
          <a:xfrm>
            <a:off x="5518169" y="2602078"/>
            <a:ext cx="1539428" cy="1229812"/>
            <a:chOff x="6149260" y="2344897"/>
            <a:chExt cx="1796473" cy="1454164"/>
          </a:xfrm>
        </p:grpSpPr>
        <p:sp>
          <p:nvSpPr>
            <p:cNvPr id="140" name="角丸四角形 139"/>
            <p:cNvSpPr/>
            <p:nvPr/>
          </p:nvSpPr>
          <p:spPr>
            <a:xfrm>
              <a:off x="6149260" y="2344897"/>
              <a:ext cx="1796473" cy="1454164"/>
            </a:xfrm>
            <a:prstGeom prst="roundRect">
              <a:avLst/>
            </a:prstGeom>
          </p:spPr>
          <p:style>
            <a:lnRef idx="3">
              <a:schemeClr val="lt1"/>
            </a:lnRef>
            <a:fillRef idx="1">
              <a:schemeClr val="accent5"/>
            </a:fillRef>
            <a:effectRef idx="1">
              <a:schemeClr val="accent5"/>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1100" dirty="0">
                  <a:solidFill>
                    <a:schemeClr val="lt1"/>
                  </a:solidFill>
                  <a:effectLst/>
                  <a:latin typeface="+mn-lt"/>
                  <a:ea typeface="+mn-ea"/>
                  <a:cs typeface="+mn-cs"/>
                </a:rPr>
                <a:t>メール配信</a:t>
              </a:r>
              <a:r>
                <a:rPr kumimoji="1" lang="ja-JP" altLang="en-US" sz="1100" dirty="0">
                  <a:solidFill>
                    <a:schemeClr val="lt1"/>
                  </a:solidFill>
                  <a:effectLst/>
                  <a:latin typeface="+mn-lt"/>
                  <a:ea typeface="+mn-ea"/>
                  <a:cs typeface="+mn-cs"/>
                </a:rPr>
                <a:t>確認</a:t>
              </a:r>
              <a:r>
                <a:rPr kumimoji="1" lang="ja-JP" altLang="en-US" sz="1100" dirty="0"/>
                <a:t>画面</a:t>
              </a:r>
            </a:p>
          </p:txBody>
        </p:sp>
        <p:pic>
          <p:nvPicPr>
            <p:cNvPr id="141" name="図 140"/>
            <p:cNvPicPr>
              <a:picLocks noChangeAspect="1"/>
            </p:cNvPicPr>
            <p:nvPr/>
          </p:nvPicPr>
          <p:blipFill>
            <a:blip r:embed="rId2"/>
            <a:stretch>
              <a:fillRect/>
            </a:stretch>
          </p:blipFill>
          <p:spPr>
            <a:xfrm>
              <a:off x="6325503" y="2473344"/>
              <a:ext cx="1486205" cy="925154"/>
            </a:xfrm>
            <a:prstGeom prst="rect">
              <a:avLst/>
            </a:prstGeom>
          </p:spPr>
        </p:pic>
      </p:grpSp>
      <p:cxnSp>
        <p:nvCxnSpPr>
          <p:cNvPr id="125" name="直線矢印コネクタ 124"/>
          <p:cNvCxnSpPr>
            <a:stCxn id="123" idx="3"/>
            <a:endCxn id="139" idx="3"/>
          </p:cNvCxnSpPr>
          <p:nvPr/>
        </p:nvCxnSpPr>
        <p:spPr>
          <a:xfrm flipH="1">
            <a:off x="7733191" y="3795886"/>
            <a:ext cx="5664" cy="3570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27" name="グループ化 126"/>
          <p:cNvGrpSpPr/>
          <p:nvPr/>
        </p:nvGrpSpPr>
        <p:grpSpPr>
          <a:xfrm>
            <a:off x="7452320" y="4152960"/>
            <a:ext cx="688485" cy="409574"/>
            <a:chOff x="8759259" y="4245466"/>
            <a:chExt cx="813755" cy="446606"/>
          </a:xfrm>
        </p:grpSpPr>
        <p:grpSp>
          <p:nvGrpSpPr>
            <p:cNvPr id="135" name="グループ化 134"/>
            <p:cNvGrpSpPr/>
            <p:nvPr/>
          </p:nvGrpSpPr>
          <p:grpSpPr>
            <a:xfrm>
              <a:off x="8762443" y="4245466"/>
              <a:ext cx="642844" cy="446606"/>
              <a:chOff x="8762443" y="4245466"/>
              <a:chExt cx="815571" cy="563287"/>
            </a:xfrm>
          </p:grpSpPr>
          <p:sp>
            <p:nvSpPr>
              <p:cNvPr id="138" name="正方形/長方形 137"/>
              <p:cNvSpPr/>
              <p:nvPr/>
            </p:nvSpPr>
            <p:spPr>
              <a:xfrm>
                <a:off x="8762445" y="4245971"/>
                <a:ext cx="815569" cy="562782"/>
              </a:xfrm>
              <a:prstGeom prst="rect">
                <a:avLst/>
              </a:prstGeom>
              <a:solidFill>
                <a:schemeClr val="tx2">
                  <a:lumMod val="20000"/>
                  <a:lumOff val="80000"/>
                </a:schemeClr>
              </a:solidFill>
              <a:ln w="6350">
                <a:solidFill>
                  <a:schemeClr val="tx2">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a:p>
            </p:txBody>
          </p:sp>
          <p:sp>
            <p:nvSpPr>
              <p:cNvPr id="139" name="二等辺三角形 138"/>
              <p:cNvSpPr/>
              <p:nvPr/>
            </p:nvSpPr>
            <p:spPr>
              <a:xfrm rot="10800000">
                <a:off x="8762443" y="4245466"/>
                <a:ext cx="811531" cy="335896"/>
              </a:xfrm>
              <a:prstGeom prst="triangle">
                <a:avLst>
                  <a:gd name="adj" fmla="val 48599"/>
                </a:avLst>
              </a:prstGeom>
              <a:solidFill>
                <a:schemeClr val="tx2">
                  <a:lumMod val="20000"/>
                  <a:lumOff val="80000"/>
                </a:schemeClr>
              </a:solidFill>
              <a:ln>
                <a:solidFill>
                  <a:schemeClr val="tx2">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a:p>
            </p:txBody>
          </p:sp>
        </p:grpSp>
        <p:sp>
          <p:nvSpPr>
            <p:cNvPr id="136" name="フローチャート: 書類 135"/>
            <p:cNvSpPr/>
            <p:nvPr/>
          </p:nvSpPr>
          <p:spPr>
            <a:xfrm>
              <a:off x="8759259" y="4419339"/>
              <a:ext cx="577210" cy="261779"/>
            </a:xfrm>
            <a:prstGeom prst="flowChartDocument">
              <a:avLst/>
            </a:prstGeom>
            <a:ln w="12700">
              <a:solidFill>
                <a:sysClr val="windowText" lastClr="000000"/>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000" dirty="0">
                  <a:solidFill>
                    <a:sysClr val="windowText" lastClr="000000"/>
                  </a:solidFill>
                </a:rPr>
                <a:t>PDF</a:t>
              </a:r>
              <a:endParaRPr kumimoji="1" lang="ja-JP" altLang="en-US" sz="1000" dirty="0">
                <a:solidFill>
                  <a:sysClr val="windowText" lastClr="000000"/>
                </a:solidFill>
              </a:endParaRPr>
            </a:p>
          </p:txBody>
        </p:sp>
        <p:sp>
          <p:nvSpPr>
            <p:cNvPr id="137" name="雲 136"/>
            <p:cNvSpPr/>
            <p:nvPr/>
          </p:nvSpPr>
          <p:spPr>
            <a:xfrm>
              <a:off x="9272900" y="4420602"/>
              <a:ext cx="300114" cy="251949"/>
            </a:xfrm>
            <a:prstGeom prst="cloud">
              <a:avLst/>
            </a:prstGeom>
          </p:spPr>
          <p:style>
            <a:lnRef idx="1">
              <a:schemeClr val="accent3"/>
            </a:lnRef>
            <a:fillRef idx="2">
              <a:schemeClr val="accent3"/>
            </a:fillRef>
            <a:effectRef idx="1">
              <a:schemeClr val="accent3"/>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700"/>
                <a:t>PASS</a:t>
              </a:r>
              <a:endParaRPr kumimoji="1" lang="ja-JP" altLang="en-US" sz="700"/>
            </a:p>
          </p:txBody>
        </p:sp>
      </p:grpSp>
      <p:cxnSp>
        <p:nvCxnSpPr>
          <p:cNvPr id="128" name="直線矢印コネクタ 127"/>
          <p:cNvCxnSpPr>
            <a:endCxn id="123" idx="2"/>
          </p:cNvCxnSpPr>
          <p:nvPr/>
        </p:nvCxnSpPr>
        <p:spPr>
          <a:xfrm flipV="1">
            <a:off x="7099875" y="3527096"/>
            <a:ext cx="277268" cy="8594"/>
          </a:xfrm>
          <a:prstGeom prst="straightConnector1">
            <a:avLst/>
          </a:prstGeom>
          <a:ln>
            <a:solidFill>
              <a:sysClr val="windowText" lastClr="000000"/>
            </a:solidFill>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29" name="カギ線コネクタ 128"/>
          <p:cNvCxnSpPr>
            <a:stCxn id="140" idx="2"/>
            <a:endCxn id="138" idx="1"/>
          </p:cNvCxnSpPr>
          <p:nvPr/>
        </p:nvCxnSpPr>
        <p:spPr>
          <a:xfrm rot="16200000" flipH="1">
            <a:off x="6608429" y="3511344"/>
            <a:ext cx="526041" cy="1167132"/>
          </a:xfrm>
          <a:prstGeom prst="bentConnector2">
            <a:avLst/>
          </a:prstGeom>
          <a:ln>
            <a:solidFill>
              <a:sysClr val="windowText" lastClr="000000"/>
            </a:solidFill>
            <a:tailEnd type="triangle"/>
          </a:ln>
        </p:spPr>
        <p:style>
          <a:lnRef idx="1">
            <a:schemeClr val="accent6"/>
          </a:lnRef>
          <a:fillRef idx="0">
            <a:schemeClr val="accent6"/>
          </a:fillRef>
          <a:effectRef idx="0">
            <a:schemeClr val="accent6"/>
          </a:effectRef>
          <a:fontRef idx="minor">
            <a:schemeClr val="tx1"/>
          </a:fontRef>
        </p:style>
      </p:cxnSp>
      <p:sp>
        <p:nvSpPr>
          <p:cNvPr id="130" name="フローチャート: 磁気ディスク 129"/>
          <p:cNvSpPr/>
          <p:nvPr/>
        </p:nvSpPr>
        <p:spPr>
          <a:xfrm>
            <a:off x="6015581" y="4007676"/>
            <a:ext cx="620832" cy="636719"/>
          </a:xfrm>
          <a:prstGeom prst="flowChartMagneticDisk">
            <a:avLst/>
          </a:prstGeom>
          <a:ln>
            <a:solidFill>
              <a:sysClr val="windowText" lastClr="000000"/>
            </a:solidFill>
          </a:ln>
        </p:spPr>
        <p:style>
          <a:lnRef idx="2">
            <a:schemeClr val="accent5"/>
          </a:lnRef>
          <a:fillRef idx="1">
            <a:schemeClr val="lt1"/>
          </a:fillRef>
          <a:effectRef idx="0">
            <a:schemeClr val="accent5"/>
          </a:effectRef>
          <a:fontRef idx="minor">
            <a:schemeClr val="dk1"/>
          </a:fontRef>
        </p:style>
        <p:txBody>
          <a:bodyPr wrap="square" lIns="0" tIns="7200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900"/>
              <a:t>メール配信</a:t>
            </a:r>
            <a:endParaRPr lang="en-US" altLang="ja-JP" sz="900"/>
          </a:p>
          <a:p>
            <a:pPr algn="ctr"/>
            <a:r>
              <a:rPr lang="ja-JP" altLang="en-US" sz="900"/>
              <a:t>設定マスタ</a:t>
            </a:r>
          </a:p>
        </p:txBody>
      </p:sp>
      <p:sp>
        <p:nvSpPr>
          <p:cNvPr id="131" name="角丸四角形 130"/>
          <p:cNvSpPr/>
          <p:nvPr/>
        </p:nvSpPr>
        <p:spPr>
          <a:xfrm>
            <a:off x="6084168" y="4721623"/>
            <a:ext cx="1868367" cy="21158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000" dirty="0"/>
              <a:t>メール内容取得＋本文差変え</a:t>
            </a:r>
          </a:p>
        </p:txBody>
      </p:sp>
      <p:sp>
        <p:nvSpPr>
          <p:cNvPr id="132" name="フローチャート: 磁気ディスク 131"/>
          <p:cNvSpPr/>
          <p:nvPr/>
        </p:nvSpPr>
        <p:spPr>
          <a:xfrm>
            <a:off x="7384728" y="2744211"/>
            <a:ext cx="688881" cy="477393"/>
          </a:xfrm>
          <a:prstGeom prst="flowChartMagneticDisk">
            <a:avLst/>
          </a:prstGeom>
          <a:ln>
            <a:solidFill>
              <a:sysClr val="windowText" lastClr="000000"/>
            </a:solidFill>
          </a:ln>
        </p:spPr>
        <p:style>
          <a:lnRef idx="2">
            <a:schemeClr val="accent5"/>
          </a:lnRef>
          <a:fillRef idx="1">
            <a:schemeClr val="lt1"/>
          </a:fillRef>
          <a:effectRef idx="0">
            <a:schemeClr val="accent5"/>
          </a:effectRef>
          <a:fontRef idx="minor">
            <a:schemeClr val="dk1"/>
          </a:fontRef>
        </p:style>
        <p:txBody>
          <a:bodyPr wrap="square" lIns="0" tIns="7200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900"/>
              <a:t>基本属性</a:t>
            </a:r>
            <a:endParaRPr lang="en-US" altLang="ja-JP" sz="900"/>
          </a:p>
          <a:p>
            <a:pPr algn="ctr"/>
            <a:r>
              <a:rPr lang="ja-JP" altLang="en-US" sz="900"/>
              <a:t>マスタ</a:t>
            </a:r>
          </a:p>
        </p:txBody>
      </p:sp>
      <p:cxnSp>
        <p:nvCxnSpPr>
          <p:cNvPr id="133" name="直線矢印コネクタ 132"/>
          <p:cNvCxnSpPr>
            <a:endCxn id="132" idx="2"/>
          </p:cNvCxnSpPr>
          <p:nvPr/>
        </p:nvCxnSpPr>
        <p:spPr>
          <a:xfrm flipV="1">
            <a:off x="7069685" y="2982908"/>
            <a:ext cx="315043" cy="8672"/>
          </a:xfrm>
          <a:prstGeom prst="straightConnector1">
            <a:avLst/>
          </a:prstGeom>
          <a:ln>
            <a:solidFill>
              <a:sysClr val="windowText" lastClr="000000"/>
            </a:solidFill>
            <a:headEnd type="triangle"/>
            <a:tailEnd type="none"/>
          </a:ln>
        </p:spPr>
        <p:style>
          <a:lnRef idx="1">
            <a:schemeClr val="accent6"/>
          </a:lnRef>
          <a:fillRef idx="0">
            <a:schemeClr val="accent6"/>
          </a:fillRef>
          <a:effectRef idx="0">
            <a:schemeClr val="accent6"/>
          </a:effectRef>
          <a:fontRef idx="minor">
            <a:schemeClr val="tx1"/>
          </a:fontRef>
        </p:style>
      </p:cxnSp>
      <p:sp>
        <p:nvSpPr>
          <p:cNvPr id="134" name="角丸四角形 133"/>
          <p:cNvSpPr/>
          <p:nvPr/>
        </p:nvSpPr>
        <p:spPr>
          <a:xfrm>
            <a:off x="7125044" y="2424181"/>
            <a:ext cx="1295063" cy="23817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dirty="0"/>
              <a:t>メールアドレス取得</a:t>
            </a:r>
          </a:p>
        </p:txBody>
      </p:sp>
      <p:pic>
        <p:nvPicPr>
          <p:cNvPr id="111" name="図 1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92304" y="1350115"/>
            <a:ext cx="1273173" cy="765668"/>
          </a:xfrm>
          <a:prstGeom prst="rect">
            <a:avLst/>
          </a:prstGeom>
        </p:spPr>
      </p:pic>
      <p:cxnSp>
        <p:nvCxnSpPr>
          <p:cNvPr id="112" name="カギ線コネクタ 111"/>
          <p:cNvCxnSpPr>
            <a:stCxn id="102" idx="2"/>
            <a:endCxn id="108" idx="1"/>
          </p:cNvCxnSpPr>
          <p:nvPr/>
        </p:nvCxnSpPr>
        <p:spPr>
          <a:xfrm rot="5400000">
            <a:off x="7641023" y="1630727"/>
            <a:ext cx="170430" cy="13397"/>
          </a:xfrm>
          <a:prstGeom prst="bentConnector3">
            <a:avLst>
              <a:gd name="adj1" fmla="val 50000"/>
            </a:avLst>
          </a:prstGeom>
          <a:ln w="6350">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カギ線コネクタ 112"/>
          <p:cNvCxnSpPr>
            <a:stCxn id="115" idx="1"/>
            <a:endCxn id="119" idx="2"/>
          </p:cNvCxnSpPr>
          <p:nvPr/>
        </p:nvCxnSpPr>
        <p:spPr>
          <a:xfrm rot="16200000" flipV="1">
            <a:off x="2789419" y="3659807"/>
            <a:ext cx="250248" cy="2013"/>
          </a:xfrm>
          <a:prstGeom prst="bentConnector3">
            <a:avLst>
              <a:gd name="adj1" fmla="val 50000"/>
            </a:avLst>
          </a:prstGeom>
          <a:ln w="25400">
            <a:headEnd type="triangle"/>
            <a:tailEnd type="triangle"/>
          </a:ln>
        </p:spPr>
        <p:style>
          <a:lnRef idx="1">
            <a:schemeClr val="accent6"/>
          </a:lnRef>
          <a:fillRef idx="0">
            <a:schemeClr val="accent6"/>
          </a:fillRef>
          <a:effectRef idx="0">
            <a:schemeClr val="accent6"/>
          </a:effectRef>
          <a:fontRef idx="minor">
            <a:schemeClr val="tx1"/>
          </a:fontRef>
        </p:style>
      </p:cxnSp>
      <p:sp>
        <p:nvSpPr>
          <p:cNvPr id="115" name="フローチャート: 磁気ディスク 114"/>
          <p:cNvSpPr/>
          <p:nvPr/>
        </p:nvSpPr>
        <p:spPr>
          <a:xfrm>
            <a:off x="2267744" y="3785938"/>
            <a:ext cx="1295609" cy="745737"/>
          </a:xfrm>
          <a:prstGeom prst="flowChartMagneticDisk">
            <a:avLst/>
          </a:prstGeom>
          <a:ln/>
        </p:spPr>
        <p:style>
          <a:lnRef idx="2">
            <a:schemeClr val="accent2"/>
          </a:lnRef>
          <a:fillRef idx="1">
            <a:schemeClr val="lt1"/>
          </a:fillRef>
          <a:effectRef idx="0">
            <a:schemeClr val="accent2"/>
          </a:effectRef>
          <a:fontRef idx="minor">
            <a:schemeClr val="dk1"/>
          </a:fontRef>
        </p:style>
        <p:txBody>
          <a:bodyPr wrap="square" lIns="0" tIns="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900" dirty="0"/>
              <a:t>各明細の</a:t>
            </a:r>
            <a:endParaRPr lang="en-US" altLang="ja-JP" sz="900" dirty="0"/>
          </a:p>
          <a:p>
            <a:pPr algn="ctr"/>
            <a:r>
              <a:rPr lang="ja-JP" altLang="en-US" sz="900" dirty="0"/>
              <a:t>パラメータテーブル</a:t>
            </a:r>
            <a:endParaRPr lang="en-US" altLang="ja-JP" sz="900" dirty="0"/>
          </a:p>
        </p:txBody>
      </p:sp>
      <p:cxnSp>
        <p:nvCxnSpPr>
          <p:cNvPr id="117" name="カギ線コネクタ 116"/>
          <p:cNvCxnSpPr>
            <a:stCxn id="96" idx="2"/>
            <a:endCxn id="119" idx="0"/>
          </p:cNvCxnSpPr>
          <p:nvPr/>
        </p:nvCxnSpPr>
        <p:spPr>
          <a:xfrm rot="16200000" flipH="1">
            <a:off x="2787764" y="2530791"/>
            <a:ext cx="250248" cy="1295"/>
          </a:xfrm>
          <a:prstGeom prst="bentConnector3">
            <a:avLst>
              <a:gd name="adj1" fmla="val 50000"/>
            </a:avLst>
          </a:prstGeom>
          <a:ln w="25400">
            <a:headEnd type="triangle"/>
            <a:tailEnd type="triangle"/>
          </a:ln>
        </p:spPr>
        <p:style>
          <a:lnRef idx="1">
            <a:schemeClr val="accent6"/>
          </a:lnRef>
          <a:fillRef idx="0">
            <a:schemeClr val="accent6"/>
          </a:fillRef>
          <a:effectRef idx="0">
            <a:schemeClr val="accent6"/>
          </a:effectRef>
          <a:fontRef idx="minor">
            <a:schemeClr val="tx1"/>
          </a:fontRef>
        </p:style>
      </p:cxnSp>
      <p:sp>
        <p:nvSpPr>
          <p:cNvPr id="119" name="テキスト ボックス 52"/>
          <p:cNvSpPr txBox="1"/>
          <p:nvPr/>
        </p:nvSpPr>
        <p:spPr>
          <a:xfrm>
            <a:off x="2371195" y="2656563"/>
            <a:ext cx="1084681" cy="879127"/>
          </a:xfrm>
          <a:prstGeom prst="rect">
            <a:avLst/>
          </a:prstGeom>
          <a:ln/>
        </p:spPr>
        <p:style>
          <a:lnRef idx="2">
            <a:schemeClr val="accent6"/>
          </a:lnRef>
          <a:fillRef idx="1">
            <a:schemeClr val="lt1"/>
          </a:fillRef>
          <a:effectRef idx="0">
            <a:schemeClr val="accent6"/>
          </a:effectRef>
          <a:fontRef idx="minor">
            <a:schemeClr val="dk1"/>
          </a:fontRef>
        </p:style>
        <p:txBody>
          <a:bodyPr wrap="square"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eaLnBrk="1" latinLnBrk="0" hangingPunct="1"/>
            <a:r>
              <a:rPr kumimoji="1" lang="ja-JP" altLang="en-US" sz="1000" dirty="0">
                <a:solidFill>
                  <a:sysClr val="windowText" lastClr="000000"/>
                </a:solidFill>
                <a:effectLst/>
                <a:latin typeface="+mn-lt"/>
                <a:ea typeface="+mn-ea"/>
                <a:cs typeface="+mn-cs"/>
              </a:rPr>
              <a:t>＜パラメータ＞</a:t>
            </a:r>
            <a:endParaRPr kumimoji="1" lang="en-US" altLang="ja-JP" sz="1000" dirty="0">
              <a:solidFill>
                <a:sysClr val="windowText" lastClr="000000"/>
              </a:solidFill>
              <a:effectLst/>
              <a:latin typeface="+mn-lt"/>
              <a:ea typeface="+mn-ea"/>
              <a:cs typeface="+mn-cs"/>
            </a:endParaRPr>
          </a:p>
          <a:p>
            <a:pPr algn="ctr" rtl="0" eaLnBrk="1" latinLnBrk="0" hangingPunct="1"/>
            <a:r>
              <a:rPr kumimoji="1" lang="ja-JP" altLang="en-US" sz="1000" dirty="0">
                <a:solidFill>
                  <a:sysClr val="windowText" lastClr="000000"/>
                </a:solidFill>
                <a:effectLst/>
                <a:latin typeface="+mn-lt"/>
                <a:ea typeface="+mn-ea"/>
                <a:cs typeface="+mn-cs"/>
              </a:rPr>
              <a:t>・登録ボタン</a:t>
            </a:r>
            <a:endParaRPr kumimoji="1" lang="en-US" altLang="ja-JP" sz="1000" dirty="0">
              <a:solidFill>
                <a:sysClr val="windowText" lastClr="000000"/>
              </a:solidFill>
              <a:effectLst/>
              <a:latin typeface="+mn-lt"/>
              <a:ea typeface="+mn-ea"/>
              <a:cs typeface="+mn-cs"/>
            </a:endParaRPr>
          </a:p>
          <a:p>
            <a:pPr algn="ctr" rtl="0" eaLnBrk="1" latinLnBrk="0" hangingPunct="1"/>
            <a:r>
              <a:rPr lang="ja-JP" altLang="en-US" sz="1000" dirty="0">
                <a:solidFill>
                  <a:sysClr val="windowText" lastClr="000000"/>
                </a:solidFill>
              </a:rPr>
              <a:t>・読込ボタン</a:t>
            </a:r>
            <a:endParaRPr lang="en-US" altLang="ja-JP" sz="1000" dirty="0">
              <a:solidFill>
                <a:sysClr val="windowText" lastClr="000000"/>
              </a:solidFill>
            </a:endParaRPr>
          </a:p>
          <a:p>
            <a:pPr algn="ctr" rtl="0" eaLnBrk="1" latinLnBrk="0" hangingPunct="1"/>
            <a:r>
              <a:rPr lang="ja-JP" altLang="en-US" sz="1000" dirty="0">
                <a:solidFill>
                  <a:sysClr val="windowText" lastClr="000000"/>
                </a:solidFill>
                <a:effectLst/>
              </a:rPr>
              <a:t>・削除ボタン</a:t>
            </a:r>
            <a:endParaRPr lang="ja-JP" altLang="ja-JP" sz="1000" dirty="0">
              <a:solidFill>
                <a:sysClr val="windowText" lastClr="000000"/>
              </a:solidFill>
              <a:effectLst/>
            </a:endParaRPr>
          </a:p>
        </p:txBody>
      </p:sp>
      <p:cxnSp>
        <p:nvCxnSpPr>
          <p:cNvPr id="121" name="カギ線コネクタ 120"/>
          <p:cNvCxnSpPr>
            <a:endCxn id="95" idx="1"/>
          </p:cNvCxnSpPr>
          <p:nvPr/>
        </p:nvCxnSpPr>
        <p:spPr>
          <a:xfrm>
            <a:off x="3527884" y="1952308"/>
            <a:ext cx="1772871" cy="1750276"/>
          </a:xfrm>
          <a:prstGeom prst="bentConnector3">
            <a:avLst>
              <a:gd name="adj1" fmla="val 50000"/>
            </a:avLst>
          </a:prstGeom>
          <a:ln w="25400">
            <a:tailEnd type="triangle"/>
          </a:ln>
        </p:spPr>
        <p:style>
          <a:lnRef idx="1">
            <a:schemeClr val="accent5"/>
          </a:lnRef>
          <a:fillRef idx="0">
            <a:schemeClr val="accent5"/>
          </a:fillRef>
          <a:effectRef idx="0">
            <a:schemeClr val="accent5"/>
          </a:effectRef>
          <a:fontRef idx="minor">
            <a:schemeClr val="tx1"/>
          </a:fontRef>
        </p:style>
      </p:cxnSp>
      <p:sp>
        <p:nvSpPr>
          <p:cNvPr id="122" name="テキスト ボックス 33"/>
          <p:cNvSpPr txBox="1"/>
          <p:nvPr/>
        </p:nvSpPr>
        <p:spPr>
          <a:xfrm>
            <a:off x="3997461" y="1820291"/>
            <a:ext cx="1041046" cy="416767"/>
          </a:xfrm>
          <a:prstGeom prst="rect">
            <a:avLst/>
          </a:prstGeom>
          <a:ln/>
        </p:spPr>
        <p:style>
          <a:lnRef idx="2">
            <a:schemeClr val="accent5"/>
          </a:lnRef>
          <a:fillRef idx="1">
            <a:schemeClr val="lt1"/>
          </a:fillRef>
          <a:effectRef idx="0">
            <a:schemeClr val="accent5"/>
          </a:effectRef>
          <a:fontRef idx="minor">
            <a:schemeClr val="dk1"/>
          </a:fontRef>
        </p:style>
        <p:txBody>
          <a:bodyPr wrap="square"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eaLnBrk="1" latinLnBrk="0" hangingPunct="1"/>
            <a:r>
              <a:rPr kumimoji="1" lang="ja-JP" altLang="en-US" sz="1000" dirty="0">
                <a:solidFill>
                  <a:sysClr val="windowText" lastClr="000000"/>
                </a:solidFill>
                <a:effectLst/>
                <a:latin typeface="+mn-lt"/>
                <a:ea typeface="+mn-ea"/>
                <a:cs typeface="+mn-cs"/>
              </a:rPr>
              <a:t>メール配信確認ボタン</a:t>
            </a:r>
            <a:endParaRPr lang="ja-JP" altLang="ja-JP" sz="1000" dirty="0">
              <a:solidFill>
                <a:sysClr val="windowText" lastClr="000000"/>
              </a:solidFill>
              <a:effectLst/>
            </a:endParaRPr>
          </a:p>
        </p:txBody>
      </p:sp>
      <p:cxnSp>
        <p:nvCxnSpPr>
          <p:cNvPr id="145" name="カギ線コネクタ 144"/>
          <p:cNvCxnSpPr>
            <a:endCxn id="101" idx="1"/>
          </p:cNvCxnSpPr>
          <p:nvPr/>
        </p:nvCxnSpPr>
        <p:spPr>
          <a:xfrm>
            <a:off x="3553124" y="1464438"/>
            <a:ext cx="1747631" cy="112763"/>
          </a:xfrm>
          <a:prstGeom prst="bentConnector3">
            <a:avLst>
              <a:gd name="adj1" fmla="val 50000"/>
            </a:avLst>
          </a:prstGeom>
          <a:ln w="25400">
            <a:tailEnd type="triangle"/>
          </a:ln>
        </p:spPr>
        <p:style>
          <a:lnRef idx="1">
            <a:schemeClr val="accent5"/>
          </a:lnRef>
          <a:fillRef idx="0">
            <a:schemeClr val="accent5"/>
          </a:fillRef>
          <a:effectRef idx="0">
            <a:schemeClr val="accent5"/>
          </a:effectRef>
          <a:fontRef idx="minor">
            <a:schemeClr val="tx1"/>
          </a:fontRef>
        </p:style>
      </p:cxnSp>
      <p:sp>
        <p:nvSpPr>
          <p:cNvPr id="109" name="テキスト ボックス 99"/>
          <p:cNvSpPr txBox="1"/>
          <p:nvPr/>
        </p:nvSpPr>
        <p:spPr>
          <a:xfrm>
            <a:off x="3999006" y="1272774"/>
            <a:ext cx="1041046" cy="416767"/>
          </a:xfrm>
          <a:prstGeom prst="rect">
            <a:avLst/>
          </a:prstGeom>
          <a:ln/>
        </p:spPr>
        <p:style>
          <a:lnRef idx="2">
            <a:schemeClr val="accent5"/>
          </a:lnRef>
          <a:fillRef idx="1">
            <a:schemeClr val="lt1"/>
          </a:fillRef>
          <a:effectRef idx="0">
            <a:schemeClr val="accent5"/>
          </a:effectRef>
          <a:fontRef idx="minor">
            <a:schemeClr val="dk1"/>
          </a:fontRef>
        </p:style>
        <p:txBody>
          <a:bodyPr wrap="square"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eaLnBrk="1" latinLnBrk="0" hangingPunct="1"/>
            <a:r>
              <a:rPr kumimoji="1" lang="ja-JP" altLang="en-US" sz="1000" dirty="0">
                <a:solidFill>
                  <a:sysClr val="windowText" lastClr="000000"/>
                </a:solidFill>
                <a:effectLst/>
                <a:latin typeface="+mn-lt"/>
                <a:ea typeface="+mn-ea"/>
                <a:cs typeface="+mn-cs"/>
              </a:rPr>
              <a:t>個人別明細</a:t>
            </a:r>
            <a:r>
              <a:rPr kumimoji="1" lang="ja-JP" altLang="en-US" sz="1000" b="0" dirty="0">
                <a:solidFill>
                  <a:sysClr val="windowText" lastClr="000000"/>
                </a:solidFill>
                <a:effectLst/>
                <a:latin typeface="+mn-lt"/>
                <a:ea typeface="+mn-ea"/>
                <a:cs typeface="+mn-cs"/>
              </a:rPr>
              <a:t>作</a:t>
            </a:r>
            <a:r>
              <a:rPr kumimoji="1" lang="ja-JP" altLang="en-US" sz="1000" dirty="0">
                <a:solidFill>
                  <a:sysClr val="windowText" lastClr="000000"/>
                </a:solidFill>
                <a:effectLst/>
                <a:latin typeface="+mn-lt"/>
                <a:ea typeface="+mn-ea"/>
                <a:cs typeface="+mn-cs"/>
              </a:rPr>
              <a:t>成ボタン</a:t>
            </a:r>
            <a:endParaRPr lang="ja-JP" altLang="ja-JP" sz="1000" dirty="0">
              <a:solidFill>
                <a:sysClr val="windowText" lastClr="000000"/>
              </a:solidFill>
              <a:effectLst/>
            </a:endParaRPr>
          </a:p>
        </p:txBody>
      </p:sp>
      <p:cxnSp>
        <p:nvCxnSpPr>
          <p:cNvPr id="149" name="カギ線コネクタ 148"/>
          <p:cNvCxnSpPr>
            <a:endCxn id="96" idx="1"/>
          </p:cNvCxnSpPr>
          <p:nvPr/>
        </p:nvCxnSpPr>
        <p:spPr>
          <a:xfrm>
            <a:off x="494873" y="1577201"/>
            <a:ext cx="1649090" cy="148447"/>
          </a:xfrm>
          <a:prstGeom prst="bentConnector3">
            <a:avLst>
              <a:gd name="adj1" fmla="val 50000"/>
            </a:avLst>
          </a:prstGeom>
          <a:ln w="25400">
            <a:tailEnd type="triangle"/>
          </a:ln>
        </p:spPr>
        <p:style>
          <a:lnRef idx="1">
            <a:schemeClr val="accent5"/>
          </a:lnRef>
          <a:fillRef idx="0">
            <a:schemeClr val="accent5"/>
          </a:fillRef>
          <a:effectRef idx="0">
            <a:schemeClr val="accent5"/>
          </a:effectRef>
          <a:fontRef idx="minor">
            <a:schemeClr val="tx1"/>
          </a:fontRef>
        </p:style>
      </p:cxnSp>
      <p:sp>
        <p:nvSpPr>
          <p:cNvPr id="99" name="テキスト ボックス 38"/>
          <p:cNvSpPr txBox="1"/>
          <p:nvPr/>
        </p:nvSpPr>
        <p:spPr>
          <a:xfrm>
            <a:off x="625855" y="1102152"/>
            <a:ext cx="1347835" cy="1303504"/>
          </a:xfrm>
          <a:prstGeom prst="rect">
            <a:avLst/>
          </a:prstGeom>
          <a:ln/>
        </p:spPr>
        <p:style>
          <a:lnRef idx="2">
            <a:schemeClr val="accent5"/>
          </a:lnRef>
          <a:fillRef idx="1">
            <a:schemeClr val="lt1"/>
          </a:fillRef>
          <a:effectRef idx="0">
            <a:schemeClr val="accent5"/>
          </a:effectRef>
          <a:fontRef idx="minor">
            <a:schemeClr val="dk1"/>
          </a:fontRef>
        </p:style>
        <p:txBody>
          <a:bodyPr wrap="square"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kumimoji="1" lang="ja-JP" altLang="en-US" sz="1000" dirty="0">
                <a:solidFill>
                  <a:sysClr val="windowText" lastClr="000000"/>
                </a:solidFill>
                <a:effectLst/>
                <a:latin typeface="+mn-ea"/>
                <a:ea typeface="+mn-ea"/>
                <a:cs typeface="+mn-cs"/>
              </a:rPr>
              <a:t>給与明細書</a:t>
            </a:r>
            <a:endParaRPr kumimoji="1" lang="en-US" altLang="ja-JP" sz="1000" dirty="0">
              <a:solidFill>
                <a:sysClr val="windowText" lastClr="000000"/>
              </a:solidFill>
              <a:effectLst/>
              <a:latin typeface="+mn-ea"/>
              <a:ea typeface="+mn-ea"/>
              <a:cs typeface="+mn-cs"/>
            </a:endParaRPr>
          </a:p>
          <a:p>
            <a:pPr rtl="0" eaLnBrk="1" latinLnBrk="0" hangingPunct="1"/>
            <a:r>
              <a:rPr kumimoji="1" lang="ja-JP" altLang="en-US" sz="1000" dirty="0">
                <a:solidFill>
                  <a:sysClr val="windowText" lastClr="000000"/>
                </a:solidFill>
                <a:effectLst/>
                <a:latin typeface="+mn-ea"/>
                <a:ea typeface="+mn-ea"/>
                <a:cs typeface="+mn-cs"/>
              </a:rPr>
              <a:t>賞与明細書</a:t>
            </a:r>
          </a:p>
          <a:p>
            <a:pPr rtl="0" eaLnBrk="1" latinLnBrk="0" hangingPunct="1"/>
            <a:r>
              <a:rPr kumimoji="1" lang="ja-JP" altLang="en-US" sz="1000" dirty="0">
                <a:solidFill>
                  <a:sysClr val="windowText" lastClr="000000"/>
                </a:solidFill>
                <a:effectLst/>
                <a:latin typeface="+mn-ea"/>
                <a:ea typeface="+mn-ea"/>
                <a:cs typeface="+mn-cs"/>
              </a:rPr>
              <a:t>個人別年末調整諸表</a:t>
            </a:r>
            <a:endParaRPr kumimoji="1" lang="en-US" altLang="ja-JP" sz="1000" dirty="0">
              <a:solidFill>
                <a:schemeClr val="dk1"/>
              </a:solidFill>
              <a:effectLst/>
              <a:latin typeface="+mn-ea"/>
              <a:ea typeface="+mn-ea"/>
              <a:cs typeface="+mn-cs"/>
            </a:endParaRPr>
          </a:p>
          <a:p>
            <a:pPr rtl="0" eaLnBrk="1" latinLnBrk="0" hangingPunct="1"/>
            <a:r>
              <a:rPr kumimoji="1" lang="ja-JP" altLang="en-US" sz="1000" dirty="0">
                <a:solidFill>
                  <a:sysClr val="windowText" lastClr="000000"/>
                </a:solidFill>
                <a:effectLst/>
                <a:latin typeface="+mn-ea"/>
                <a:ea typeface="+mn-ea"/>
                <a:cs typeface="+mn-cs"/>
              </a:rPr>
              <a:t>昇給差額明細書</a:t>
            </a:r>
          </a:p>
        </p:txBody>
      </p:sp>
      <p:sp>
        <p:nvSpPr>
          <p:cNvPr id="168" name="角丸四角形吹き出し 167"/>
          <p:cNvSpPr/>
          <p:nvPr/>
        </p:nvSpPr>
        <p:spPr>
          <a:xfrm>
            <a:off x="594266" y="3258306"/>
            <a:ext cx="1379425" cy="1181905"/>
          </a:xfrm>
          <a:prstGeom prst="wedgeRoundRectCallout">
            <a:avLst>
              <a:gd name="adj1" fmla="val 71641"/>
              <a:gd name="adj2" fmla="val 2707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900" dirty="0">
                <a:solidFill>
                  <a:schemeClr val="tx1"/>
                </a:solidFill>
              </a:rPr>
              <a:t>画面指定条件をパラメータデータとして登録し、バッチ実行時に使用</a:t>
            </a:r>
            <a:r>
              <a:rPr lang="ja-JP" altLang="en-US" sz="900" dirty="0">
                <a:solidFill>
                  <a:schemeClr val="tx1"/>
                </a:solidFill>
              </a:rPr>
              <a:t>します。</a:t>
            </a:r>
            <a:endParaRPr kumimoji="1" lang="ja-JP" altLang="en-US" sz="900" dirty="0">
              <a:solidFill>
                <a:schemeClr val="tx1"/>
              </a:solidFill>
            </a:endParaRPr>
          </a:p>
        </p:txBody>
      </p:sp>
      <p:sp>
        <p:nvSpPr>
          <p:cNvPr id="169" name="角丸四角形吹き出し 168"/>
          <p:cNvSpPr/>
          <p:nvPr/>
        </p:nvSpPr>
        <p:spPr>
          <a:xfrm>
            <a:off x="3845691" y="3999187"/>
            <a:ext cx="1121547" cy="722436"/>
          </a:xfrm>
          <a:prstGeom prst="wedgeRoundRectCallout">
            <a:avLst>
              <a:gd name="adj1" fmla="val 76170"/>
              <a:gd name="adj2" fmla="val -2480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900" dirty="0">
                <a:solidFill>
                  <a:schemeClr val="tx1"/>
                </a:solidFill>
              </a:rPr>
              <a:t>対象者</a:t>
            </a:r>
            <a:endParaRPr kumimoji="1" lang="en-US" altLang="ja-JP" sz="900" dirty="0">
              <a:solidFill>
                <a:schemeClr val="tx1"/>
              </a:solidFill>
            </a:endParaRPr>
          </a:p>
          <a:p>
            <a:pPr algn="ctr"/>
            <a:r>
              <a:rPr lang="ja-JP" altLang="en-US" sz="900" dirty="0">
                <a:solidFill>
                  <a:schemeClr val="tx1"/>
                </a:solidFill>
              </a:rPr>
              <a:t>メールアドレス</a:t>
            </a:r>
            <a:endParaRPr kumimoji="1" lang="en-US" altLang="ja-JP" sz="900" dirty="0">
              <a:solidFill>
                <a:schemeClr val="tx1"/>
              </a:solidFill>
            </a:endParaRPr>
          </a:p>
          <a:p>
            <a:pPr algn="ctr"/>
            <a:r>
              <a:rPr lang="ja-JP" altLang="en-US" sz="900" dirty="0">
                <a:solidFill>
                  <a:schemeClr val="tx1"/>
                </a:solidFill>
              </a:rPr>
              <a:t>パスワード有無</a:t>
            </a:r>
            <a:endParaRPr lang="en-US" altLang="ja-JP" sz="900" dirty="0">
              <a:solidFill>
                <a:schemeClr val="tx1"/>
              </a:solidFill>
            </a:endParaRPr>
          </a:p>
          <a:p>
            <a:pPr algn="ctr"/>
            <a:r>
              <a:rPr lang="en-US" altLang="ja-JP" sz="900" dirty="0">
                <a:solidFill>
                  <a:schemeClr val="tx1"/>
                </a:solidFill>
              </a:rPr>
              <a:t>PDF</a:t>
            </a:r>
            <a:r>
              <a:rPr lang="ja-JP" altLang="en-US" sz="900" dirty="0">
                <a:solidFill>
                  <a:schemeClr val="tx1"/>
                </a:solidFill>
              </a:rPr>
              <a:t>明細書</a:t>
            </a:r>
            <a:endParaRPr lang="en-US" altLang="ja-JP" sz="900" dirty="0">
              <a:solidFill>
                <a:schemeClr val="tx1"/>
              </a:solidFill>
            </a:endParaRPr>
          </a:p>
        </p:txBody>
      </p:sp>
      <p:sp>
        <p:nvSpPr>
          <p:cNvPr id="170" name="テキスト プレースホルダー 2"/>
          <p:cNvSpPr txBox="1">
            <a:spLocks/>
          </p:cNvSpPr>
          <p:nvPr/>
        </p:nvSpPr>
        <p:spPr>
          <a:xfrm>
            <a:off x="3772207" y="3771485"/>
            <a:ext cx="1186283"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825" u="sng" dirty="0">
                <a:solidFill>
                  <a:prstClr val="black"/>
                </a:solidFill>
                <a:latin typeface="メイリオ"/>
                <a:ea typeface="メイリオ"/>
              </a:rPr>
              <a:t>送信内容確認</a:t>
            </a:r>
            <a:endParaRPr lang="en-US" altLang="ja-JP" sz="825" u="sng" dirty="0">
              <a:solidFill>
                <a:prstClr val="black"/>
              </a:solidFill>
              <a:latin typeface="メイリオ"/>
              <a:ea typeface="メイリオ"/>
            </a:endParaRPr>
          </a:p>
        </p:txBody>
      </p:sp>
      <p:sp>
        <p:nvSpPr>
          <p:cNvPr id="58" name="正方形/長方形 57"/>
          <p:cNvSpPr/>
          <p:nvPr/>
        </p:nvSpPr>
        <p:spPr>
          <a:xfrm>
            <a:off x="537151" y="2539921"/>
            <a:ext cx="3192777" cy="2104474"/>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55" name="Freeform 21"/>
          <p:cNvSpPr>
            <a:spLocks noEditPoints="1"/>
          </p:cNvSpPr>
          <p:nvPr/>
        </p:nvSpPr>
        <p:spPr bwMode="auto">
          <a:xfrm>
            <a:off x="3815916" y="476476"/>
            <a:ext cx="324036" cy="271686"/>
          </a:xfrm>
          <a:custGeom>
            <a:avLst/>
            <a:gdLst>
              <a:gd name="T0" fmla="*/ 407 w 459"/>
              <a:gd name="T1" fmla="*/ 405 h 405"/>
              <a:gd name="T2" fmla="*/ 51 w 459"/>
              <a:gd name="T3" fmla="*/ 405 h 405"/>
              <a:gd name="T4" fmla="*/ 7 w 459"/>
              <a:gd name="T5" fmla="*/ 384 h 405"/>
              <a:gd name="T6" fmla="*/ 11 w 459"/>
              <a:gd name="T7" fmla="*/ 335 h 405"/>
              <a:gd name="T8" fmla="*/ 189 w 459"/>
              <a:gd name="T9" fmla="*/ 27 h 405"/>
              <a:gd name="T10" fmla="*/ 229 w 459"/>
              <a:gd name="T11" fmla="*/ 0 h 405"/>
              <a:gd name="T12" fmla="*/ 269 w 459"/>
              <a:gd name="T13" fmla="*/ 27 h 405"/>
              <a:gd name="T14" fmla="*/ 447 w 459"/>
              <a:gd name="T15" fmla="*/ 335 h 405"/>
              <a:gd name="T16" fmla="*/ 451 w 459"/>
              <a:gd name="T17" fmla="*/ 384 h 405"/>
              <a:gd name="T18" fmla="*/ 407 w 459"/>
              <a:gd name="T19" fmla="*/ 405 h 405"/>
              <a:gd name="T20" fmla="*/ 435 w 459"/>
              <a:gd name="T21" fmla="*/ 374 h 405"/>
              <a:gd name="T22" fmla="*/ 431 w 459"/>
              <a:gd name="T23" fmla="*/ 345 h 405"/>
              <a:gd name="T24" fmla="*/ 253 w 459"/>
              <a:gd name="T25" fmla="*/ 36 h 405"/>
              <a:gd name="T26" fmla="*/ 229 w 459"/>
              <a:gd name="T27" fmla="*/ 18 h 405"/>
              <a:gd name="T28" fmla="*/ 205 w 459"/>
              <a:gd name="T29" fmla="*/ 36 h 405"/>
              <a:gd name="T30" fmla="*/ 27 w 459"/>
              <a:gd name="T31" fmla="*/ 345 h 405"/>
              <a:gd name="T32" fmla="*/ 23 w 459"/>
              <a:gd name="T33" fmla="*/ 374 h 405"/>
              <a:gd name="T34" fmla="*/ 51 w 459"/>
              <a:gd name="T35" fmla="*/ 386 h 405"/>
              <a:gd name="T36" fmla="*/ 407 w 459"/>
              <a:gd name="T37" fmla="*/ 386 h 405"/>
              <a:gd name="T38" fmla="*/ 435 w 459"/>
              <a:gd name="T39" fmla="*/ 374 h 405"/>
              <a:gd name="T40" fmla="*/ 229 w 459"/>
              <a:gd name="T41" fmla="*/ 24 h 405"/>
              <a:gd name="T42" fmla="*/ 210 w 459"/>
              <a:gd name="T43" fmla="*/ 39 h 405"/>
              <a:gd name="T44" fmla="*/ 32 w 459"/>
              <a:gd name="T45" fmla="*/ 348 h 405"/>
              <a:gd name="T46" fmla="*/ 29 w 459"/>
              <a:gd name="T47" fmla="*/ 371 h 405"/>
              <a:gd name="T48" fmla="*/ 51 w 459"/>
              <a:gd name="T49" fmla="*/ 380 h 405"/>
              <a:gd name="T50" fmla="*/ 407 w 459"/>
              <a:gd name="T51" fmla="*/ 380 h 405"/>
              <a:gd name="T52" fmla="*/ 429 w 459"/>
              <a:gd name="T53" fmla="*/ 371 h 405"/>
              <a:gd name="T54" fmla="*/ 426 w 459"/>
              <a:gd name="T55" fmla="*/ 348 h 405"/>
              <a:gd name="T56" fmla="*/ 248 w 459"/>
              <a:gd name="T57" fmla="*/ 39 h 405"/>
              <a:gd name="T58" fmla="*/ 229 w 459"/>
              <a:gd name="T59" fmla="*/ 24 h 405"/>
              <a:gd name="T60" fmla="*/ 256 w 459"/>
              <a:gd name="T61" fmla="*/ 309 h 405"/>
              <a:gd name="T62" fmla="*/ 229 w 459"/>
              <a:gd name="T63" fmla="*/ 336 h 405"/>
              <a:gd name="T64" fmla="*/ 202 w 459"/>
              <a:gd name="T65" fmla="*/ 309 h 405"/>
              <a:gd name="T66" fmla="*/ 229 w 459"/>
              <a:gd name="T67" fmla="*/ 282 h 405"/>
              <a:gd name="T68" fmla="*/ 256 w 459"/>
              <a:gd name="T69" fmla="*/ 309 h 405"/>
              <a:gd name="T70" fmla="*/ 256 w 459"/>
              <a:gd name="T71" fmla="*/ 121 h 405"/>
              <a:gd name="T72" fmla="*/ 243 w 459"/>
              <a:gd name="T73" fmla="*/ 261 h 405"/>
              <a:gd name="T74" fmla="*/ 215 w 459"/>
              <a:gd name="T75" fmla="*/ 261 h 405"/>
              <a:gd name="T76" fmla="*/ 202 w 459"/>
              <a:gd name="T77" fmla="*/ 121 h 405"/>
              <a:gd name="T78" fmla="*/ 256 w 459"/>
              <a:gd name="T79" fmla="*/ 12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9" h="405">
                <a:moveTo>
                  <a:pt x="407" y="405"/>
                </a:moveTo>
                <a:cubicBezTo>
                  <a:pt x="51" y="405"/>
                  <a:pt x="51" y="405"/>
                  <a:pt x="51" y="405"/>
                </a:cubicBezTo>
                <a:cubicBezTo>
                  <a:pt x="31" y="405"/>
                  <a:pt x="15" y="397"/>
                  <a:pt x="7" y="384"/>
                </a:cubicBezTo>
                <a:cubicBezTo>
                  <a:pt x="0" y="370"/>
                  <a:pt x="1" y="353"/>
                  <a:pt x="11" y="335"/>
                </a:cubicBezTo>
                <a:cubicBezTo>
                  <a:pt x="189" y="27"/>
                  <a:pt x="189" y="27"/>
                  <a:pt x="189" y="27"/>
                </a:cubicBezTo>
                <a:cubicBezTo>
                  <a:pt x="199" y="9"/>
                  <a:pt x="213" y="0"/>
                  <a:pt x="229" y="0"/>
                </a:cubicBezTo>
                <a:cubicBezTo>
                  <a:pt x="245" y="0"/>
                  <a:pt x="259" y="9"/>
                  <a:pt x="269" y="27"/>
                </a:cubicBezTo>
                <a:cubicBezTo>
                  <a:pt x="447" y="335"/>
                  <a:pt x="447" y="335"/>
                  <a:pt x="447" y="335"/>
                </a:cubicBezTo>
                <a:cubicBezTo>
                  <a:pt x="457" y="353"/>
                  <a:pt x="459" y="370"/>
                  <a:pt x="451" y="384"/>
                </a:cubicBezTo>
                <a:cubicBezTo>
                  <a:pt x="443" y="397"/>
                  <a:pt x="428" y="405"/>
                  <a:pt x="407" y="405"/>
                </a:cubicBezTo>
                <a:close/>
                <a:moveTo>
                  <a:pt x="435" y="374"/>
                </a:moveTo>
                <a:cubicBezTo>
                  <a:pt x="439" y="367"/>
                  <a:pt x="438" y="356"/>
                  <a:pt x="431" y="345"/>
                </a:cubicBezTo>
                <a:cubicBezTo>
                  <a:pt x="253" y="36"/>
                  <a:pt x="253" y="36"/>
                  <a:pt x="253" y="36"/>
                </a:cubicBezTo>
                <a:cubicBezTo>
                  <a:pt x="246" y="25"/>
                  <a:pt x="238" y="18"/>
                  <a:pt x="229" y="18"/>
                </a:cubicBezTo>
                <a:cubicBezTo>
                  <a:pt x="221" y="18"/>
                  <a:pt x="212" y="25"/>
                  <a:pt x="205" y="36"/>
                </a:cubicBezTo>
                <a:cubicBezTo>
                  <a:pt x="27" y="345"/>
                  <a:pt x="27" y="345"/>
                  <a:pt x="27" y="345"/>
                </a:cubicBezTo>
                <a:cubicBezTo>
                  <a:pt x="20" y="356"/>
                  <a:pt x="19" y="367"/>
                  <a:pt x="23" y="374"/>
                </a:cubicBezTo>
                <a:cubicBezTo>
                  <a:pt x="28" y="382"/>
                  <a:pt x="38" y="386"/>
                  <a:pt x="51" y="386"/>
                </a:cubicBezTo>
                <a:cubicBezTo>
                  <a:pt x="407" y="386"/>
                  <a:pt x="407" y="386"/>
                  <a:pt x="407" y="386"/>
                </a:cubicBezTo>
                <a:cubicBezTo>
                  <a:pt x="420" y="386"/>
                  <a:pt x="430" y="382"/>
                  <a:pt x="435" y="374"/>
                </a:cubicBezTo>
                <a:close/>
                <a:moveTo>
                  <a:pt x="229" y="24"/>
                </a:moveTo>
                <a:cubicBezTo>
                  <a:pt x="223" y="24"/>
                  <a:pt x="216" y="30"/>
                  <a:pt x="210" y="39"/>
                </a:cubicBezTo>
                <a:cubicBezTo>
                  <a:pt x="32" y="348"/>
                  <a:pt x="32" y="348"/>
                  <a:pt x="32" y="348"/>
                </a:cubicBezTo>
                <a:cubicBezTo>
                  <a:pt x="27" y="357"/>
                  <a:pt x="26" y="366"/>
                  <a:pt x="29" y="371"/>
                </a:cubicBezTo>
                <a:cubicBezTo>
                  <a:pt x="32" y="377"/>
                  <a:pt x="40" y="380"/>
                  <a:pt x="51" y="380"/>
                </a:cubicBezTo>
                <a:cubicBezTo>
                  <a:pt x="407" y="380"/>
                  <a:pt x="407" y="380"/>
                  <a:pt x="407" y="380"/>
                </a:cubicBezTo>
                <a:cubicBezTo>
                  <a:pt x="418" y="380"/>
                  <a:pt x="426" y="377"/>
                  <a:pt x="429" y="371"/>
                </a:cubicBezTo>
                <a:cubicBezTo>
                  <a:pt x="433" y="366"/>
                  <a:pt x="431" y="357"/>
                  <a:pt x="426" y="348"/>
                </a:cubicBezTo>
                <a:cubicBezTo>
                  <a:pt x="248" y="39"/>
                  <a:pt x="248" y="39"/>
                  <a:pt x="248" y="39"/>
                </a:cubicBezTo>
                <a:cubicBezTo>
                  <a:pt x="242" y="30"/>
                  <a:pt x="235" y="24"/>
                  <a:pt x="229" y="24"/>
                </a:cubicBezTo>
                <a:close/>
                <a:moveTo>
                  <a:pt x="256" y="309"/>
                </a:moveTo>
                <a:cubicBezTo>
                  <a:pt x="256" y="324"/>
                  <a:pt x="244" y="336"/>
                  <a:pt x="229" y="336"/>
                </a:cubicBezTo>
                <a:cubicBezTo>
                  <a:pt x="214" y="336"/>
                  <a:pt x="202" y="324"/>
                  <a:pt x="202" y="309"/>
                </a:cubicBezTo>
                <a:cubicBezTo>
                  <a:pt x="202" y="294"/>
                  <a:pt x="214" y="282"/>
                  <a:pt x="229" y="282"/>
                </a:cubicBezTo>
                <a:cubicBezTo>
                  <a:pt x="244" y="282"/>
                  <a:pt x="256" y="294"/>
                  <a:pt x="256" y="309"/>
                </a:cubicBezTo>
                <a:close/>
                <a:moveTo>
                  <a:pt x="256" y="121"/>
                </a:moveTo>
                <a:cubicBezTo>
                  <a:pt x="243" y="261"/>
                  <a:pt x="243" y="261"/>
                  <a:pt x="243" y="261"/>
                </a:cubicBezTo>
                <a:cubicBezTo>
                  <a:pt x="215" y="261"/>
                  <a:pt x="215" y="261"/>
                  <a:pt x="215" y="261"/>
                </a:cubicBezTo>
                <a:cubicBezTo>
                  <a:pt x="202" y="121"/>
                  <a:pt x="202" y="121"/>
                  <a:pt x="202" y="121"/>
                </a:cubicBezTo>
                <a:lnTo>
                  <a:pt x="256" y="121"/>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タイトル 3"/>
          <p:cNvSpPr txBox="1">
            <a:spLocks/>
          </p:cNvSpPr>
          <p:nvPr/>
        </p:nvSpPr>
        <p:spPr>
          <a:xfrm>
            <a:off x="4200366" y="498758"/>
            <a:ext cx="2223396" cy="293537"/>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1600" dirty="0">
                <a:solidFill>
                  <a:srgbClr val="FFFF00"/>
                </a:solidFill>
                <a:latin typeface="+mn-ea"/>
                <a:ea typeface="+mn-ea"/>
              </a:rPr>
              <a:t>8</a:t>
            </a:r>
            <a:r>
              <a:rPr lang="ja-JP" altLang="en-US" sz="1600" dirty="0">
                <a:solidFill>
                  <a:srgbClr val="FFFF00"/>
                </a:solidFill>
                <a:latin typeface="+mn-ea"/>
                <a:ea typeface="+mn-ea"/>
              </a:rPr>
              <a:t>月掲載パッチ対応予定</a:t>
            </a:r>
            <a:endParaRPr lang="ja-JP" altLang="en-US" sz="1400" dirty="0">
              <a:solidFill>
                <a:srgbClr val="FFFF00"/>
              </a:solidFill>
              <a:latin typeface="+mn-ea"/>
              <a:ea typeface="+mn-ea"/>
            </a:endParaRPr>
          </a:p>
        </p:txBody>
      </p:sp>
    </p:spTree>
    <p:extLst>
      <p:ext uri="{BB962C8B-B14F-4D97-AF65-F5344CB8AC3E}">
        <p14:creationId xmlns:p14="http://schemas.microsoft.com/office/powerpoint/2010/main" val="3285350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290290" y="1828006"/>
            <a:ext cx="4876800" cy="3048000"/>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給与管理</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1.</a:t>
            </a:r>
            <a:r>
              <a:rPr lang="ja-JP" altLang="en-US" sz="1800" dirty="0">
                <a:solidFill>
                  <a:prstClr val="white"/>
                </a:solidFill>
              </a:rPr>
              <a:t>給与情報検索</a:t>
            </a:r>
            <a:endParaRPr lang="ja-JP" altLang="en-US" sz="1800" dirty="0">
              <a:latin typeface="+mn-ea"/>
              <a:ea typeface="+mn-ea"/>
            </a:endParaRPr>
          </a:p>
        </p:txBody>
      </p:sp>
      <p:sp>
        <p:nvSpPr>
          <p:cNvPr id="14" name="正方形/長方形 13"/>
          <p:cNvSpPr/>
          <p:nvPr/>
        </p:nvSpPr>
        <p:spPr>
          <a:xfrm>
            <a:off x="5592076" y="1049515"/>
            <a:ext cx="3372412" cy="4016484"/>
          </a:xfrm>
          <a:prstGeom prst="rect">
            <a:avLst/>
          </a:prstGeom>
        </p:spPr>
        <p:txBody>
          <a:bodyPr wrap="square">
            <a:spAutoFit/>
          </a:bodyPr>
          <a:lstStyle/>
          <a:p>
            <a:pPr lvl="0" defTabSz="685800">
              <a:defRPr/>
            </a:pPr>
            <a:r>
              <a:rPr lang="ja-JP" altLang="en-US" sz="1000" b="1" dirty="0">
                <a:solidFill>
                  <a:srgbClr val="0070C0"/>
                </a:solidFill>
              </a:rPr>
              <a:t>＜検索カテゴリ＞</a:t>
            </a:r>
            <a:endParaRPr lang="en-US" altLang="ja-JP" sz="1000" b="1" dirty="0">
              <a:solidFill>
                <a:srgbClr val="0070C0"/>
              </a:solidFill>
            </a:endParaRPr>
          </a:p>
          <a:p>
            <a:pPr lvl="0" defTabSz="685800">
              <a:defRPr/>
            </a:pPr>
            <a:r>
              <a:rPr lang="ja-JP" altLang="en-US" sz="900" dirty="0"/>
              <a:t>　・</a:t>
            </a:r>
            <a:r>
              <a:rPr lang="en-US" altLang="ja-JP" sz="900" dirty="0"/>
              <a:t>PR</a:t>
            </a:r>
            <a:r>
              <a:rPr lang="ja-JP" altLang="en-US" sz="900" dirty="0"/>
              <a:t>基本属性情報</a:t>
            </a:r>
            <a:endParaRPr lang="en-US" altLang="ja-JP" sz="900" dirty="0"/>
          </a:p>
          <a:p>
            <a:pPr lvl="0" defTabSz="685800">
              <a:defRPr/>
            </a:pPr>
            <a:r>
              <a:rPr lang="ja-JP" altLang="en-US" sz="900" dirty="0"/>
              <a:t>　・賃金情報</a:t>
            </a:r>
            <a:endParaRPr lang="en-US" altLang="ja-JP" sz="900" dirty="0"/>
          </a:p>
          <a:p>
            <a:pPr lvl="0" defTabSz="685800">
              <a:defRPr/>
            </a:pPr>
            <a:r>
              <a:rPr lang="ja-JP" altLang="en-US" sz="900" dirty="0"/>
              <a:t>　・勤怠情報</a:t>
            </a:r>
            <a:endParaRPr lang="en-US" altLang="ja-JP" sz="900" dirty="0"/>
          </a:p>
          <a:p>
            <a:pPr lvl="0" defTabSz="685800">
              <a:defRPr/>
            </a:pPr>
            <a:r>
              <a:rPr lang="ja-JP" altLang="en-US" sz="900" dirty="0"/>
              <a:t>　・年末調整情報</a:t>
            </a:r>
            <a:endParaRPr lang="en-US" altLang="ja-JP" sz="900" dirty="0"/>
          </a:p>
          <a:p>
            <a:pPr lvl="0" defTabSz="685800">
              <a:defRPr/>
            </a:pPr>
            <a:r>
              <a:rPr lang="ja-JP" altLang="en-US" sz="900" dirty="0"/>
              <a:t>　・社会保険情報</a:t>
            </a:r>
            <a:endParaRPr lang="en-US" altLang="ja-JP" sz="900" dirty="0"/>
          </a:p>
          <a:p>
            <a:pPr lvl="0" defTabSz="685800">
              <a:defRPr/>
            </a:pPr>
            <a:endParaRPr lang="en-US" altLang="ja-JP" sz="1000" dirty="0"/>
          </a:p>
          <a:p>
            <a:pPr lvl="0" defTabSz="685800">
              <a:defRPr/>
            </a:pPr>
            <a:r>
              <a:rPr lang="ja-JP" altLang="en-US" sz="1000" b="1" dirty="0">
                <a:solidFill>
                  <a:srgbClr val="0070C0"/>
                </a:solidFill>
              </a:rPr>
              <a:t>＜パターンコード＞</a:t>
            </a:r>
            <a:endParaRPr lang="en-US" altLang="ja-JP" sz="1000" b="1" dirty="0">
              <a:solidFill>
                <a:srgbClr val="0070C0"/>
              </a:solidFill>
            </a:endParaRPr>
          </a:p>
          <a:p>
            <a:pPr defTabSz="685800">
              <a:defRPr/>
            </a:pPr>
            <a:r>
              <a:rPr lang="ja-JP" altLang="en-US" sz="1000" dirty="0"/>
              <a:t>　</a:t>
            </a:r>
            <a:r>
              <a:rPr lang="ja-JP" altLang="en-US" sz="900" dirty="0"/>
              <a:t>任意の英数字</a:t>
            </a:r>
            <a:r>
              <a:rPr lang="en-US" altLang="ja-JP" sz="900" dirty="0"/>
              <a:t>10</a:t>
            </a:r>
            <a:r>
              <a:rPr lang="ja-JP" altLang="en-US" sz="900" dirty="0"/>
              <a:t>桁以内で入力します。</a:t>
            </a:r>
            <a:endParaRPr lang="en-US" altLang="ja-JP" sz="900" dirty="0"/>
          </a:p>
          <a:p>
            <a:pPr defTabSz="685800">
              <a:defRPr/>
            </a:pPr>
            <a:r>
              <a:rPr lang="ja-JP" altLang="en-US" sz="900" dirty="0"/>
              <a:t>　未登録のコードを入力した場合、「新規登録」</a:t>
            </a:r>
            <a:endParaRPr lang="en-US" altLang="ja-JP" sz="900" dirty="0"/>
          </a:p>
          <a:p>
            <a:pPr defTabSz="685800">
              <a:defRPr/>
            </a:pPr>
            <a:r>
              <a:rPr lang="ja-JP" altLang="en-US" sz="900" dirty="0"/>
              <a:t>　扱いになり、 登録済のコードを入力した場合は、</a:t>
            </a:r>
            <a:endParaRPr lang="en-US" altLang="ja-JP" sz="900" dirty="0"/>
          </a:p>
          <a:p>
            <a:pPr defTabSz="685800">
              <a:defRPr/>
            </a:pPr>
            <a:r>
              <a:rPr lang="ja-JP" altLang="en-US" sz="900" dirty="0"/>
              <a:t>　「修正更新」として扱います。</a:t>
            </a:r>
            <a:endParaRPr lang="en-US" altLang="ja-JP" sz="900" dirty="0"/>
          </a:p>
          <a:p>
            <a:pPr lvl="0" defTabSz="685800">
              <a:defRPr/>
            </a:pPr>
            <a:endParaRPr lang="en-US" altLang="ja-JP" sz="1000" dirty="0"/>
          </a:p>
          <a:p>
            <a:pPr lvl="0" defTabSz="685800">
              <a:defRPr/>
            </a:pPr>
            <a:r>
              <a:rPr lang="ja-JP" altLang="en-US" sz="1000" b="1" dirty="0">
                <a:solidFill>
                  <a:srgbClr val="0070C0"/>
                </a:solidFill>
              </a:rPr>
              <a:t>＜パターン名称＞</a:t>
            </a:r>
            <a:endParaRPr lang="en-US" altLang="ja-JP" sz="1000" b="1" dirty="0">
              <a:solidFill>
                <a:srgbClr val="0070C0"/>
              </a:solidFill>
            </a:endParaRPr>
          </a:p>
          <a:p>
            <a:pPr lvl="0" defTabSz="685800">
              <a:defRPr/>
            </a:pPr>
            <a:r>
              <a:rPr lang="ja-JP" altLang="en-US" sz="1000" dirty="0"/>
              <a:t>　</a:t>
            </a:r>
            <a:r>
              <a:rPr lang="ja-JP" altLang="en-US" sz="900" dirty="0"/>
              <a:t>パターン名称を</a:t>
            </a:r>
            <a:r>
              <a:rPr lang="en-US" altLang="ja-JP" sz="900" dirty="0"/>
              <a:t>40</a:t>
            </a:r>
            <a:r>
              <a:rPr lang="ja-JP" altLang="en-US" sz="900" dirty="0"/>
              <a:t>バイト以内で登録します。</a:t>
            </a:r>
            <a:endParaRPr lang="en-US" altLang="ja-JP" sz="900" dirty="0"/>
          </a:p>
          <a:p>
            <a:pPr lvl="0" defTabSz="685800">
              <a:defRPr/>
            </a:pPr>
            <a:endParaRPr lang="en-US" altLang="ja-JP" sz="1000" dirty="0"/>
          </a:p>
          <a:p>
            <a:pPr lvl="0" defTabSz="685800">
              <a:defRPr/>
            </a:pPr>
            <a:r>
              <a:rPr lang="ja-JP" altLang="en-US" sz="1000" b="1" dirty="0">
                <a:solidFill>
                  <a:srgbClr val="0070C0"/>
                </a:solidFill>
              </a:rPr>
              <a:t>＜用途＞</a:t>
            </a:r>
            <a:endParaRPr lang="en-US" altLang="ja-JP" sz="1000" b="1" dirty="0">
              <a:solidFill>
                <a:srgbClr val="0070C0"/>
              </a:solidFill>
            </a:endParaRPr>
          </a:p>
          <a:p>
            <a:pPr lvl="0" defTabSz="685800">
              <a:defRPr/>
            </a:pPr>
            <a:r>
              <a:rPr lang="ja-JP" altLang="en-US" sz="900" dirty="0"/>
              <a:t>　設定した項目パターンの用途を</a:t>
            </a:r>
            <a:r>
              <a:rPr lang="en-US" altLang="ja-JP" sz="900" dirty="0"/>
              <a:t>1024</a:t>
            </a:r>
            <a:r>
              <a:rPr lang="ja-JP" altLang="en-US" sz="900" dirty="0"/>
              <a:t>バイト以内で登録</a:t>
            </a:r>
            <a:endParaRPr lang="en-US" altLang="ja-JP" sz="900" dirty="0"/>
          </a:p>
          <a:p>
            <a:pPr lvl="0" defTabSz="685800">
              <a:defRPr/>
            </a:pPr>
            <a:r>
              <a:rPr lang="ja-JP" altLang="en-US" sz="900" dirty="0"/>
              <a:t>　します。選択した項目のカテゴリー、利用業務、目的等</a:t>
            </a:r>
            <a:endParaRPr lang="en-US" altLang="ja-JP" sz="900" dirty="0"/>
          </a:p>
          <a:p>
            <a:pPr lvl="0" defTabSz="685800">
              <a:defRPr/>
            </a:pPr>
            <a:r>
              <a:rPr lang="ja-JP" altLang="en-US" sz="900" dirty="0"/>
              <a:t>　を登録しておきます。</a:t>
            </a:r>
            <a:endParaRPr lang="en-US" altLang="ja-JP" sz="900" dirty="0"/>
          </a:p>
          <a:p>
            <a:pPr lvl="0" defTabSz="685800">
              <a:defRPr/>
            </a:pPr>
            <a:endParaRPr lang="en-US" altLang="ja-JP" sz="1000" dirty="0"/>
          </a:p>
          <a:p>
            <a:pPr lvl="0" defTabSz="685800">
              <a:defRPr/>
            </a:pPr>
            <a:r>
              <a:rPr lang="ja-JP" altLang="en-US" sz="1000" b="1" dirty="0">
                <a:solidFill>
                  <a:srgbClr val="0070C0"/>
                </a:solidFill>
              </a:rPr>
              <a:t>＜セキュリティレベル＞</a:t>
            </a:r>
            <a:endParaRPr lang="en-US" altLang="ja-JP" sz="1000" b="1" dirty="0">
              <a:solidFill>
                <a:srgbClr val="0070C0"/>
              </a:solidFill>
            </a:endParaRPr>
          </a:p>
          <a:p>
            <a:pPr lvl="0" defTabSz="685800">
              <a:defRPr/>
            </a:pPr>
            <a:r>
              <a:rPr lang="ja-JP" altLang="en-US" sz="1000" dirty="0"/>
              <a:t>　</a:t>
            </a:r>
            <a:r>
              <a:rPr lang="ja-JP" altLang="en-US" sz="900" dirty="0"/>
              <a:t>項目パターンを参照、編集可能なセキュリティレベル</a:t>
            </a:r>
            <a:endParaRPr lang="en-US" altLang="ja-JP" sz="900" dirty="0"/>
          </a:p>
          <a:p>
            <a:pPr lvl="0" defTabSz="685800">
              <a:defRPr/>
            </a:pPr>
            <a:r>
              <a:rPr lang="ja-JP" altLang="en-US" sz="900" dirty="0"/>
              <a:t>　を登録します。ログインユーザーのセキュリティレベルが</a:t>
            </a:r>
            <a:endParaRPr lang="en-US" altLang="ja-JP" sz="900" dirty="0"/>
          </a:p>
          <a:p>
            <a:pPr lvl="0" defTabSz="685800">
              <a:defRPr/>
            </a:pPr>
            <a:r>
              <a:rPr lang="ja-JP" altLang="en-US" sz="900" dirty="0"/>
              <a:t>　登録した値より低い場合は、その項目パターンは参照でき</a:t>
            </a:r>
            <a:endParaRPr lang="en-US" altLang="ja-JP" sz="900" dirty="0"/>
          </a:p>
          <a:p>
            <a:pPr lvl="0" defTabSz="685800">
              <a:defRPr/>
            </a:pPr>
            <a:r>
              <a:rPr lang="ja-JP" altLang="en-US" sz="900" dirty="0"/>
              <a:t>　ません。</a:t>
            </a:r>
            <a:endParaRPr lang="en-US" altLang="ja-JP" sz="900" dirty="0"/>
          </a:p>
        </p:txBody>
      </p:sp>
      <p:sp>
        <p:nvSpPr>
          <p:cNvPr id="15" name="テキスト プレースホルダー 2"/>
          <p:cNvSpPr txBox="1">
            <a:spLocks/>
          </p:cNvSpPr>
          <p:nvPr/>
        </p:nvSpPr>
        <p:spPr>
          <a:xfrm>
            <a:off x="5624284" y="833491"/>
            <a:ext cx="1861444"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b="1" u="sng" dirty="0">
                <a:solidFill>
                  <a:prstClr val="black"/>
                </a:solidFill>
                <a:latin typeface="メイリオ"/>
                <a:ea typeface="メイリオ"/>
              </a:rPr>
              <a:t>設定内容①</a:t>
            </a:r>
            <a:endParaRPr lang="en-US" altLang="ja-JP" sz="825" u="sng" dirty="0">
              <a:solidFill>
                <a:prstClr val="black"/>
              </a:solidFill>
              <a:latin typeface="メイリオ"/>
              <a:ea typeface="メイリオ"/>
            </a:endParaRPr>
          </a:p>
        </p:txBody>
      </p:sp>
      <p:sp>
        <p:nvSpPr>
          <p:cNvPr id="12" name="山形 11"/>
          <p:cNvSpPr/>
          <p:nvPr/>
        </p:nvSpPr>
        <p:spPr>
          <a:xfrm>
            <a:off x="1362626" y="854381"/>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800" dirty="0">
                <a:solidFill>
                  <a:schemeClr val="tx1"/>
                </a:solidFill>
              </a:rPr>
              <a:t>抽出条件</a:t>
            </a:r>
            <a:endParaRPr kumimoji="1" lang="en-US" altLang="ja-JP" sz="800" dirty="0">
              <a:solidFill>
                <a:schemeClr val="tx1"/>
              </a:solidFill>
            </a:endParaRPr>
          </a:p>
          <a:p>
            <a:pPr algn="ctr"/>
            <a:r>
              <a:rPr kumimoji="1" lang="ja-JP" altLang="en-US" sz="800" dirty="0">
                <a:solidFill>
                  <a:schemeClr val="tx1"/>
                </a:solidFill>
              </a:rPr>
              <a:t>パターンの登録</a:t>
            </a:r>
          </a:p>
        </p:txBody>
      </p:sp>
      <p:sp>
        <p:nvSpPr>
          <p:cNvPr id="13" name="山形 12"/>
          <p:cNvSpPr/>
          <p:nvPr/>
        </p:nvSpPr>
        <p:spPr>
          <a:xfrm>
            <a:off x="2473732" y="854381"/>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給与情報の</a:t>
            </a:r>
            <a:r>
              <a:rPr kumimoji="1" lang="ja-JP" altLang="en-US" sz="800" dirty="0">
                <a:solidFill>
                  <a:schemeClr val="tx1"/>
                </a:solidFill>
              </a:rPr>
              <a:t>照会</a:t>
            </a:r>
          </a:p>
        </p:txBody>
      </p:sp>
      <p:sp>
        <p:nvSpPr>
          <p:cNvPr id="16" name="山形 15"/>
          <p:cNvSpPr/>
          <p:nvPr/>
        </p:nvSpPr>
        <p:spPr>
          <a:xfrm>
            <a:off x="251520" y="854381"/>
            <a:ext cx="1152128" cy="313213"/>
          </a:xfrm>
          <a:prstGeom prst="chevron">
            <a:avLst>
              <a:gd name="adj" fmla="val 3756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表示項目</a:t>
            </a:r>
            <a:endParaRPr lang="en-US" altLang="ja-JP" sz="800" dirty="0">
              <a:solidFill>
                <a:schemeClr val="tx1"/>
              </a:solidFill>
            </a:endParaRPr>
          </a:p>
          <a:p>
            <a:pPr algn="ctr"/>
            <a:r>
              <a:rPr kumimoji="1" lang="ja-JP" altLang="en-US" sz="800" dirty="0">
                <a:solidFill>
                  <a:schemeClr val="tx1"/>
                </a:solidFill>
              </a:rPr>
              <a:t>パターンの登録</a:t>
            </a:r>
          </a:p>
        </p:txBody>
      </p:sp>
      <p:sp>
        <p:nvSpPr>
          <p:cNvPr id="20" name="テキスト プレースホルダー 2"/>
          <p:cNvSpPr txBox="1">
            <a:spLocks/>
          </p:cNvSpPr>
          <p:nvPr/>
        </p:nvSpPr>
        <p:spPr>
          <a:xfrm>
            <a:off x="251520" y="1286428"/>
            <a:ext cx="4248472" cy="28366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latin typeface="メイリオ"/>
                <a:ea typeface="メイリオ"/>
              </a:rPr>
              <a:t>給与検索項目設定（</a:t>
            </a:r>
            <a:r>
              <a:rPr lang="en-US" altLang="ja-JP" sz="1200" b="1" u="sng" dirty="0">
                <a:solidFill>
                  <a:prstClr val="black"/>
                </a:solidFill>
              </a:rPr>
              <a:t>JM530100</a:t>
            </a:r>
            <a:r>
              <a:rPr lang="ja-JP" altLang="en-US" sz="1200" b="1" u="sng" dirty="0">
                <a:solidFill>
                  <a:prstClr val="black"/>
                </a:solidFill>
              </a:rPr>
              <a:t>）</a:t>
            </a:r>
            <a:endParaRPr lang="en-US" altLang="ja-JP" sz="1200" b="1" u="sng" dirty="0">
              <a:solidFill>
                <a:prstClr val="black"/>
              </a:solidFill>
            </a:endParaRPr>
          </a:p>
          <a:p>
            <a:pPr marL="0" indent="0" defTabSz="685800">
              <a:lnSpc>
                <a:spcPts val="1425"/>
              </a:lnSpc>
              <a:buClr>
                <a:srgbClr val="F9BE00"/>
              </a:buClr>
              <a:buNone/>
              <a:defRPr/>
            </a:pPr>
            <a:r>
              <a:rPr lang="ja-JP" altLang="en-US" sz="1050" dirty="0">
                <a:solidFill>
                  <a:prstClr val="black"/>
                </a:solidFill>
                <a:latin typeface="メイリオ"/>
                <a:ea typeface="メイリオ"/>
              </a:rPr>
              <a:t>検索対象項目を選択し、パターン登録します。</a:t>
            </a:r>
            <a:endParaRPr lang="en-US" altLang="ja-JP" sz="1050" dirty="0">
              <a:solidFill>
                <a:prstClr val="black"/>
              </a:solidFill>
              <a:latin typeface="メイリオ"/>
              <a:ea typeface="メイリオ"/>
            </a:endParaRPr>
          </a:p>
        </p:txBody>
      </p:sp>
      <p:sp>
        <p:nvSpPr>
          <p:cNvPr id="17" name="正方形/長方形 16"/>
          <p:cNvSpPr/>
          <p:nvPr/>
        </p:nvSpPr>
        <p:spPr>
          <a:xfrm>
            <a:off x="290291" y="2031690"/>
            <a:ext cx="3957674" cy="576064"/>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Tree>
    <p:extLst>
      <p:ext uri="{BB962C8B-B14F-4D97-AF65-F5344CB8AC3E}">
        <p14:creationId xmlns:p14="http://schemas.microsoft.com/office/powerpoint/2010/main" val="20346546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50</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人事管理・給与管理共通</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4</a:t>
            </a:r>
            <a:r>
              <a:rPr lang="en-US" altLang="ja-JP" sz="1800" dirty="0">
                <a:solidFill>
                  <a:prstClr val="white"/>
                </a:solidFill>
                <a:latin typeface="+mn-ea"/>
              </a:rPr>
              <a:t>. </a:t>
            </a:r>
            <a:r>
              <a:rPr lang="ja-JP" altLang="en-US" sz="1800" dirty="0">
                <a:solidFill>
                  <a:prstClr val="white"/>
                </a:solidFill>
                <a:latin typeface="+mn-ea"/>
              </a:rPr>
              <a:t>個人別明細書バッチ化 対応</a:t>
            </a:r>
            <a:endParaRPr lang="ja-JP" altLang="en-US" sz="1800" dirty="0">
              <a:latin typeface="+mn-ea"/>
              <a:ea typeface="+mn-ea"/>
            </a:endParaRPr>
          </a:p>
        </p:txBody>
      </p:sp>
      <p:sp>
        <p:nvSpPr>
          <p:cNvPr id="8" name="テキスト プレースホルダー 2"/>
          <p:cNvSpPr txBox="1">
            <a:spLocks/>
          </p:cNvSpPr>
          <p:nvPr/>
        </p:nvSpPr>
        <p:spPr>
          <a:xfrm>
            <a:off x="287524" y="825925"/>
            <a:ext cx="666936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400" b="1" dirty="0">
                <a:solidFill>
                  <a:prstClr val="black"/>
                </a:solidFill>
                <a:latin typeface="メイリオ"/>
                <a:ea typeface="メイリオ"/>
              </a:rPr>
              <a:t>パラメータ登録イメージ</a:t>
            </a:r>
            <a:endParaRPr lang="en-US" altLang="ja-JP" sz="1400" dirty="0">
              <a:solidFill>
                <a:prstClr val="black"/>
              </a:solidFill>
              <a:latin typeface="メイリオ"/>
              <a:ea typeface="メイリオ"/>
            </a:endParaRPr>
          </a:p>
        </p:txBody>
      </p:sp>
      <p:sp>
        <p:nvSpPr>
          <p:cNvPr id="4" name="Rectangle 1"/>
          <p:cNvSpPr>
            <a:spLocks noChangeArrowheads="1"/>
          </p:cNvSpPr>
          <p:nvPr/>
        </p:nvSpPr>
        <p:spPr bwMode="auto">
          <a:xfrm>
            <a:off x="647616" y="128187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23" name="グループ化 22"/>
          <p:cNvGrpSpPr/>
          <p:nvPr/>
        </p:nvGrpSpPr>
        <p:grpSpPr>
          <a:xfrm>
            <a:off x="4178686" y="799053"/>
            <a:ext cx="2149765" cy="1626482"/>
            <a:chOff x="190500" y="0"/>
            <a:chExt cx="3295238" cy="3571429"/>
          </a:xfrm>
        </p:grpSpPr>
        <p:grpSp>
          <p:nvGrpSpPr>
            <p:cNvPr id="47" name="グループ化 46"/>
            <p:cNvGrpSpPr/>
            <p:nvPr/>
          </p:nvGrpSpPr>
          <p:grpSpPr>
            <a:xfrm>
              <a:off x="190500" y="0"/>
              <a:ext cx="3295238" cy="3571429"/>
              <a:chOff x="190500" y="0"/>
              <a:chExt cx="3295238" cy="3571429"/>
            </a:xfrm>
          </p:grpSpPr>
          <p:pic>
            <p:nvPicPr>
              <p:cNvPr id="50" name="図 49"/>
              <p:cNvPicPr>
                <a:picLocks noChangeAspect="1"/>
              </p:cNvPicPr>
              <p:nvPr/>
            </p:nvPicPr>
            <p:blipFill>
              <a:blip r:embed="rId2"/>
              <a:stretch>
                <a:fillRect/>
              </a:stretch>
            </p:blipFill>
            <p:spPr>
              <a:xfrm>
                <a:off x="190500" y="0"/>
                <a:ext cx="3295238" cy="3571429"/>
              </a:xfrm>
              <a:prstGeom prst="rect">
                <a:avLst/>
              </a:prstGeom>
            </p:spPr>
          </p:pic>
          <p:pic>
            <p:nvPicPr>
              <p:cNvPr id="51" name="図 50"/>
              <p:cNvPicPr>
                <a:picLocks noChangeAspect="1"/>
              </p:cNvPicPr>
              <p:nvPr/>
            </p:nvPicPr>
            <p:blipFill>
              <a:blip r:embed="rId3"/>
              <a:stretch>
                <a:fillRect/>
              </a:stretch>
            </p:blipFill>
            <p:spPr>
              <a:xfrm>
                <a:off x="1200150" y="390525"/>
                <a:ext cx="1076190" cy="180952"/>
              </a:xfrm>
              <a:prstGeom prst="rect">
                <a:avLst/>
              </a:prstGeom>
            </p:spPr>
          </p:pic>
          <p:pic>
            <p:nvPicPr>
              <p:cNvPr id="52" name="図 51"/>
              <p:cNvPicPr>
                <a:picLocks noChangeAspect="1"/>
              </p:cNvPicPr>
              <p:nvPr/>
            </p:nvPicPr>
            <p:blipFill>
              <a:blip r:embed="rId4"/>
              <a:stretch>
                <a:fillRect/>
              </a:stretch>
            </p:blipFill>
            <p:spPr>
              <a:xfrm>
                <a:off x="209550" y="66675"/>
                <a:ext cx="1923810" cy="219048"/>
              </a:xfrm>
              <a:prstGeom prst="rect">
                <a:avLst/>
              </a:prstGeom>
            </p:spPr>
          </p:pic>
        </p:grpSp>
        <p:sp>
          <p:nvSpPr>
            <p:cNvPr id="48" name="テキスト ボックス 36"/>
            <p:cNvSpPr txBox="1"/>
            <p:nvPr/>
          </p:nvSpPr>
          <p:spPr>
            <a:xfrm>
              <a:off x="285750" y="38100"/>
              <a:ext cx="2105025" cy="2190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a:solidFill>
                    <a:schemeClr val="bg1"/>
                  </a:solidFill>
                  <a:latin typeface="メイリオ" panose="020B0604030504040204" pitchFamily="50" charset="-128"/>
                  <a:ea typeface="メイリオ" panose="020B0604030504040204" pitchFamily="50" charset="-128"/>
                </a:rPr>
                <a:t>パラメータ読込</a:t>
              </a:r>
            </a:p>
          </p:txBody>
        </p:sp>
        <p:sp>
          <p:nvSpPr>
            <p:cNvPr id="49" name="テキスト ボックス 37"/>
            <p:cNvSpPr txBox="1"/>
            <p:nvPr/>
          </p:nvSpPr>
          <p:spPr>
            <a:xfrm>
              <a:off x="1162052" y="335946"/>
              <a:ext cx="1228725" cy="23612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dirty="0">
                  <a:solidFill>
                    <a:schemeClr val="bg1"/>
                  </a:solidFill>
                  <a:latin typeface="メイリオ" panose="020B0604030504040204" pitchFamily="50" charset="-128"/>
                  <a:ea typeface="メイリオ" panose="020B0604030504040204" pitchFamily="50" charset="-128"/>
                </a:rPr>
                <a:t> </a:t>
              </a:r>
              <a:r>
                <a:rPr kumimoji="1" lang="ja-JP" altLang="en-US" sz="1000" dirty="0">
                  <a:solidFill>
                    <a:sysClr val="windowText" lastClr="000000"/>
                  </a:solidFill>
                  <a:latin typeface="メイリオ" panose="020B0604030504040204" pitchFamily="50" charset="-128"/>
                  <a:ea typeface="メイリオ" panose="020B0604030504040204" pitchFamily="50" charset="-128"/>
                </a:rPr>
                <a:t> </a:t>
              </a:r>
              <a:r>
                <a:rPr kumimoji="1" lang="ja-JP" altLang="en-US" sz="800" dirty="0">
                  <a:solidFill>
                    <a:sysClr val="windowText" lastClr="000000"/>
                  </a:solidFill>
                  <a:latin typeface="メイリオ" panose="020B0604030504040204" pitchFamily="50" charset="-128"/>
                  <a:ea typeface="メイリオ" panose="020B0604030504040204" pitchFamily="50" charset="-128"/>
                </a:rPr>
                <a:t>名称</a:t>
              </a:r>
              <a:r>
                <a:rPr kumimoji="1" lang="ja-JP" altLang="en-US" sz="1000" dirty="0">
                  <a:solidFill>
                    <a:schemeClr val="bg1"/>
                  </a:solidFill>
                  <a:latin typeface="メイリオ" panose="020B0604030504040204" pitchFamily="50" charset="-128"/>
                  <a:ea typeface="メイリオ" panose="020B0604030504040204" pitchFamily="50" charset="-128"/>
                </a:rPr>
                <a:t>登録</a:t>
              </a:r>
            </a:p>
          </p:txBody>
        </p:sp>
      </p:grpSp>
      <p:grpSp>
        <p:nvGrpSpPr>
          <p:cNvPr id="24" name="グループ化 23"/>
          <p:cNvGrpSpPr/>
          <p:nvPr/>
        </p:nvGrpSpPr>
        <p:grpSpPr>
          <a:xfrm>
            <a:off x="4178686" y="2513586"/>
            <a:ext cx="2876454" cy="639697"/>
            <a:chOff x="57150" y="4048124"/>
            <a:chExt cx="4171429" cy="1247619"/>
          </a:xfrm>
        </p:grpSpPr>
        <p:grpSp>
          <p:nvGrpSpPr>
            <p:cNvPr id="38" name="グループ化 37"/>
            <p:cNvGrpSpPr/>
            <p:nvPr/>
          </p:nvGrpSpPr>
          <p:grpSpPr>
            <a:xfrm>
              <a:off x="57150" y="4048124"/>
              <a:ext cx="4171429" cy="1247619"/>
              <a:chOff x="57150" y="4048124"/>
              <a:chExt cx="4171429" cy="1247619"/>
            </a:xfrm>
          </p:grpSpPr>
          <p:grpSp>
            <p:nvGrpSpPr>
              <p:cNvPr id="40" name="グループ化 39"/>
              <p:cNvGrpSpPr/>
              <p:nvPr/>
            </p:nvGrpSpPr>
            <p:grpSpPr>
              <a:xfrm>
                <a:off x="57150" y="4048124"/>
                <a:ext cx="4171429" cy="1247619"/>
                <a:chOff x="57150" y="4048124"/>
                <a:chExt cx="4171429" cy="1247619"/>
              </a:xfrm>
            </p:grpSpPr>
            <p:pic>
              <p:nvPicPr>
                <p:cNvPr id="44" name="図 43"/>
                <p:cNvPicPr>
                  <a:picLocks noChangeAspect="1"/>
                </p:cNvPicPr>
                <p:nvPr/>
              </p:nvPicPr>
              <p:blipFill>
                <a:blip r:embed="rId5"/>
                <a:stretch>
                  <a:fillRect/>
                </a:stretch>
              </p:blipFill>
              <p:spPr>
                <a:xfrm>
                  <a:off x="57150" y="4048124"/>
                  <a:ext cx="4171429" cy="1247619"/>
                </a:xfrm>
                <a:prstGeom prst="rect">
                  <a:avLst/>
                </a:prstGeom>
              </p:spPr>
            </p:pic>
            <p:pic>
              <p:nvPicPr>
                <p:cNvPr id="45" name="図 44"/>
                <p:cNvPicPr>
                  <a:picLocks noChangeAspect="1"/>
                </p:cNvPicPr>
                <p:nvPr/>
              </p:nvPicPr>
              <p:blipFill>
                <a:blip r:embed="rId6"/>
                <a:stretch>
                  <a:fillRect/>
                </a:stretch>
              </p:blipFill>
              <p:spPr>
                <a:xfrm>
                  <a:off x="114300" y="4076700"/>
                  <a:ext cx="2038095" cy="257143"/>
                </a:xfrm>
                <a:prstGeom prst="rect">
                  <a:avLst/>
                </a:prstGeom>
              </p:spPr>
            </p:pic>
            <p:pic>
              <p:nvPicPr>
                <p:cNvPr id="46" name="図 45"/>
                <p:cNvPicPr>
                  <a:picLocks noChangeAspect="1"/>
                </p:cNvPicPr>
                <p:nvPr/>
              </p:nvPicPr>
              <p:blipFill>
                <a:blip r:embed="rId7"/>
                <a:stretch>
                  <a:fillRect/>
                </a:stretch>
              </p:blipFill>
              <p:spPr>
                <a:xfrm>
                  <a:off x="314325" y="4486275"/>
                  <a:ext cx="685714" cy="380952"/>
                </a:xfrm>
                <a:prstGeom prst="rect">
                  <a:avLst/>
                </a:prstGeom>
              </p:spPr>
            </p:pic>
          </p:grpSp>
          <p:sp>
            <p:nvSpPr>
              <p:cNvPr id="41" name="テキスト ボックス 6"/>
              <p:cNvSpPr txBox="1"/>
              <p:nvPr/>
            </p:nvSpPr>
            <p:spPr>
              <a:xfrm>
                <a:off x="152400" y="4086225"/>
                <a:ext cx="2105025" cy="2190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a:solidFill>
                      <a:schemeClr val="bg1"/>
                    </a:solidFill>
                    <a:latin typeface="メイリオ" panose="020B0604030504040204" pitchFamily="50" charset="-128"/>
                    <a:ea typeface="メイリオ" panose="020B0604030504040204" pitchFamily="50" charset="-128"/>
                  </a:rPr>
                  <a:t>パラメータ登録</a:t>
                </a:r>
              </a:p>
            </p:txBody>
          </p:sp>
          <p:sp>
            <p:nvSpPr>
              <p:cNvPr id="42" name="テキスト ボックス 13"/>
              <p:cNvSpPr txBox="1"/>
              <p:nvPr/>
            </p:nvSpPr>
            <p:spPr>
              <a:xfrm>
                <a:off x="247650" y="4457700"/>
                <a:ext cx="2105025" cy="2000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dirty="0">
                    <a:solidFill>
                      <a:schemeClr val="bg1"/>
                    </a:solidFill>
                    <a:latin typeface="メイリオ" panose="020B0604030504040204" pitchFamily="50" charset="-128"/>
                    <a:ea typeface="メイリオ" panose="020B0604030504040204" pitchFamily="50" charset="-128"/>
                  </a:rPr>
                  <a:t> </a:t>
                </a:r>
                <a:r>
                  <a:rPr kumimoji="1" lang="ja-JP" altLang="en-US" sz="1000" dirty="0">
                    <a:solidFill>
                      <a:sysClr val="windowText" lastClr="000000"/>
                    </a:solidFill>
                    <a:latin typeface="メイリオ" panose="020B0604030504040204" pitchFamily="50" charset="-128"/>
                    <a:ea typeface="メイリオ" panose="020B0604030504040204" pitchFamily="50" charset="-128"/>
                  </a:rPr>
                  <a:t> </a:t>
                </a:r>
                <a:r>
                  <a:rPr kumimoji="1" lang="ja-JP" altLang="en-US" sz="800" dirty="0">
                    <a:solidFill>
                      <a:sysClr val="windowText" lastClr="000000"/>
                    </a:solidFill>
                    <a:latin typeface="メイリオ" panose="020B0604030504040204" pitchFamily="50" charset="-128"/>
                    <a:ea typeface="メイリオ" panose="020B0604030504040204" pitchFamily="50" charset="-128"/>
                  </a:rPr>
                  <a:t>コード</a:t>
                </a:r>
                <a:r>
                  <a:rPr kumimoji="1" lang="ja-JP" altLang="en-US" sz="800" dirty="0">
                    <a:solidFill>
                      <a:schemeClr val="bg1"/>
                    </a:solidFill>
                    <a:latin typeface="メイリオ" panose="020B0604030504040204" pitchFamily="50" charset="-128"/>
                    <a:ea typeface="メイリオ" panose="020B0604030504040204" pitchFamily="50" charset="-128"/>
                  </a:rPr>
                  <a:t>登</a:t>
                </a:r>
                <a:r>
                  <a:rPr kumimoji="1" lang="ja-JP" altLang="en-US" sz="1000" dirty="0">
                    <a:solidFill>
                      <a:schemeClr val="bg1"/>
                    </a:solidFill>
                    <a:latin typeface="メイリオ" panose="020B0604030504040204" pitchFamily="50" charset="-128"/>
                    <a:ea typeface="メイリオ" panose="020B0604030504040204" pitchFamily="50" charset="-128"/>
                  </a:rPr>
                  <a:t>録</a:t>
                </a:r>
              </a:p>
            </p:txBody>
          </p:sp>
          <p:sp>
            <p:nvSpPr>
              <p:cNvPr id="43" name="テキスト ボックス 14"/>
              <p:cNvSpPr txBox="1"/>
              <p:nvPr/>
            </p:nvSpPr>
            <p:spPr>
              <a:xfrm>
                <a:off x="298427" y="4733953"/>
                <a:ext cx="2105025" cy="2000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solidFill>
                      <a:schemeClr val="bg1"/>
                    </a:solidFill>
                    <a:latin typeface="メイリオ" panose="020B0604030504040204" pitchFamily="50" charset="-128"/>
                    <a:ea typeface="メイリオ" panose="020B0604030504040204" pitchFamily="50" charset="-128"/>
                  </a:rPr>
                  <a:t> </a:t>
                </a:r>
                <a:r>
                  <a:rPr kumimoji="1" lang="ja-JP" altLang="en-US" sz="800" dirty="0">
                    <a:solidFill>
                      <a:sysClr val="windowText" lastClr="000000"/>
                    </a:solidFill>
                    <a:latin typeface="メイリオ" panose="020B0604030504040204" pitchFamily="50" charset="-128"/>
                    <a:ea typeface="メイリオ" panose="020B0604030504040204" pitchFamily="50" charset="-128"/>
                  </a:rPr>
                  <a:t> 名称</a:t>
                </a:r>
                <a:r>
                  <a:rPr kumimoji="1" lang="ja-JP" altLang="en-US" sz="800" dirty="0">
                    <a:solidFill>
                      <a:schemeClr val="bg1"/>
                    </a:solidFill>
                    <a:latin typeface="メイリオ" panose="020B0604030504040204" pitchFamily="50" charset="-128"/>
                    <a:ea typeface="メイリオ" panose="020B0604030504040204" pitchFamily="50" charset="-128"/>
                  </a:rPr>
                  <a:t>登録</a:t>
                </a:r>
              </a:p>
            </p:txBody>
          </p:sp>
        </p:grpSp>
        <p:pic>
          <p:nvPicPr>
            <p:cNvPr id="39" name="図 38"/>
            <p:cNvPicPr>
              <a:picLocks noChangeAspect="1"/>
            </p:cNvPicPr>
            <p:nvPr/>
          </p:nvPicPr>
          <p:blipFill rotWithShape="1">
            <a:blip r:embed="rId8"/>
            <a:srcRect t="1" r="43993" b="8321"/>
            <a:stretch/>
          </p:blipFill>
          <p:spPr>
            <a:xfrm>
              <a:off x="3286125" y="4962526"/>
              <a:ext cx="666750" cy="209550"/>
            </a:xfrm>
            <a:prstGeom prst="rect">
              <a:avLst/>
            </a:prstGeom>
          </p:spPr>
        </p:pic>
      </p:grpSp>
      <p:grpSp>
        <p:nvGrpSpPr>
          <p:cNvPr id="25" name="グループ化 24"/>
          <p:cNvGrpSpPr/>
          <p:nvPr/>
        </p:nvGrpSpPr>
        <p:grpSpPr>
          <a:xfrm>
            <a:off x="4198943" y="3256436"/>
            <a:ext cx="2040305" cy="1825604"/>
            <a:chOff x="0" y="5838825"/>
            <a:chExt cx="3295238" cy="3571429"/>
          </a:xfrm>
        </p:grpSpPr>
        <p:grpSp>
          <p:nvGrpSpPr>
            <p:cNvPr id="26" name="グループ化 25"/>
            <p:cNvGrpSpPr/>
            <p:nvPr/>
          </p:nvGrpSpPr>
          <p:grpSpPr>
            <a:xfrm>
              <a:off x="0" y="5838825"/>
              <a:ext cx="3295238" cy="3571429"/>
              <a:chOff x="0" y="5838825"/>
              <a:chExt cx="3295238" cy="3571429"/>
            </a:xfrm>
          </p:grpSpPr>
          <p:grpSp>
            <p:nvGrpSpPr>
              <p:cNvPr id="30" name="グループ化 29"/>
              <p:cNvGrpSpPr/>
              <p:nvPr/>
            </p:nvGrpSpPr>
            <p:grpSpPr>
              <a:xfrm>
                <a:off x="0" y="5838825"/>
                <a:ext cx="3295238" cy="3571429"/>
                <a:chOff x="0" y="5838825"/>
                <a:chExt cx="3295238" cy="3571429"/>
              </a:xfrm>
            </p:grpSpPr>
            <p:grpSp>
              <p:nvGrpSpPr>
                <p:cNvPr id="33" name="グループ化 32"/>
                <p:cNvGrpSpPr/>
                <p:nvPr/>
              </p:nvGrpSpPr>
              <p:grpSpPr>
                <a:xfrm>
                  <a:off x="0" y="5838825"/>
                  <a:ext cx="3295238" cy="3571429"/>
                  <a:chOff x="0" y="5838825"/>
                  <a:chExt cx="3295238" cy="3571429"/>
                </a:xfrm>
              </p:grpSpPr>
              <p:pic>
                <p:nvPicPr>
                  <p:cNvPr id="35" name="図 34"/>
                  <p:cNvPicPr>
                    <a:picLocks noChangeAspect="1"/>
                  </p:cNvPicPr>
                  <p:nvPr/>
                </p:nvPicPr>
                <p:blipFill>
                  <a:blip r:embed="rId2"/>
                  <a:stretch>
                    <a:fillRect/>
                  </a:stretch>
                </p:blipFill>
                <p:spPr>
                  <a:xfrm>
                    <a:off x="0" y="5838825"/>
                    <a:ext cx="3295238" cy="3571429"/>
                  </a:xfrm>
                  <a:prstGeom prst="rect">
                    <a:avLst/>
                  </a:prstGeom>
                </p:spPr>
              </p:pic>
              <p:pic>
                <p:nvPicPr>
                  <p:cNvPr id="36" name="図 35"/>
                  <p:cNvPicPr>
                    <a:picLocks noChangeAspect="1"/>
                  </p:cNvPicPr>
                  <p:nvPr/>
                </p:nvPicPr>
                <p:blipFill>
                  <a:blip r:embed="rId3"/>
                  <a:stretch>
                    <a:fillRect/>
                  </a:stretch>
                </p:blipFill>
                <p:spPr>
                  <a:xfrm>
                    <a:off x="1009650" y="6229350"/>
                    <a:ext cx="1076190" cy="180952"/>
                  </a:xfrm>
                  <a:prstGeom prst="rect">
                    <a:avLst/>
                  </a:prstGeom>
                </p:spPr>
              </p:pic>
              <p:pic>
                <p:nvPicPr>
                  <p:cNvPr id="37" name="図 36"/>
                  <p:cNvPicPr>
                    <a:picLocks noChangeAspect="1"/>
                  </p:cNvPicPr>
                  <p:nvPr/>
                </p:nvPicPr>
                <p:blipFill>
                  <a:blip r:embed="rId4"/>
                  <a:stretch>
                    <a:fillRect/>
                  </a:stretch>
                </p:blipFill>
                <p:spPr>
                  <a:xfrm>
                    <a:off x="19050" y="5905500"/>
                    <a:ext cx="1923810" cy="219048"/>
                  </a:xfrm>
                  <a:prstGeom prst="rect">
                    <a:avLst/>
                  </a:prstGeom>
                </p:spPr>
              </p:pic>
            </p:grpSp>
            <p:sp>
              <p:nvSpPr>
                <p:cNvPr id="34" name="テキスト ボックス 72"/>
                <p:cNvSpPr txBox="1"/>
                <p:nvPr/>
              </p:nvSpPr>
              <p:spPr>
                <a:xfrm>
                  <a:off x="95250" y="5876925"/>
                  <a:ext cx="2105025" cy="2190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dirty="0">
                      <a:solidFill>
                        <a:schemeClr val="bg1"/>
                      </a:solidFill>
                      <a:latin typeface="メイリオ" panose="020B0604030504040204" pitchFamily="50" charset="-128"/>
                      <a:ea typeface="メイリオ" panose="020B0604030504040204" pitchFamily="50" charset="-128"/>
                    </a:rPr>
                    <a:t>パラメータ削除</a:t>
                  </a:r>
                </a:p>
              </p:txBody>
            </p:sp>
          </p:grpSp>
          <p:pic>
            <p:nvPicPr>
              <p:cNvPr id="31" name="図 30"/>
              <p:cNvPicPr>
                <a:picLocks noChangeAspect="1"/>
              </p:cNvPicPr>
              <p:nvPr/>
            </p:nvPicPr>
            <p:blipFill rotWithShape="1">
              <a:blip r:embed="rId9"/>
              <a:srcRect b="12367"/>
              <a:stretch/>
            </p:blipFill>
            <p:spPr>
              <a:xfrm>
                <a:off x="104775" y="6372225"/>
                <a:ext cx="3057143" cy="2562225"/>
              </a:xfrm>
              <a:prstGeom prst="rect">
                <a:avLst/>
              </a:prstGeom>
            </p:spPr>
          </p:pic>
          <p:pic>
            <p:nvPicPr>
              <p:cNvPr id="32" name="図 31"/>
              <p:cNvPicPr>
                <a:picLocks noChangeAspect="1"/>
              </p:cNvPicPr>
              <p:nvPr/>
            </p:nvPicPr>
            <p:blipFill>
              <a:blip r:embed="rId10"/>
              <a:stretch>
                <a:fillRect/>
              </a:stretch>
            </p:blipFill>
            <p:spPr>
              <a:xfrm>
                <a:off x="142875" y="6191250"/>
                <a:ext cx="3028571" cy="209524"/>
              </a:xfrm>
              <a:prstGeom prst="rect">
                <a:avLst/>
              </a:prstGeom>
            </p:spPr>
          </p:pic>
        </p:grpSp>
        <p:grpSp>
          <p:nvGrpSpPr>
            <p:cNvPr id="27" name="グループ化 26"/>
            <p:cNvGrpSpPr/>
            <p:nvPr/>
          </p:nvGrpSpPr>
          <p:grpSpPr>
            <a:xfrm>
              <a:off x="2343150" y="9077326"/>
              <a:ext cx="838095" cy="228600"/>
              <a:chOff x="2343150" y="9077326"/>
              <a:chExt cx="838095" cy="228600"/>
            </a:xfrm>
          </p:grpSpPr>
          <p:pic>
            <p:nvPicPr>
              <p:cNvPr id="28" name="図 27"/>
              <p:cNvPicPr>
                <a:picLocks noChangeAspect="1"/>
              </p:cNvPicPr>
              <p:nvPr/>
            </p:nvPicPr>
            <p:blipFill rotWithShape="1">
              <a:blip r:embed="rId11"/>
              <a:srcRect t="1" b="14274"/>
              <a:stretch/>
            </p:blipFill>
            <p:spPr>
              <a:xfrm>
                <a:off x="2343150" y="9077326"/>
                <a:ext cx="838095" cy="228600"/>
              </a:xfrm>
              <a:prstGeom prst="rect">
                <a:avLst/>
              </a:prstGeom>
            </p:spPr>
          </p:pic>
          <p:pic>
            <p:nvPicPr>
              <p:cNvPr id="29" name="図 28"/>
              <p:cNvPicPr>
                <a:picLocks noChangeAspect="1"/>
              </p:cNvPicPr>
              <p:nvPr/>
            </p:nvPicPr>
            <p:blipFill>
              <a:blip r:embed="rId12"/>
              <a:stretch>
                <a:fillRect/>
              </a:stretch>
            </p:blipFill>
            <p:spPr>
              <a:xfrm>
                <a:off x="2809875" y="9124950"/>
                <a:ext cx="238095" cy="152381"/>
              </a:xfrm>
              <a:prstGeom prst="rect">
                <a:avLst/>
              </a:prstGeom>
            </p:spPr>
          </p:pic>
        </p:grpSp>
      </p:grpSp>
      <p:pic>
        <p:nvPicPr>
          <p:cNvPr id="6" name="図 5"/>
          <p:cNvPicPr>
            <a:picLocks noChangeAspect="1"/>
          </p:cNvPicPr>
          <p:nvPr/>
        </p:nvPicPr>
        <p:blipFill>
          <a:blip r:embed="rId13"/>
          <a:stretch>
            <a:fillRect/>
          </a:stretch>
        </p:blipFill>
        <p:spPr>
          <a:xfrm>
            <a:off x="2477256" y="1057096"/>
            <a:ext cx="799068" cy="3843404"/>
          </a:xfrm>
          <a:prstGeom prst="rect">
            <a:avLst/>
          </a:prstGeom>
        </p:spPr>
      </p:pic>
      <p:sp>
        <p:nvSpPr>
          <p:cNvPr id="53" name="角丸四角形 52"/>
          <p:cNvSpPr/>
          <p:nvPr/>
        </p:nvSpPr>
        <p:spPr>
          <a:xfrm>
            <a:off x="133065" y="1059583"/>
            <a:ext cx="361808" cy="3696975"/>
          </a:xfrm>
          <a:prstGeom prst="roundRect">
            <a:avLst/>
          </a:prstGeom>
        </p:spPr>
        <p:style>
          <a:lnRef idx="3">
            <a:schemeClr val="lt1"/>
          </a:lnRef>
          <a:fillRef idx="1">
            <a:schemeClr val="accent5"/>
          </a:fillRef>
          <a:effectRef idx="1">
            <a:schemeClr val="accent5"/>
          </a:effectRef>
          <a:fontRef idx="minor">
            <a:schemeClr val="lt1"/>
          </a:fontRef>
        </p:style>
        <p:txBody>
          <a:bodyPr vert="eaVert"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dirty="0"/>
              <a:t>メニュー</a:t>
            </a:r>
          </a:p>
        </p:txBody>
      </p:sp>
      <p:cxnSp>
        <p:nvCxnSpPr>
          <p:cNvPr id="54" name="カギ線コネクタ 53"/>
          <p:cNvCxnSpPr/>
          <p:nvPr/>
        </p:nvCxnSpPr>
        <p:spPr>
          <a:xfrm>
            <a:off x="506787" y="1552210"/>
            <a:ext cx="1944634" cy="186863"/>
          </a:xfrm>
          <a:prstGeom prst="bentConnector3">
            <a:avLst>
              <a:gd name="adj1" fmla="val 50000"/>
            </a:avLst>
          </a:prstGeom>
          <a:ln w="25400">
            <a:tailEnd type="triangle"/>
          </a:ln>
        </p:spPr>
        <p:style>
          <a:lnRef idx="1">
            <a:schemeClr val="accent5"/>
          </a:lnRef>
          <a:fillRef idx="0">
            <a:schemeClr val="accent5"/>
          </a:fillRef>
          <a:effectRef idx="0">
            <a:schemeClr val="accent5"/>
          </a:effectRef>
          <a:fontRef idx="minor">
            <a:schemeClr val="tx1"/>
          </a:fontRef>
        </p:style>
      </p:cxnSp>
      <p:sp>
        <p:nvSpPr>
          <p:cNvPr id="55" name="テキスト ボックス 38"/>
          <p:cNvSpPr txBox="1"/>
          <p:nvPr/>
        </p:nvSpPr>
        <p:spPr>
          <a:xfrm>
            <a:off x="750558" y="1102152"/>
            <a:ext cx="1445178" cy="1303504"/>
          </a:xfrm>
          <a:prstGeom prst="rect">
            <a:avLst/>
          </a:prstGeom>
          <a:ln/>
        </p:spPr>
        <p:style>
          <a:lnRef idx="2">
            <a:schemeClr val="accent5"/>
          </a:lnRef>
          <a:fillRef idx="1">
            <a:schemeClr val="lt1"/>
          </a:fillRef>
          <a:effectRef idx="0">
            <a:schemeClr val="accent5"/>
          </a:effectRef>
          <a:fontRef idx="minor">
            <a:schemeClr val="dk1"/>
          </a:fontRef>
        </p:style>
        <p:txBody>
          <a:bodyPr wrap="square"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kumimoji="1" lang="ja-JP" altLang="en-US" sz="1000" dirty="0">
                <a:solidFill>
                  <a:sysClr val="windowText" lastClr="000000"/>
                </a:solidFill>
                <a:effectLst/>
                <a:latin typeface="+mn-ea"/>
                <a:ea typeface="+mn-ea"/>
                <a:cs typeface="+mn-cs"/>
              </a:rPr>
              <a:t>給与明細書</a:t>
            </a:r>
            <a:endParaRPr kumimoji="1" lang="en-US" altLang="ja-JP" sz="1000" dirty="0">
              <a:solidFill>
                <a:sysClr val="windowText" lastClr="000000"/>
              </a:solidFill>
              <a:effectLst/>
              <a:latin typeface="+mn-ea"/>
              <a:ea typeface="+mn-ea"/>
              <a:cs typeface="+mn-cs"/>
            </a:endParaRPr>
          </a:p>
          <a:p>
            <a:pPr rtl="0" eaLnBrk="1" latinLnBrk="0" hangingPunct="1"/>
            <a:r>
              <a:rPr kumimoji="1" lang="ja-JP" altLang="en-US" sz="1000" dirty="0">
                <a:solidFill>
                  <a:sysClr val="windowText" lastClr="000000"/>
                </a:solidFill>
                <a:effectLst/>
                <a:latin typeface="+mn-ea"/>
                <a:ea typeface="+mn-ea"/>
                <a:cs typeface="+mn-cs"/>
              </a:rPr>
              <a:t>賞与明細書</a:t>
            </a:r>
          </a:p>
          <a:p>
            <a:pPr rtl="0" eaLnBrk="1" latinLnBrk="0" hangingPunct="1"/>
            <a:r>
              <a:rPr kumimoji="1" lang="ja-JP" altLang="en-US" sz="1000" dirty="0">
                <a:solidFill>
                  <a:sysClr val="windowText" lastClr="000000"/>
                </a:solidFill>
                <a:effectLst/>
                <a:latin typeface="+mn-ea"/>
                <a:ea typeface="+mn-ea"/>
                <a:cs typeface="+mn-cs"/>
              </a:rPr>
              <a:t>個人別年末調整諸表</a:t>
            </a:r>
            <a:endParaRPr kumimoji="1" lang="en-US" altLang="ja-JP" sz="1000" dirty="0">
              <a:solidFill>
                <a:schemeClr val="dk1"/>
              </a:solidFill>
              <a:effectLst/>
              <a:latin typeface="+mn-ea"/>
              <a:ea typeface="+mn-ea"/>
              <a:cs typeface="+mn-cs"/>
            </a:endParaRPr>
          </a:p>
          <a:p>
            <a:pPr rtl="0" eaLnBrk="1" latinLnBrk="0" hangingPunct="1"/>
            <a:r>
              <a:rPr kumimoji="1" lang="ja-JP" altLang="en-US" sz="1000" dirty="0">
                <a:solidFill>
                  <a:sysClr val="windowText" lastClr="000000"/>
                </a:solidFill>
                <a:effectLst/>
                <a:latin typeface="+mn-ea"/>
                <a:ea typeface="+mn-ea"/>
                <a:cs typeface="+mn-cs"/>
              </a:rPr>
              <a:t>昇給差額明細書</a:t>
            </a:r>
          </a:p>
        </p:txBody>
      </p:sp>
      <p:cxnSp>
        <p:nvCxnSpPr>
          <p:cNvPr id="56" name="直線矢印コネクタ 55"/>
          <p:cNvCxnSpPr>
            <a:endCxn id="50" idx="1"/>
          </p:cNvCxnSpPr>
          <p:nvPr/>
        </p:nvCxnSpPr>
        <p:spPr>
          <a:xfrm flipV="1">
            <a:off x="3302159" y="1612294"/>
            <a:ext cx="876527" cy="126779"/>
          </a:xfrm>
          <a:prstGeom prst="straightConnector1">
            <a:avLst/>
          </a:prstGeom>
          <a:ln w="9525">
            <a:solidFill>
              <a:sysClr val="windowText" lastClr="000000"/>
            </a:solidFill>
            <a:tailEnd type="triangle"/>
          </a:ln>
        </p:spPr>
        <p:style>
          <a:lnRef idx="1">
            <a:schemeClr val="accent6"/>
          </a:lnRef>
          <a:fillRef idx="0">
            <a:schemeClr val="accent6"/>
          </a:fillRef>
          <a:effectRef idx="0">
            <a:schemeClr val="accent6"/>
          </a:effectRef>
          <a:fontRef idx="minor">
            <a:schemeClr val="tx1"/>
          </a:fontRef>
        </p:style>
      </p:cxnSp>
      <p:cxnSp>
        <p:nvCxnSpPr>
          <p:cNvPr id="59" name="直線矢印コネクタ 58"/>
          <p:cNvCxnSpPr>
            <a:endCxn id="44" idx="1"/>
          </p:cNvCxnSpPr>
          <p:nvPr/>
        </p:nvCxnSpPr>
        <p:spPr>
          <a:xfrm>
            <a:off x="3276324" y="1923678"/>
            <a:ext cx="902362" cy="909757"/>
          </a:xfrm>
          <a:prstGeom prst="straightConnector1">
            <a:avLst/>
          </a:prstGeom>
          <a:ln>
            <a:solidFill>
              <a:sysClr val="windowText" lastClr="000000"/>
            </a:solidFill>
            <a:tailEnd type="triangle"/>
          </a:ln>
        </p:spPr>
        <p:style>
          <a:lnRef idx="1">
            <a:schemeClr val="accent6"/>
          </a:lnRef>
          <a:fillRef idx="0">
            <a:schemeClr val="accent6"/>
          </a:fillRef>
          <a:effectRef idx="0">
            <a:schemeClr val="accent6"/>
          </a:effectRef>
          <a:fontRef idx="minor">
            <a:schemeClr val="tx1"/>
          </a:fontRef>
        </p:style>
      </p:cxnSp>
      <p:cxnSp>
        <p:nvCxnSpPr>
          <p:cNvPr id="62" name="直線矢印コネクタ 61"/>
          <p:cNvCxnSpPr>
            <a:endCxn id="35" idx="1"/>
          </p:cNvCxnSpPr>
          <p:nvPr/>
        </p:nvCxnSpPr>
        <p:spPr>
          <a:xfrm>
            <a:off x="3250356" y="2067694"/>
            <a:ext cx="948587" cy="2101544"/>
          </a:xfrm>
          <a:prstGeom prst="straightConnector1">
            <a:avLst/>
          </a:prstGeom>
          <a:ln>
            <a:solidFill>
              <a:sysClr val="windowText" lastClr="000000"/>
            </a:solidFill>
            <a:tailEnd type="triangle"/>
          </a:ln>
        </p:spPr>
        <p:style>
          <a:lnRef idx="1">
            <a:schemeClr val="accent6"/>
          </a:lnRef>
          <a:fillRef idx="0">
            <a:schemeClr val="accent6"/>
          </a:fillRef>
          <a:effectRef idx="0">
            <a:schemeClr val="accent6"/>
          </a:effectRef>
          <a:fontRef idx="minor">
            <a:schemeClr val="tx1"/>
          </a:fontRef>
        </p:style>
      </p:cxnSp>
      <p:sp>
        <p:nvSpPr>
          <p:cNvPr id="65" name="角丸四角形吹き出し 64"/>
          <p:cNvSpPr/>
          <p:nvPr/>
        </p:nvSpPr>
        <p:spPr>
          <a:xfrm>
            <a:off x="6693829" y="1004095"/>
            <a:ext cx="1514575" cy="815040"/>
          </a:xfrm>
          <a:prstGeom prst="wedgeRoundRectCallout">
            <a:avLst>
              <a:gd name="adj1" fmla="val -66508"/>
              <a:gd name="adj2" fmla="val 2574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900" dirty="0">
                <a:solidFill>
                  <a:schemeClr val="tx1"/>
                </a:solidFill>
              </a:rPr>
              <a:t>＜パラメータ読込＞</a:t>
            </a:r>
            <a:endParaRPr kumimoji="1" lang="en-US" altLang="ja-JP" sz="900" dirty="0">
              <a:solidFill>
                <a:schemeClr val="tx1"/>
              </a:solidFill>
            </a:endParaRPr>
          </a:p>
          <a:p>
            <a:pPr algn="ctr"/>
            <a:r>
              <a:rPr kumimoji="1" lang="ja-JP" altLang="en-US" sz="900" dirty="0">
                <a:solidFill>
                  <a:schemeClr val="tx1"/>
                </a:solidFill>
              </a:rPr>
              <a:t>パラメータ情報を画面に表示します。</a:t>
            </a:r>
          </a:p>
        </p:txBody>
      </p:sp>
      <p:sp>
        <p:nvSpPr>
          <p:cNvPr id="66" name="角丸四角形吹き出し 65"/>
          <p:cNvSpPr/>
          <p:nvPr/>
        </p:nvSpPr>
        <p:spPr>
          <a:xfrm>
            <a:off x="7240871" y="2221322"/>
            <a:ext cx="1831629" cy="704804"/>
          </a:xfrm>
          <a:prstGeom prst="wedgeRoundRectCallout">
            <a:avLst>
              <a:gd name="adj1" fmla="val -66508"/>
              <a:gd name="adj2" fmla="val 2574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900" dirty="0">
                <a:solidFill>
                  <a:schemeClr val="tx1"/>
                </a:solidFill>
              </a:rPr>
              <a:t>＜パラメータ登録＞</a:t>
            </a:r>
            <a:endParaRPr kumimoji="1" lang="en-US" altLang="ja-JP" sz="900" dirty="0">
              <a:solidFill>
                <a:schemeClr val="tx1"/>
              </a:solidFill>
            </a:endParaRPr>
          </a:p>
          <a:p>
            <a:pPr algn="ctr"/>
            <a:r>
              <a:rPr kumimoji="1" lang="ja-JP" altLang="en-US" sz="900" dirty="0">
                <a:solidFill>
                  <a:schemeClr val="tx1"/>
                </a:solidFill>
              </a:rPr>
              <a:t>画面指定条件をパラメータテーブルに登録・更新します。</a:t>
            </a:r>
          </a:p>
        </p:txBody>
      </p:sp>
      <p:sp>
        <p:nvSpPr>
          <p:cNvPr id="67" name="角丸四角形吹き出し 66"/>
          <p:cNvSpPr/>
          <p:nvPr/>
        </p:nvSpPr>
        <p:spPr>
          <a:xfrm>
            <a:off x="6704170" y="3711941"/>
            <a:ext cx="1684722" cy="552783"/>
          </a:xfrm>
          <a:prstGeom prst="wedgeRoundRectCallout">
            <a:avLst>
              <a:gd name="adj1" fmla="val -66508"/>
              <a:gd name="adj2" fmla="val 2574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900" dirty="0">
                <a:solidFill>
                  <a:schemeClr val="tx1"/>
                </a:solidFill>
              </a:rPr>
              <a:t>＜パラメータ削除＞</a:t>
            </a:r>
            <a:endParaRPr kumimoji="1" lang="en-US" altLang="ja-JP" sz="900" dirty="0">
              <a:solidFill>
                <a:schemeClr val="tx1"/>
              </a:solidFill>
            </a:endParaRPr>
          </a:p>
          <a:p>
            <a:pPr algn="ctr"/>
            <a:r>
              <a:rPr kumimoji="1" lang="ja-JP" altLang="en-US" sz="900" dirty="0">
                <a:solidFill>
                  <a:schemeClr val="tx1"/>
                </a:solidFill>
              </a:rPr>
              <a:t>不要になったパラメータ情報を削除します</a:t>
            </a:r>
          </a:p>
        </p:txBody>
      </p:sp>
      <p:sp>
        <p:nvSpPr>
          <p:cNvPr id="60" name="Freeform 21"/>
          <p:cNvSpPr>
            <a:spLocks noEditPoints="1"/>
          </p:cNvSpPr>
          <p:nvPr/>
        </p:nvSpPr>
        <p:spPr bwMode="auto">
          <a:xfrm>
            <a:off x="3815916" y="476476"/>
            <a:ext cx="324036" cy="271686"/>
          </a:xfrm>
          <a:custGeom>
            <a:avLst/>
            <a:gdLst>
              <a:gd name="T0" fmla="*/ 407 w 459"/>
              <a:gd name="T1" fmla="*/ 405 h 405"/>
              <a:gd name="T2" fmla="*/ 51 w 459"/>
              <a:gd name="T3" fmla="*/ 405 h 405"/>
              <a:gd name="T4" fmla="*/ 7 w 459"/>
              <a:gd name="T5" fmla="*/ 384 h 405"/>
              <a:gd name="T6" fmla="*/ 11 w 459"/>
              <a:gd name="T7" fmla="*/ 335 h 405"/>
              <a:gd name="T8" fmla="*/ 189 w 459"/>
              <a:gd name="T9" fmla="*/ 27 h 405"/>
              <a:gd name="T10" fmla="*/ 229 w 459"/>
              <a:gd name="T11" fmla="*/ 0 h 405"/>
              <a:gd name="T12" fmla="*/ 269 w 459"/>
              <a:gd name="T13" fmla="*/ 27 h 405"/>
              <a:gd name="T14" fmla="*/ 447 w 459"/>
              <a:gd name="T15" fmla="*/ 335 h 405"/>
              <a:gd name="T16" fmla="*/ 451 w 459"/>
              <a:gd name="T17" fmla="*/ 384 h 405"/>
              <a:gd name="T18" fmla="*/ 407 w 459"/>
              <a:gd name="T19" fmla="*/ 405 h 405"/>
              <a:gd name="T20" fmla="*/ 435 w 459"/>
              <a:gd name="T21" fmla="*/ 374 h 405"/>
              <a:gd name="T22" fmla="*/ 431 w 459"/>
              <a:gd name="T23" fmla="*/ 345 h 405"/>
              <a:gd name="T24" fmla="*/ 253 w 459"/>
              <a:gd name="T25" fmla="*/ 36 h 405"/>
              <a:gd name="T26" fmla="*/ 229 w 459"/>
              <a:gd name="T27" fmla="*/ 18 h 405"/>
              <a:gd name="T28" fmla="*/ 205 w 459"/>
              <a:gd name="T29" fmla="*/ 36 h 405"/>
              <a:gd name="T30" fmla="*/ 27 w 459"/>
              <a:gd name="T31" fmla="*/ 345 h 405"/>
              <a:gd name="T32" fmla="*/ 23 w 459"/>
              <a:gd name="T33" fmla="*/ 374 h 405"/>
              <a:gd name="T34" fmla="*/ 51 w 459"/>
              <a:gd name="T35" fmla="*/ 386 h 405"/>
              <a:gd name="T36" fmla="*/ 407 w 459"/>
              <a:gd name="T37" fmla="*/ 386 h 405"/>
              <a:gd name="T38" fmla="*/ 435 w 459"/>
              <a:gd name="T39" fmla="*/ 374 h 405"/>
              <a:gd name="T40" fmla="*/ 229 w 459"/>
              <a:gd name="T41" fmla="*/ 24 h 405"/>
              <a:gd name="T42" fmla="*/ 210 w 459"/>
              <a:gd name="T43" fmla="*/ 39 h 405"/>
              <a:gd name="T44" fmla="*/ 32 w 459"/>
              <a:gd name="T45" fmla="*/ 348 h 405"/>
              <a:gd name="T46" fmla="*/ 29 w 459"/>
              <a:gd name="T47" fmla="*/ 371 h 405"/>
              <a:gd name="T48" fmla="*/ 51 w 459"/>
              <a:gd name="T49" fmla="*/ 380 h 405"/>
              <a:gd name="T50" fmla="*/ 407 w 459"/>
              <a:gd name="T51" fmla="*/ 380 h 405"/>
              <a:gd name="T52" fmla="*/ 429 w 459"/>
              <a:gd name="T53" fmla="*/ 371 h 405"/>
              <a:gd name="T54" fmla="*/ 426 w 459"/>
              <a:gd name="T55" fmla="*/ 348 h 405"/>
              <a:gd name="T56" fmla="*/ 248 w 459"/>
              <a:gd name="T57" fmla="*/ 39 h 405"/>
              <a:gd name="T58" fmla="*/ 229 w 459"/>
              <a:gd name="T59" fmla="*/ 24 h 405"/>
              <a:gd name="T60" fmla="*/ 256 w 459"/>
              <a:gd name="T61" fmla="*/ 309 h 405"/>
              <a:gd name="T62" fmla="*/ 229 w 459"/>
              <a:gd name="T63" fmla="*/ 336 h 405"/>
              <a:gd name="T64" fmla="*/ 202 w 459"/>
              <a:gd name="T65" fmla="*/ 309 h 405"/>
              <a:gd name="T66" fmla="*/ 229 w 459"/>
              <a:gd name="T67" fmla="*/ 282 h 405"/>
              <a:gd name="T68" fmla="*/ 256 w 459"/>
              <a:gd name="T69" fmla="*/ 309 h 405"/>
              <a:gd name="T70" fmla="*/ 256 w 459"/>
              <a:gd name="T71" fmla="*/ 121 h 405"/>
              <a:gd name="T72" fmla="*/ 243 w 459"/>
              <a:gd name="T73" fmla="*/ 261 h 405"/>
              <a:gd name="T74" fmla="*/ 215 w 459"/>
              <a:gd name="T75" fmla="*/ 261 h 405"/>
              <a:gd name="T76" fmla="*/ 202 w 459"/>
              <a:gd name="T77" fmla="*/ 121 h 405"/>
              <a:gd name="T78" fmla="*/ 256 w 459"/>
              <a:gd name="T79" fmla="*/ 12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9" h="405">
                <a:moveTo>
                  <a:pt x="407" y="405"/>
                </a:moveTo>
                <a:cubicBezTo>
                  <a:pt x="51" y="405"/>
                  <a:pt x="51" y="405"/>
                  <a:pt x="51" y="405"/>
                </a:cubicBezTo>
                <a:cubicBezTo>
                  <a:pt x="31" y="405"/>
                  <a:pt x="15" y="397"/>
                  <a:pt x="7" y="384"/>
                </a:cubicBezTo>
                <a:cubicBezTo>
                  <a:pt x="0" y="370"/>
                  <a:pt x="1" y="353"/>
                  <a:pt x="11" y="335"/>
                </a:cubicBezTo>
                <a:cubicBezTo>
                  <a:pt x="189" y="27"/>
                  <a:pt x="189" y="27"/>
                  <a:pt x="189" y="27"/>
                </a:cubicBezTo>
                <a:cubicBezTo>
                  <a:pt x="199" y="9"/>
                  <a:pt x="213" y="0"/>
                  <a:pt x="229" y="0"/>
                </a:cubicBezTo>
                <a:cubicBezTo>
                  <a:pt x="245" y="0"/>
                  <a:pt x="259" y="9"/>
                  <a:pt x="269" y="27"/>
                </a:cubicBezTo>
                <a:cubicBezTo>
                  <a:pt x="447" y="335"/>
                  <a:pt x="447" y="335"/>
                  <a:pt x="447" y="335"/>
                </a:cubicBezTo>
                <a:cubicBezTo>
                  <a:pt x="457" y="353"/>
                  <a:pt x="459" y="370"/>
                  <a:pt x="451" y="384"/>
                </a:cubicBezTo>
                <a:cubicBezTo>
                  <a:pt x="443" y="397"/>
                  <a:pt x="428" y="405"/>
                  <a:pt x="407" y="405"/>
                </a:cubicBezTo>
                <a:close/>
                <a:moveTo>
                  <a:pt x="435" y="374"/>
                </a:moveTo>
                <a:cubicBezTo>
                  <a:pt x="439" y="367"/>
                  <a:pt x="438" y="356"/>
                  <a:pt x="431" y="345"/>
                </a:cubicBezTo>
                <a:cubicBezTo>
                  <a:pt x="253" y="36"/>
                  <a:pt x="253" y="36"/>
                  <a:pt x="253" y="36"/>
                </a:cubicBezTo>
                <a:cubicBezTo>
                  <a:pt x="246" y="25"/>
                  <a:pt x="238" y="18"/>
                  <a:pt x="229" y="18"/>
                </a:cubicBezTo>
                <a:cubicBezTo>
                  <a:pt x="221" y="18"/>
                  <a:pt x="212" y="25"/>
                  <a:pt x="205" y="36"/>
                </a:cubicBezTo>
                <a:cubicBezTo>
                  <a:pt x="27" y="345"/>
                  <a:pt x="27" y="345"/>
                  <a:pt x="27" y="345"/>
                </a:cubicBezTo>
                <a:cubicBezTo>
                  <a:pt x="20" y="356"/>
                  <a:pt x="19" y="367"/>
                  <a:pt x="23" y="374"/>
                </a:cubicBezTo>
                <a:cubicBezTo>
                  <a:pt x="28" y="382"/>
                  <a:pt x="38" y="386"/>
                  <a:pt x="51" y="386"/>
                </a:cubicBezTo>
                <a:cubicBezTo>
                  <a:pt x="407" y="386"/>
                  <a:pt x="407" y="386"/>
                  <a:pt x="407" y="386"/>
                </a:cubicBezTo>
                <a:cubicBezTo>
                  <a:pt x="420" y="386"/>
                  <a:pt x="430" y="382"/>
                  <a:pt x="435" y="374"/>
                </a:cubicBezTo>
                <a:close/>
                <a:moveTo>
                  <a:pt x="229" y="24"/>
                </a:moveTo>
                <a:cubicBezTo>
                  <a:pt x="223" y="24"/>
                  <a:pt x="216" y="30"/>
                  <a:pt x="210" y="39"/>
                </a:cubicBezTo>
                <a:cubicBezTo>
                  <a:pt x="32" y="348"/>
                  <a:pt x="32" y="348"/>
                  <a:pt x="32" y="348"/>
                </a:cubicBezTo>
                <a:cubicBezTo>
                  <a:pt x="27" y="357"/>
                  <a:pt x="26" y="366"/>
                  <a:pt x="29" y="371"/>
                </a:cubicBezTo>
                <a:cubicBezTo>
                  <a:pt x="32" y="377"/>
                  <a:pt x="40" y="380"/>
                  <a:pt x="51" y="380"/>
                </a:cubicBezTo>
                <a:cubicBezTo>
                  <a:pt x="407" y="380"/>
                  <a:pt x="407" y="380"/>
                  <a:pt x="407" y="380"/>
                </a:cubicBezTo>
                <a:cubicBezTo>
                  <a:pt x="418" y="380"/>
                  <a:pt x="426" y="377"/>
                  <a:pt x="429" y="371"/>
                </a:cubicBezTo>
                <a:cubicBezTo>
                  <a:pt x="433" y="366"/>
                  <a:pt x="431" y="357"/>
                  <a:pt x="426" y="348"/>
                </a:cubicBezTo>
                <a:cubicBezTo>
                  <a:pt x="248" y="39"/>
                  <a:pt x="248" y="39"/>
                  <a:pt x="248" y="39"/>
                </a:cubicBezTo>
                <a:cubicBezTo>
                  <a:pt x="242" y="30"/>
                  <a:pt x="235" y="24"/>
                  <a:pt x="229" y="24"/>
                </a:cubicBezTo>
                <a:close/>
                <a:moveTo>
                  <a:pt x="256" y="309"/>
                </a:moveTo>
                <a:cubicBezTo>
                  <a:pt x="256" y="324"/>
                  <a:pt x="244" y="336"/>
                  <a:pt x="229" y="336"/>
                </a:cubicBezTo>
                <a:cubicBezTo>
                  <a:pt x="214" y="336"/>
                  <a:pt x="202" y="324"/>
                  <a:pt x="202" y="309"/>
                </a:cubicBezTo>
                <a:cubicBezTo>
                  <a:pt x="202" y="294"/>
                  <a:pt x="214" y="282"/>
                  <a:pt x="229" y="282"/>
                </a:cubicBezTo>
                <a:cubicBezTo>
                  <a:pt x="244" y="282"/>
                  <a:pt x="256" y="294"/>
                  <a:pt x="256" y="309"/>
                </a:cubicBezTo>
                <a:close/>
                <a:moveTo>
                  <a:pt x="256" y="121"/>
                </a:moveTo>
                <a:cubicBezTo>
                  <a:pt x="243" y="261"/>
                  <a:pt x="243" y="261"/>
                  <a:pt x="243" y="261"/>
                </a:cubicBezTo>
                <a:cubicBezTo>
                  <a:pt x="215" y="261"/>
                  <a:pt x="215" y="261"/>
                  <a:pt x="215" y="261"/>
                </a:cubicBezTo>
                <a:cubicBezTo>
                  <a:pt x="202" y="121"/>
                  <a:pt x="202" y="121"/>
                  <a:pt x="202" y="121"/>
                </a:cubicBezTo>
                <a:lnTo>
                  <a:pt x="256" y="121"/>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 name="タイトル 3"/>
          <p:cNvSpPr txBox="1">
            <a:spLocks/>
          </p:cNvSpPr>
          <p:nvPr/>
        </p:nvSpPr>
        <p:spPr>
          <a:xfrm>
            <a:off x="4200366" y="498758"/>
            <a:ext cx="2223396" cy="293537"/>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1600" dirty="0">
                <a:solidFill>
                  <a:srgbClr val="FFFF00"/>
                </a:solidFill>
                <a:latin typeface="+mn-ea"/>
                <a:ea typeface="+mn-ea"/>
              </a:rPr>
              <a:t>8</a:t>
            </a:r>
            <a:r>
              <a:rPr lang="ja-JP" altLang="en-US" sz="1600" dirty="0">
                <a:solidFill>
                  <a:srgbClr val="FFFF00"/>
                </a:solidFill>
                <a:latin typeface="+mn-ea"/>
                <a:ea typeface="+mn-ea"/>
              </a:rPr>
              <a:t>月掲載パッチ対応予定</a:t>
            </a:r>
            <a:endParaRPr lang="ja-JP" altLang="en-US" sz="1400" dirty="0">
              <a:solidFill>
                <a:srgbClr val="FFFF00"/>
              </a:solidFill>
              <a:latin typeface="+mn-ea"/>
              <a:ea typeface="+mn-ea"/>
            </a:endParaRPr>
          </a:p>
        </p:txBody>
      </p:sp>
    </p:spTree>
    <p:extLst>
      <p:ext uri="{BB962C8B-B14F-4D97-AF65-F5344CB8AC3E}">
        <p14:creationId xmlns:p14="http://schemas.microsoft.com/office/powerpoint/2010/main" val="13273162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51</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人事管理・給与管理共通</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4</a:t>
            </a:r>
            <a:r>
              <a:rPr lang="en-US" altLang="ja-JP" sz="1800" dirty="0">
                <a:solidFill>
                  <a:prstClr val="white"/>
                </a:solidFill>
                <a:latin typeface="+mn-ea"/>
              </a:rPr>
              <a:t>. </a:t>
            </a:r>
            <a:r>
              <a:rPr lang="ja-JP" altLang="en-US" sz="1800" dirty="0">
                <a:solidFill>
                  <a:prstClr val="white"/>
                </a:solidFill>
                <a:latin typeface="+mn-ea"/>
              </a:rPr>
              <a:t>個人別明細書バッチ化 対応</a:t>
            </a:r>
            <a:endParaRPr lang="ja-JP" altLang="en-US" sz="1800" dirty="0">
              <a:latin typeface="+mn-ea"/>
              <a:ea typeface="+mn-ea"/>
            </a:endParaRPr>
          </a:p>
        </p:txBody>
      </p:sp>
      <p:sp>
        <p:nvSpPr>
          <p:cNvPr id="8" name="テキスト プレースホルダー 2"/>
          <p:cNvSpPr txBox="1">
            <a:spLocks/>
          </p:cNvSpPr>
          <p:nvPr/>
        </p:nvSpPr>
        <p:spPr>
          <a:xfrm>
            <a:off x="287524" y="825925"/>
            <a:ext cx="666936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latin typeface="メイリオ"/>
                <a:ea typeface="メイリオ"/>
              </a:rPr>
              <a:t>給与明細書用</a:t>
            </a:r>
            <a:r>
              <a:rPr lang="en-US" altLang="ja-JP" sz="1200" b="1" u="sng" dirty="0">
                <a:solidFill>
                  <a:prstClr val="black"/>
                </a:solidFill>
                <a:latin typeface="メイリオ"/>
                <a:ea typeface="メイリオ"/>
              </a:rPr>
              <a:t>INI</a:t>
            </a:r>
            <a:r>
              <a:rPr lang="ja-JP" altLang="en-US" sz="1200" b="1" u="sng" dirty="0">
                <a:solidFill>
                  <a:prstClr val="black"/>
                </a:solidFill>
                <a:latin typeface="メイリオ"/>
                <a:ea typeface="メイリオ"/>
              </a:rPr>
              <a:t>ファイル（設定ファイル）内容</a:t>
            </a:r>
            <a:endParaRPr lang="en-US" altLang="ja-JP" sz="1200" u="sng" dirty="0">
              <a:solidFill>
                <a:prstClr val="black"/>
              </a:solidFill>
              <a:latin typeface="メイリオ"/>
              <a:ea typeface="メイリオ"/>
            </a:endParaRPr>
          </a:p>
        </p:txBody>
      </p:sp>
      <p:sp>
        <p:nvSpPr>
          <p:cNvPr id="4" name="Rectangle 1"/>
          <p:cNvSpPr>
            <a:spLocks noChangeArrowheads="1"/>
          </p:cNvSpPr>
          <p:nvPr/>
        </p:nvSpPr>
        <p:spPr bwMode="auto">
          <a:xfrm>
            <a:off x="647616" y="128187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6" name="表 5"/>
          <p:cNvGraphicFramePr>
            <a:graphicFrameLocks noGrp="1"/>
          </p:cNvGraphicFramePr>
          <p:nvPr>
            <p:extLst>
              <p:ext uri="{D42A27DB-BD31-4B8C-83A1-F6EECF244321}">
                <p14:modId xmlns:p14="http://schemas.microsoft.com/office/powerpoint/2010/main" val="1178708913"/>
              </p:ext>
            </p:extLst>
          </p:nvPr>
        </p:nvGraphicFramePr>
        <p:xfrm>
          <a:off x="360000" y="1072038"/>
          <a:ext cx="8514918" cy="3760400"/>
        </p:xfrm>
        <a:graphic>
          <a:graphicData uri="http://schemas.openxmlformats.org/drawingml/2006/table">
            <a:tbl>
              <a:tblPr firstRow="1" firstCol="1" bandRow="1">
                <a:tableStyleId>{21E4AEA4-8DFA-4A89-87EB-49C32662AFE0}</a:tableStyleId>
              </a:tblPr>
              <a:tblGrid>
                <a:gridCol w="1548747">
                  <a:extLst>
                    <a:ext uri="{9D8B030D-6E8A-4147-A177-3AD203B41FA5}">
                      <a16:colId xmlns:a16="http://schemas.microsoft.com/office/drawing/2014/main" val="1916796957"/>
                    </a:ext>
                  </a:extLst>
                </a:gridCol>
                <a:gridCol w="1672193">
                  <a:extLst>
                    <a:ext uri="{9D8B030D-6E8A-4147-A177-3AD203B41FA5}">
                      <a16:colId xmlns:a16="http://schemas.microsoft.com/office/drawing/2014/main" val="3630365174"/>
                    </a:ext>
                  </a:extLst>
                </a:gridCol>
                <a:gridCol w="1783148">
                  <a:extLst>
                    <a:ext uri="{9D8B030D-6E8A-4147-A177-3AD203B41FA5}">
                      <a16:colId xmlns:a16="http://schemas.microsoft.com/office/drawing/2014/main" val="3897231503"/>
                    </a:ext>
                  </a:extLst>
                </a:gridCol>
                <a:gridCol w="3510830">
                  <a:extLst>
                    <a:ext uri="{9D8B030D-6E8A-4147-A177-3AD203B41FA5}">
                      <a16:colId xmlns:a16="http://schemas.microsoft.com/office/drawing/2014/main" val="1751468835"/>
                    </a:ext>
                  </a:extLst>
                </a:gridCol>
              </a:tblGrid>
              <a:tr h="127150">
                <a:tc>
                  <a:txBody>
                    <a:bodyPr/>
                    <a:lstStyle/>
                    <a:p>
                      <a:pPr marL="182880" algn="just">
                        <a:spcAft>
                          <a:spcPts val="0"/>
                        </a:spcAft>
                      </a:pPr>
                      <a:r>
                        <a:rPr kumimoji="1" lang="ja-JP" sz="900" kern="100" dirty="0">
                          <a:effectLst/>
                        </a:rPr>
                        <a:t>セクション</a:t>
                      </a:r>
                      <a:endParaRPr lang="ja-JP" sz="900" kern="100" dirty="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nchor="ctr"/>
                </a:tc>
                <a:tc>
                  <a:txBody>
                    <a:bodyPr/>
                    <a:lstStyle/>
                    <a:p>
                      <a:pPr marL="182880" algn="just">
                        <a:spcAft>
                          <a:spcPts val="0"/>
                        </a:spcAft>
                      </a:pPr>
                      <a:r>
                        <a:rPr kumimoji="1" lang="ja-JP" sz="900" kern="100" dirty="0">
                          <a:effectLst/>
                        </a:rPr>
                        <a:t>キー</a:t>
                      </a:r>
                      <a:endParaRPr lang="ja-JP" sz="900" kern="100" dirty="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nchor="ctr"/>
                </a:tc>
                <a:tc>
                  <a:txBody>
                    <a:bodyPr/>
                    <a:lstStyle/>
                    <a:p>
                      <a:pPr marL="182880" algn="just">
                        <a:spcAft>
                          <a:spcPts val="0"/>
                        </a:spcAft>
                      </a:pPr>
                      <a:r>
                        <a:rPr kumimoji="1" lang="ja-JP" sz="900" kern="100">
                          <a:effectLst/>
                        </a:rPr>
                        <a:t>定義名</a:t>
                      </a:r>
                      <a:endParaRPr lang="ja-JP" sz="900" kern="10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nchor="ctr"/>
                </a:tc>
                <a:tc>
                  <a:txBody>
                    <a:bodyPr/>
                    <a:lstStyle/>
                    <a:p>
                      <a:pPr marL="182880" algn="just">
                        <a:spcAft>
                          <a:spcPts val="0"/>
                        </a:spcAft>
                      </a:pPr>
                      <a:r>
                        <a:rPr kumimoji="1" lang="ja-JP" sz="900" kern="100">
                          <a:effectLst/>
                        </a:rPr>
                        <a:t>説明</a:t>
                      </a:r>
                      <a:endParaRPr lang="ja-JP" sz="900" kern="10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nchor="ctr"/>
                </a:tc>
                <a:extLst>
                  <a:ext uri="{0D108BD9-81ED-4DB2-BD59-A6C34878D82A}">
                    <a16:rowId xmlns:a16="http://schemas.microsoft.com/office/drawing/2014/main" val="261017993"/>
                  </a:ext>
                </a:extLst>
              </a:tr>
              <a:tr h="127150">
                <a:tc rowSpan="2">
                  <a:txBody>
                    <a:bodyPr/>
                    <a:lstStyle/>
                    <a:p>
                      <a:pPr marL="182880" algn="just">
                        <a:spcAft>
                          <a:spcPts val="0"/>
                        </a:spcAft>
                      </a:pPr>
                      <a:r>
                        <a:rPr kumimoji="1" lang="en-US" sz="900" kern="100" dirty="0">
                          <a:effectLst/>
                        </a:rPr>
                        <a:t>SYSTEM</a:t>
                      </a:r>
                      <a:endParaRPr lang="ja-JP" sz="900" kern="100" dirty="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tc>
                <a:tc>
                  <a:txBody>
                    <a:bodyPr/>
                    <a:lstStyle/>
                    <a:p>
                      <a:pPr marL="182880" algn="just">
                        <a:spcAft>
                          <a:spcPts val="0"/>
                        </a:spcAft>
                      </a:pPr>
                      <a:r>
                        <a:rPr kumimoji="1" lang="en-US" sz="900" kern="100" dirty="0">
                          <a:effectLst/>
                        </a:rPr>
                        <a:t>LOG_OUT_CONSOLE</a:t>
                      </a:r>
                      <a:endParaRPr lang="ja-JP" sz="900" kern="100" dirty="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tc>
                <a:tc>
                  <a:txBody>
                    <a:bodyPr/>
                    <a:lstStyle/>
                    <a:p>
                      <a:pPr marL="182880" algn="just">
                        <a:spcAft>
                          <a:spcPts val="0"/>
                        </a:spcAft>
                      </a:pPr>
                      <a:r>
                        <a:rPr kumimoji="1" lang="ja-JP" sz="900" kern="100">
                          <a:effectLst/>
                        </a:rPr>
                        <a:t>画面表示フラグ</a:t>
                      </a:r>
                      <a:endParaRPr lang="ja-JP" sz="900" kern="10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tc>
                <a:tc>
                  <a:txBody>
                    <a:bodyPr/>
                    <a:lstStyle/>
                    <a:p>
                      <a:pPr marL="182880">
                        <a:spcAft>
                          <a:spcPts val="0"/>
                        </a:spcAft>
                      </a:pPr>
                      <a:r>
                        <a:rPr kumimoji="1" lang="ja-JP" sz="900" kern="100">
                          <a:effectLst/>
                        </a:rPr>
                        <a:t>※バッチ実行ツール共通パラメータ</a:t>
                      </a:r>
                      <a:endParaRPr lang="ja-JP" sz="900" kern="10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tc>
                <a:extLst>
                  <a:ext uri="{0D108BD9-81ED-4DB2-BD59-A6C34878D82A}">
                    <a16:rowId xmlns:a16="http://schemas.microsoft.com/office/drawing/2014/main" val="2404059507"/>
                  </a:ext>
                </a:extLst>
              </a:tr>
              <a:tr h="127150">
                <a:tc vMerge="1">
                  <a:txBody>
                    <a:bodyPr/>
                    <a:lstStyle/>
                    <a:p>
                      <a:endParaRPr kumimoji="1" lang="ja-JP" altLang="en-US"/>
                    </a:p>
                  </a:txBody>
                  <a:tcPr/>
                </a:tc>
                <a:tc>
                  <a:txBody>
                    <a:bodyPr/>
                    <a:lstStyle/>
                    <a:p>
                      <a:pPr marL="180340" algn="just">
                        <a:spcAft>
                          <a:spcPts val="0"/>
                        </a:spcAft>
                      </a:pPr>
                      <a:r>
                        <a:rPr kumimoji="1" lang="en-US" sz="900" kern="100">
                          <a:effectLst/>
                        </a:rPr>
                        <a:t>LOG_OUT_LEVEL</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tc>
                  <a:txBody>
                    <a:bodyPr/>
                    <a:lstStyle/>
                    <a:p>
                      <a:pPr marL="180340" algn="just">
                        <a:spcAft>
                          <a:spcPts val="0"/>
                        </a:spcAft>
                      </a:pPr>
                      <a:r>
                        <a:rPr kumimoji="1" lang="ja-JP" sz="900" kern="100">
                          <a:effectLst/>
                        </a:rPr>
                        <a:t>ログ出力レベル</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tc>
                  <a:txBody>
                    <a:bodyPr/>
                    <a:lstStyle/>
                    <a:p>
                      <a:pPr marL="180340" algn="just">
                        <a:spcAft>
                          <a:spcPts val="0"/>
                        </a:spcAft>
                      </a:pPr>
                      <a:r>
                        <a:rPr kumimoji="1" lang="ja-JP" sz="900" kern="100">
                          <a:effectLst/>
                        </a:rPr>
                        <a:t>※バッチ実行ツール共通パラメータ</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extLst>
                  <a:ext uri="{0D108BD9-81ED-4DB2-BD59-A6C34878D82A}">
                    <a16:rowId xmlns:a16="http://schemas.microsoft.com/office/drawing/2014/main" val="2584801333"/>
                  </a:ext>
                </a:extLst>
              </a:tr>
              <a:tr h="508600">
                <a:tc rowSpan="6">
                  <a:txBody>
                    <a:bodyPr/>
                    <a:lstStyle/>
                    <a:p>
                      <a:pPr marL="182880" algn="just">
                        <a:spcAft>
                          <a:spcPts val="0"/>
                        </a:spcAft>
                      </a:pPr>
                      <a:r>
                        <a:rPr kumimoji="1" lang="en-US" sz="900" kern="100" dirty="0">
                          <a:effectLst/>
                        </a:rPr>
                        <a:t>PARAMETER</a:t>
                      </a:r>
                      <a:endParaRPr lang="ja-JP" sz="900" kern="100" dirty="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tc>
                <a:tc>
                  <a:txBody>
                    <a:bodyPr/>
                    <a:lstStyle/>
                    <a:p>
                      <a:pPr marL="182880" algn="just">
                        <a:spcAft>
                          <a:spcPts val="0"/>
                        </a:spcAft>
                      </a:pPr>
                      <a:r>
                        <a:rPr kumimoji="1" lang="en-US" sz="900" kern="100" dirty="0">
                          <a:effectLst/>
                        </a:rPr>
                        <a:t>SRI_MODE</a:t>
                      </a:r>
                      <a:endParaRPr lang="ja-JP" sz="900" kern="100" dirty="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tc>
                <a:tc>
                  <a:txBody>
                    <a:bodyPr/>
                    <a:lstStyle/>
                    <a:p>
                      <a:pPr marL="182880" algn="just">
                        <a:spcAft>
                          <a:spcPts val="0"/>
                        </a:spcAft>
                      </a:pPr>
                      <a:r>
                        <a:rPr kumimoji="1" lang="ja-JP" sz="900" kern="100" dirty="0">
                          <a:effectLst/>
                        </a:rPr>
                        <a:t>処理モード</a:t>
                      </a:r>
                      <a:endParaRPr lang="ja-JP" sz="900" kern="100" dirty="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tc>
                <a:tc>
                  <a:txBody>
                    <a:bodyPr/>
                    <a:lstStyle/>
                    <a:p>
                      <a:pPr marL="182880" algn="just">
                        <a:spcAft>
                          <a:spcPts val="0"/>
                        </a:spcAft>
                      </a:pPr>
                      <a:r>
                        <a:rPr kumimoji="1" lang="ja-JP" sz="900" kern="100" dirty="0">
                          <a:effectLst/>
                        </a:rPr>
                        <a:t>処理モードを設定します</a:t>
                      </a:r>
                      <a:r>
                        <a:rPr kumimoji="1" lang="ja-JP" altLang="en-US" sz="900" kern="100" dirty="0">
                          <a:effectLst/>
                        </a:rPr>
                        <a:t>。</a:t>
                      </a:r>
                      <a:endParaRPr lang="ja-JP" sz="900" kern="100" dirty="0">
                        <a:effectLst/>
                      </a:endParaRPr>
                    </a:p>
                    <a:p>
                      <a:pPr marL="182880" algn="just">
                        <a:spcAft>
                          <a:spcPts val="0"/>
                        </a:spcAft>
                      </a:pPr>
                      <a:r>
                        <a:rPr kumimoji="1" lang="en-US" sz="900" kern="100" dirty="0">
                          <a:effectLst/>
                        </a:rPr>
                        <a:t>0</a:t>
                      </a:r>
                      <a:r>
                        <a:rPr kumimoji="1" lang="ja-JP" sz="900" kern="100" dirty="0">
                          <a:effectLst/>
                        </a:rPr>
                        <a:t>：個人別明細書作成のみ</a:t>
                      </a:r>
                      <a:endParaRPr lang="ja-JP" sz="900" kern="100" dirty="0">
                        <a:effectLst/>
                      </a:endParaRPr>
                    </a:p>
                    <a:p>
                      <a:pPr marL="182880" algn="just">
                        <a:spcAft>
                          <a:spcPts val="0"/>
                        </a:spcAft>
                      </a:pPr>
                      <a:r>
                        <a:rPr kumimoji="1" lang="en-US" sz="900" kern="100" dirty="0">
                          <a:effectLst/>
                        </a:rPr>
                        <a:t>1</a:t>
                      </a:r>
                      <a:r>
                        <a:rPr kumimoji="1" lang="ja-JP" sz="900" kern="100" dirty="0">
                          <a:effectLst/>
                        </a:rPr>
                        <a:t>：個人別明細書作成＋メール配信</a:t>
                      </a:r>
                      <a:endParaRPr lang="ja-JP" sz="900" kern="100" dirty="0">
                        <a:effectLst/>
                      </a:endParaRPr>
                    </a:p>
                    <a:p>
                      <a:pPr marL="182880" algn="just">
                        <a:spcAft>
                          <a:spcPts val="0"/>
                        </a:spcAft>
                      </a:pPr>
                      <a:r>
                        <a:rPr kumimoji="1" lang="en-US" sz="900" kern="100" dirty="0">
                          <a:effectLst/>
                        </a:rPr>
                        <a:t>2</a:t>
                      </a:r>
                      <a:r>
                        <a:rPr kumimoji="1" lang="ja-JP" sz="900" kern="100" dirty="0">
                          <a:effectLst/>
                        </a:rPr>
                        <a:t>：メール配信のみ</a:t>
                      </a:r>
                      <a:endParaRPr lang="ja-JP" sz="900" kern="100" dirty="0">
                        <a:solidFill>
                          <a:srgbClr val="FF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tc>
                <a:extLst>
                  <a:ext uri="{0D108BD9-81ED-4DB2-BD59-A6C34878D82A}">
                    <a16:rowId xmlns:a16="http://schemas.microsoft.com/office/drawing/2014/main" val="3498307808"/>
                  </a:ext>
                </a:extLst>
              </a:tr>
              <a:tr h="508600">
                <a:tc vMerge="1">
                  <a:txBody>
                    <a:bodyPr/>
                    <a:lstStyle/>
                    <a:p>
                      <a:endParaRPr kumimoji="1" lang="ja-JP" altLang="en-US"/>
                    </a:p>
                  </a:txBody>
                  <a:tcPr/>
                </a:tc>
                <a:tc>
                  <a:txBody>
                    <a:bodyPr/>
                    <a:lstStyle/>
                    <a:p>
                      <a:pPr marL="180340" algn="just">
                        <a:spcAft>
                          <a:spcPts val="0"/>
                        </a:spcAft>
                      </a:pPr>
                      <a:r>
                        <a:rPr kumimoji="1" lang="en-US" sz="900" kern="100">
                          <a:effectLst/>
                        </a:rPr>
                        <a:t>PARAM_CODE</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tc>
                  <a:txBody>
                    <a:bodyPr/>
                    <a:lstStyle/>
                    <a:p>
                      <a:pPr marL="180340" algn="just">
                        <a:spcAft>
                          <a:spcPts val="0"/>
                        </a:spcAft>
                      </a:pPr>
                      <a:r>
                        <a:rPr kumimoji="1" lang="ja-JP" sz="900" kern="100" dirty="0">
                          <a:effectLst/>
                        </a:rPr>
                        <a:t>パラメータコード</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tc>
                  <a:txBody>
                    <a:bodyPr/>
                    <a:lstStyle/>
                    <a:p>
                      <a:pPr marL="182880" algn="just">
                        <a:spcAft>
                          <a:spcPts val="0"/>
                        </a:spcAft>
                      </a:pPr>
                      <a:r>
                        <a:rPr kumimoji="1" lang="ja-JP" sz="900" kern="100" dirty="0">
                          <a:effectLst/>
                        </a:rPr>
                        <a:t>パラメータ登録時のパラメータコードを設定します</a:t>
                      </a:r>
                      <a:r>
                        <a:rPr kumimoji="1" lang="ja-JP" altLang="en-US" sz="900" kern="100" dirty="0">
                          <a:effectLst/>
                        </a:rPr>
                        <a:t>。</a:t>
                      </a:r>
                      <a:endParaRPr lang="ja-JP" sz="900" kern="100" dirty="0">
                        <a:effectLst/>
                      </a:endParaRPr>
                    </a:p>
                    <a:p>
                      <a:pPr marL="180340" algn="just">
                        <a:spcAft>
                          <a:spcPts val="0"/>
                        </a:spcAft>
                      </a:pPr>
                      <a:r>
                        <a:rPr kumimoji="1" lang="ja-JP" sz="900" kern="100" dirty="0">
                          <a:effectLst/>
                        </a:rPr>
                        <a:t>処理モードが”</a:t>
                      </a:r>
                      <a:r>
                        <a:rPr kumimoji="1" lang="en-US" sz="900" kern="100" dirty="0">
                          <a:effectLst/>
                        </a:rPr>
                        <a:t>0</a:t>
                      </a:r>
                      <a:r>
                        <a:rPr kumimoji="1" lang="ja-JP" sz="900" kern="100" dirty="0">
                          <a:effectLst/>
                        </a:rPr>
                        <a:t>”、”</a:t>
                      </a:r>
                      <a:r>
                        <a:rPr kumimoji="1" lang="en-US" sz="900" kern="100" dirty="0">
                          <a:effectLst/>
                        </a:rPr>
                        <a:t>1</a:t>
                      </a:r>
                      <a:r>
                        <a:rPr kumimoji="1" lang="ja-JP" sz="900" kern="100" dirty="0">
                          <a:effectLst/>
                        </a:rPr>
                        <a:t>”の場合、設定必須です</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extLst>
                  <a:ext uri="{0D108BD9-81ED-4DB2-BD59-A6C34878D82A}">
                    <a16:rowId xmlns:a16="http://schemas.microsoft.com/office/drawing/2014/main" val="925936452"/>
                  </a:ext>
                </a:extLst>
              </a:tr>
              <a:tr h="508600">
                <a:tc vMerge="1">
                  <a:txBody>
                    <a:bodyPr/>
                    <a:lstStyle/>
                    <a:p>
                      <a:endParaRPr kumimoji="1" lang="ja-JP" altLang="en-US"/>
                    </a:p>
                  </a:txBody>
                  <a:tcPr/>
                </a:tc>
                <a:tc>
                  <a:txBody>
                    <a:bodyPr/>
                    <a:lstStyle/>
                    <a:p>
                      <a:pPr marL="180340" algn="just">
                        <a:spcAft>
                          <a:spcPts val="0"/>
                        </a:spcAft>
                      </a:pPr>
                      <a:r>
                        <a:rPr kumimoji="1" lang="en-US" sz="900" kern="100">
                          <a:effectLst/>
                        </a:rPr>
                        <a:t>PATTERN_CODE</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tc>
                  <a:txBody>
                    <a:bodyPr/>
                    <a:lstStyle/>
                    <a:p>
                      <a:pPr marL="180340" algn="just">
                        <a:spcAft>
                          <a:spcPts val="0"/>
                        </a:spcAft>
                      </a:pPr>
                      <a:r>
                        <a:rPr kumimoji="1" lang="ja-JP" sz="900" kern="100" dirty="0">
                          <a:effectLst/>
                        </a:rPr>
                        <a:t>パターンコー</a:t>
                      </a:r>
                      <a:r>
                        <a:rPr kumimoji="1" lang="ja-JP" altLang="en-US" sz="900" kern="100" dirty="0">
                          <a:effectLst/>
                        </a:rPr>
                        <a:t>ド</a:t>
                      </a:r>
                      <a:endParaRPr kumimoji="1" lang="en-US" altLang="ja-JP" sz="900" kern="100" dirty="0">
                        <a:effectLst/>
                      </a:endParaRPr>
                    </a:p>
                  </a:txBody>
                  <a:tcPr marL="60830" marR="60830" marT="0" marB="0"/>
                </a:tc>
                <a:tc>
                  <a:txBody>
                    <a:bodyPr/>
                    <a:lstStyle/>
                    <a:p>
                      <a:pPr marL="182880" algn="just">
                        <a:spcAft>
                          <a:spcPts val="0"/>
                        </a:spcAft>
                      </a:pPr>
                      <a:r>
                        <a:rPr kumimoji="1" lang="ja-JP" sz="900" kern="100" dirty="0">
                          <a:effectLst/>
                        </a:rPr>
                        <a:t>メール配信設定マスタに存在するパターンコードを設定します</a:t>
                      </a:r>
                      <a:r>
                        <a:rPr kumimoji="1" lang="ja-JP" altLang="en-US" sz="900" kern="100" dirty="0">
                          <a:effectLst/>
                        </a:rPr>
                        <a:t>。</a:t>
                      </a:r>
                      <a:endParaRPr lang="ja-JP" sz="900" kern="100" dirty="0">
                        <a:effectLst/>
                      </a:endParaRPr>
                    </a:p>
                    <a:p>
                      <a:pPr marL="180340" algn="just">
                        <a:spcAft>
                          <a:spcPts val="0"/>
                        </a:spcAft>
                      </a:pPr>
                      <a:r>
                        <a:rPr kumimoji="1" lang="ja-JP" sz="900" kern="100" dirty="0">
                          <a:effectLst/>
                        </a:rPr>
                        <a:t>処理モードが”</a:t>
                      </a:r>
                      <a:r>
                        <a:rPr kumimoji="1" lang="en-US" sz="900" kern="100" dirty="0">
                          <a:effectLst/>
                        </a:rPr>
                        <a:t>1</a:t>
                      </a:r>
                      <a:r>
                        <a:rPr kumimoji="1" lang="ja-JP" sz="900" kern="100" dirty="0">
                          <a:effectLst/>
                        </a:rPr>
                        <a:t>”、”</a:t>
                      </a:r>
                      <a:r>
                        <a:rPr kumimoji="1" lang="en-US" sz="900" kern="100" dirty="0">
                          <a:effectLst/>
                        </a:rPr>
                        <a:t>2</a:t>
                      </a:r>
                      <a:r>
                        <a:rPr kumimoji="1" lang="ja-JP" sz="900" kern="100" dirty="0">
                          <a:effectLst/>
                        </a:rPr>
                        <a:t>”の場合、設定必須です</a:t>
                      </a:r>
                      <a:r>
                        <a:rPr kumimoji="1" lang="ja-JP" altLang="en-US" sz="900" kern="100" dirty="0">
                          <a:effectLst/>
                        </a:rPr>
                        <a:t>。</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extLst>
                  <a:ext uri="{0D108BD9-81ED-4DB2-BD59-A6C34878D82A}">
                    <a16:rowId xmlns:a16="http://schemas.microsoft.com/office/drawing/2014/main" val="358839398"/>
                  </a:ext>
                </a:extLst>
              </a:tr>
              <a:tr h="635749">
                <a:tc vMerge="1">
                  <a:txBody>
                    <a:bodyPr/>
                    <a:lstStyle/>
                    <a:p>
                      <a:endParaRPr kumimoji="1" lang="ja-JP" altLang="en-US"/>
                    </a:p>
                  </a:txBody>
                  <a:tcPr/>
                </a:tc>
                <a:tc>
                  <a:txBody>
                    <a:bodyPr/>
                    <a:lstStyle/>
                    <a:p>
                      <a:pPr marL="180340" algn="just">
                        <a:spcAft>
                          <a:spcPts val="0"/>
                        </a:spcAft>
                      </a:pPr>
                      <a:r>
                        <a:rPr kumimoji="1" lang="en-US" sz="900" kern="100">
                          <a:effectLst/>
                        </a:rPr>
                        <a:t>DATE_KBN</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tc>
                  <a:txBody>
                    <a:bodyPr/>
                    <a:lstStyle/>
                    <a:p>
                      <a:pPr marL="180340" algn="just">
                        <a:spcAft>
                          <a:spcPts val="0"/>
                        </a:spcAft>
                      </a:pPr>
                      <a:r>
                        <a:rPr kumimoji="1" lang="ja-JP" sz="900" kern="100" dirty="0">
                          <a:effectLst/>
                        </a:rPr>
                        <a:t>日付指定区分</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tc>
                  <a:txBody>
                    <a:bodyPr/>
                    <a:lstStyle/>
                    <a:p>
                      <a:pPr marL="182880" algn="just">
                        <a:spcAft>
                          <a:spcPts val="0"/>
                        </a:spcAft>
                      </a:pPr>
                      <a:r>
                        <a:rPr kumimoji="1" lang="ja-JP" sz="900" kern="100" dirty="0">
                          <a:effectLst/>
                        </a:rPr>
                        <a:t>メール配信時、日付指定区分を設定します</a:t>
                      </a:r>
                      <a:r>
                        <a:rPr kumimoji="1" lang="ja-JP" altLang="en-US" sz="900" kern="100" dirty="0">
                          <a:effectLst/>
                        </a:rPr>
                        <a:t>。</a:t>
                      </a:r>
                      <a:endParaRPr lang="ja-JP" sz="900" kern="100" dirty="0">
                        <a:effectLst/>
                      </a:endParaRPr>
                    </a:p>
                    <a:p>
                      <a:pPr marL="182880" algn="just">
                        <a:spcAft>
                          <a:spcPts val="0"/>
                        </a:spcAft>
                      </a:pPr>
                      <a:r>
                        <a:rPr kumimoji="1" lang="en-US" sz="900" kern="100" dirty="0">
                          <a:effectLst/>
                        </a:rPr>
                        <a:t>0</a:t>
                      </a:r>
                      <a:r>
                        <a:rPr kumimoji="1" lang="ja-JP" sz="900" kern="100" dirty="0">
                          <a:effectLst/>
                        </a:rPr>
                        <a:t>：支給年月日、</a:t>
                      </a:r>
                      <a:r>
                        <a:rPr kumimoji="1" lang="en-US" sz="900" kern="100" dirty="0">
                          <a:effectLst/>
                        </a:rPr>
                        <a:t>1:</a:t>
                      </a:r>
                      <a:r>
                        <a:rPr kumimoji="1" lang="ja-JP" sz="900" kern="100" dirty="0">
                          <a:effectLst/>
                        </a:rPr>
                        <a:t>処理年月</a:t>
                      </a:r>
                      <a:endParaRPr lang="ja-JP" sz="900" kern="100" dirty="0">
                        <a:effectLst/>
                      </a:endParaRPr>
                    </a:p>
                    <a:p>
                      <a:pPr marL="182880" algn="just">
                        <a:spcAft>
                          <a:spcPts val="0"/>
                        </a:spcAft>
                      </a:pPr>
                      <a:r>
                        <a:rPr kumimoji="1" lang="ja-JP" sz="900" kern="100" dirty="0">
                          <a:effectLst/>
                        </a:rPr>
                        <a:t>処理モードが”</a:t>
                      </a:r>
                      <a:r>
                        <a:rPr kumimoji="1" lang="en-US" sz="900" kern="100" dirty="0">
                          <a:effectLst/>
                        </a:rPr>
                        <a:t>2</a:t>
                      </a:r>
                      <a:r>
                        <a:rPr kumimoji="1" lang="ja-JP" sz="900" kern="100" dirty="0">
                          <a:effectLst/>
                        </a:rPr>
                        <a:t>”の場合、設定必須です</a:t>
                      </a:r>
                      <a:r>
                        <a:rPr kumimoji="1" lang="ja-JP" altLang="en-US" sz="900" kern="100" dirty="0">
                          <a:effectLst/>
                        </a:rPr>
                        <a:t>。</a:t>
                      </a:r>
                      <a:endParaRPr lang="ja-JP" sz="900" kern="100" dirty="0">
                        <a:effectLst/>
                      </a:endParaRPr>
                    </a:p>
                    <a:p>
                      <a:pPr marL="180340" algn="just">
                        <a:spcAft>
                          <a:spcPts val="0"/>
                        </a:spcAft>
                      </a:pPr>
                      <a:r>
                        <a:rPr kumimoji="1" lang="ja-JP" sz="900" kern="100" dirty="0">
                          <a:effectLst/>
                        </a:rPr>
                        <a:t>処理モードが”</a:t>
                      </a:r>
                      <a:r>
                        <a:rPr kumimoji="1" lang="en-US" sz="900" kern="100" dirty="0">
                          <a:effectLst/>
                        </a:rPr>
                        <a:t>1</a:t>
                      </a:r>
                      <a:r>
                        <a:rPr kumimoji="1" lang="ja-JP" sz="900" kern="100" dirty="0">
                          <a:effectLst/>
                        </a:rPr>
                        <a:t>”の場合、パラメータの対象日付でメール送信します</a:t>
                      </a:r>
                      <a:r>
                        <a:rPr kumimoji="1" lang="ja-JP" altLang="en-US" sz="900" kern="100" dirty="0">
                          <a:effectLst/>
                        </a:rPr>
                        <a:t>。</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extLst>
                  <a:ext uri="{0D108BD9-81ED-4DB2-BD59-A6C34878D82A}">
                    <a16:rowId xmlns:a16="http://schemas.microsoft.com/office/drawing/2014/main" val="2598296715"/>
                  </a:ext>
                </a:extLst>
              </a:tr>
              <a:tr h="508600">
                <a:tc vMerge="1">
                  <a:txBody>
                    <a:bodyPr/>
                    <a:lstStyle/>
                    <a:p>
                      <a:endParaRPr kumimoji="1" lang="ja-JP" altLang="en-US"/>
                    </a:p>
                  </a:txBody>
                  <a:tcPr/>
                </a:tc>
                <a:tc>
                  <a:txBody>
                    <a:bodyPr/>
                    <a:lstStyle/>
                    <a:p>
                      <a:pPr marL="180340" algn="just">
                        <a:spcAft>
                          <a:spcPts val="0"/>
                        </a:spcAft>
                      </a:pPr>
                      <a:r>
                        <a:rPr kumimoji="1" lang="en-US" sz="900" kern="100">
                          <a:effectLst/>
                        </a:rPr>
                        <a:t>TAI_YMD</a:t>
                      </a:r>
                      <a:endParaRPr lang="ja-JP" sz="900" kern="10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0830" marR="60830" marT="0" marB="0"/>
                </a:tc>
                <a:tc>
                  <a:txBody>
                    <a:bodyPr/>
                    <a:lstStyle/>
                    <a:p>
                      <a:pPr marL="180340" algn="just">
                        <a:spcAft>
                          <a:spcPts val="0"/>
                        </a:spcAft>
                      </a:pPr>
                      <a:r>
                        <a:rPr kumimoji="1" lang="ja-JP" sz="900" kern="100">
                          <a:effectLst/>
                        </a:rPr>
                        <a:t>支給年月日</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tc>
                  <a:txBody>
                    <a:bodyPr/>
                    <a:lstStyle/>
                    <a:p>
                      <a:pPr marL="182880" algn="just">
                        <a:spcAft>
                          <a:spcPts val="0"/>
                        </a:spcAft>
                      </a:pPr>
                      <a:r>
                        <a:rPr kumimoji="1" lang="ja-JP" sz="900" kern="100" dirty="0">
                          <a:effectLst/>
                        </a:rPr>
                        <a:t>メール配信時、対象となる支給年月日を設定します</a:t>
                      </a:r>
                      <a:r>
                        <a:rPr kumimoji="1" lang="ja-JP" altLang="en-US" sz="900" kern="100" dirty="0">
                          <a:effectLst/>
                        </a:rPr>
                        <a:t>。</a:t>
                      </a:r>
                      <a:endParaRPr kumimoji="1" lang="en-US" altLang="ja-JP" sz="900" kern="100" dirty="0">
                        <a:effectLst/>
                      </a:endParaRPr>
                    </a:p>
                    <a:p>
                      <a:pPr marL="182880" algn="just">
                        <a:spcAft>
                          <a:spcPts val="0"/>
                        </a:spcAft>
                      </a:pPr>
                      <a:r>
                        <a:rPr kumimoji="1" lang="ja-JP" altLang="en-US" sz="900" kern="100" dirty="0">
                          <a:effectLst/>
                        </a:rPr>
                        <a:t>（</a:t>
                      </a:r>
                      <a:r>
                        <a:rPr kumimoji="1" lang="en-US" altLang="ja-JP" sz="900" kern="100" dirty="0">
                          <a:effectLst/>
                        </a:rPr>
                        <a:t>YYYY/MM/DD</a:t>
                      </a:r>
                      <a:r>
                        <a:rPr kumimoji="1" lang="ja-JP" altLang="en-US" sz="900" kern="100" dirty="0">
                          <a:effectLst/>
                        </a:rPr>
                        <a:t>形式）</a:t>
                      </a:r>
                      <a:endParaRPr lang="ja-JP" altLang="ja-JP" sz="900" kern="100" dirty="0">
                        <a:effectLst/>
                      </a:endParaRPr>
                    </a:p>
                    <a:p>
                      <a:pPr marL="180340" algn="just">
                        <a:spcAft>
                          <a:spcPts val="0"/>
                        </a:spcAft>
                      </a:pPr>
                      <a:r>
                        <a:rPr kumimoji="1" lang="ja-JP" altLang="ja-JP" sz="900" kern="100" dirty="0">
                          <a:effectLst/>
                        </a:rPr>
                        <a:t>処理モードが”</a:t>
                      </a:r>
                      <a:r>
                        <a:rPr kumimoji="1" lang="en-US" altLang="ja-JP" sz="900" kern="100" dirty="0">
                          <a:effectLst/>
                        </a:rPr>
                        <a:t>2</a:t>
                      </a:r>
                      <a:r>
                        <a:rPr kumimoji="1" lang="ja-JP" altLang="ja-JP" sz="900" kern="100" dirty="0">
                          <a:effectLst/>
                        </a:rPr>
                        <a:t>”の場合、「支給年月日、処理年月」の</a:t>
                      </a:r>
                      <a:r>
                        <a:rPr kumimoji="1" lang="ja-JP" altLang="en-US" sz="900" kern="100" dirty="0">
                          <a:effectLst/>
                        </a:rPr>
                        <a:t>いずれ</a:t>
                      </a:r>
                      <a:r>
                        <a:rPr kumimoji="1" lang="ja-JP" altLang="ja-JP" sz="900" kern="100" dirty="0">
                          <a:effectLst/>
                        </a:rPr>
                        <a:t>か必須です</a:t>
                      </a:r>
                      <a:r>
                        <a:rPr kumimoji="1" lang="ja-JP" altLang="en-US" sz="900" kern="100" dirty="0">
                          <a:effectLst/>
                        </a:rPr>
                        <a:t>。</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extLst>
                  <a:ext uri="{0D108BD9-81ED-4DB2-BD59-A6C34878D82A}">
                    <a16:rowId xmlns:a16="http://schemas.microsoft.com/office/drawing/2014/main" val="2652291758"/>
                  </a:ext>
                </a:extLst>
              </a:tr>
              <a:tr h="508600">
                <a:tc vMerge="1">
                  <a:txBody>
                    <a:bodyPr/>
                    <a:lstStyle/>
                    <a:p>
                      <a:endParaRPr kumimoji="1" lang="ja-JP" altLang="en-US"/>
                    </a:p>
                  </a:txBody>
                  <a:tcPr/>
                </a:tc>
                <a:tc>
                  <a:txBody>
                    <a:bodyPr/>
                    <a:lstStyle/>
                    <a:p>
                      <a:pPr marL="180340" algn="just">
                        <a:spcAft>
                          <a:spcPts val="0"/>
                        </a:spcAft>
                      </a:pPr>
                      <a:r>
                        <a:rPr kumimoji="1" lang="en-US" sz="900" kern="100">
                          <a:effectLst/>
                        </a:rPr>
                        <a:t>TAI_YM</a:t>
                      </a:r>
                      <a:endParaRPr lang="ja-JP" sz="900" kern="10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0830" marR="60830" marT="0" marB="0"/>
                </a:tc>
                <a:tc>
                  <a:txBody>
                    <a:bodyPr/>
                    <a:lstStyle/>
                    <a:p>
                      <a:pPr marL="180340" algn="just">
                        <a:spcAft>
                          <a:spcPts val="0"/>
                        </a:spcAft>
                      </a:pPr>
                      <a:r>
                        <a:rPr kumimoji="1" lang="ja-JP" sz="900" kern="100">
                          <a:effectLst/>
                        </a:rPr>
                        <a:t>処理年月</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tc>
                  <a:txBody>
                    <a:bodyPr/>
                    <a:lstStyle/>
                    <a:p>
                      <a:pPr marL="182880" algn="just">
                        <a:spcAft>
                          <a:spcPts val="0"/>
                        </a:spcAft>
                      </a:pPr>
                      <a:r>
                        <a:rPr kumimoji="1" lang="ja-JP" sz="900" kern="100" dirty="0">
                          <a:effectLst/>
                        </a:rPr>
                        <a:t>メール配信時、対象となる処理年月を設定します</a:t>
                      </a:r>
                      <a:endParaRPr kumimoji="1" lang="en-US" altLang="ja-JP" sz="900" kern="100" dirty="0">
                        <a:effectLst/>
                      </a:endParaRPr>
                    </a:p>
                    <a:p>
                      <a:pPr marL="182880" algn="just">
                        <a:spcAft>
                          <a:spcPts val="0"/>
                        </a:spcAft>
                      </a:pPr>
                      <a:r>
                        <a:rPr kumimoji="1" lang="ja-JP" altLang="en-US" sz="900" kern="100" dirty="0">
                          <a:effectLst/>
                        </a:rPr>
                        <a:t>（</a:t>
                      </a:r>
                      <a:r>
                        <a:rPr kumimoji="1" lang="en-US" altLang="ja-JP" sz="900" kern="100" dirty="0">
                          <a:effectLst/>
                        </a:rPr>
                        <a:t>YYYY/MM</a:t>
                      </a:r>
                      <a:r>
                        <a:rPr kumimoji="1" lang="ja-JP" altLang="en-US" sz="900" kern="100" dirty="0">
                          <a:effectLst/>
                        </a:rPr>
                        <a:t>形式）</a:t>
                      </a:r>
                      <a:endParaRPr lang="ja-JP" altLang="ja-JP" sz="900" kern="100" dirty="0">
                        <a:effectLst/>
                      </a:endParaRPr>
                    </a:p>
                    <a:p>
                      <a:pPr marL="180340" algn="just">
                        <a:spcAft>
                          <a:spcPts val="0"/>
                        </a:spcAft>
                      </a:pPr>
                      <a:r>
                        <a:rPr kumimoji="1" lang="ja-JP" altLang="ja-JP" sz="900" kern="100" dirty="0">
                          <a:effectLst/>
                        </a:rPr>
                        <a:t>処理モードが”</a:t>
                      </a:r>
                      <a:r>
                        <a:rPr kumimoji="1" lang="en-US" altLang="ja-JP" sz="900" kern="100" dirty="0">
                          <a:effectLst/>
                        </a:rPr>
                        <a:t>2</a:t>
                      </a:r>
                      <a:r>
                        <a:rPr kumimoji="1" lang="ja-JP" altLang="ja-JP" sz="900" kern="100" dirty="0">
                          <a:effectLst/>
                        </a:rPr>
                        <a:t>”の場合、「支給年月日、処理年月」の</a:t>
                      </a:r>
                      <a:r>
                        <a:rPr kumimoji="1" lang="ja-JP" altLang="en-US" sz="900" kern="100" dirty="0">
                          <a:effectLst/>
                        </a:rPr>
                        <a:t>いずれ</a:t>
                      </a:r>
                      <a:r>
                        <a:rPr kumimoji="1" lang="ja-JP" altLang="ja-JP" sz="900" kern="100" dirty="0">
                          <a:effectLst/>
                        </a:rPr>
                        <a:t>か必須です</a:t>
                      </a:r>
                      <a:endParaRPr lang="ja-JP" alt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extLst>
                  <a:ext uri="{0D108BD9-81ED-4DB2-BD59-A6C34878D82A}">
                    <a16:rowId xmlns:a16="http://schemas.microsoft.com/office/drawing/2014/main" val="1052736101"/>
                  </a:ext>
                </a:extLst>
              </a:tr>
            </a:tbl>
          </a:graphicData>
        </a:graphic>
      </p:graphicFrame>
      <p:sp>
        <p:nvSpPr>
          <p:cNvPr id="11" name="Freeform 21"/>
          <p:cNvSpPr>
            <a:spLocks noEditPoints="1"/>
          </p:cNvSpPr>
          <p:nvPr/>
        </p:nvSpPr>
        <p:spPr bwMode="auto">
          <a:xfrm>
            <a:off x="3815916" y="476476"/>
            <a:ext cx="324036" cy="271686"/>
          </a:xfrm>
          <a:custGeom>
            <a:avLst/>
            <a:gdLst>
              <a:gd name="T0" fmla="*/ 407 w 459"/>
              <a:gd name="T1" fmla="*/ 405 h 405"/>
              <a:gd name="T2" fmla="*/ 51 w 459"/>
              <a:gd name="T3" fmla="*/ 405 h 405"/>
              <a:gd name="T4" fmla="*/ 7 w 459"/>
              <a:gd name="T5" fmla="*/ 384 h 405"/>
              <a:gd name="T6" fmla="*/ 11 w 459"/>
              <a:gd name="T7" fmla="*/ 335 h 405"/>
              <a:gd name="T8" fmla="*/ 189 w 459"/>
              <a:gd name="T9" fmla="*/ 27 h 405"/>
              <a:gd name="T10" fmla="*/ 229 w 459"/>
              <a:gd name="T11" fmla="*/ 0 h 405"/>
              <a:gd name="T12" fmla="*/ 269 w 459"/>
              <a:gd name="T13" fmla="*/ 27 h 405"/>
              <a:gd name="T14" fmla="*/ 447 w 459"/>
              <a:gd name="T15" fmla="*/ 335 h 405"/>
              <a:gd name="T16" fmla="*/ 451 w 459"/>
              <a:gd name="T17" fmla="*/ 384 h 405"/>
              <a:gd name="T18" fmla="*/ 407 w 459"/>
              <a:gd name="T19" fmla="*/ 405 h 405"/>
              <a:gd name="T20" fmla="*/ 435 w 459"/>
              <a:gd name="T21" fmla="*/ 374 h 405"/>
              <a:gd name="T22" fmla="*/ 431 w 459"/>
              <a:gd name="T23" fmla="*/ 345 h 405"/>
              <a:gd name="T24" fmla="*/ 253 w 459"/>
              <a:gd name="T25" fmla="*/ 36 h 405"/>
              <a:gd name="T26" fmla="*/ 229 w 459"/>
              <a:gd name="T27" fmla="*/ 18 h 405"/>
              <a:gd name="T28" fmla="*/ 205 w 459"/>
              <a:gd name="T29" fmla="*/ 36 h 405"/>
              <a:gd name="T30" fmla="*/ 27 w 459"/>
              <a:gd name="T31" fmla="*/ 345 h 405"/>
              <a:gd name="T32" fmla="*/ 23 w 459"/>
              <a:gd name="T33" fmla="*/ 374 h 405"/>
              <a:gd name="T34" fmla="*/ 51 w 459"/>
              <a:gd name="T35" fmla="*/ 386 h 405"/>
              <a:gd name="T36" fmla="*/ 407 w 459"/>
              <a:gd name="T37" fmla="*/ 386 h 405"/>
              <a:gd name="T38" fmla="*/ 435 w 459"/>
              <a:gd name="T39" fmla="*/ 374 h 405"/>
              <a:gd name="T40" fmla="*/ 229 w 459"/>
              <a:gd name="T41" fmla="*/ 24 h 405"/>
              <a:gd name="T42" fmla="*/ 210 w 459"/>
              <a:gd name="T43" fmla="*/ 39 h 405"/>
              <a:gd name="T44" fmla="*/ 32 w 459"/>
              <a:gd name="T45" fmla="*/ 348 h 405"/>
              <a:gd name="T46" fmla="*/ 29 w 459"/>
              <a:gd name="T47" fmla="*/ 371 h 405"/>
              <a:gd name="T48" fmla="*/ 51 w 459"/>
              <a:gd name="T49" fmla="*/ 380 h 405"/>
              <a:gd name="T50" fmla="*/ 407 w 459"/>
              <a:gd name="T51" fmla="*/ 380 h 405"/>
              <a:gd name="T52" fmla="*/ 429 w 459"/>
              <a:gd name="T53" fmla="*/ 371 h 405"/>
              <a:gd name="T54" fmla="*/ 426 w 459"/>
              <a:gd name="T55" fmla="*/ 348 h 405"/>
              <a:gd name="T56" fmla="*/ 248 w 459"/>
              <a:gd name="T57" fmla="*/ 39 h 405"/>
              <a:gd name="T58" fmla="*/ 229 w 459"/>
              <a:gd name="T59" fmla="*/ 24 h 405"/>
              <a:gd name="T60" fmla="*/ 256 w 459"/>
              <a:gd name="T61" fmla="*/ 309 h 405"/>
              <a:gd name="T62" fmla="*/ 229 w 459"/>
              <a:gd name="T63" fmla="*/ 336 h 405"/>
              <a:gd name="T64" fmla="*/ 202 w 459"/>
              <a:gd name="T65" fmla="*/ 309 h 405"/>
              <a:gd name="T66" fmla="*/ 229 w 459"/>
              <a:gd name="T67" fmla="*/ 282 h 405"/>
              <a:gd name="T68" fmla="*/ 256 w 459"/>
              <a:gd name="T69" fmla="*/ 309 h 405"/>
              <a:gd name="T70" fmla="*/ 256 w 459"/>
              <a:gd name="T71" fmla="*/ 121 h 405"/>
              <a:gd name="T72" fmla="*/ 243 w 459"/>
              <a:gd name="T73" fmla="*/ 261 h 405"/>
              <a:gd name="T74" fmla="*/ 215 w 459"/>
              <a:gd name="T75" fmla="*/ 261 h 405"/>
              <a:gd name="T76" fmla="*/ 202 w 459"/>
              <a:gd name="T77" fmla="*/ 121 h 405"/>
              <a:gd name="T78" fmla="*/ 256 w 459"/>
              <a:gd name="T79" fmla="*/ 12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9" h="405">
                <a:moveTo>
                  <a:pt x="407" y="405"/>
                </a:moveTo>
                <a:cubicBezTo>
                  <a:pt x="51" y="405"/>
                  <a:pt x="51" y="405"/>
                  <a:pt x="51" y="405"/>
                </a:cubicBezTo>
                <a:cubicBezTo>
                  <a:pt x="31" y="405"/>
                  <a:pt x="15" y="397"/>
                  <a:pt x="7" y="384"/>
                </a:cubicBezTo>
                <a:cubicBezTo>
                  <a:pt x="0" y="370"/>
                  <a:pt x="1" y="353"/>
                  <a:pt x="11" y="335"/>
                </a:cubicBezTo>
                <a:cubicBezTo>
                  <a:pt x="189" y="27"/>
                  <a:pt x="189" y="27"/>
                  <a:pt x="189" y="27"/>
                </a:cubicBezTo>
                <a:cubicBezTo>
                  <a:pt x="199" y="9"/>
                  <a:pt x="213" y="0"/>
                  <a:pt x="229" y="0"/>
                </a:cubicBezTo>
                <a:cubicBezTo>
                  <a:pt x="245" y="0"/>
                  <a:pt x="259" y="9"/>
                  <a:pt x="269" y="27"/>
                </a:cubicBezTo>
                <a:cubicBezTo>
                  <a:pt x="447" y="335"/>
                  <a:pt x="447" y="335"/>
                  <a:pt x="447" y="335"/>
                </a:cubicBezTo>
                <a:cubicBezTo>
                  <a:pt x="457" y="353"/>
                  <a:pt x="459" y="370"/>
                  <a:pt x="451" y="384"/>
                </a:cubicBezTo>
                <a:cubicBezTo>
                  <a:pt x="443" y="397"/>
                  <a:pt x="428" y="405"/>
                  <a:pt x="407" y="405"/>
                </a:cubicBezTo>
                <a:close/>
                <a:moveTo>
                  <a:pt x="435" y="374"/>
                </a:moveTo>
                <a:cubicBezTo>
                  <a:pt x="439" y="367"/>
                  <a:pt x="438" y="356"/>
                  <a:pt x="431" y="345"/>
                </a:cubicBezTo>
                <a:cubicBezTo>
                  <a:pt x="253" y="36"/>
                  <a:pt x="253" y="36"/>
                  <a:pt x="253" y="36"/>
                </a:cubicBezTo>
                <a:cubicBezTo>
                  <a:pt x="246" y="25"/>
                  <a:pt x="238" y="18"/>
                  <a:pt x="229" y="18"/>
                </a:cubicBezTo>
                <a:cubicBezTo>
                  <a:pt x="221" y="18"/>
                  <a:pt x="212" y="25"/>
                  <a:pt x="205" y="36"/>
                </a:cubicBezTo>
                <a:cubicBezTo>
                  <a:pt x="27" y="345"/>
                  <a:pt x="27" y="345"/>
                  <a:pt x="27" y="345"/>
                </a:cubicBezTo>
                <a:cubicBezTo>
                  <a:pt x="20" y="356"/>
                  <a:pt x="19" y="367"/>
                  <a:pt x="23" y="374"/>
                </a:cubicBezTo>
                <a:cubicBezTo>
                  <a:pt x="28" y="382"/>
                  <a:pt x="38" y="386"/>
                  <a:pt x="51" y="386"/>
                </a:cubicBezTo>
                <a:cubicBezTo>
                  <a:pt x="407" y="386"/>
                  <a:pt x="407" y="386"/>
                  <a:pt x="407" y="386"/>
                </a:cubicBezTo>
                <a:cubicBezTo>
                  <a:pt x="420" y="386"/>
                  <a:pt x="430" y="382"/>
                  <a:pt x="435" y="374"/>
                </a:cubicBezTo>
                <a:close/>
                <a:moveTo>
                  <a:pt x="229" y="24"/>
                </a:moveTo>
                <a:cubicBezTo>
                  <a:pt x="223" y="24"/>
                  <a:pt x="216" y="30"/>
                  <a:pt x="210" y="39"/>
                </a:cubicBezTo>
                <a:cubicBezTo>
                  <a:pt x="32" y="348"/>
                  <a:pt x="32" y="348"/>
                  <a:pt x="32" y="348"/>
                </a:cubicBezTo>
                <a:cubicBezTo>
                  <a:pt x="27" y="357"/>
                  <a:pt x="26" y="366"/>
                  <a:pt x="29" y="371"/>
                </a:cubicBezTo>
                <a:cubicBezTo>
                  <a:pt x="32" y="377"/>
                  <a:pt x="40" y="380"/>
                  <a:pt x="51" y="380"/>
                </a:cubicBezTo>
                <a:cubicBezTo>
                  <a:pt x="407" y="380"/>
                  <a:pt x="407" y="380"/>
                  <a:pt x="407" y="380"/>
                </a:cubicBezTo>
                <a:cubicBezTo>
                  <a:pt x="418" y="380"/>
                  <a:pt x="426" y="377"/>
                  <a:pt x="429" y="371"/>
                </a:cubicBezTo>
                <a:cubicBezTo>
                  <a:pt x="433" y="366"/>
                  <a:pt x="431" y="357"/>
                  <a:pt x="426" y="348"/>
                </a:cubicBezTo>
                <a:cubicBezTo>
                  <a:pt x="248" y="39"/>
                  <a:pt x="248" y="39"/>
                  <a:pt x="248" y="39"/>
                </a:cubicBezTo>
                <a:cubicBezTo>
                  <a:pt x="242" y="30"/>
                  <a:pt x="235" y="24"/>
                  <a:pt x="229" y="24"/>
                </a:cubicBezTo>
                <a:close/>
                <a:moveTo>
                  <a:pt x="256" y="309"/>
                </a:moveTo>
                <a:cubicBezTo>
                  <a:pt x="256" y="324"/>
                  <a:pt x="244" y="336"/>
                  <a:pt x="229" y="336"/>
                </a:cubicBezTo>
                <a:cubicBezTo>
                  <a:pt x="214" y="336"/>
                  <a:pt x="202" y="324"/>
                  <a:pt x="202" y="309"/>
                </a:cubicBezTo>
                <a:cubicBezTo>
                  <a:pt x="202" y="294"/>
                  <a:pt x="214" y="282"/>
                  <a:pt x="229" y="282"/>
                </a:cubicBezTo>
                <a:cubicBezTo>
                  <a:pt x="244" y="282"/>
                  <a:pt x="256" y="294"/>
                  <a:pt x="256" y="309"/>
                </a:cubicBezTo>
                <a:close/>
                <a:moveTo>
                  <a:pt x="256" y="121"/>
                </a:moveTo>
                <a:cubicBezTo>
                  <a:pt x="243" y="261"/>
                  <a:pt x="243" y="261"/>
                  <a:pt x="243" y="261"/>
                </a:cubicBezTo>
                <a:cubicBezTo>
                  <a:pt x="215" y="261"/>
                  <a:pt x="215" y="261"/>
                  <a:pt x="215" y="261"/>
                </a:cubicBezTo>
                <a:cubicBezTo>
                  <a:pt x="202" y="121"/>
                  <a:pt x="202" y="121"/>
                  <a:pt x="202" y="121"/>
                </a:cubicBezTo>
                <a:lnTo>
                  <a:pt x="256" y="121"/>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 name="タイトル 3"/>
          <p:cNvSpPr txBox="1">
            <a:spLocks/>
          </p:cNvSpPr>
          <p:nvPr/>
        </p:nvSpPr>
        <p:spPr>
          <a:xfrm>
            <a:off x="4200366" y="498758"/>
            <a:ext cx="2223396" cy="293537"/>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1600" dirty="0">
                <a:solidFill>
                  <a:srgbClr val="FFFF00"/>
                </a:solidFill>
                <a:latin typeface="+mn-ea"/>
                <a:ea typeface="+mn-ea"/>
              </a:rPr>
              <a:t>8</a:t>
            </a:r>
            <a:r>
              <a:rPr lang="ja-JP" altLang="en-US" sz="1600" dirty="0">
                <a:solidFill>
                  <a:srgbClr val="FFFF00"/>
                </a:solidFill>
                <a:latin typeface="+mn-ea"/>
                <a:ea typeface="+mn-ea"/>
              </a:rPr>
              <a:t>月掲載パッチ対応予定</a:t>
            </a:r>
            <a:endParaRPr lang="ja-JP" altLang="en-US" sz="1400" dirty="0">
              <a:solidFill>
                <a:srgbClr val="FFFF00"/>
              </a:solidFill>
              <a:latin typeface="+mn-ea"/>
              <a:ea typeface="+mn-ea"/>
            </a:endParaRPr>
          </a:p>
        </p:txBody>
      </p:sp>
    </p:spTree>
    <p:extLst>
      <p:ext uri="{BB962C8B-B14F-4D97-AF65-F5344CB8AC3E}">
        <p14:creationId xmlns:p14="http://schemas.microsoft.com/office/powerpoint/2010/main" val="1294825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52</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人事管理・給与管理共通</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4</a:t>
            </a:r>
            <a:r>
              <a:rPr lang="en-US" altLang="ja-JP" sz="1800" dirty="0">
                <a:solidFill>
                  <a:prstClr val="white"/>
                </a:solidFill>
                <a:latin typeface="+mn-ea"/>
              </a:rPr>
              <a:t>. </a:t>
            </a:r>
            <a:r>
              <a:rPr lang="ja-JP" altLang="en-US" sz="1800" dirty="0">
                <a:solidFill>
                  <a:prstClr val="white"/>
                </a:solidFill>
                <a:latin typeface="+mn-ea"/>
              </a:rPr>
              <a:t>個人別明細書バッチ化 対応</a:t>
            </a:r>
            <a:endParaRPr lang="ja-JP" altLang="en-US" sz="1800" dirty="0">
              <a:latin typeface="+mn-ea"/>
              <a:ea typeface="+mn-ea"/>
            </a:endParaRPr>
          </a:p>
        </p:txBody>
      </p:sp>
      <p:sp>
        <p:nvSpPr>
          <p:cNvPr id="8" name="テキスト プレースホルダー 2"/>
          <p:cNvSpPr txBox="1">
            <a:spLocks/>
          </p:cNvSpPr>
          <p:nvPr/>
        </p:nvSpPr>
        <p:spPr>
          <a:xfrm>
            <a:off x="287524" y="825925"/>
            <a:ext cx="666936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latin typeface="メイリオ"/>
                <a:ea typeface="メイリオ"/>
              </a:rPr>
              <a:t>賞与明細書用</a:t>
            </a:r>
            <a:r>
              <a:rPr lang="en-US" altLang="ja-JP" sz="1200" b="1" u="sng" dirty="0">
                <a:solidFill>
                  <a:prstClr val="black"/>
                </a:solidFill>
                <a:latin typeface="メイリオ"/>
                <a:ea typeface="メイリオ"/>
              </a:rPr>
              <a:t>INI</a:t>
            </a:r>
            <a:r>
              <a:rPr lang="ja-JP" altLang="en-US" sz="1200" b="1" u="sng" dirty="0">
                <a:solidFill>
                  <a:prstClr val="black"/>
                </a:solidFill>
                <a:latin typeface="メイリオ"/>
                <a:ea typeface="メイリオ"/>
              </a:rPr>
              <a:t>ファイル（設定ファイル）内容</a:t>
            </a:r>
            <a:endParaRPr lang="en-US" altLang="ja-JP" sz="1200" u="sng" dirty="0">
              <a:solidFill>
                <a:prstClr val="black"/>
              </a:solidFill>
              <a:latin typeface="メイリオ"/>
              <a:ea typeface="メイリオ"/>
            </a:endParaRPr>
          </a:p>
        </p:txBody>
      </p:sp>
      <p:sp>
        <p:nvSpPr>
          <p:cNvPr id="4" name="Rectangle 1"/>
          <p:cNvSpPr>
            <a:spLocks noChangeArrowheads="1"/>
          </p:cNvSpPr>
          <p:nvPr/>
        </p:nvSpPr>
        <p:spPr bwMode="auto">
          <a:xfrm>
            <a:off x="647616" y="128187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6" name="表 5"/>
          <p:cNvGraphicFramePr>
            <a:graphicFrameLocks noGrp="1"/>
          </p:cNvGraphicFramePr>
          <p:nvPr>
            <p:extLst>
              <p:ext uri="{D42A27DB-BD31-4B8C-83A1-F6EECF244321}">
                <p14:modId xmlns:p14="http://schemas.microsoft.com/office/powerpoint/2010/main" val="3226127713"/>
              </p:ext>
            </p:extLst>
          </p:nvPr>
        </p:nvGraphicFramePr>
        <p:xfrm>
          <a:off x="360000" y="1072038"/>
          <a:ext cx="8514918" cy="2613069"/>
        </p:xfrm>
        <a:graphic>
          <a:graphicData uri="http://schemas.openxmlformats.org/drawingml/2006/table">
            <a:tbl>
              <a:tblPr firstRow="1" firstCol="1" bandRow="1">
                <a:tableStyleId>{21E4AEA4-8DFA-4A89-87EB-49C32662AFE0}</a:tableStyleId>
              </a:tblPr>
              <a:tblGrid>
                <a:gridCol w="1548747">
                  <a:extLst>
                    <a:ext uri="{9D8B030D-6E8A-4147-A177-3AD203B41FA5}">
                      <a16:colId xmlns:a16="http://schemas.microsoft.com/office/drawing/2014/main" val="1916796957"/>
                    </a:ext>
                  </a:extLst>
                </a:gridCol>
                <a:gridCol w="1672193">
                  <a:extLst>
                    <a:ext uri="{9D8B030D-6E8A-4147-A177-3AD203B41FA5}">
                      <a16:colId xmlns:a16="http://schemas.microsoft.com/office/drawing/2014/main" val="3630365174"/>
                    </a:ext>
                  </a:extLst>
                </a:gridCol>
                <a:gridCol w="1783148">
                  <a:extLst>
                    <a:ext uri="{9D8B030D-6E8A-4147-A177-3AD203B41FA5}">
                      <a16:colId xmlns:a16="http://schemas.microsoft.com/office/drawing/2014/main" val="3897231503"/>
                    </a:ext>
                  </a:extLst>
                </a:gridCol>
                <a:gridCol w="3510830">
                  <a:extLst>
                    <a:ext uri="{9D8B030D-6E8A-4147-A177-3AD203B41FA5}">
                      <a16:colId xmlns:a16="http://schemas.microsoft.com/office/drawing/2014/main" val="1751468835"/>
                    </a:ext>
                  </a:extLst>
                </a:gridCol>
              </a:tblGrid>
              <a:tr h="127150">
                <a:tc>
                  <a:txBody>
                    <a:bodyPr/>
                    <a:lstStyle/>
                    <a:p>
                      <a:pPr marL="182880" algn="just">
                        <a:spcAft>
                          <a:spcPts val="0"/>
                        </a:spcAft>
                      </a:pPr>
                      <a:r>
                        <a:rPr kumimoji="1" lang="ja-JP" sz="900" kern="100" dirty="0">
                          <a:effectLst/>
                        </a:rPr>
                        <a:t>セクション</a:t>
                      </a:r>
                      <a:endParaRPr lang="ja-JP" sz="900" kern="100" dirty="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nchor="ctr"/>
                </a:tc>
                <a:tc>
                  <a:txBody>
                    <a:bodyPr/>
                    <a:lstStyle/>
                    <a:p>
                      <a:pPr marL="182880" algn="just">
                        <a:spcAft>
                          <a:spcPts val="0"/>
                        </a:spcAft>
                      </a:pPr>
                      <a:r>
                        <a:rPr kumimoji="1" lang="ja-JP" sz="900" kern="100" dirty="0">
                          <a:effectLst/>
                        </a:rPr>
                        <a:t>キー</a:t>
                      </a:r>
                      <a:endParaRPr lang="ja-JP" sz="900" kern="100" dirty="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nchor="ctr"/>
                </a:tc>
                <a:tc>
                  <a:txBody>
                    <a:bodyPr/>
                    <a:lstStyle/>
                    <a:p>
                      <a:pPr marL="182880" algn="just">
                        <a:spcAft>
                          <a:spcPts val="0"/>
                        </a:spcAft>
                      </a:pPr>
                      <a:r>
                        <a:rPr kumimoji="1" lang="ja-JP" sz="900" kern="100">
                          <a:effectLst/>
                        </a:rPr>
                        <a:t>定義名</a:t>
                      </a:r>
                      <a:endParaRPr lang="ja-JP" sz="900" kern="10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nchor="ctr"/>
                </a:tc>
                <a:tc>
                  <a:txBody>
                    <a:bodyPr/>
                    <a:lstStyle/>
                    <a:p>
                      <a:pPr marL="182880" algn="just">
                        <a:spcAft>
                          <a:spcPts val="0"/>
                        </a:spcAft>
                      </a:pPr>
                      <a:r>
                        <a:rPr kumimoji="1" lang="ja-JP" sz="900" kern="100">
                          <a:effectLst/>
                        </a:rPr>
                        <a:t>説明</a:t>
                      </a:r>
                      <a:endParaRPr lang="ja-JP" sz="900" kern="10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nchor="ctr"/>
                </a:tc>
                <a:extLst>
                  <a:ext uri="{0D108BD9-81ED-4DB2-BD59-A6C34878D82A}">
                    <a16:rowId xmlns:a16="http://schemas.microsoft.com/office/drawing/2014/main" val="261017993"/>
                  </a:ext>
                </a:extLst>
              </a:tr>
              <a:tr h="127150">
                <a:tc rowSpan="2">
                  <a:txBody>
                    <a:bodyPr/>
                    <a:lstStyle/>
                    <a:p>
                      <a:pPr marL="182880" algn="just">
                        <a:spcAft>
                          <a:spcPts val="0"/>
                        </a:spcAft>
                      </a:pPr>
                      <a:r>
                        <a:rPr kumimoji="1" lang="en-US" sz="900" kern="100" dirty="0">
                          <a:effectLst/>
                        </a:rPr>
                        <a:t>SYSTEM</a:t>
                      </a:r>
                      <a:endParaRPr lang="ja-JP" sz="900" kern="100" dirty="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tc>
                <a:tc>
                  <a:txBody>
                    <a:bodyPr/>
                    <a:lstStyle/>
                    <a:p>
                      <a:pPr marL="182880" algn="just">
                        <a:spcAft>
                          <a:spcPts val="0"/>
                        </a:spcAft>
                      </a:pPr>
                      <a:r>
                        <a:rPr kumimoji="1" lang="en-US" sz="900" kern="100" dirty="0">
                          <a:effectLst/>
                        </a:rPr>
                        <a:t>LOG_OUT_CONSOLE</a:t>
                      </a:r>
                      <a:endParaRPr lang="ja-JP" sz="900" kern="100" dirty="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tc>
                <a:tc>
                  <a:txBody>
                    <a:bodyPr/>
                    <a:lstStyle/>
                    <a:p>
                      <a:pPr marL="182880" algn="just">
                        <a:spcAft>
                          <a:spcPts val="0"/>
                        </a:spcAft>
                      </a:pPr>
                      <a:r>
                        <a:rPr kumimoji="1" lang="ja-JP" sz="900" kern="100">
                          <a:effectLst/>
                        </a:rPr>
                        <a:t>画面表示フラグ</a:t>
                      </a:r>
                      <a:endParaRPr lang="ja-JP" sz="900" kern="10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tc>
                <a:tc>
                  <a:txBody>
                    <a:bodyPr/>
                    <a:lstStyle/>
                    <a:p>
                      <a:pPr marL="182880">
                        <a:spcAft>
                          <a:spcPts val="0"/>
                        </a:spcAft>
                      </a:pPr>
                      <a:r>
                        <a:rPr kumimoji="1" lang="ja-JP" sz="900" kern="100">
                          <a:effectLst/>
                        </a:rPr>
                        <a:t>※バッチ実行ツール共通パラメータ</a:t>
                      </a:r>
                      <a:endParaRPr lang="ja-JP" sz="900" kern="10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tc>
                <a:extLst>
                  <a:ext uri="{0D108BD9-81ED-4DB2-BD59-A6C34878D82A}">
                    <a16:rowId xmlns:a16="http://schemas.microsoft.com/office/drawing/2014/main" val="2404059507"/>
                  </a:ext>
                </a:extLst>
              </a:tr>
              <a:tr h="127150">
                <a:tc vMerge="1">
                  <a:txBody>
                    <a:bodyPr/>
                    <a:lstStyle/>
                    <a:p>
                      <a:endParaRPr kumimoji="1" lang="ja-JP" altLang="en-US"/>
                    </a:p>
                  </a:txBody>
                  <a:tcPr/>
                </a:tc>
                <a:tc>
                  <a:txBody>
                    <a:bodyPr/>
                    <a:lstStyle/>
                    <a:p>
                      <a:pPr marL="180340" algn="just">
                        <a:spcAft>
                          <a:spcPts val="0"/>
                        </a:spcAft>
                      </a:pPr>
                      <a:r>
                        <a:rPr kumimoji="1" lang="en-US" sz="900" kern="100">
                          <a:effectLst/>
                        </a:rPr>
                        <a:t>LOG_OUT_LEVEL</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tc>
                  <a:txBody>
                    <a:bodyPr/>
                    <a:lstStyle/>
                    <a:p>
                      <a:pPr marL="180340" algn="just">
                        <a:spcAft>
                          <a:spcPts val="0"/>
                        </a:spcAft>
                      </a:pPr>
                      <a:r>
                        <a:rPr kumimoji="1" lang="ja-JP" sz="900" kern="100">
                          <a:effectLst/>
                        </a:rPr>
                        <a:t>ログ出力レベル</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tc>
                  <a:txBody>
                    <a:bodyPr/>
                    <a:lstStyle/>
                    <a:p>
                      <a:pPr marL="180340" algn="just">
                        <a:spcAft>
                          <a:spcPts val="0"/>
                        </a:spcAft>
                      </a:pPr>
                      <a:r>
                        <a:rPr kumimoji="1" lang="ja-JP" sz="900" kern="100">
                          <a:effectLst/>
                        </a:rPr>
                        <a:t>※バッチ実行ツール共通パラメータ</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extLst>
                  <a:ext uri="{0D108BD9-81ED-4DB2-BD59-A6C34878D82A}">
                    <a16:rowId xmlns:a16="http://schemas.microsoft.com/office/drawing/2014/main" val="2584801333"/>
                  </a:ext>
                </a:extLst>
              </a:tr>
              <a:tr h="508600">
                <a:tc rowSpan="4">
                  <a:txBody>
                    <a:bodyPr/>
                    <a:lstStyle/>
                    <a:p>
                      <a:pPr marL="182880" algn="just">
                        <a:spcAft>
                          <a:spcPts val="0"/>
                        </a:spcAft>
                      </a:pPr>
                      <a:r>
                        <a:rPr kumimoji="1" lang="en-US" sz="900" kern="100" dirty="0">
                          <a:effectLst/>
                        </a:rPr>
                        <a:t>PARAMETER</a:t>
                      </a:r>
                      <a:endParaRPr lang="ja-JP" sz="900" kern="100" dirty="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tc>
                <a:tc>
                  <a:txBody>
                    <a:bodyPr/>
                    <a:lstStyle/>
                    <a:p>
                      <a:pPr marL="182880" algn="just">
                        <a:spcAft>
                          <a:spcPts val="0"/>
                        </a:spcAft>
                      </a:pPr>
                      <a:r>
                        <a:rPr kumimoji="1" lang="en-US" sz="900" kern="100" dirty="0">
                          <a:effectLst/>
                        </a:rPr>
                        <a:t>SRI_MODE</a:t>
                      </a:r>
                      <a:endParaRPr lang="ja-JP" sz="900" kern="100" dirty="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tc>
                <a:tc>
                  <a:txBody>
                    <a:bodyPr/>
                    <a:lstStyle/>
                    <a:p>
                      <a:pPr marL="182880" algn="just">
                        <a:spcAft>
                          <a:spcPts val="0"/>
                        </a:spcAft>
                      </a:pPr>
                      <a:r>
                        <a:rPr kumimoji="1" lang="ja-JP" sz="900" kern="100" dirty="0">
                          <a:effectLst/>
                        </a:rPr>
                        <a:t>処理モード</a:t>
                      </a:r>
                      <a:endParaRPr lang="ja-JP" sz="900" kern="100" dirty="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tc>
                <a:tc>
                  <a:txBody>
                    <a:bodyPr/>
                    <a:lstStyle/>
                    <a:p>
                      <a:pPr marL="182880" algn="just">
                        <a:spcAft>
                          <a:spcPts val="0"/>
                        </a:spcAft>
                      </a:pPr>
                      <a:r>
                        <a:rPr kumimoji="1" lang="ja-JP" sz="900" kern="100" dirty="0">
                          <a:effectLst/>
                        </a:rPr>
                        <a:t>処理モードを設定します</a:t>
                      </a:r>
                      <a:r>
                        <a:rPr kumimoji="1" lang="ja-JP" altLang="en-US" sz="900" kern="100" dirty="0">
                          <a:effectLst/>
                        </a:rPr>
                        <a:t>。</a:t>
                      </a:r>
                      <a:endParaRPr lang="ja-JP" sz="900" kern="100" dirty="0">
                        <a:effectLst/>
                      </a:endParaRPr>
                    </a:p>
                    <a:p>
                      <a:pPr marL="182880" algn="just">
                        <a:spcAft>
                          <a:spcPts val="0"/>
                        </a:spcAft>
                      </a:pPr>
                      <a:r>
                        <a:rPr kumimoji="1" lang="en-US" sz="900" kern="100" dirty="0">
                          <a:effectLst/>
                        </a:rPr>
                        <a:t>0</a:t>
                      </a:r>
                      <a:r>
                        <a:rPr kumimoji="1" lang="ja-JP" sz="900" kern="100" dirty="0">
                          <a:effectLst/>
                        </a:rPr>
                        <a:t>：個人別明細書作成のみ</a:t>
                      </a:r>
                      <a:endParaRPr lang="ja-JP" sz="900" kern="100" dirty="0">
                        <a:effectLst/>
                      </a:endParaRPr>
                    </a:p>
                    <a:p>
                      <a:pPr marL="182880" algn="just">
                        <a:spcAft>
                          <a:spcPts val="0"/>
                        </a:spcAft>
                      </a:pPr>
                      <a:r>
                        <a:rPr kumimoji="1" lang="en-US" sz="900" kern="100" dirty="0">
                          <a:effectLst/>
                        </a:rPr>
                        <a:t>1</a:t>
                      </a:r>
                      <a:r>
                        <a:rPr kumimoji="1" lang="ja-JP" sz="900" kern="100" dirty="0">
                          <a:effectLst/>
                        </a:rPr>
                        <a:t>：個人別明細書作成＋メール配信</a:t>
                      </a:r>
                      <a:endParaRPr lang="ja-JP" sz="900" kern="100" dirty="0">
                        <a:effectLst/>
                      </a:endParaRPr>
                    </a:p>
                    <a:p>
                      <a:pPr marL="182880" algn="just">
                        <a:spcAft>
                          <a:spcPts val="0"/>
                        </a:spcAft>
                      </a:pPr>
                      <a:r>
                        <a:rPr kumimoji="1" lang="en-US" sz="900" kern="100" dirty="0">
                          <a:effectLst/>
                        </a:rPr>
                        <a:t>2</a:t>
                      </a:r>
                      <a:r>
                        <a:rPr kumimoji="1" lang="ja-JP" sz="900" kern="100" dirty="0">
                          <a:effectLst/>
                        </a:rPr>
                        <a:t>：メール配信のみ</a:t>
                      </a:r>
                      <a:endParaRPr lang="ja-JP" sz="900" kern="100" dirty="0">
                        <a:solidFill>
                          <a:srgbClr val="FF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tc>
                <a:extLst>
                  <a:ext uri="{0D108BD9-81ED-4DB2-BD59-A6C34878D82A}">
                    <a16:rowId xmlns:a16="http://schemas.microsoft.com/office/drawing/2014/main" val="3498307808"/>
                  </a:ext>
                </a:extLst>
              </a:tr>
              <a:tr h="508600">
                <a:tc vMerge="1">
                  <a:txBody>
                    <a:bodyPr/>
                    <a:lstStyle/>
                    <a:p>
                      <a:endParaRPr kumimoji="1" lang="ja-JP" altLang="en-US"/>
                    </a:p>
                  </a:txBody>
                  <a:tcPr/>
                </a:tc>
                <a:tc>
                  <a:txBody>
                    <a:bodyPr/>
                    <a:lstStyle/>
                    <a:p>
                      <a:pPr marL="180340" algn="just">
                        <a:spcAft>
                          <a:spcPts val="0"/>
                        </a:spcAft>
                      </a:pPr>
                      <a:r>
                        <a:rPr kumimoji="1" lang="en-US" sz="900" kern="100">
                          <a:effectLst/>
                        </a:rPr>
                        <a:t>PARAM_CODE</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tc>
                  <a:txBody>
                    <a:bodyPr/>
                    <a:lstStyle/>
                    <a:p>
                      <a:pPr marL="180340" algn="just">
                        <a:spcAft>
                          <a:spcPts val="0"/>
                        </a:spcAft>
                      </a:pPr>
                      <a:r>
                        <a:rPr kumimoji="1" lang="ja-JP" sz="900" kern="100" dirty="0">
                          <a:effectLst/>
                        </a:rPr>
                        <a:t>パラメータコード</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tc>
                  <a:txBody>
                    <a:bodyPr/>
                    <a:lstStyle/>
                    <a:p>
                      <a:pPr marL="182880" algn="just">
                        <a:spcAft>
                          <a:spcPts val="0"/>
                        </a:spcAft>
                      </a:pPr>
                      <a:r>
                        <a:rPr kumimoji="1" lang="ja-JP" sz="900" kern="100" dirty="0">
                          <a:effectLst/>
                        </a:rPr>
                        <a:t>パラメータ登録時のパラメータコードを設定します</a:t>
                      </a:r>
                      <a:r>
                        <a:rPr kumimoji="1" lang="ja-JP" altLang="en-US" sz="900" kern="100" dirty="0">
                          <a:effectLst/>
                        </a:rPr>
                        <a:t>。</a:t>
                      </a:r>
                      <a:endParaRPr lang="ja-JP" sz="900" kern="100" dirty="0">
                        <a:effectLst/>
                      </a:endParaRPr>
                    </a:p>
                    <a:p>
                      <a:pPr marL="180340" algn="just">
                        <a:spcAft>
                          <a:spcPts val="0"/>
                        </a:spcAft>
                      </a:pPr>
                      <a:r>
                        <a:rPr kumimoji="1" lang="ja-JP" sz="900" kern="100" dirty="0">
                          <a:effectLst/>
                        </a:rPr>
                        <a:t>処理モードが”</a:t>
                      </a:r>
                      <a:r>
                        <a:rPr kumimoji="1" lang="en-US" sz="900" kern="100" dirty="0">
                          <a:effectLst/>
                        </a:rPr>
                        <a:t>0</a:t>
                      </a:r>
                      <a:r>
                        <a:rPr kumimoji="1" lang="ja-JP" sz="900" kern="100" dirty="0">
                          <a:effectLst/>
                        </a:rPr>
                        <a:t>”、”</a:t>
                      </a:r>
                      <a:r>
                        <a:rPr kumimoji="1" lang="en-US" sz="900" kern="100" dirty="0">
                          <a:effectLst/>
                        </a:rPr>
                        <a:t>1</a:t>
                      </a:r>
                      <a:r>
                        <a:rPr kumimoji="1" lang="ja-JP" sz="900" kern="100" dirty="0">
                          <a:effectLst/>
                        </a:rPr>
                        <a:t>”の場合、設定必須です</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extLst>
                  <a:ext uri="{0D108BD9-81ED-4DB2-BD59-A6C34878D82A}">
                    <a16:rowId xmlns:a16="http://schemas.microsoft.com/office/drawing/2014/main" val="925936452"/>
                  </a:ext>
                </a:extLst>
              </a:tr>
              <a:tr h="508600">
                <a:tc vMerge="1">
                  <a:txBody>
                    <a:bodyPr/>
                    <a:lstStyle/>
                    <a:p>
                      <a:endParaRPr kumimoji="1" lang="ja-JP" altLang="en-US"/>
                    </a:p>
                  </a:txBody>
                  <a:tcPr/>
                </a:tc>
                <a:tc>
                  <a:txBody>
                    <a:bodyPr/>
                    <a:lstStyle/>
                    <a:p>
                      <a:pPr marL="180340" algn="just">
                        <a:spcAft>
                          <a:spcPts val="0"/>
                        </a:spcAft>
                      </a:pPr>
                      <a:r>
                        <a:rPr kumimoji="1" lang="en-US" sz="900" kern="100" dirty="0">
                          <a:effectLst/>
                        </a:rPr>
                        <a:t>PATTERN_CODE</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tc>
                  <a:txBody>
                    <a:bodyPr/>
                    <a:lstStyle/>
                    <a:p>
                      <a:pPr marL="180340" algn="just">
                        <a:spcAft>
                          <a:spcPts val="0"/>
                        </a:spcAft>
                      </a:pPr>
                      <a:r>
                        <a:rPr kumimoji="1" lang="ja-JP" sz="900" kern="100" dirty="0">
                          <a:effectLst/>
                        </a:rPr>
                        <a:t>パターンコー</a:t>
                      </a:r>
                      <a:r>
                        <a:rPr kumimoji="1" lang="ja-JP" altLang="en-US" sz="900" kern="100" dirty="0">
                          <a:effectLst/>
                        </a:rPr>
                        <a:t>ド</a:t>
                      </a:r>
                      <a:endParaRPr kumimoji="1" lang="en-US" altLang="ja-JP" sz="900" kern="100" dirty="0">
                        <a:effectLst/>
                      </a:endParaRPr>
                    </a:p>
                  </a:txBody>
                  <a:tcPr marL="60830" marR="60830" marT="0" marB="0"/>
                </a:tc>
                <a:tc>
                  <a:txBody>
                    <a:bodyPr/>
                    <a:lstStyle/>
                    <a:p>
                      <a:pPr marL="182880" algn="just">
                        <a:spcAft>
                          <a:spcPts val="0"/>
                        </a:spcAft>
                      </a:pPr>
                      <a:r>
                        <a:rPr kumimoji="1" lang="ja-JP" sz="900" kern="100" dirty="0">
                          <a:effectLst/>
                        </a:rPr>
                        <a:t>メール配信設定マスタに存在するパターンコードを設定します</a:t>
                      </a:r>
                      <a:r>
                        <a:rPr kumimoji="1" lang="ja-JP" altLang="en-US" sz="900" kern="100" dirty="0">
                          <a:effectLst/>
                        </a:rPr>
                        <a:t>。</a:t>
                      </a:r>
                      <a:endParaRPr lang="ja-JP" sz="900" kern="100" dirty="0">
                        <a:effectLst/>
                      </a:endParaRPr>
                    </a:p>
                    <a:p>
                      <a:pPr marL="180340" algn="just">
                        <a:spcAft>
                          <a:spcPts val="0"/>
                        </a:spcAft>
                      </a:pPr>
                      <a:r>
                        <a:rPr kumimoji="1" lang="ja-JP" sz="900" kern="100" dirty="0">
                          <a:effectLst/>
                        </a:rPr>
                        <a:t>処理モードが”</a:t>
                      </a:r>
                      <a:r>
                        <a:rPr kumimoji="1" lang="en-US" sz="900" kern="100" dirty="0">
                          <a:effectLst/>
                        </a:rPr>
                        <a:t>1</a:t>
                      </a:r>
                      <a:r>
                        <a:rPr kumimoji="1" lang="ja-JP" sz="900" kern="100" dirty="0">
                          <a:effectLst/>
                        </a:rPr>
                        <a:t>”、”</a:t>
                      </a:r>
                      <a:r>
                        <a:rPr kumimoji="1" lang="en-US" sz="900" kern="100" dirty="0">
                          <a:effectLst/>
                        </a:rPr>
                        <a:t>2</a:t>
                      </a:r>
                      <a:r>
                        <a:rPr kumimoji="1" lang="ja-JP" sz="900" kern="100" dirty="0">
                          <a:effectLst/>
                        </a:rPr>
                        <a:t>”の場合、設定必須です</a:t>
                      </a:r>
                      <a:r>
                        <a:rPr kumimoji="1" lang="ja-JP" altLang="en-US" sz="900" kern="100" dirty="0">
                          <a:effectLst/>
                        </a:rPr>
                        <a:t>。</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extLst>
                  <a:ext uri="{0D108BD9-81ED-4DB2-BD59-A6C34878D82A}">
                    <a16:rowId xmlns:a16="http://schemas.microsoft.com/office/drawing/2014/main" val="358839398"/>
                  </a:ext>
                </a:extLst>
              </a:tr>
              <a:tr h="635749">
                <a:tc vMerge="1">
                  <a:txBody>
                    <a:bodyPr/>
                    <a:lstStyle/>
                    <a:p>
                      <a:endParaRPr kumimoji="1" lang="ja-JP" altLang="en-US"/>
                    </a:p>
                  </a:txBody>
                  <a:tcPr/>
                </a:tc>
                <a:tc>
                  <a:txBody>
                    <a:bodyPr/>
                    <a:lstStyle/>
                    <a:p>
                      <a:pPr marL="180340" algn="just">
                        <a:spcAft>
                          <a:spcPts val="0"/>
                        </a:spcAft>
                      </a:pPr>
                      <a:r>
                        <a:rPr kumimoji="1" lang="en-US" sz="900" kern="100" dirty="0">
                          <a:effectLst/>
                        </a:rPr>
                        <a:t>TAI_YMD</a:t>
                      </a:r>
                      <a:endParaRPr lang="ja-JP" sz="9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0830" marR="60830" marT="0" marB="0"/>
                </a:tc>
                <a:tc>
                  <a:txBody>
                    <a:bodyPr/>
                    <a:lstStyle/>
                    <a:p>
                      <a:pPr marL="180340" algn="just">
                        <a:spcAft>
                          <a:spcPts val="0"/>
                        </a:spcAft>
                      </a:pPr>
                      <a:r>
                        <a:rPr kumimoji="1" lang="ja-JP" sz="900" kern="100" dirty="0">
                          <a:effectLst/>
                        </a:rPr>
                        <a:t>支給年月日</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tc>
                  <a:txBody>
                    <a:bodyPr/>
                    <a:lstStyle/>
                    <a:p>
                      <a:pPr marL="182880" algn="just">
                        <a:spcAft>
                          <a:spcPts val="0"/>
                        </a:spcAft>
                      </a:pPr>
                      <a:r>
                        <a:rPr kumimoji="1" lang="ja-JP" sz="900" kern="100" dirty="0">
                          <a:effectLst/>
                        </a:rPr>
                        <a:t>メール配信時、対象となる支給年月日を設定します</a:t>
                      </a:r>
                      <a:r>
                        <a:rPr kumimoji="1" lang="ja-JP" altLang="en-US" sz="900" kern="100" dirty="0">
                          <a:effectLst/>
                        </a:rPr>
                        <a:t>。</a:t>
                      </a:r>
                      <a:endParaRPr kumimoji="1" lang="en-US" altLang="ja-JP" sz="900" kern="100" dirty="0">
                        <a:effectLst/>
                      </a:endParaRPr>
                    </a:p>
                    <a:p>
                      <a:pPr marL="182880" algn="just">
                        <a:spcAft>
                          <a:spcPts val="0"/>
                        </a:spcAft>
                      </a:pPr>
                      <a:r>
                        <a:rPr kumimoji="1" lang="ja-JP" altLang="en-US" sz="900" kern="100" dirty="0">
                          <a:effectLst/>
                        </a:rPr>
                        <a:t>（</a:t>
                      </a:r>
                      <a:r>
                        <a:rPr kumimoji="1" lang="en-US" altLang="ja-JP" sz="900" kern="100" dirty="0">
                          <a:effectLst/>
                        </a:rPr>
                        <a:t>YYYY/MM/DD</a:t>
                      </a:r>
                      <a:r>
                        <a:rPr kumimoji="1" lang="ja-JP" altLang="en-US" sz="900" kern="100" dirty="0">
                          <a:effectLst/>
                        </a:rPr>
                        <a:t>形式）</a:t>
                      </a:r>
                      <a:endParaRPr lang="ja-JP" sz="900" kern="100" dirty="0">
                        <a:effectLst/>
                      </a:endParaRPr>
                    </a:p>
                    <a:p>
                      <a:pPr marL="594360" indent="-628650" algn="just">
                        <a:spcAft>
                          <a:spcPts val="0"/>
                        </a:spcAft>
                      </a:pPr>
                      <a:r>
                        <a:rPr kumimoji="1" lang="ja-JP" altLang="en-US" sz="900" kern="100" baseline="0" dirty="0">
                          <a:effectLst/>
                        </a:rPr>
                        <a:t>    </a:t>
                      </a:r>
                      <a:r>
                        <a:rPr kumimoji="1" lang="ja-JP" sz="900" kern="100" dirty="0">
                          <a:effectLst/>
                        </a:rPr>
                        <a:t>処理モードが”</a:t>
                      </a:r>
                      <a:r>
                        <a:rPr kumimoji="1" lang="en-US" sz="900" kern="100" dirty="0">
                          <a:effectLst/>
                        </a:rPr>
                        <a:t>2</a:t>
                      </a:r>
                      <a:r>
                        <a:rPr kumimoji="1" lang="ja-JP" sz="900" kern="100" dirty="0">
                          <a:effectLst/>
                        </a:rPr>
                        <a:t>”の場合、</a:t>
                      </a:r>
                      <a:r>
                        <a:rPr kumimoji="1" lang="ja-JP" altLang="en-US" sz="900" kern="100" dirty="0">
                          <a:effectLst/>
                        </a:rPr>
                        <a:t>設定</a:t>
                      </a:r>
                      <a:r>
                        <a:rPr kumimoji="1" lang="ja-JP" sz="900" kern="100" dirty="0">
                          <a:effectLst/>
                        </a:rPr>
                        <a:t>必須です</a:t>
                      </a:r>
                      <a:r>
                        <a:rPr kumimoji="1" lang="ja-JP" altLang="en-US" sz="900" kern="100" dirty="0">
                          <a:effectLst/>
                        </a:rPr>
                        <a:t>。</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extLst>
                  <a:ext uri="{0D108BD9-81ED-4DB2-BD59-A6C34878D82A}">
                    <a16:rowId xmlns:a16="http://schemas.microsoft.com/office/drawing/2014/main" val="2598296715"/>
                  </a:ext>
                </a:extLst>
              </a:tr>
            </a:tbl>
          </a:graphicData>
        </a:graphic>
      </p:graphicFrame>
      <p:sp>
        <p:nvSpPr>
          <p:cNvPr id="11" name="Freeform 21"/>
          <p:cNvSpPr>
            <a:spLocks noEditPoints="1"/>
          </p:cNvSpPr>
          <p:nvPr/>
        </p:nvSpPr>
        <p:spPr bwMode="auto">
          <a:xfrm>
            <a:off x="3815916" y="476476"/>
            <a:ext cx="324036" cy="271686"/>
          </a:xfrm>
          <a:custGeom>
            <a:avLst/>
            <a:gdLst>
              <a:gd name="T0" fmla="*/ 407 w 459"/>
              <a:gd name="T1" fmla="*/ 405 h 405"/>
              <a:gd name="T2" fmla="*/ 51 w 459"/>
              <a:gd name="T3" fmla="*/ 405 h 405"/>
              <a:gd name="T4" fmla="*/ 7 w 459"/>
              <a:gd name="T5" fmla="*/ 384 h 405"/>
              <a:gd name="T6" fmla="*/ 11 w 459"/>
              <a:gd name="T7" fmla="*/ 335 h 405"/>
              <a:gd name="T8" fmla="*/ 189 w 459"/>
              <a:gd name="T9" fmla="*/ 27 h 405"/>
              <a:gd name="T10" fmla="*/ 229 w 459"/>
              <a:gd name="T11" fmla="*/ 0 h 405"/>
              <a:gd name="T12" fmla="*/ 269 w 459"/>
              <a:gd name="T13" fmla="*/ 27 h 405"/>
              <a:gd name="T14" fmla="*/ 447 w 459"/>
              <a:gd name="T15" fmla="*/ 335 h 405"/>
              <a:gd name="T16" fmla="*/ 451 w 459"/>
              <a:gd name="T17" fmla="*/ 384 h 405"/>
              <a:gd name="T18" fmla="*/ 407 w 459"/>
              <a:gd name="T19" fmla="*/ 405 h 405"/>
              <a:gd name="T20" fmla="*/ 435 w 459"/>
              <a:gd name="T21" fmla="*/ 374 h 405"/>
              <a:gd name="T22" fmla="*/ 431 w 459"/>
              <a:gd name="T23" fmla="*/ 345 h 405"/>
              <a:gd name="T24" fmla="*/ 253 w 459"/>
              <a:gd name="T25" fmla="*/ 36 h 405"/>
              <a:gd name="T26" fmla="*/ 229 w 459"/>
              <a:gd name="T27" fmla="*/ 18 h 405"/>
              <a:gd name="T28" fmla="*/ 205 w 459"/>
              <a:gd name="T29" fmla="*/ 36 h 405"/>
              <a:gd name="T30" fmla="*/ 27 w 459"/>
              <a:gd name="T31" fmla="*/ 345 h 405"/>
              <a:gd name="T32" fmla="*/ 23 w 459"/>
              <a:gd name="T33" fmla="*/ 374 h 405"/>
              <a:gd name="T34" fmla="*/ 51 w 459"/>
              <a:gd name="T35" fmla="*/ 386 h 405"/>
              <a:gd name="T36" fmla="*/ 407 w 459"/>
              <a:gd name="T37" fmla="*/ 386 h 405"/>
              <a:gd name="T38" fmla="*/ 435 w 459"/>
              <a:gd name="T39" fmla="*/ 374 h 405"/>
              <a:gd name="T40" fmla="*/ 229 w 459"/>
              <a:gd name="T41" fmla="*/ 24 h 405"/>
              <a:gd name="T42" fmla="*/ 210 w 459"/>
              <a:gd name="T43" fmla="*/ 39 h 405"/>
              <a:gd name="T44" fmla="*/ 32 w 459"/>
              <a:gd name="T45" fmla="*/ 348 h 405"/>
              <a:gd name="T46" fmla="*/ 29 w 459"/>
              <a:gd name="T47" fmla="*/ 371 h 405"/>
              <a:gd name="T48" fmla="*/ 51 w 459"/>
              <a:gd name="T49" fmla="*/ 380 h 405"/>
              <a:gd name="T50" fmla="*/ 407 w 459"/>
              <a:gd name="T51" fmla="*/ 380 h 405"/>
              <a:gd name="T52" fmla="*/ 429 w 459"/>
              <a:gd name="T53" fmla="*/ 371 h 405"/>
              <a:gd name="T54" fmla="*/ 426 w 459"/>
              <a:gd name="T55" fmla="*/ 348 h 405"/>
              <a:gd name="T56" fmla="*/ 248 w 459"/>
              <a:gd name="T57" fmla="*/ 39 h 405"/>
              <a:gd name="T58" fmla="*/ 229 w 459"/>
              <a:gd name="T59" fmla="*/ 24 h 405"/>
              <a:gd name="T60" fmla="*/ 256 w 459"/>
              <a:gd name="T61" fmla="*/ 309 h 405"/>
              <a:gd name="T62" fmla="*/ 229 w 459"/>
              <a:gd name="T63" fmla="*/ 336 h 405"/>
              <a:gd name="T64" fmla="*/ 202 w 459"/>
              <a:gd name="T65" fmla="*/ 309 h 405"/>
              <a:gd name="T66" fmla="*/ 229 w 459"/>
              <a:gd name="T67" fmla="*/ 282 h 405"/>
              <a:gd name="T68" fmla="*/ 256 w 459"/>
              <a:gd name="T69" fmla="*/ 309 h 405"/>
              <a:gd name="T70" fmla="*/ 256 w 459"/>
              <a:gd name="T71" fmla="*/ 121 h 405"/>
              <a:gd name="T72" fmla="*/ 243 w 459"/>
              <a:gd name="T73" fmla="*/ 261 h 405"/>
              <a:gd name="T74" fmla="*/ 215 w 459"/>
              <a:gd name="T75" fmla="*/ 261 h 405"/>
              <a:gd name="T76" fmla="*/ 202 w 459"/>
              <a:gd name="T77" fmla="*/ 121 h 405"/>
              <a:gd name="T78" fmla="*/ 256 w 459"/>
              <a:gd name="T79" fmla="*/ 12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9" h="405">
                <a:moveTo>
                  <a:pt x="407" y="405"/>
                </a:moveTo>
                <a:cubicBezTo>
                  <a:pt x="51" y="405"/>
                  <a:pt x="51" y="405"/>
                  <a:pt x="51" y="405"/>
                </a:cubicBezTo>
                <a:cubicBezTo>
                  <a:pt x="31" y="405"/>
                  <a:pt x="15" y="397"/>
                  <a:pt x="7" y="384"/>
                </a:cubicBezTo>
                <a:cubicBezTo>
                  <a:pt x="0" y="370"/>
                  <a:pt x="1" y="353"/>
                  <a:pt x="11" y="335"/>
                </a:cubicBezTo>
                <a:cubicBezTo>
                  <a:pt x="189" y="27"/>
                  <a:pt x="189" y="27"/>
                  <a:pt x="189" y="27"/>
                </a:cubicBezTo>
                <a:cubicBezTo>
                  <a:pt x="199" y="9"/>
                  <a:pt x="213" y="0"/>
                  <a:pt x="229" y="0"/>
                </a:cubicBezTo>
                <a:cubicBezTo>
                  <a:pt x="245" y="0"/>
                  <a:pt x="259" y="9"/>
                  <a:pt x="269" y="27"/>
                </a:cubicBezTo>
                <a:cubicBezTo>
                  <a:pt x="447" y="335"/>
                  <a:pt x="447" y="335"/>
                  <a:pt x="447" y="335"/>
                </a:cubicBezTo>
                <a:cubicBezTo>
                  <a:pt x="457" y="353"/>
                  <a:pt x="459" y="370"/>
                  <a:pt x="451" y="384"/>
                </a:cubicBezTo>
                <a:cubicBezTo>
                  <a:pt x="443" y="397"/>
                  <a:pt x="428" y="405"/>
                  <a:pt x="407" y="405"/>
                </a:cubicBezTo>
                <a:close/>
                <a:moveTo>
                  <a:pt x="435" y="374"/>
                </a:moveTo>
                <a:cubicBezTo>
                  <a:pt x="439" y="367"/>
                  <a:pt x="438" y="356"/>
                  <a:pt x="431" y="345"/>
                </a:cubicBezTo>
                <a:cubicBezTo>
                  <a:pt x="253" y="36"/>
                  <a:pt x="253" y="36"/>
                  <a:pt x="253" y="36"/>
                </a:cubicBezTo>
                <a:cubicBezTo>
                  <a:pt x="246" y="25"/>
                  <a:pt x="238" y="18"/>
                  <a:pt x="229" y="18"/>
                </a:cubicBezTo>
                <a:cubicBezTo>
                  <a:pt x="221" y="18"/>
                  <a:pt x="212" y="25"/>
                  <a:pt x="205" y="36"/>
                </a:cubicBezTo>
                <a:cubicBezTo>
                  <a:pt x="27" y="345"/>
                  <a:pt x="27" y="345"/>
                  <a:pt x="27" y="345"/>
                </a:cubicBezTo>
                <a:cubicBezTo>
                  <a:pt x="20" y="356"/>
                  <a:pt x="19" y="367"/>
                  <a:pt x="23" y="374"/>
                </a:cubicBezTo>
                <a:cubicBezTo>
                  <a:pt x="28" y="382"/>
                  <a:pt x="38" y="386"/>
                  <a:pt x="51" y="386"/>
                </a:cubicBezTo>
                <a:cubicBezTo>
                  <a:pt x="407" y="386"/>
                  <a:pt x="407" y="386"/>
                  <a:pt x="407" y="386"/>
                </a:cubicBezTo>
                <a:cubicBezTo>
                  <a:pt x="420" y="386"/>
                  <a:pt x="430" y="382"/>
                  <a:pt x="435" y="374"/>
                </a:cubicBezTo>
                <a:close/>
                <a:moveTo>
                  <a:pt x="229" y="24"/>
                </a:moveTo>
                <a:cubicBezTo>
                  <a:pt x="223" y="24"/>
                  <a:pt x="216" y="30"/>
                  <a:pt x="210" y="39"/>
                </a:cubicBezTo>
                <a:cubicBezTo>
                  <a:pt x="32" y="348"/>
                  <a:pt x="32" y="348"/>
                  <a:pt x="32" y="348"/>
                </a:cubicBezTo>
                <a:cubicBezTo>
                  <a:pt x="27" y="357"/>
                  <a:pt x="26" y="366"/>
                  <a:pt x="29" y="371"/>
                </a:cubicBezTo>
                <a:cubicBezTo>
                  <a:pt x="32" y="377"/>
                  <a:pt x="40" y="380"/>
                  <a:pt x="51" y="380"/>
                </a:cubicBezTo>
                <a:cubicBezTo>
                  <a:pt x="407" y="380"/>
                  <a:pt x="407" y="380"/>
                  <a:pt x="407" y="380"/>
                </a:cubicBezTo>
                <a:cubicBezTo>
                  <a:pt x="418" y="380"/>
                  <a:pt x="426" y="377"/>
                  <a:pt x="429" y="371"/>
                </a:cubicBezTo>
                <a:cubicBezTo>
                  <a:pt x="433" y="366"/>
                  <a:pt x="431" y="357"/>
                  <a:pt x="426" y="348"/>
                </a:cubicBezTo>
                <a:cubicBezTo>
                  <a:pt x="248" y="39"/>
                  <a:pt x="248" y="39"/>
                  <a:pt x="248" y="39"/>
                </a:cubicBezTo>
                <a:cubicBezTo>
                  <a:pt x="242" y="30"/>
                  <a:pt x="235" y="24"/>
                  <a:pt x="229" y="24"/>
                </a:cubicBezTo>
                <a:close/>
                <a:moveTo>
                  <a:pt x="256" y="309"/>
                </a:moveTo>
                <a:cubicBezTo>
                  <a:pt x="256" y="324"/>
                  <a:pt x="244" y="336"/>
                  <a:pt x="229" y="336"/>
                </a:cubicBezTo>
                <a:cubicBezTo>
                  <a:pt x="214" y="336"/>
                  <a:pt x="202" y="324"/>
                  <a:pt x="202" y="309"/>
                </a:cubicBezTo>
                <a:cubicBezTo>
                  <a:pt x="202" y="294"/>
                  <a:pt x="214" y="282"/>
                  <a:pt x="229" y="282"/>
                </a:cubicBezTo>
                <a:cubicBezTo>
                  <a:pt x="244" y="282"/>
                  <a:pt x="256" y="294"/>
                  <a:pt x="256" y="309"/>
                </a:cubicBezTo>
                <a:close/>
                <a:moveTo>
                  <a:pt x="256" y="121"/>
                </a:moveTo>
                <a:cubicBezTo>
                  <a:pt x="243" y="261"/>
                  <a:pt x="243" y="261"/>
                  <a:pt x="243" y="261"/>
                </a:cubicBezTo>
                <a:cubicBezTo>
                  <a:pt x="215" y="261"/>
                  <a:pt x="215" y="261"/>
                  <a:pt x="215" y="261"/>
                </a:cubicBezTo>
                <a:cubicBezTo>
                  <a:pt x="202" y="121"/>
                  <a:pt x="202" y="121"/>
                  <a:pt x="202" y="121"/>
                </a:cubicBezTo>
                <a:lnTo>
                  <a:pt x="256" y="121"/>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 name="タイトル 3"/>
          <p:cNvSpPr txBox="1">
            <a:spLocks/>
          </p:cNvSpPr>
          <p:nvPr/>
        </p:nvSpPr>
        <p:spPr>
          <a:xfrm>
            <a:off x="4200366" y="498758"/>
            <a:ext cx="2223396" cy="293537"/>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1600" dirty="0">
                <a:solidFill>
                  <a:srgbClr val="FFFF00"/>
                </a:solidFill>
                <a:latin typeface="+mn-ea"/>
                <a:ea typeface="+mn-ea"/>
              </a:rPr>
              <a:t>8</a:t>
            </a:r>
            <a:r>
              <a:rPr lang="ja-JP" altLang="en-US" sz="1600" dirty="0">
                <a:solidFill>
                  <a:srgbClr val="FFFF00"/>
                </a:solidFill>
                <a:latin typeface="+mn-ea"/>
                <a:ea typeface="+mn-ea"/>
              </a:rPr>
              <a:t>月掲載パッチ対応予定</a:t>
            </a:r>
            <a:endParaRPr lang="ja-JP" altLang="en-US" sz="1400" dirty="0">
              <a:solidFill>
                <a:srgbClr val="FFFF00"/>
              </a:solidFill>
              <a:latin typeface="+mn-ea"/>
              <a:ea typeface="+mn-ea"/>
            </a:endParaRPr>
          </a:p>
        </p:txBody>
      </p:sp>
    </p:spTree>
    <p:extLst>
      <p:ext uri="{BB962C8B-B14F-4D97-AF65-F5344CB8AC3E}">
        <p14:creationId xmlns:p14="http://schemas.microsoft.com/office/powerpoint/2010/main" val="15417105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53</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タイトル 3"/>
          <p:cNvSpPr txBox="1">
            <a:spLocks/>
          </p:cNvSpPr>
          <p:nvPr/>
        </p:nvSpPr>
        <p:spPr>
          <a:xfrm>
            <a:off x="360000" y="90120"/>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人事管理・給与管理共通</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4</a:t>
            </a:r>
            <a:r>
              <a:rPr lang="en-US" altLang="ja-JP" sz="1800" dirty="0">
                <a:solidFill>
                  <a:prstClr val="white"/>
                </a:solidFill>
                <a:latin typeface="+mn-ea"/>
              </a:rPr>
              <a:t>. </a:t>
            </a:r>
            <a:r>
              <a:rPr lang="ja-JP" altLang="en-US" sz="1800" dirty="0">
                <a:solidFill>
                  <a:prstClr val="white"/>
                </a:solidFill>
                <a:latin typeface="+mn-ea"/>
              </a:rPr>
              <a:t>個人別明細書バッチ化 対応</a:t>
            </a:r>
            <a:endParaRPr lang="ja-JP" altLang="en-US" sz="1800" dirty="0">
              <a:latin typeface="+mn-ea"/>
              <a:ea typeface="+mn-ea"/>
            </a:endParaRPr>
          </a:p>
        </p:txBody>
      </p:sp>
      <p:sp>
        <p:nvSpPr>
          <p:cNvPr id="8" name="テキスト プレースホルダー 2"/>
          <p:cNvSpPr txBox="1">
            <a:spLocks/>
          </p:cNvSpPr>
          <p:nvPr/>
        </p:nvSpPr>
        <p:spPr>
          <a:xfrm>
            <a:off x="287524" y="825925"/>
            <a:ext cx="666936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latin typeface="メイリオ"/>
                <a:ea typeface="メイリオ"/>
              </a:rPr>
              <a:t>個人別年末調整諸表用</a:t>
            </a:r>
            <a:r>
              <a:rPr lang="en-US" altLang="ja-JP" sz="1200" b="1" u="sng" dirty="0">
                <a:solidFill>
                  <a:prstClr val="black"/>
                </a:solidFill>
                <a:latin typeface="メイリオ"/>
                <a:ea typeface="メイリオ"/>
              </a:rPr>
              <a:t>INI</a:t>
            </a:r>
            <a:r>
              <a:rPr lang="ja-JP" altLang="en-US" sz="1200" b="1" u="sng" dirty="0">
                <a:solidFill>
                  <a:prstClr val="black"/>
                </a:solidFill>
                <a:latin typeface="メイリオ"/>
                <a:ea typeface="メイリオ"/>
              </a:rPr>
              <a:t>ファイル（設定ファイル）内容</a:t>
            </a:r>
            <a:endParaRPr lang="en-US" altLang="ja-JP" sz="1200" u="sng" dirty="0">
              <a:solidFill>
                <a:prstClr val="black"/>
              </a:solidFill>
              <a:latin typeface="メイリオ"/>
              <a:ea typeface="メイリオ"/>
            </a:endParaRPr>
          </a:p>
        </p:txBody>
      </p:sp>
      <p:sp>
        <p:nvSpPr>
          <p:cNvPr id="4" name="Rectangle 1"/>
          <p:cNvSpPr>
            <a:spLocks noChangeArrowheads="1"/>
          </p:cNvSpPr>
          <p:nvPr/>
        </p:nvSpPr>
        <p:spPr bwMode="auto">
          <a:xfrm>
            <a:off x="647616" y="128187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6" name="表 5"/>
          <p:cNvGraphicFramePr>
            <a:graphicFrameLocks noGrp="1"/>
          </p:cNvGraphicFramePr>
          <p:nvPr>
            <p:extLst>
              <p:ext uri="{D42A27DB-BD31-4B8C-83A1-F6EECF244321}">
                <p14:modId xmlns:p14="http://schemas.microsoft.com/office/powerpoint/2010/main" val="3216613600"/>
              </p:ext>
            </p:extLst>
          </p:nvPr>
        </p:nvGraphicFramePr>
        <p:xfrm>
          <a:off x="360000" y="1072038"/>
          <a:ext cx="8514918" cy="2994520"/>
        </p:xfrm>
        <a:graphic>
          <a:graphicData uri="http://schemas.openxmlformats.org/drawingml/2006/table">
            <a:tbl>
              <a:tblPr firstRow="1" firstCol="1" bandRow="1">
                <a:tableStyleId>{21E4AEA4-8DFA-4A89-87EB-49C32662AFE0}</a:tableStyleId>
              </a:tblPr>
              <a:tblGrid>
                <a:gridCol w="1548747">
                  <a:extLst>
                    <a:ext uri="{9D8B030D-6E8A-4147-A177-3AD203B41FA5}">
                      <a16:colId xmlns:a16="http://schemas.microsoft.com/office/drawing/2014/main" val="1916796957"/>
                    </a:ext>
                  </a:extLst>
                </a:gridCol>
                <a:gridCol w="1672193">
                  <a:extLst>
                    <a:ext uri="{9D8B030D-6E8A-4147-A177-3AD203B41FA5}">
                      <a16:colId xmlns:a16="http://schemas.microsoft.com/office/drawing/2014/main" val="3630365174"/>
                    </a:ext>
                  </a:extLst>
                </a:gridCol>
                <a:gridCol w="1783148">
                  <a:extLst>
                    <a:ext uri="{9D8B030D-6E8A-4147-A177-3AD203B41FA5}">
                      <a16:colId xmlns:a16="http://schemas.microsoft.com/office/drawing/2014/main" val="3897231503"/>
                    </a:ext>
                  </a:extLst>
                </a:gridCol>
                <a:gridCol w="3510830">
                  <a:extLst>
                    <a:ext uri="{9D8B030D-6E8A-4147-A177-3AD203B41FA5}">
                      <a16:colId xmlns:a16="http://schemas.microsoft.com/office/drawing/2014/main" val="1751468835"/>
                    </a:ext>
                  </a:extLst>
                </a:gridCol>
              </a:tblGrid>
              <a:tr h="127150">
                <a:tc>
                  <a:txBody>
                    <a:bodyPr/>
                    <a:lstStyle/>
                    <a:p>
                      <a:pPr marL="182880" algn="just">
                        <a:spcAft>
                          <a:spcPts val="0"/>
                        </a:spcAft>
                      </a:pPr>
                      <a:r>
                        <a:rPr kumimoji="1" lang="ja-JP" sz="900" kern="100" dirty="0">
                          <a:effectLst/>
                        </a:rPr>
                        <a:t>セクション</a:t>
                      </a:r>
                      <a:endParaRPr lang="ja-JP" sz="900" kern="100" dirty="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nchor="ctr"/>
                </a:tc>
                <a:tc>
                  <a:txBody>
                    <a:bodyPr/>
                    <a:lstStyle/>
                    <a:p>
                      <a:pPr marL="182880" algn="just">
                        <a:spcAft>
                          <a:spcPts val="0"/>
                        </a:spcAft>
                      </a:pPr>
                      <a:r>
                        <a:rPr kumimoji="1" lang="ja-JP" sz="900" kern="100" dirty="0">
                          <a:effectLst/>
                        </a:rPr>
                        <a:t>キー</a:t>
                      </a:r>
                      <a:endParaRPr lang="ja-JP" sz="900" kern="100" dirty="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nchor="ctr"/>
                </a:tc>
                <a:tc>
                  <a:txBody>
                    <a:bodyPr/>
                    <a:lstStyle/>
                    <a:p>
                      <a:pPr marL="182880" algn="just">
                        <a:spcAft>
                          <a:spcPts val="0"/>
                        </a:spcAft>
                      </a:pPr>
                      <a:r>
                        <a:rPr kumimoji="1" lang="ja-JP" sz="900" kern="100">
                          <a:effectLst/>
                        </a:rPr>
                        <a:t>定義名</a:t>
                      </a:r>
                      <a:endParaRPr lang="ja-JP" sz="900" kern="10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nchor="ctr"/>
                </a:tc>
                <a:tc>
                  <a:txBody>
                    <a:bodyPr/>
                    <a:lstStyle/>
                    <a:p>
                      <a:pPr marL="182880" algn="just">
                        <a:spcAft>
                          <a:spcPts val="0"/>
                        </a:spcAft>
                      </a:pPr>
                      <a:r>
                        <a:rPr kumimoji="1" lang="ja-JP" sz="900" kern="100">
                          <a:effectLst/>
                        </a:rPr>
                        <a:t>説明</a:t>
                      </a:r>
                      <a:endParaRPr lang="ja-JP" sz="900" kern="10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nchor="ctr"/>
                </a:tc>
                <a:extLst>
                  <a:ext uri="{0D108BD9-81ED-4DB2-BD59-A6C34878D82A}">
                    <a16:rowId xmlns:a16="http://schemas.microsoft.com/office/drawing/2014/main" val="261017993"/>
                  </a:ext>
                </a:extLst>
              </a:tr>
              <a:tr h="127150">
                <a:tc rowSpan="2">
                  <a:txBody>
                    <a:bodyPr/>
                    <a:lstStyle/>
                    <a:p>
                      <a:pPr marL="182880" algn="just">
                        <a:spcAft>
                          <a:spcPts val="0"/>
                        </a:spcAft>
                      </a:pPr>
                      <a:r>
                        <a:rPr kumimoji="1" lang="en-US" sz="900" kern="100" dirty="0">
                          <a:effectLst/>
                        </a:rPr>
                        <a:t>SYSTEM</a:t>
                      </a:r>
                      <a:endParaRPr lang="ja-JP" sz="900" kern="100" dirty="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tc>
                <a:tc>
                  <a:txBody>
                    <a:bodyPr/>
                    <a:lstStyle/>
                    <a:p>
                      <a:pPr marL="182880" algn="just">
                        <a:spcAft>
                          <a:spcPts val="0"/>
                        </a:spcAft>
                      </a:pPr>
                      <a:r>
                        <a:rPr kumimoji="1" lang="en-US" sz="900" kern="100" dirty="0">
                          <a:effectLst/>
                        </a:rPr>
                        <a:t>LOG_OUT_CONSOLE</a:t>
                      </a:r>
                      <a:endParaRPr lang="ja-JP" sz="900" kern="100" dirty="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tc>
                <a:tc>
                  <a:txBody>
                    <a:bodyPr/>
                    <a:lstStyle/>
                    <a:p>
                      <a:pPr marL="182880" algn="just">
                        <a:spcAft>
                          <a:spcPts val="0"/>
                        </a:spcAft>
                      </a:pPr>
                      <a:r>
                        <a:rPr kumimoji="1" lang="ja-JP" sz="900" kern="100">
                          <a:effectLst/>
                        </a:rPr>
                        <a:t>画面表示フラグ</a:t>
                      </a:r>
                      <a:endParaRPr lang="ja-JP" sz="900" kern="10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tc>
                <a:tc>
                  <a:txBody>
                    <a:bodyPr/>
                    <a:lstStyle/>
                    <a:p>
                      <a:pPr marL="182880">
                        <a:spcAft>
                          <a:spcPts val="0"/>
                        </a:spcAft>
                      </a:pPr>
                      <a:r>
                        <a:rPr kumimoji="1" lang="ja-JP" sz="900" kern="100">
                          <a:effectLst/>
                        </a:rPr>
                        <a:t>※バッチ実行ツール共通パラメータ</a:t>
                      </a:r>
                      <a:endParaRPr lang="ja-JP" sz="900" kern="10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tc>
                <a:extLst>
                  <a:ext uri="{0D108BD9-81ED-4DB2-BD59-A6C34878D82A}">
                    <a16:rowId xmlns:a16="http://schemas.microsoft.com/office/drawing/2014/main" val="2404059507"/>
                  </a:ext>
                </a:extLst>
              </a:tr>
              <a:tr h="127150">
                <a:tc vMerge="1">
                  <a:txBody>
                    <a:bodyPr/>
                    <a:lstStyle/>
                    <a:p>
                      <a:endParaRPr kumimoji="1" lang="ja-JP" altLang="en-US"/>
                    </a:p>
                  </a:txBody>
                  <a:tcPr/>
                </a:tc>
                <a:tc>
                  <a:txBody>
                    <a:bodyPr/>
                    <a:lstStyle/>
                    <a:p>
                      <a:pPr marL="180340" algn="just">
                        <a:spcAft>
                          <a:spcPts val="0"/>
                        </a:spcAft>
                      </a:pPr>
                      <a:r>
                        <a:rPr kumimoji="1" lang="en-US" sz="900" kern="100">
                          <a:effectLst/>
                        </a:rPr>
                        <a:t>LOG_OUT_LEVEL</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tc>
                  <a:txBody>
                    <a:bodyPr/>
                    <a:lstStyle/>
                    <a:p>
                      <a:pPr marL="180340" algn="just">
                        <a:spcAft>
                          <a:spcPts val="0"/>
                        </a:spcAft>
                      </a:pPr>
                      <a:r>
                        <a:rPr kumimoji="1" lang="ja-JP" sz="900" kern="100">
                          <a:effectLst/>
                        </a:rPr>
                        <a:t>ログ出力レベル</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tc>
                  <a:txBody>
                    <a:bodyPr/>
                    <a:lstStyle/>
                    <a:p>
                      <a:pPr marL="180340" algn="just">
                        <a:spcAft>
                          <a:spcPts val="0"/>
                        </a:spcAft>
                      </a:pPr>
                      <a:r>
                        <a:rPr kumimoji="1" lang="ja-JP" sz="900" kern="100">
                          <a:effectLst/>
                        </a:rPr>
                        <a:t>※バッチ実行ツール共通パラメータ</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extLst>
                  <a:ext uri="{0D108BD9-81ED-4DB2-BD59-A6C34878D82A}">
                    <a16:rowId xmlns:a16="http://schemas.microsoft.com/office/drawing/2014/main" val="2584801333"/>
                  </a:ext>
                </a:extLst>
              </a:tr>
              <a:tr h="508600">
                <a:tc rowSpan="5">
                  <a:txBody>
                    <a:bodyPr/>
                    <a:lstStyle/>
                    <a:p>
                      <a:pPr marL="182880" algn="just">
                        <a:spcAft>
                          <a:spcPts val="0"/>
                        </a:spcAft>
                      </a:pPr>
                      <a:r>
                        <a:rPr kumimoji="1" lang="en-US" sz="900" kern="100" dirty="0">
                          <a:effectLst/>
                        </a:rPr>
                        <a:t>PARAMETER</a:t>
                      </a:r>
                      <a:endParaRPr lang="ja-JP" sz="900" kern="100" dirty="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tc>
                <a:tc>
                  <a:txBody>
                    <a:bodyPr/>
                    <a:lstStyle/>
                    <a:p>
                      <a:pPr marL="182880" algn="just">
                        <a:spcAft>
                          <a:spcPts val="0"/>
                        </a:spcAft>
                      </a:pPr>
                      <a:r>
                        <a:rPr kumimoji="1" lang="en-US" sz="900" kern="100" dirty="0">
                          <a:effectLst/>
                        </a:rPr>
                        <a:t>SRI_MODE</a:t>
                      </a:r>
                      <a:endParaRPr lang="ja-JP" sz="900" kern="100" dirty="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tc>
                <a:tc>
                  <a:txBody>
                    <a:bodyPr/>
                    <a:lstStyle/>
                    <a:p>
                      <a:pPr marL="182880" algn="just">
                        <a:spcAft>
                          <a:spcPts val="0"/>
                        </a:spcAft>
                      </a:pPr>
                      <a:r>
                        <a:rPr kumimoji="1" lang="ja-JP" sz="900" kern="100" dirty="0">
                          <a:effectLst/>
                        </a:rPr>
                        <a:t>処理モード</a:t>
                      </a:r>
                      <a:endParaRPr lang="ja-JP" sz="900" kern="100" dirty="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tc>
                <a:tc>
                  <a:txBody>
                    <a:bodyPr/>
                    <a:lstStyle/>
                    <a:p>
                      <a:pPr marL="182880" algn="just">
                        <a:spcAft>
                          <a:spcPts val="0"/>
                        </a:spcAft>
                      </a:pPr>
                      <a:r>
                        <a:rPr kumimoji="1" lang="ja-JP" sz="900" kern="100" dirty="0">
                          <a:effectLst/>
                        </a:rPr>
                        <a:t>処理モードを設定します</a:t>
                      </a:r>
                      <a:r>
                        <a:rPr kumimoji="1" lang="ja-JP" altLang="en-US" sz="900" kern="100" dirty="0">
                          <a:effectLst/>
                        </a:rPr>
                        <a:t>。</a:t>
                      </a:r>
                      <a:endParaRPr lang="ja-JP" sz="900" kern="100" dirty="0">
                        <a:effectLst/>
                      </a:endParaRPr>
                    </a:p>
                    <a:p>
                      <a:pPr marL="182880" algn="just">
                        <a:spcAft>
                          <a:spcPts val="0"/>
                        </a:spcAft>
                      </a:pPr>
                      <a:r>
                        <a:rPr kumimoji="1" lang="en-US" sz="900" kern="100" dirty="0">
                          <a:effectLst/>
                        </a:rPr>
                        <a:t>0</a:t>
                      </a:r>
                      <a:r>
                        <a:rPr kumimoji="1" lang="ja-JP" sz="900" kern="100" dirty="0">
                          <a:effectLst/>
                        </a:rPr>
                        <a:t>：個人別明細書作成のみ</a:t>
                      </a:r>
                      <a:endParaRPr lang="ja-JP" sz="900" kern="100" dirty="0">
                        <a:effectLst/>
                      </a:endParaRPr>
                    </a:p>
                    <a:p>
                      <a:pPr marL="182880" algn="just">
                        <a:spcAft>
                          <a:spcPts val="0"/>
                        </a:spcAft>
                      </a:pPr>
                      <a:r>
                        <a:rPr kumimoji="1" lang="en-US" sz="900" kern="100" dirty="0">
                          <a:effectLst/>
                        </a:rPr>
                        <a:t>1</a:t>
                      </a:r>
                      <a:r>
                        <a:rPr kumimoji="1" lang="ja-JP" sz="900" kern="100" dirty="0">
                          <a:effectLst/>
                        </a:rPr>
                        <a:t>：個人別明細書作成＋メール配信</a:t>
                      </a:r>
                      <a:endParaRPr lang="ja-JP" sz="900" kern="100" dirty="0">
                        <a:effectLst/>
                      </a:endParaRPr>
                    </a:p>
                    <a:p>
                      <a:pPr marL="182880" algn="just">
                        <a:spcAft>
                          <a:spcPts val="0"/>
                        </a:spcAft>
                      </a:pPr>
                      <a:r>
                        <a:rPr kumimoji="1" lang="en-US" sz="900" kern="100" dirty="0">
                          <a:effectLst/>
                        </a:rPr>
                        <a:t>2</a:t>
                      </a:r>
                      <a:r>
                        <a:rPr kumimoji="1" lang="ja-JP" sz="900" kern="100" dirty="0">
                          <a:effectLst/>
                        </a:rPr>
                        <a:t>：メール配信のみ</a:t>
                      </a:r>
                      <a:endParaRPr lang="ja-JP" sz="900" kern="100" dirty="0">
                        <a:solidFill>
                          <a:srgbClr val="FF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tc>
                <a:extLst>
                  <a:ext uri="{0D108BD9-81ED-4DB2-BD59-A6C34878D82A}">
                    <a16:rowId xmlns:a16="http://schemas.microsoft.com/office/drawing/2014/main" val="3498307808"/>
                  </a:ext>
                </a:extLst>
              </a:tr>
              <a:tr h="508600">
                <a:tc vMerge="1">
                  <a:txBody>
                    <a:bodyPr/>
                    <a:lstStyle/>
                    <a:p>
                      <a:endParaRPr kumimoji="1" lang="ja-JP" altLang="en-US"/>
                    </a:p>
                  </a:txBody>
                  <a:tcPr/>
                </a:tc>
                <a:tc>
                  <a:txBody>
                    <a:bodyPr/>
                    <a:lstStyle/>
                    <a:p>
                      <a:pPr marL="180340" algn="just">
                        <a:spcAft>
                          <a:spcPts val="0"/>
                        </a:spcAft>
                      </a:pPr>
                      <a:r>
                        <a:rPr kumimoji="1" lang="en-US" sz="900" kern="100">
                          <a:effectLst/>
                        </a:rPr>
                        <a:t>PARAM_CODE</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tc>
                  <a:txBody>
                    <a:bodyPr/>
                    <a:lstStyle/>
                    <a:p>
                      <a:pPr marL="180340" algn="just">
                        <a:spcAft>
                          <a:spcPts val="0"/>
                        </a:spcAft>
                      </a:pPr>
                      <a:r>
                        <a:rPr kumimoji="1" lang="ja-JP" sz="900" kern="100" dirty="0">
                          <a:effectLst/>
                        </a:rPr>
                        <a:t>パラメータコード</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tc>
                  <a:txBody>
                    <a:bodyPr/>
                    <a:lstStyle/>
                    <a:p>
                      <a:pPr marL="182880" algn="just">
                        <a:spcAft>
                          <a:spcPts val="0"/>
                        </a:spcAft>
                      </a:pPr>
                      <a:r>
                        <a:rPr kumimoji="1" lang="ja-JP" sz="900" kern="100" dirty="0">
                          <a:effectLst/>
                        </a:rPr>
                        <a:t>パラメータ登録時のパラメータコードを設定します</a:t>
                      </a:r>
                      <a:r>
                        <a:rPr kumimoji="1" lang="ja-JP" altLang="en-US" sz="900" kern="100" dirty="0">
                          <a:effectLst/>
                        </a:rPr>
                        <a:t>。</a:t>
                      </a:r>
                      <a:endParaRPr lang="ja-JP" sz="900" kern="100" dirty="0">
                        <a:effectLst/>
                      </a:endParaRPr>
                    </a:p>
                    <a:p>
                      <a:pPr marL="180340" algn="just">
                        <a:spcAft>
                          <a:spcPts val="0"/>
                        </a:spcAft>
                      </a:pPr>
                      <a:r>
                        <a:rPr kumimoji="1" lang="ja-JP" sz="900" kern="100" dirty="0">
                          <a:effectLst/>
                        </a:rPr>
                        <a:t>処理モードが”</a:t>
                      </a:r>
                      <a:r>
                        <a:rPr kumimoji="1" lang="en-US" sz="900" kern="100" dirty="0">
                          <a:effectLst/>
                        </a:rPr>
                        <a:t>0</a:t>
                      </a:r>
                      <a:r>
                        <a:rPr kumimoji="1" lang="ja-JP" sz="900" kern="100" dirty="0">
                          <a:effectLst/>
                        </a:rPr>
                        <a:t>”、”</a:t>
                      </a:r>
                      <a:r>
                        <a:rPr kumimoji="1" lang="en-US" sz="900" kern="100" dirty="0">
                          <a:effectLst/>
                        </a:rPr>
                        <a:t>1</a:t>
                      </a:r>
                      <a:r>
                        <a:rPr kumimoji="1" lang="ja-JP" sz="900" kern="100" dirty="0">
                          <a:effectLst/>
                        </a:rPr>
                        <a:t>”の場合、設定必須です</a:t>
                      </a:r>
                      <a:r>
                        <a:rPr kumimoji="1" lang="ja-JP" altLang="en-US" sz="900" kern="100" dirty="0">
                          <a:effectLst/>
                        </a:rPr>
                        <a:t>。</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extLst>
                  <a:ext uri="{0D108BD9-81ED-4DB2-BD59-A6C34878D82A}">
                    <a16:rowId xmlns:a16="http://schemas.microsoft.com/office/drawing/2014/main" val="925936452"/>
                  </a:ext>
                </a:extLst>
              </a:tr>
              <a:tr h="508600">
                <a:tc vMerge="1">
                  <a:txBody>
                    <a:bodyPr/>
                    <a:lstStyle/>
                    <a:p>
                      <a:endParaRPr kumimoji="1" lang="ja-JP" altLang="en-US"/>
                    </a:p>
                  </a:txBody>
                  <a:tcPr/>
                </a:tc>
                <a:tc>
                  <a:txBody>
                    <a:bodyPr/>
                    <a:lstStyle/>
                    <a:p>
                      <a:pPr marL="180340" algn="just">
                        <a:spcAft>
                          <a:spcPts val="0"/>
                        </a:spcAft>
                      </a:pPr>
                      <a:r>
                        <a:rPr kumimoji="1" lang="en-US" sz="900" kern="100">
                          <a:effectLst/>
                        </a:rPr>
                        <a:t>PATTERN_CODE</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tc>
                  <a:txBody>
                    <a:bodyPr/>
                    <a:lstStyle/>
                    <a:p>
                      <a:pPr marL="180340" algn="just">
                        <a:spcAft>
                          <a:spcPts val="0"/>
                        </a:spcAft>
                      </a:pPr>
                      <a:r>
                        <a:rPr kumimoji="1" lang="ja-JP" sz="900" kern="100" dirty="0">
                          <a:effectLst/>
                        </a:rPr>
                        <a:t>パターンコー</a:t>
                      </a:r>
                      <a:r>
                        <a:rPr kumimoji="1" lang="ja-JP" altLang="en-US" sz="900" kern="100" dirty="0">
                          <a:effectLst/>
                        </a:rPr>
                        <a:t>ド</a:t>
                      </a:r>
                      <a:endParaRPr kumimoji="1" lang="en-US" altLang="ja-JP" sz="900" kern="100" dirty="0">
                        <a:effectLst/>
                      </a:endParaRPr>
                    </a:p>
                  </a:txBody>
                  <a:tcPr marL="60830" marR="60830" marT="0" marB="0"/>
                </a:tc>
                <a:tc>
                  <a:txBody>
                    <a:bodyPr/>
                    <a:lstStyle/>
                    <a:p>
                      <a:pPr marL="182880" algn="just">
                        <a:spcAft>
                          <a:spcPts val="0"/>
                        </a:spcAft>
                      </a:pPr>
                      <a:r>
                        <a:rPr kumimoji="1" lang="ja-JP" sz="900" kern="100" dirty="0">
                          <a:effectLst/>
                        </a:rPr>
                        <a:t>メール配信設定マスタに存在するパターンコードを設定します</a:t>
                      </a:r>
                      <a:r>
                        <a:rPr kumimoji="1" lang="ja-JP" altLang="en-US" sz="900" kern="100" dirty="0">
                          <a:effectLst/>
                        </a:rPr>
                        <a:t>。</a:t>
                      </a:r>
                      <a:endParaRPr lang="ja-JP" sz="900" kern="100" dirty="0">
                        <a:effectLst/>
                      </a:endParaRPr>
                    </a:p>
                    <a:p>
                      <a:pPr marL="180340" algn="just">
                        <a:spcAft>
                          <a:spcPts val="0"/>
                        </a:spcAft>
                      </a:pPr>
                      <a:r>
                        <a:rPr kumimoji="1" lang="ja-JP" sz="900" kern="100" dirty="0">
                          <a:effectLst/>
                        </a:rPr>
                        <a:t>処理モードが”</a:t>
                      </a:r>
                      <a:r>
                        <a:rPr kumimoji="1" lang="en-US" sz="900" kern="100" dirty="0">
                          <a:effectLst/>
                        </a:rPr>
                        <a:t>1</a:t>
                      </a:r>
                      <a:r>
                        <a:rPr kumimoji="1" lang="ja-JP" sz="900" kern="100" dirty="0">
                          <a:effectLst/>
                        </a:rPr>
                        <a:t>”、”</a:t>
                      </a:r>
                      <a:r>
                        <a:rPr kumimoji="1" lang="en-US" sz="900" kern="100" dirty="0">
                          <a:effectLst/>
                        </a:rPr>
                        <a:t>2</a:t>
                      </a:r>
                      <a:r>
                        <a:rPr kumimoji="1" lang="ja-JP" sz="900" kern="100" dirty="0">
                          <a:effectLst/>
                        </a:rPr>
                        <a:t>”の場合、設定必須です</a:t>
                      </a:r>
                      <a:r>
                        <a:rPr kumimoji="1" lang="ja-JP" altLang="en-US" sz="900" kern="100" dirty="0">
                          <a:effectLst/>
                        </a:rPr>
                        <a:t>。</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extLst>
                  <a:ext uri="{0D108BD9-81ED-4DB2-BD59-A6C34878D82A}">
                    <a16:rowId xmlns:a16="http://schemas.microsoft.com/office/drawing/2014/main" val="358839398"/>
                  </a:ext>
                </a:extLst>
              </a:tr>
              <a:tr h="508600">
                <a:tc vMerge="1">
                  <a:txBody>
                    <a:bodyPr/>
                    <a:lstStyle/>
                    <a:p>
                      <a:endParaRPr kumimoji="1" lang="ja-JP" altLang="en-US"/>
                    </a:p>
                  </a:txBody>
                  <a:tcPr/>
                </a:tc>
                <a:tc>
                  <a:txBody>
                    <a:bodyPr/>
                    <a:lstStyle/>
                    <a:p>
                      <a:pPr marL="180340" algn="just">
                        <a:spcAft>
                          <a:spcPts val="0"/>
                        </a:spcAft>
                      </a:pPr>
                      <a:r>
                        <a:rPr kumimoji="1" lang="en-US" sz="900" kern="100" dirty="0">
                          <a:effectLst/>
                        </a:rPr>
                        <a:t>TAI_</a:t>
                      </a:r>
                      <a:r>
                        <a:rPr kumimoji="1" lang="en-US" altLang="ja-JP" sz="900" kern="100" dirty="0">
                          <a:effectLst/>
                        </a:rPr>
                        <a:t>NEN</a:t>
                      </a:r>
                      <a:endParaRPr lang="ja-JP" sz="9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0830" marR="60830" marT="0" marB="0"/>
                </a:tc>
                <a:tc>
                  <a:txBody>
                    <a:bodyPr/>
                    <a:lstStyle/>
                    <a:p>
                      <a:pPr marL="180340" algn="just">
                        <a:spcAft>
                          <a:spcPts val="0"/>
                        </a:spcAft>
                      </a:pPr>
                      <a:r>
                        <a:rPr lang="ja-JP" altLang="en-US" sz="900" kern="100" dirty="0">
                          <a:effectLst/>
                          <a:latin typeface="+mn-ea"/>
                          <a:ea typeface="+mn-ea"/>
                          <a:cs typeface="Times New Roman" panose="02020603050405020304" pitchFamily="18" charset="0"/>
                        </a:rPr>
                        <a:t>年調年</a:t>
                      </a:r>
                      <a:endParaRPr lang="ja-JP" sz="900" kern="100" dirty="0">
                        <a:effectLst/>
                        <a:latin typeface="+mn-ea"/>
                        <a:ea typeface="+mn-ea"/>
                        <a:cs typeface="Times New Roman" panose="02020603050405020304" pitchFamily="18" charset="0"/>
                      </a:endParaRPr>
                    </a:p>
                  </a:txBody>
                  <a:tcPr marL="60830" marR="60830" marT="0" marB="0"/>
                </a:tc>
                <a:tc>
                  <a:txBody>
                    <a:bodyPr/>
                    <a:lstStyle/>
                    <a:p>
                      <a:pPr marL="182880" algn="just">
                        <a:spcAft>
                          <a:spcPts val="0"/>
                        </a:spcAft>
                      </a:pPr>
                      <a:r>
                        <a:rPr kumimoji="1" lang="ja-JP" sz="900" kern="100" dirty="0">
                          <a:effectLst/>
                        </a:rPr>
                        <a:t>メール配信時、対象となる</a:t>
                      </a:r>
                      <a:r>
                        <a:rPr kumimoji="1" lang="ja-JP" altLang="en-US" sz="900" kern="100" dirty="0">
                          <a:effectLst/>
                        </a:rPr>
                        <a:t>年調年</a:t>
                      </a:r>
                      <a:r>
                        <a:rPr kumimoji="1" lang="ja-JP" sz="900" kern="100" dirty="0">
                          <a:effectLst/>
                        </a:rPr>
                        <a:t>を設定します</a:t>
                      </a:r>
                      <a:r>
                        <a:rPr kumimoji="1" lang="ja-JP" altLang="en-US" sz="900" kern="100" dirty="0">
                          <a:effectLst/>
                        </a:rPr>
                        <a:t>。</a:t>
                      </a:r>
                      <a:endParaRPr kumimoji="1" lang="en-US" altLang="ja-JP" sz="900" kern="100" dirty="0">
                        <a:effectLst/>
                      </a:endParaRPr>
                    </a:p>
                    <a:p>
                      <a:pPr marL="182880" algn="just">
                        <a:spcAft>
                          <a:spcPts val="0"/>
                        </a:spcAft>
                      </a:pPr>
                      <a:r>
                        <a:rPr kumimoji="1" lang="ja-JP" altLang="en-US" sz="900" kern="100" dirty="0">
                          <a:effectLst/>
                        </a:rPr>
                        <a:t>（</a:t>
                      </a:r>
                      <a:r>
                        <a:rPr kumimoji="1" lang="en-US" altLang="ja-JP" sz="900" kern="100" dirty="0">
                          <a:effectLst/>
                        </a:rPr>
                        <a:t>YYYY</a:t>
                      </a:r>
                      <a:r>
                        <a:rPr kumimoji="1" lang="ja-JP" altLang="en-US" sz="900" kern="100" dirty="0">
                          <a:effectLst/>
                        </a:rPr>
                        <a:t>形式）</a:t>
                      </a:r>
                      <a:endParaRPr lang="ja-JP" sz="900" kern="100" dirty="0">
                        <a:effectLst/>
                      </a:endParaRPr>
                    </a:p>
                    <a:p>
                      <a:pPr marL="594360" indent="-628650" algn="just">
                        <a:spcAft>
                          <a:spcPts val="0"/>
                        </a:spcAft>
                      </a:pPr>
                      <a:r>
                        <a:rPr kumimoji="1" lang="ja-JP" altLang="en-US" sz="900" kern="100" baseline="0" dirty="0">
                          <a:effectLst/>
                        </a:rPr>
                        <a:t>    </a:t>
                      </a:r>
                      <a:r>
                        <a:rPr kumimoji="1" lang="ja-JP" sz="900" kern="100" dirty="0">
                          <a:effectLst/>
                        </a:rPr>
                        <a:t>処理モードが”</a:t>
                      </a:r>
                      <a:r>
                        <a:rPr kumimoji="1" lang="en-US" sz="900" kern="100" dirty="0">
                          <a:effectLst/>
                        </a:rPr>
                        <a:t>2</a:t>
                      </a:r>
                      <a:r>
                        <a:rPr kumimoji="1" lang="ja-JP" sz="900" kern="100" dirty="0">
                          <a:effectLst/>
                        </a:rPr>
                        <a:t>”の場合、</a:t>
                      </a:r>
                      <a:r>
                        <a:rPr kumimoji="1" lang="ja-JP" altLang="en-US" sz="900" kern="100" dirty="0">
                          <a:effectLst/>
                        </a:rPr>
                        <a:t>設定</a:t>
                      </a:r>
                      <a:r>
                        <a:rPr kumimoji="1" lang="ja-JP" sz="900" kern="100" dirty="0">
                          <a:effectLst/>
                        </a:rPr>
                        <a:t>必須です</a:t>
                      </a:r>
                      <a:r>
                        <a:rPr kumimoji="1" lang="ja-JP" altLang="en-US" sz="900" kern="100" dirty="0">
                          <a:effectLst/>
                        </a:rPr>
                        <a:t>。</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extLst>
                  <a:ext uri="{0D108BD9-81ED-4DB2-BD59-A6C34878D82A}">
                    <a16:rowId xmlns:a16="http://schemas.microsoft.com/office/drawing/2014/main" val="2652291758"/>
                  </a:ext>
                </a:extLst>
              </a:tr>
              <a:tr h="508600">
                <a:tc vMerge="1">
                  <a:txBody>
                    <a:bodyPr/>
                    <a:lstStyle/>
                    <a:p>
                      <a:endParaRPr kumimoji="1" lang="ja-JP" altLang="en-US"/>
                    </a:p>
                  </a:txBody>
                  <a:tcPr/>
                </a:tc>
                <a:tc>
                  <a:txBody>
                    <a:bodyPr/>
                    <a:lstStyle/>
                    <a:p>
                      <a:pPr marL="180340" algn="just">
                        <a:spcAft>
                          <a:spcPts val="0"/>
                        </a:spcAft>
                      </a:pPr>
                      <a:r>
                        <a:rPr kumimoji="1" lang="en-US" sz="900" kern="100" dirty="0">
                          <a:effectLst/>
                        </a:rPr>
                        <a:t>TAI_</a:t>
                      </a:r>
                      <a:r>
                        <a:rPr kumimoji="1" lang="en-US" altLang="ja-JP" sz="900" kern="100" dirty="0">
                          <a:effectLst/>
                        </a:rPr>
                        <a:t>TUKI</a:t>
                      </a:r>
                      <a:endParaRPr lang="ja-JP" sz="9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0830" marR="60830" marT="0" marB="0"/>
                </a:tc>
                <a:tc>
                  <a:txBody>
                    <a:bodyPr/>
                    <a:lstStyle/>
                    <a:p>
                      <a:pPr marL="180340" algn="just">
                        <a:spcAft>
                          <a:spcPts val="0"/>
                        </a:spcAft>
                      </a:pPr>
                      <a:r>
                        <a:rPr kumimoji="1" lang="ja-JP" altLang="en-US" sz="900" kern="100" dirty="0">
                          <a:effectLst/>
                        </a:rPr>
                        <a:t>年調月</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tc>
                  <a:txBody>
                    <a:bodyPr/>
                    <a:lstStyle/>
                    <a:p>
                      <a:pPr marL="182880" algn="just">
                        <a:spcAft>
                          <a:spcPts val="0"/>
                        </a:spcAft>
                      </a:pPr>
                      <a:r>
                        <a:rPr kumimoji="1" lang="ja-JP" sz="900" kern="100" dirty="0">
                          <a:effectLst/>
                        </a:rPr>
                        <a:t>メール配信時、対象となる処理年月を設定します</a:t>
                      </a:r>
                      <a:r>
                        <a:rPr kumimoji="1" lang="ja-JP" altLang="en-US" sz="900" kern="100" dirty="0">
                          <a:effectLst/>
                        </a:rPr>
                        <a:t>。</a:t>
                      </a:r>
                      <a:endParaRPr kumimoji="1" lang="en-US" altLang="ja-JP" sz="900" kern="100" dirty="0">
                        <a:effectLst/>
                      </a:endParaRPr>
                    </a:p>
                    <a:p>
                      <a:pPr marL="182880" algn="just">
                        <a:spcAft>
                          <a:spcPts val="0"/>
                        </a:spcAft>
                      </a:pPr>
                      <a:r>
                        <a:rPr kumimoji="1" lang="ja-JP" altLang="en-US" sz="900" kern="100" dirty="0">
                          <a:effectLst/>
                        </a:rPr>
                        <a:t>（</a:t>
                      </a:r>
                      <a:r>
                        <a:rPr kumimoji="1" lang="en-US" altLang="ja-JP" sz="900" kern="100" dirty="0">
                          <a:effectLst/>
                        </a:rPr>
                        <a:t>MM</a:t>
                      </a:r>
                      <a:r>
                        <a:rPr kumimoji="1" lang="ja-JP" altLang="en-US" sz="900" kern="100" dirty="0">
                          <a:effectLst/>
                        </a:rPr>
                        <a:t>形式）</a:t>
                      </a:r>
                      <a:r>
                        <a:rPr kumimoji="1" lang="en-US" altLang="ja-JP" sz="900" kern="100" dirty="0">
                          <a:effectLst/>
                        </a:rPr>
                        <a:t>※</a:t>
                      </a:r>
                      <a:r>
                        <a:rPr kumimoji="1" lang="ja-JP" altLang="en-US" sz="900" kern="100" dirty="0">
                          <a:effectLst/>
                        </a:rPr>
                        <a:t>すべての場合は</a:t>
                      </a:r>
                      <a:r>
                        <a:rPr kumimoji="1" lang="en-US" altLang="ja-JP" sz="900" kern="100" dirty="0">
                          <a:effectLst/>
                        </a:rPr>
                        <a:t>99</a:t>
                      </a:r>
                      <a:r>
                        <a:rPr kumimoji="1" lang="ja-JP" altLang="en-US" sz="900" kern="100" dirty="0">
                          <a:effectLst/>
                        </a:rPr>
                        <a:t>を指定します。</a:t>
                      </a:r>
                      <a:endParaRPr lang="ja-JP" sz="900" kern="100" dirty="0">
                        <a:effectLst/>
                      </a:endParaRPr>
                    </a:p>
                    <a:p>
                      <a:pPr marL="594360" indent="-628650" algn="just">
                        <a:spcAft>
                          <a:spcPts val="0"/>
                        </a:spcAft>
                      </a:pPr>
                      <a:r>
                        <a:rPr kumimoji="1" lang="ja-JP" altLang="en-US" sz="900" kern="100" baseline="0" dirty="0">
                          <a:effectLst/>
                        </a:rPr>
                        <a:t>    </a:t>
                      </a:r>
                      <a:r>
                        <a:rPr kumimoji="1" lang="ja-JP" sz="900" kern="100" dirty="0">
                          <a:effectLst/>
                        </a:rPr>
                        <a:t>処理モードが”</a:t>
                      </a:r>
                      <a:r>
                        <a:rPr kumimoji="1" lang="en-US" sz="900" kern="100" dirty="0">
                          <a:effectLst/>
                        </a:rPr>
                        <a:t>2</a:t>
                      </a:r>
                      <a:r>
                        <a:rPr kumimoji="1" lang="ja-JP" sz="900" kern="100" dirty="0">
                          <a:effectLst/>
                        </a:rPr>
                        <a:t>”の場合、</a:t>
                      </a:r>
                      <a:r>
                        <a:rPr kumimoji="1" lang="ja-JP" altLang="en-US" sz="900" kern="100" dirty="0">
                          <a:effectLst/>
                        </a:rPr>
                        <a:t>設定</a:t>
                      </a:r>
                      <a:r>
                        <a:rPr kumimoji="1" lang="ja-JP" sz="900" kern="100" dirty="0">
                          <a:effectLst/>
                        </a:rPr>
                        <a:t>必須です</a:t>
                      </a:r>
                      <a:r>
                        <a:rPr kumimoji="1" lang="ja-JP" altLang="en-US" sz="900" kern="100" dirty="0">
                          <a:effectLst/>
                        </a:rPr>
                        <a:t>。</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extLst>
                  <a:ext uri="{0D108BD9-81ED-4DB2-BD59-A6C34878D82A}">
                    <a16:rowId xmlns:a16="http://schemas.microsoft.com/office/drawing/2014/main" val="1052736101"/>
                  </a:ext>
                </a:extLst>
              </a:tr>
            </a:tbl>
          </a:graphicData>
        </a:graphic>
      </p:graphicFrame>
      <p:sp>
        <p:nvSpPr>
          <p:cNvPr id="11" name="Freeform 21"/>
          <p:cNvSpPr>
            <a:spLocks noEditPoints="1"/>
          </p:cNvSpPr>
          <p:nvPr/>
        </p:nvSpPr>
        <p:spPr bwMode="auto">
          <a:xfrm>
            <a:off x="3815916" y="476476"/>
            <a:ext cx="324036" cy="271686"/>
          </a:xfrm>
          <a:custGeom>
            <a:avLst/>
            <a:gdLst>
              <a:gd name="T0" fmla="*/ 407 w 459"/>
              <a:gd name="T1" fmla="*/ 405 h 405"/>
              <a:gd name="T2" fmla="*/ 51 w 459"/>
              <a:gd name="T3" fmla="*/ 405 h 405"/>
              <a:gd name="T4" fmla="*/ 7 w 459"/>
              <a:gd name="T5" fmla="*/ 384 h 405"/>
              <a:gd name="T6" fmla="*/ 11 w 459"/>
              <a:gd name="T7" fmla="*/ 335 h 405"/>
              <a:gd name="T8" fmla="*/ 189 w 459"/>
              <a:gd name="T9" fmla="*/ 27 h 405"/>
              <a:gd name="T10" fmla="*/ 229 w 459"/>
              <a:gd name="T11" fmla="*/ 0 h 405"/>
              <a:gd name="T12" fmla="*/ 269 w 459"/>
              <a:gd name="T13" fmla="*/ 27 h 405"/>
              <a:gd name="T14" fmla="*/ 447 w 459"/>
              <a:gd name="T15" fmla="*/ 335 h 405"/>
              <a:gd name="T16" fmla="*/ 451 w 459"/>
              <a:gd name="T17" fmla="*/ 384 h 405"/>
              <a:gd name="T18" fmla="*/ 407 w 459"/>
              <a:gd name="T19" fmla="*/ 405 h 405"/>
              <a:gd name="T20" fmla="*/ 435 w 459"/>
              <a:gd name="T21" fmla="*/ 374 h 405"/>
              <a:gd name="T22" fmla="*/ 431 w 459"/>
              <a:gd name="T23" fmla="*/ 345 h 405"/>
              <a:gd name="T24" fmla="*/ 253 w 459"/>
              <a:gd name="T25" fmla="*/ 36 h 405"/>
              <a:gd name="T26" fmla="*/ 229 w 459"/>
              <a:gd name="T27" fmla="*/ 18 h 405"/>
              <a:gd name="T28" fmla="*/ 205 w 459"/>
              <a:gd name="T29" fmla="*/ 36 h 405"/>
              <a:gd name="T30" fmla="*/ 27 w 459"/>
              <a:gd name="T31" fmla="*/ 345 h 405"/>
              <a:gd name="T32" fmla="*/ 23 w 459"/>
              <a:gd name="T33" fmla="*/ 374 h 405"/>
              <a:gd name="T34" fmla="*/ 51 w 459"/>
              <a:gd name="T35" fmla="*/ 386 h 405"/>
              <a:gd name="T36" fmla="*/ 407 w 459"/>
              <a:gd name="T37" fmla="*/ 386 h 405"/>
              <a:gd name="T38" fmla="*/ 435 w 459"/>
              <a:gd name="T39" fmla="*/ 374 h 405"/>
              <a:gd name="T40" fmla="*/ 229 w 459"/>
              <a:gd name="T41" fmla="*/ 24 h 405"/>
              <a:gd name="T42" fmla="*/ 210 w 459"/>
              <a:gd name="T43" fmla="*/ 39 h 405"/>
              <a:gd name="T44" fmla="*/ 32 w 459"/>
              <a:gd name="T45" fmla="*/ 348 h 405"/>
              <a:gd name="T46" fmla="*/ 29 w 459"/>
              <a:gd name="T47" fmla="*/ 371 h 405"/>
              <a:gd name="T48" fmla="*/ 51 w 459"/>
              <a:gd name="T49" fmla="*/ 380 h 405"/>
              <a:gd name="T50" fmla="*/ 407 w 459"/>
              <a:gd name="T51" fmla="*/ 380 h 405"/>
              <a:gd name="T52" fmla="*/ 429 w 459"/>
              <a:gd name="T53" fmla="*/ 371 h 405"/>
              <a:gd name="T54" fmla="*/ 426 w 459"/>
              <a:gd name="T55" fmla="*/ 348 h 405"/>
              <a:gd name="T56" fmla="*/ 248 w 459"/>
              <a:gd name="T57" fmla="*/ 39 h 405"/>
              <a:gd name="T58" fmla="*/ 229 w 459"/>
              <a:gd name="T59" fmla="*/ 24 h 405"/>
              <a:gd name="T60" fmla="*/ 256 w 459"/>
              <a:gd name="T61" fmla="*/ 309 h 405"/>
              <a:gd name="T62" fmla="*/ 229 w 459"/>
              <a:gd name="T63" fmla="*/ 336 h 405"/>
              <a:gd name="T64" fmla="*/ 202 w 459"/>
              <a:gd name="T65" fmla="*/ 309 h 405"/>
              <a:gd name="T66" fmla="*/ 229 w 459"/>
              <a:gd name="T67" fmla="*/ 282 h 405"/>
              <a:gd name="T68" fmla="*/ 256 w 459"/>
              <a:gd name="T69" fmla="*/ 309 h 405"/>
              <a:gd name="T70" fmla="*/ 256 w 459"/>
              <a:gd name="T71" fmla="*/ 121 h 405"/>
              <a:gd name="T72" fmla="*/ 243 w 459"/>
              <a:gd name="T73" fmla="*/ 261 h 405"/>
              <a:gd name="T74" fmla="*/ 215 w 459"/>
              <a:gd name="T75" fmla="*/ 261 h 405"/>
              <a:gd name="T76" fmla="*/ 202 w 459"/>
              <a:gd name="T77" fmla="*/ 121 h 405"/>
              <a:gd name="T78" fmla="*/ 256 w 459"/>
              <a:gd name="T79" fmla="*/ 12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9" h="405">
                <a:moveTo>
                  <a:pt x="407" y="405"/>
                </a:moveTo>
                <a:cubicBezTo>
                  <a:pt x="51" y="405"/>
                  <a:pt x="51" y="405"/>
                  <a:pt x="51" y="405"/>
                </a:cubicBezTo>
                <a:cubicBezTo>
                  <a:pt x="31" y="405"/>
                  <a:pt x="15" y="397"/>
                  <a:pt x="7" y="384"/>
                </a:cubicBezTo>
                <a:cubicBezTo>
                  <a:pt x="0" y="370"/>
                  <a:pt x="1" y="353"/>
                  <a:pt x="11" y="335"/>
                </a:cubicBezTo>
                <a:cubicBezTo>
                  <a:pt x="189" y="27"/>
                  <a:pt x="189" y="27"/>
                  <a:pt x="189" y="27"/>
                </a:cubicBezTo>
                <a:cubicBezTo>
                  <a:pt x="199" y="9"/>
                  <a:pt x="213" y="0"/>
                  <a:pt x="229" y="0"/>
                </a:cubicBezTo>
                <a:cubicBezTo>
                  <a:pt x="245" y="0"/>
                  <a:pt x="259" y="9"/>
                  <a:pt x="269" y="27"/>
                </a:cubicBezTo>
                <a:cubicBezTo>
                  <a:pt x="447" y="335"/>
                  <a:pt x="447" y="335"/>
                  <a:pt x="447" y="335"/>
                </a:cubicBezTo>
                <a:cubicBezTo>
                  <a:pt x="457" y="353"/>
                  <a:pt x="459" y="370"/>
                  <a:pt x="451" y="384"/>
                </a:cubicBezTo>
                <a:cubicBezTo>
                  <a:pt x="443" y="397"/>
                  <a:pt x="428" y="405"/>
                  <a:pt x="407" y="405"/>
                </a:cubicBezTo>
                <a:close/>
                <a:moveTo>
                  <a:pt x="435" y="374"/>
                </a:moveTo>
                <a:cubicBezTo>
                  <a:pt x="439" y="367"/>
                  <a:pt x="438" y="356"/>
                  <a:pt x="431" y="345"/>
                </a:cubicBezTo>
                <a:cubicBezTo>
                  <a:pt x="253" y="36"/>
                  <a:pt x="253" y="36"/>
                  <a:pt x="253" y="36"/>
                </a:cubicBezTo>
                <a:cubicBezTo>
                  <a:pt x="246" y="25"/>
                  <a:pt x="238" y="18"/>
                  <a:pt x="229" y="18"/>
                </a:cubicBezTo>
                <a:cubicBezTo>
                  <a:pt x="221" y="18"/>
                  <a:pt x="212" y="25"/>
                  <a:pt x="205" y="36"/>
                </a:cubicBezTo>
                <a:cubicBezTo>
                  <a:pt x="27" y="345"/>
                  <a:pt x="27" y="345"/>
                  <a:pt x="27" y="345"/>
                </a:cubicBezTo>
                <a:cubicBezTo>
                  <a:pt x="20" y="356"/>
                  <a:pt x="19" y="367"/>
                  <a:pt x="23" y="374"/>
                </a:cubicBezTo>
                <a:cubicBezTo>
                  <a:pt x="28" y="382"/>
                  <a:pt x="38" y="386"/>
                  <a:pt x="51" y="386"/>
                </a:cubicBezTo>
                <a:cubicBezTo>
                  <a:pt x="407" y="386"/>
                  <a:pt x="407" y="386"/>
                  <a:pt x="407" y="386"/>
                </a:cubicBezTo>
                <a:cubicBezTo>
                  <a:pt x="420" y="386"/>
                  <a:pt x="430" y="382"/>
                  <a:pt x="435" y="374"/>
                </a:cubicBezTo>
                <a:close/>
                <a:moveTo>
                  <a:pt x="229" y="24"/>
                </a:moveTo>
                <a:cubicBezTo>
                  <a:pt x="223" y="24"/>
                  <a:pt x="216" y="30"/>
                  <a:pt x="210" y="39"/>
                </a:cubicBezTo>
                <a:cubicBezTo>
                  <a:pt x="32" y="348"/>
                  <a:pt x="32" y="348"/>
                  <a:pt x="32" y="348"/>
                </a:cubicBezTo>
                <a:cubicBezTo>
                  <a:pt x="27" y="357"/>
                  <a:pt x="26" y="366"/>
                  <a:pt x="29" y="371"/>
                </a:cubicBezTo>
                <a:cubicBezTo>
                  <a:pt x="32" y="377"/>
                  <a:pt x="40" y="380"/>
                  <a:pt x="51" y="380"/>
                </a:cubicBezTo>
                <a:cubicBezTo>
                  <a:pt x="407" y="380"/>
                  <a:pt x="407" y="380"/>
                  <a:pt x="407" y="380"/>
                </a:cubicBezTo>
                <a:cubicBezTo>
                  <a:pt x="418" y="380"/>
                  <a:pt x="426" y="377"/>
                  <a:pt x="429" y="371"/>
                </a:cubicBezTo>
                <a:cubicBezTo>
                  <a:pt x="433" y="366"/>
                  <a:pt x="431" y="357"/>
                  <a:pt x="426" y="348"/>
                </a:cubicBezTo>
                <a:cubicBezTo>
                  <a:pt x="248" y="39"/>
                  <a:pt x="248" y="39"/>
                  <a:pt x="248" y="39"/>
                </a:cubicBezTo>
                <a:cubicBezTo>
                  <a:pt x="242" y="30"/>
                  <a:pt x="235" y="24"/>
                  <a:pt x="229" y="24"/>
                </a:cubicBezTo>
                <a:close/>
                <a:moveTo>
                  <a:pt x="256" y="309"/>
                </a:moveTo>
                <a:cubicBezTo>
                  <a:pt x="256" y="324"/>
                  <a:pt x="244" y="336"/>
                  <a:pt x="229" y="336"/>
                </a:cubicBezTo>
                <a:cubicBezTo>
                  <a:pt x="214" y="336"/>
                  <a:pt x="202" y="324"/>
                  <a:pt x="202" y="309"/>
                </a:cubicBezTo>
                <a:cubicBezTo>
                  <a:pt x="202" y="294"/>
                  <a:pt x="214" y="282"/>
                  <a:pt x="229" y="282"/>
                </a:cubicBezTo>
                <a:cubicBezTo>
                  <a:pt x="244" y="282"/>
                  <a:pt x="256" y="294"/>
                  <a:pt x="256" y="309"/>
                </a:cubicBezTo>
                <a:close/>
                <a:moveTo>
                  <a:pt x="256" y="121"/>
                </a:moveTo>
                <a:cubicBezTo>
                  <a:pt x="243" y="261"/>
                  <a:pt x="243" y="261"/>
                  <a:pt x="243" y="261"/>
                </a:cubicBezTo>
                <a:cubicBezTo>
                  <a:pt x="215" y="261"/>
                  <a:pt x="215" y="261"/>
                  <a:pt x="215" y="261"/>
                </a:cubicBezTo>
                <a:cubicBezTo>
                  <a:pt x="202" y="121"/>
                  <a:pt x="202" y="121"/>
                  <a:pt x="202" y="121"/>
                </a:cubicBezTo>
                <a:lnTo>
                  <a:pt x="256" y="121"/>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 name="タイトル 3"/>
          <p:cNvSpPr txBox="1">
            <a:spLocks/>
          </p:cNvSpPr>
          <p:nvPr/>
        </p:nvSpPr>
        <p:spPr>
          <a:xfrm>
            <a:off x="4200366" y="498758"/>
            <a:ext cx="2223396" cy="293537"/>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1600" dirty="0">
                <a:solidFill>
                  <a:srgbClr val="FFFF00"/>
                </a:solidFill>
                <a:latin typeface="+mn-ea"/>
                <a:ea typeface="+mn-ea"/>
              </a:rPr>
              <a:t>8</a:t>
            </a:r>
            <a:r>
              <a:rPr lang="ja-JP" altLang="en-US" sz="1600" dirty="0">
                <a:solidFill>
                  <a:srgbClr val="FFFF00"/>
                </a:solidFill>
                <a:latin typeface="+mn-ea"/>
                <a:ea typeface="+mn-ea"/>
              </a:rPr>
              <a:t>月掲載パッチ対応予定</a:t>
            </a:r>
            <a:endParaRPr lang="ja-JP" altLang="en-US" sz="1400" dirty="0">
              <a:solidFill>
                <a:srgbClr val="FFFF00"/>
              </a:solidFill>
              <a:latin typeface="+mn-ea"/>
              <a:ea typeface="+mn-ea"/>
            </a:endParaRPr>
          </a:p>
        </p:txBody>
      </p:sp>
    </p:spTree>
    <p:extLst>
      <p:ext uri="{BB962C8B-B14F-4D97-AF65-F5344CB8AC3E}">
        <p14:creationId xmlns:p14="http://schemas.microsoft.com/office/powerpoint/2010/main" val="27434354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54</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人事管理・給与管理共通</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4</a:t>
            </a:r>
            <a:r>
              <a:rPr lang="en-US" altLang="ja-JP" sz="1800" dirty="0">
                <a:solidFill>
                  <a:prstClr val="white"/>
                </a:solidFill>
                <a:latin typeface="+mn-ea"/>
              </a:rPr>
              <a:t>. </a:t>
            </a:r>
            <a:r>
              <a:rPr lang="ja-JP" altLang="en-US" sz="1800" dirty="0">
                <a:solidFill>
                  <a:prstClr val="white"/>
                </a:solidFill>
                <a:latin typeface="+mn-ea"/>
              </a:rPr>
              <a:t>個人別明細書バッチ化 対応</a:t>
            </a:r>
            <a:endParaRPr lang="ja-JP" altLang="en-US" sz="1800" dirty="0">
              <a:latin typeface="+mn-ea"/>
              <a:ea typeface="+mn-ea"/>
            </a:endParaRPr>
          </a:p>
        </p:txBody>
      </p:sp>
      <p:sp>
        <p:nvSpPr>
          <p:cNvPr id="8" name="テキスト プレースホルダー 2"/>
          <p:cNvSpPr txBox="1">
            <a:spLocks/>
          </p:cNvSpPr>
          <p:nvPr/>
        </p:nvSpPr>
        <p:spPr>
          <a:xfrm>
            <a:off x="287524" y="825925"/>
            <a:ext cx="666936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latin typeface="メイリオ"/>
                <a:ea typeface="メイリオ"/>
              </a:rPr>
              <a:t>昇給差額明細書用</a:t>
            </a:r>
            <a:r>
              <a:rPr lang="en-US" altLang="ja-JP" sz="1200" b="1" u="sng" dirty="0">
                <a:solidFill>
                  <a:prstClr val="black"/>
                </a:solidFill>
                <a:latin typeface="メイリオ"/>
                <a:ea typeface="メイリオ"/>
              </a:rPr>
              <a:t>INI</a:t>
            </a:r>
            <a:r>
              <a:rPr lang="ja-JP" altLang="en-US" sz="1200" b="1" u="sng" dirty="0">
                <a:solidFill>
                  <a:prstClr val="black"/>
                </a:solidFill>
                <a:latin typeface="メイリオ"/>
                <a:ea typeface="メイリオ"/>
              </a:rPr>
              <a:t>ファイル（設定ファイル）内容</a:t>
            </a:r>
            <a:endParaRPr lang="en-US" altLang="ja-JP" sz="1200" u="sng" dirty="0">
              <a:solidFill>
                <a:prstClr val="black"/>
              </a:solidFill>
              <a:latin typeface="メイリオ"/>
              <a:ea typeface="メイリオ"/>
            </a:endParaRPr>
          </a:p>
        </p:txBody>
      </p:sp>
      <p:sp>
        <p:nvSpPr>
          <p:cNvPr id="4" name="Rectangle 1"/>
          <p:cNvSpPr>
            <a:spLocks noChangeArrowheads="1"/>
          </p:cNvSpPr>
          <p:nvPr/>
        </p:nvSpPr>
        <p:spPr bwMode="auto">
          <a:xfrm>
            <a:off x="647616" y="128187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6" name="表 5"/>
          <p:cNvGraphicFramePr>
            <a:graphicFrameLocks noGrp="1"/>
          </p:cNvGraphicFramePr>
          <p:nvPr>
            <p:extLst>
              <p:ext uri="{D42A27DB-BD31-4B8C-83A1-F6EECF244321}">
                <p14:modId xmlns:p14="http://schemas.microsoft.com/office/powerpoint/2010/main" val="3197140703"/>
              </p:ext>
            </p:extLst>
          </p:nvPr>
        </p:nvGraphicFramePr>
        <p:xfrm>
          <a:off x="360000" y="1072038"/>
          <a:ext cx="8514918" cy="2485920"/>
        </p:xfrm>
        <a:graphic>
          <a:graphicData uri="http://schemas.openxmlformats.org/drawingml/2006/table">
            <a:tbl>
              <a:tblPr firstRow="1" firstCol="1" bandRow="1">
                <a:tableStyleId>{21E4AEA4-8DFA-4A89-87EB-49C32662AFE0}</a:tableStyleId>
              </a:tblPr>
              <a:tblGrid>
                <a:gridCol w="1548747">
                  <a:extLst>
                    <a:ext uri="{9D8B030D-6E8A-4147-A177-3AD203B41FA5}">
                      <a16:colId xmlns:a16="http://schemas.microsoft.com/office/drawing/2014/main" val="1916796957"/>
                    </a:ext>
                  </a:extLst>
                </a:gridCol>
                <a:gridCol w="1672193">
                  <a:extLst>
                    <a:ext uri="{9D8B030D-6E8A-4147-A177-3AD203B41FA5}">
                      <a16:colId xmlns:a16="http://schemas.microsoft.com/office/drawing/2014/main" val="3630365174"/>
                    </a:ext>
                  </a:extLst>
                </a:gridCol>
                <a:gridCol w="1783148">
                  <a:extLst>
                    <a:ext uri="{9D8B030D-6E8A-4147-A177-3AD203B41FA5}">
                      <a16:colId xmlns:a16="http://schemas.microsoft.com/office/drawing/2014/main" val="3897231503"/>
                    </a:ext>
                  </a:extLst>
                </a:gridCol>
                <a:gridCol w="3510830">
                  <a:extLst>
                    <a:ext uri="{9D8B030D-6E8A-4147-A177-3AD203B41FA5}">
                      <a16:colId xmlns:a16="http://schemas.microsoft.com/office/drawing/2014/main" val="1751468835"/>
                    </a:ext>
                  </a:extLst>
                </a:gridCol>
              </a:tblGrid>
              <a:tr h="127150">
                <a:tc>
                  <a:txBody>
                    <a:bodyPr/>
                    <a:lstStyle/>
                    <a:p>
                      <a:pPr marL="182880" algn="just">
                        <a:spcAft>
                          <a:spcPts val="0"/>
                        </a:spcAft>
                      </a:pPr>
                      <a:r>
                        <a:rPr kumimoji="1" lang="ja-JP" sz="900" kern="100" dirty="0">
                          <a:effectLst/>
                        </a:rPr>
                        <a:t>セクション</a:t>
                      </a:r>
                      <a:endParaRPr lang="ja-JP" sz="900" kern="100" dirty="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nchor="ctr"/>
                </a:tc>
                <a:tc>
                  <a:txBody>
                    <a:bodyPr/>
                    <a:lstStyle/>
                    <a:p>
                      <a:pPr marL="182880" algn="just">
                        <a:spcAft>
                          <a:spcPts val="0"/>
                        </a:spcAft>
                      </a:pPr>
                      <a:r>
                        <a:rPr kumimoji="1" lang="ja-JP" sz="900" kern="100" dirty="0">
                          <a:effectLst/>
                        </a:rPr>
                        <a:t>キー</a:t>
                      </a:r>
                      <a:endParaRPr lang="ja-JP" sz="900" kern="100" dirty="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nchor="ctr"/>
                </a:tc>
                <a:tc>
                  <a:txBody>
                    <a:bodyPr/>
                    <a:lstStyle/>
                    <a:p>
                      <a:pPr marL="182880" algn="just">
                        <a:spcAft>
                          <a:spcPts val="0"/>
                        </a:spcAft>
                      </a:pPr>
                      <a:r>
                        <a:rPr kumimoji="1" lang="ja-JP" sz="900" kern="100">
                          <a:effectLst/>
                        </a:rPr>
                        <a:t>定義名</a:t>
                      </a:r>
                      <a:endParaRPr lang="ja-JP" sz="900" kern="10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nchor="ctr"/>
                </a:tc>
                <a:tc>
                  <a:txBody>
                    <a:bodyPr/>
                    <a:lstStyle/>
                    <a:p>
                      <a:pPr marL="182880" algn="just">
                        <a:spcAft>
                          <a:spcPts val="0"/>
                        </a:spcAft>
                      </a:pPr>
                      <a:r>
                        <a:rPr kumimoji="1" lang="ja-JP" sz="900" kern="100">
                          <a:effectLst/>
                        </a:rPr>
                        <a:t>説明</a:t>
                      </a:r>
                      <a:endParaRPr lang="ja-JP" sz="900" kern="10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nchor="ctr"/>
                </a:tc>
                <a:extLst>
                  <a:ext uri="{0D108BD9-81ED-4DB2-BD59-A6C34878D82A}">
                    <a16:rowId xmlns:a16="http://schemas.microsoft.com/office/drawing/2014/main" val="261017993"/>
                  </a:ext>
                </a:extLst>
              </a:tr>
              <a:tr h="127150">
                <a:tc rowSpan="2">
                  <a:txBody>
                    <a:bodyPr/>
                    <a:lstStyle/>
                    <a:p>
                      <a:pPr marL="182880" algn="just">
                        <a:spcAft>
                          <a:spcPts val="0"/>
                        </a:spcAft>
                      </a:pPr>
                      <a:r>
                        <a:rPr kumimoji="1" lang="en-US" sz="900" kern="100" dirty="0">
                          <a:effectLst/>
                        </a:rPr>
                        <a:t>SYSTEM</a:t>
                      </a:r>
                      <a:endParaRPr lang="ja-JP" sz="900" kern="100" dirty="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tc>
                <a:tc>
                  <a:txBody>
                    <a:bodyPr/>
                    <a:lstStyle/>
                    <a:p>
                      <a:pPr marL="182880" algn="just">
                        <a:spcAft>
                          <a:spcPts val="0"/>
                        </a:spcAft>
                      </a:pPr>
                      <a:r>
                        <a:rPr kumimoji="1" lang="en-US" sz="900" kern="100" dirty="0">
                          <a:effectLst/>
                        </a:rPr>
                        <a:t>LOG_OUT_CONSOLE</a:t>
                      </a:r>
                      <a:endParaRPr lang="ja-JP" sz="900" kern="100" dirty="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tc>
                <a:tc>
                  <a:txBody>
                    <a:bodyPr/>
                    <a:lstStyle/>
                    <a:p>
                      <a:pPr marL="182880" algn="just">
                        <a:spcAft>
                          <a:spcPts val="0"/>
                        </a:spcAft>
                      </a:pPr>
                      <a:r>
                        <a:rPr kumimoji="1" lang="ja-JP" sz="900" kern="100">
                          <a:effectLst/>
                        </a:rPr>
                        <a:t>画面表示フラグ</a:t>
                      </a:r>
                      <a:endParaRPr lang="ja-JP" sz="900" kern="10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tc>
                <a:tc>
                  <a:txBody>
                    <a:bodyPr/>
                    <a:lstStyle/>
                    <a:p>
                      <a:pPr marL="182880">
                        <a:spcAft>
                          <a:spcPts val="0"/>
                        </a:spcAft>
                      </a:pPr>
                      <a:r>
                        <a:rPr kumimoji="1" lang="ja-JP" sz="900" kern="100">
                          <a:effectLst/>
                        </a:rPr>
                        <a:t>※バッチ実行ツール共通パラメータ</a:t>
                      </a:r>
                      <a:endParaRPr lang="ja-JP" sz="900" kern="10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tc>
                <a:extLst>
                  <a:ext uri="{0D108BD9-81ED-4DB2-BD59-A6C34878D82A}">
                    <a16:rowId xmlns:a16="http://schemas.microsoft.com/office/drawing/2014/main" val="2404059507"/>
                  </a:ext>
                </a:extLst>
              </a:tr>
              <a:tr h="127150">
                <a:tc vMerge="1">
                  <a:txBody>
                    <a:bodyPr/>
                    <a:lstStyle/>
                    <a:p>
                      <a:endParaRPr kumimoji="1" lang="ja-JP" altLang="en-US"/>
                    </a:p>
                  </a:txBody>
                  <a:tcPr/>
                </a:tc>
                <a:tc>
                  <a:txBody>
                    <a:bodyPr/>
                    <a:lstStyle/>
                    <a:p>
                      <a:pPr marL="180340" algn="just">
                        <a:spcAft>
                          <a:spcPts val="0"/>
                        </a:spcAft>
                      </a:pPr>
                      <a:r>
                        <a:rPr kumimoji="1" lang="en-US" sz="900" kern="100">
                          <a:effectLst/>
                        </a:rPr>
                        <a:t>LOG_OUT_LEVEL</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tc>
                  <a:txBody>
                    <a:bodyPr/>
                    <a:lstStyle/>
                    <a:p>
                      <a:pPr marL="180340" algn="just">
                        <a:spcAft>
                          <a:spcPts val="0"/>
                        </a:spcAft>
                      </a:pPr>
                      <a:r>
                        <a:rPr kumimoji="1" lang="ja-JP" sz="900" kern="100">
                          <a:effectLst/>
                        </a:rPr>
                        <a:t>ログ出力レベル</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tc>
                  <a:txBody>
                    <a:bodyPr/>
                    <a:lstStyle/>
                    <a:p>
                      <a:pPr marL="180340" algn="just">
                        <a:spcAft>
                          <a:spcPts val="0"/>
                        </a:spcAft>
                      </a:pPr>
                      <a:r>
                        <a:rPr kumimoji="1" lang="ja-JP" sz="900" kern="100">
                          <a:effectLst/>
                        </a:rPr>
                        <a:t>※バッチ実行ツール共通パラメータ</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extLst>
                  <a:ext uri="{0D108BD9-81ED-4DB2-BD59-A6C34878D82A}">
                    <a16:rowId xmlns:a16="http://schemas.microsoft.com/office/drawing/2014/main" val="2584801333"/>
                  </a:ext>
                </a:extLst>
              </a:tr>
              <a:tr h="508600">
                <a:tc rowSpan="4">
                  <a:txBody>
                    <a:bodyPr/>
                    <a:lstStyle/>
                    <a:p>
                      <a:pPr marL="182880" algn="just">
                        <a:spcAft>
                          <a:spcPts val="0"/>
                        </a:spcAft>
                      </a:pPr>
                      <a:r>
                        <a:rPr kumimoji="1" lang="en-US" sz="900" kern="100" dirty="0">
                          <a:effectLst/>
                        </a:rPr>
                        <a:t>PARAMETER</a:t>
                      </a:r>
                      <a:endParaRPr lang="ja-JP" sz="900" kern="100" dirty="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tc>
                <a:tc>
                  <a:txBody>
                    <a:bodyPr/>
                    <a:lstStyle/>
                    <a:p>
                      <a:pPr marL="182880" algn="just">
                        <a:spcAft>
                          <a:spcPts val="0"/>
                        </a:spcAft>
                      </a:pPr>
                      <a:r>
                        <a:rPr kumimoji="1" lang="en-US" sz="900" kern="100" dirty="0">
                          <a:effectLst/>
                        </a:rPr>
                        <a:t>SRI_MODE</a:t>
                      </a:r>
                      <a:endParaRPr lang="ja-JP" sz="900" kern="100" dirty="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tc>
                <a:tc>
                  <a:txBody>
                    <a:bodyPr/>
                    <a:lstStyle/>
                    <a:p>
                      <a:pPr marL="182880" algn="just">
                        <a:spcAft>
                          <a:spcPts val="0"/>
                        </a:spcAft>
                      </a:pPr>
                      <a:r>
                        <a:rPr kumimoji="1" lang="ja-JP" sz="900" kern="100" dirty="0">
                          <a:effectLst/>
                        </a:rPr>
                        <a:t>処理モード</a:t>
                      </a:r>
                      <a:endParaRPr lang="ja-JP" sz="900" kern="100" dirty="0">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tc>
                <a:tc>
                  <a:txBody>
                    <a:bodyPr/>
                    <a:lstStyle/>
                    <a:p>
                      <a:pPr marL="182880" algn="just">
                        <a:spcAft>
                          <a:spcPts val="0"/>
                        </a:spcAft>
                      </a:pPr>
                      <a:r>
                        <a:rPr kumimoji="1" lang="ja-JP" sz="900" kern="100" dirty="0">
                          <a:effectLst/>
                        </a:rPr>
                        <a:t>処理モードを設定します</a:t>
                      </a:r>
                      <a:r>
                        <a:rPr kumimoji="1" lang="ja-JP" altLang="en-US" sz="900" kern="100" dirty="0">
                          <a:effectLst/>
                        </a:rPr>
                        <a:t>。</a:t>
                      </a:r>
                      <a:endParaRPr lang="ja-JP" sz="900" kern="100" dirty="0">
                        <a:effectLst/>
                      </a:endParaRPr>
                    </a:p>
                    <a:p>
                      <a:pPr marL="182880" algn="just">
                        <a:spcAft>
                          <a:spcPts val="0"/>
                        </a:spcAft>
                      </a:pPr>
                      <a:r>
                        <a:rPr kumimoji="1" lang="en-US" sz="900" kern="100" dirty="0">
                          <a:effectLst/>
                        </a:rPr>
                        <a:t>0</a:t>
                      </a:r>
                      <a:r>
                        <a:rPr kumimoji="1" lang="ja-JP" sz="900" kern="100" dirty="0">
                          <a:effectLst/>
                        </a:rPr>
                        <a:t>：個人別明細書作成のみ</a:t>
                      </a:r>
                      <a:endParaRPr lang="ja-JP" sz="900" kern="100" dirty="0">
                        <a:effectLst/>
                      </a:endParaRPr>
                    </a:p>
                    <a:p>
                      <a:pPr marL="182880" algn="just">
                        <a:spcAft>
                          <a:spcPts val="0"/>
                        </a:spcAft>
                      </a:pPr>
                      <a:r>
                        <a:rPr kumimoji="1" lang="en-US" sz="900" kern="100" dirty="0">
                          <a:effectLst/>
                        </a:rPr>
                        <a:t>1</a:t>
                      </a:r>
                      <a:r>
                        <a:rPr kumimoji="1" lang="ja-JP" sz="900" kern="100" dirty="0">
                          <a:effectLst/>
                        </a:rPr>
                        <a:t>：個人別明細書作成＋メール配信</a:t>
                      </a:r>
                      <a:endParaRPr lang="ja-JP" sz="900" kern="100" dirty="0">
                        <a:effectLst/>
                      </a:endParaRPr>
                    </a:p>
                    <a:p>
                      <a:pPr marL="182880" algn="just">
                        <a:spcAft>
                          <a:spcPts val="0"/>
                        </a:spcAft>
                      </a:pPr>
                      <a:r>
                        <a:rPr kumimoji="1" lang="en-US" sz="900" kern="100" dirty="0">
                          <a:effectLst/>
                        </a:rPr>
                        <a:t>2</a:t>
                      </a:r>
                      <a:r>
                        <a:rPr kumimoji="1" lang="ja-JP" sz="900" kern="100" dirty="0">
                          <a:effectLst/>
                        </a:rPr>
                        <a:t>：メール配信のみ</a:t>
                      </a:r>
                      <a:endParaRPr lang="ja-JP" sz="900" kern="100" dirty="0">
                        <a:solidFill>
                          <a:srgbClr val="FF0000"/>
                        </a:solidFill>
                        <a:effectLst/>
                        <a:latin typeface="Arial" panose="020B0604020202020204" pitchFamily="34" charset="0"/>
                        <a:ea typeface="ＭＳ Ｐゴシック" panose="020B0600070205080204" pitchFamily="50" charset="-128"/>
                        <a:cs typeface="Times New Roman" panose="02020603050405020304" pitchFamily="18" charset="0"/>
                      </a:endParaRPr>
                    </a:p>
                  </a:txBody>
                  <a:tcPr marL="60830" marR="60830" marT="0" marB="0"/>
                </a:tc>
                <a:extLst>
                  <a:ext uri="{0D108BD9-81ED-4DB2-BD59-A6C34878D82A}">
                    <a16:rowId xmlns:a16="http://schemas.microsoft.com/office/drawing/2014/main" val="3498307808"/>
                  </a:ext>
                </a:extLst>
              </a:tr>
              <a:tr h="508600">
                <a:tc vMerge="1">
                  <a:txBody>
                    <a:bodyPr/>
                    <a:lstStyle/>
                    <a:p>
                      <a:endParaRPr kumimoji="1" lang="ja-JP" altLang="en-US"/>
                    </a:p>
                  </a:txBody>
                  <a:tcPr/>
                </a:tc>
                <a:tc>
                  <a:txBody>
                    <a:bodyPr/>
                    <a:lstStyle/>
                    <a:p>
                      <a:pPr marL="180340" algn="just">
                        <a:spcAft>
                          <a:spcPts val="0"/>
                        </a:spcAft>
                      </a:pPr>
                      <a:r>
                        <a:rPr kumimoji="1" lang="en-US" sz="900" kern="100">
                          <a:effectLst/>
                        </a:rPr>
                        <a:t>PARAM_CODE</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tc>
                  <a:txBody>
                    <a:bodyPr/>
                    <a:lstStyle/>
                    <a:p>
                      <a:pPr marL="180340" algn="just">
                        <a:spcAft>
                          <a:spcPts val="0"/>
                        </a:spcAft>
                      </a:pPr>
                      <a:r>
                        <a:rPr kumimoji="1" lang="ja-JP" sz="900" kern="100" dirty="0">
                          <a:effectLst/>
                        </a:rPr>
                        <a:t>パラメータコード</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tc>
                  <a:txBody>
                    <a:bodyPr/>
                    <a:lstStyle/>
                    <a:p>
                      <a:pPr marL="182880" algn="just">
                        <a:spcAft>
                          <a:spcPts val="0"/>
                        </a:spcAft>
                      </a:pPr>
                      <a:r>
                        <a:rPr kumimoji="1" lang="ja-JP" sz="900" kern="100" dirty="0">
                          <a:effectLst/>
                        </a:rPr>
                        <a:t>パラメータ登録時のパラメータコードを設定します</a:t>
                      </a:r>
                      <a:r>
                        <a:rPr kumimoji="1" lang="ja-JP" altLang="en-US" sz="900" kern="100" dirty="0">
                          <a:effectLst/>
                        </a:rPr>
                        <a:t>。</a:t>
                      </a:r>
                      <a:endParaRPr lang="ja-JP" sz="900" kern="100" dirty="0">
                        <a:effectLst/>
                      </a:endParaRPr>
                    </a:p>
                    <a:p>
                      <a:pPr marL="180340" algn="just">
                        <a:spcAft>
                          <a:spcPts val="0"/>
                        </a:spcAft>
                      </a:pPr>
                      <a:r>
                        <a:rPr kumimoji="1" lang="ja-JP" sz="900" kern="100" dirty="0">
                          <a:effectLst/>
                        </a:rPr>
                        <a:t>処理モードが”</a:t>
                      </a:r>
                      <a:r>
                        <a:rPr kumimoji="1" lang="en-US" sz="900" kern="100" dirty="0">
                          <a:effectLst/>
                        </a:rPr>
                        <a:t>0</a:t>
                      </a:r>
                      <a:r>
                        <a:rPr kumimoji="1" lang="ja-JP" sz="900" kern="100" dirty="0">
                          <a:effectLst/>
                        </a:rPr>
                        <a:t>”、”</a:t>
                      </a:r>
                      <a:r>
                        <a:rPr kumimoji="1" lang="en-US" sz="900" kern="100" dirty="0">
                          <a:effectLst/>
                        </a:rPr>
                        <a:t>1</a:t>
                      </a:r>
                      <a:r>
                        <a:rPr kumimoji="1" lang="ja-JP" sz="900" kern="100" dirty="0">
                          <a:effectLst/>
                        </a:rPr>
                        <a:t>”の場合、設定必須です</a:t>
                      </a:r>
                      <a:r>
                        <a:rPr kumimoji="1" lang="ja-JP" altLang="en-US" sz="900" kern="100" dirty="0">
                          <a:effectLst/>
                        </a:rPr>
                        <a:t>。</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extLst>
                  <a:ext uri="{0D108BD9-81ED-4DB2-BD59-A6C34878D82A}">
                    <a16:rowId xmlns:a16="http://schemas.microsoft.com/office/drawing/2014/main" val="925936452"/>
                  </a:ext>
                </a:extLst>
              </a:tr>
              <a:tr h="508600">
                <a:tc vMerge="1">
                  <a:txBody>
                    <a:bodyPr/>
                    <a:lstStyle/>
                    <a:p>
                      <a:endParaRPr kumimoji="1" lang="ja-JP" altLang="en-US"/>
                    </a:p>
                  </a:txBody>
                  <a:tcPr/>
                </a:tc>
                <a:tc>
                  <a:txBody>
                    <a:bodyPr/>
                    <a:lstStyle/>
                    <a:p>
                      <a:pPr marL="180340" algn="just">
                        <a:spcAft>
                          <a:spcPts val="0"/>
                        </a:spcAft>
                      </a:pPr>
                      <a:r>
                        <a:rPr kumimoji="1" lang="en-US" sz="900" kern="100">
                          <a:effectLst/>
                        </a:rPr>
                        <a:t>PATTERN_CODE</a:t>
                      </a:r>
                      <a:endParaRPr lang="ja-JP" sz="900" kern="10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tc>
                  <a:txBody>
                    <a:bodyPr/>
                    <a:lstStyle/>
                    <a:p>
                      <a:pPr marL="180340" algn="just">
                        <a:spcAft>
                          <a:spcPts val="0"/>
                        </a:spcAft>
                      </a:pPr>
                      <a:r>
                        <a:rPr kumimoji="1" lang="ja-JP" sz="900" kern="100" dirty="0">
                          <a:effectLst/>
                        </a:rPr>
                        <a:t>パターンコー</a:t>
                      </a:r>
                      <a:r>
                        <a:rPr kumimoji="1" lang="ja-JP" altLang="en-US" sz="900" kern="100" dirty="0">
                          <a:effectLst/>
                        </a:rPr>
                        <a:t>ド</a:t>
                      </a:r>
                      <a:endParaRPr kumimoji="1" lang="en-US" altLang="ja-JP" sz="900" kern="100" dirty="0">
                        <a:effectLst/>
                      </a:endParaRPr>
                    </a:p>
                  </a:txBody>
                  <a:tcPr marL="60830" marR="60830" marT="0" marB="0"/>
                </a:tc>
                <a:tc>
                  <a:txBody>
                    <a:bodyPr/>
                    <a:lstStyle/>
                    <a:p>
                      <a:pPr marL="182880" algn="just">
                        <a:spcAft>
                          <a:spcPts val="0"/>
                        </a:spcAft>
                      </a:pPr>
                      <a:r>
                        <a:rPr kumimoji="1" lang="ja-JP" sz="900" kern="100" dirty="0">
                          <a:effectLst/>
                        </a:rPr>
                        <a:t>メール配信設定マスタに存在するパターンコードを設定します</a:t>
                      </a:r>
                      <a:r>
                        <a:rPr kumimoji="1" lang="ja-JP" altLang="en-US" sz="900" kern="100" dirty="0">
                          <a:effectLst/>
                        </a:rPr>
                        <a:t>。</a:t>
                      </a:r>
                      <a:endParaRPr lang="ja-JP" sz="900" kern="100" dirty="0">
                        <a:effectLst/>
                      </a:endParaRPr>
                    </a:p>
                    <a:p>
                      <a:pPr marL="180340" algn="just">
                        <a:spcAft>
                          <a:spcPts val="0"/>
                        </a:spcAft>
                      </a:pPr>
                      <a:r>
                        <a:rPr kumimoji="1" lang="ja-JP" sz="900" kern="100" dirty="0">
                          <a:effectLst/>
                        </a:rPr>
                        <a:t>処理モードが”</a:t>
                      </a:r>
                      <a:r>
                        <a:rPr kumimoji="1" lang="en-US" sz="900" kern="100" dirty="0">
                          <a:effectLst/>
                        </a:rPr>
                        <a:t>1</a:t>
                      </a:r>
                      <a:r>
                        <a:rPr kumimoji="1" lang="ja-JP" sz="900" kern="100" dirty="0">
                          <a:effectLst/>
                        </a:rPr>
                        <a:t>”、”</a:t>
                      </a:r>
                      <a:r>
                        <a:rPr kumimoji="1" lang="en-US" sz="900" kern="100" dirty="0">
                          <a:effectLst/>
                        </a:rPr>
                        <a:t>2</a:t>
                      </a:r>
                      <a:r>
                        <a:rPr kumimoji="1" lang="ja-JP" sz="900" kern="100" dirty="0">
                          <a:effectLst/>
                        </a:rPr>
                        <a:t>”の場合、設定必須です</a:t>
                      </a:r>
                      <a:r>
                        <a:rPr kumimoji="1" lang="ja-JP" altLang="en-US" sz="900" kern="100" dirty="0">
                          <a:effectLst/>
                        </a:rPr>
                        <a:t>。</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extLst>
                  <a:ext uri="{0D108BD9-81ED-4DB2-BD59-A6C34878D82A}">
                    <a16:rowId xmlns:a16="http://schemas.microsoft.com/office/drawing/2014/main" val="358839398"/>
                  </a:ext>
                </a:extLst>
              </a:tr>
              <a:tr h="508600">
                <a:tc vMerge="1">
                  <a:txBody>
                    <a:bodyPr/>
                    <a:lstStyle/>
                    <a:p>
                      <a:endParaRPr kumimoji="1" lang="ja-JP" altLang="en-US"/>
                    </a:p>
                  </a:txBody>
                  <a:tcPr/>
                </a:tc>
                <a:tc>
                  <a:txBody>
                    <a:bodyPr/>
                    <a:lstStyle/>
                    <a:p>
                      <a:pPr marL="180340" algn="just">
                        <a:spcAft>
                          <a:spcPts val="0"/>
                        </a:spcAft>
                      </a:pPr>
                      <a:r>
                        <a:rPr kumimoji="1" lang="en-US" sz="900" kern="100" dirty="0">
                          <a:effectLst/>
                        </a:rPr>
                        <a:t>TAI_YMD</a:t>
                      </a:r>
                      <a:endParaRPr lang="ja-JP" sz="9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0830" marR="60830" marT="0" marB="0"/>
                </a:tc>
                <a:tc>
                  <a:txBody>
                    <a:bodyPr/>
                    <a:lstStyle/>
                    <a:p>
                      <a:pPr marL="180340" algn="just">
                        <a:spcAft>
                          <a:spcPts val="0"/>
                        </a:spcAft>
                      </a:pPr>
                      <a:r>
                        <a:rPr kumimoji="1" lang="ja-JP" altLang="en-US" sz="900" kern="100" dirty="0">
                          <a:effectLst/>
                          <a:latin typeface="+mn-lt"/>
                          <a:ea typeface="+mn-ea"/>
                          <a:cs typeface="+mn-cs"/>
                        </a:rPr>
                        <a:t>遡及支払日</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tc>
                  <a:txBody>
                    <a:bodyPr/>
                    <a:lstStyle/>
                    <a:p>
                      <a:pPr marL="182880" algn="just">
                        <a:spcAft>
                          <a:spcPts val="0"/>
                        </a:spcAft>
                      </a:pPr>
                      <a:r>
                        <a:rPr kumimoji="1" lang="ja-JP" sz="900" kern="100" dirty="0">
                          <a:effectLst/>
                        </a:rPr>
                        <a:t>メール配信時、対象となる支給年月日を設定します</a:t>
                      </a:r>
                      <a:r>
                        <a:rPr kumimoji="1" lang="ja-JP" altLang="en-US" sz="900" kern="100" dirty="0">
                          <a:effectLst/>
                        </a:rPr>
                        <a:t>。</a:t>
                      </a:r>
                      <a:endParaRPr lang="ja-JP" sz="900" kern="100" dirty="0">
                        <a:effectLst/>
                      </a:endParaRPr>
                    </a:p>
                    <a:p>
                      <a:pPr marL="594360" indent="-628650" algn="just">
                        <a:spcAft>
                          <a:spcPts val="0"/>
                        </a:spcAft>
                      </a:pPr>
                      <a:r>
                        <a:rPr kumimoji="1" lang="ja-JP" altLang="en-US" sz="900" kern="100" baseline="0" dirty="0">
                          <a:effectLst/>
                        </a:rPr>
                        <a:t>    </a:t>
                      </a:r>
                      <a:r>
                        <a:rPr kumimoji="1" lang="ja-JP" sz="900" kern="100" dirty="0">
                          <a:effectLst/>
                        </a:rPr>
                        <a:t>処理モードが”</a:t>
                      </a:r>
                      <a:r>
                        <a:rPr kumimoji="1" lang="en-US" sz="900" kern="100" dirty="0">
                          <a:effectLst/>
                        </a:rPr>
                        <a:t>2</a:t>
                      </a:r>
                      <a:r>
                        <a:rPr kumimoji="1" lang="ja-JP" sz="900" kern="100" dirty="0">
                          <a:effectLst/>
                        </a:rPr>
                        <a:t>”の場合、</a:t>
                      </a:r>
                      <a:r>
                        <a:rPr kumimoji="1" lang="ja-JP" altLang="en-US" sz="900" kern="100" dirty="0">
                          <a:effectLst/>
                        </a:rPr>
                        <a:t>設定</a:t>
                      </a:r>
                      <a:r>
                        <a:rPr kumimoji="1" lang="ja-JP" sz="900" kern="100" dirty="0">
                          <a:effectLst/>
                        </a:rPr>
                        <a:t>必須です</a:t>
                      </a:r>
                      <a:r>
                        <a:rPr kumimoji="1" lang="ja-JP" altLang="en-US" sz="900" kern="100" dirty="0">
                          <a:effectLst/>
                        </a:rPr>
                        <a:t>。</a:t>
                      </a:r>
                      <a:endParaRPr lang="ja-JP" sz="900" kern="100" dirty="0">
                        <a:effectLst/>
                        <a:latin typeface="Arial" panose="020B0604020202020204" pitchFamily="34" charset="0"/>
                        <a:ea typeface="ＭＳ ゴシック" panose="020B0609070205080204" pitchFamily="49" charset="-128"/>
                        <a:cs typeface="Times New Roman" panose="02020603050405020304" pitchFamily="18" charset="0"/>
                      </a:endParaRPr>
                    </a:p>
                  </a:txBody>
                  <a:tcPr marL="60830" marR="60830" marT="0" marB="0"/>
                </a:tc>
                <a:extLst>
                  <a:ext uri="{0D108BD9-81ED-4DB2-BD59-A6C34878D82A}">
                    <a16:rowId xmlns:a16="http://schemas.microsoft.com/office/drawing/2014/main" val="2652291758"/>
                  </a:ext>
                </a:extLst>
              </a:tr>
            </a:tbl>
          </a:graphicData>
        </a:graphic>
      </p:graphicFrame>
      <p:sp>
        <p:nvSpPr>
          <p:cNvPr id="11" name="Freeform 21"/>
          <p:cNvSpPr>
            <a:spLocks noEditPoints="1"/>
          </p:cNvSpPr>
          <p:nvPr/>
        </p:nvSpPr>
        <p:spPr bwMode="auto">
          <a:xfrm>
            <a:off x="3815916" y="476476"/>
            <a:ext cx="324036" cy="271686"/>
          </a:xfrm>
          <a:custGeom>
            <a:avLst/>
            <a:gdLst>
              <a:gd name="T0" fmla="*/ 407 w 459"/>
              <a:gd name="T1" fmla="*/ 405 h 405"/>
              <a:gd name="T2" fmla="*/ 51 w 459"/>
              <a:gd name="T3" fmla="*/ 405 h 405"/>
              <a:gd name="T4" fmla="*/ 7 w 459"/>
              <a:gd name="T5" fmla="*/ 384 h 405"/>
              <a:gd name="T6" fmla="*/ 11 w 459"/>
              <a:gd name="T7" fmla="*/ 335 h 405"/>
              <a:gd name="T8" fmla="*/ 189 w 459"/>
              <a:gd name="T9" fmla="*/ 27 h 405"/>
              <a:gd name="T10" fmla="*/ 229 w 459"/>
              <a:gd name="T11" fmla="*/ 0 h 405"/>
              <a:gd name="T12" fmla="*/ 269 w 459"/>
              <a:gd name="T13" fmla="*/ 27 h 405"/>
              <a:gd name="T14" fmla="*/ 447 w 459"/>
              <a:gd name="T15" fmla="*/ 335 h 405"/>
              <a:gd name="T16" fmla="*/ 451 w 459"/>
              <a:gd name="T17" fmla="*/ 384 h 405"/>
              <a:gd name="T18" fmla="*/ 407 w 459"/>
              <a:gd name="T19" fmla="*/ 405 h 405"/>
              <a:gd name="T20" fmla="*/ 435 w 459"/>
              <a:gd name="T21" fmla="*/ 374 h 405"/>
              <a:gd name="T22" fmla="*/ 431 w 459"/>
              <a:gd name="T23" fmla="*/ 345 h 405"/>
              <a:gd name="T24" fmla="*/ 253 w 459"/>
              <a:gd name="T25" fmla="*/ 36 h 405"/>
              <a:gd name="T26" fmla="*/ 229 w 459"/>
              <a:gd name="T27" fmla="*/ 18 h 405"/>
              <a:gd name="T28" fmla="*/ 205 w 459"/>
              <a:gd name="T29" fmla="*/ 36 h 405"/>
              <a:gd name="T30" fmla="*/ 27 w 459"/>
              <a:gd name="T31" fmla="*/ 345 h 405"/>
              <a:gd name="T32" fmla="*/ 23 w 459"/>
              <a:gd name="T33" fmla="*/ 374 h 405"/>
              <a:gd name="T34" fmla="*/ 51 w 459"/>
              <a:gd name="T35" fmla="*/ 386 h 405"/>
              <a:gd name="T36" fmla="*/ 407 w 459"/>
              <a:gd name="T37" fmla="*/ 386 h 405"/>
              <a:gd name="T38" fmla="*/ 435 w 459"/>
              <a:gd name="T39" fmla="*/ 374 h 405"/>
              <a:gd name="T40" fmla="*/ 229 w 459"/>
              <a:gd name="T41" fmla="*/ 24 h 405"/>
              <a:gd name="T42" fmla="*/ 210 w 459"/>
              <a:gd name="T43" fmla="*/ 39 h 405"/>
              <a:gd name="T44" fmla="*/ 32 w 459"/>
              <a:gd name="T45" fmla="*/ 348 h 405"/>
              <a:gd name="T46" fmla="*/ 29 w 459"/>
              <a:gd name="T47" fmla="*/ 371 h 405"/>
              <a:gd name="T48" fmla="*/ 51 w 459"/>
              <a:gd name="T49" fmla="*/ 380 h 405"/>
              <a:gd name="T50" fmla="*/ 407 w 459"/>
              <a:gd name="T51" fmla="*/ 380 h 405"/>
              <a:gd name="T52" fmla="*/ 429 w 459"/>
              <a:gd name="T53" fmla="*/ 371 h 405"/>
              <a:gd name="T54" fmla="*/ 426 w 459"/>
              <a:gd name="T55" fmla="*/ 348 h 405"/>
              <a:gd name="T56" fmla="*/ 248 w 459"/>
              <a:gd name="T57" fmla="*/ 39 h 405"/>
              <a:gd name="T58" fmla="*/ 229 w 459"/>
              <a:gd name="T59" fmla="*/ 24 h 405"/>
              <a:gd name="T60" fmla="*/ 256 w 459"/>
              <a:gd name="T61" fmla="*/ 309 h 405"/>
              <a:gd name="T62" fmla="*/ 229 w 459"/>
              <a:gd name="T63" fmla="*/ 336 h 405"/>
              <a:gd name="T64" fmla="*/ 202 w 459"/>
              <a:gd name="T65" fmla="*/ 309 h 405"/>
              <a:gd name="T66" fmla="*/ 229 w 459"/>
              <a:gd name="T67" fmla="*/ 282 h 405"/>
              <a:gd name="T68" fmla="*/ 256 w 459"/>
              <a:gd name="T69" fmla="*/ 309 h 405"/>
              <a:gd name="T70" fmla="*/ 256 w 459"/>
              <a:gd name="T71" fmla="*/ 121 h 405"/>
              <a:gd name="T72" fmla="*/ 243 w 459"/>
              <a:gd name="T73" fmla="*/ 261 h 405"/>
              <a:gd name="T74" fmla="*/ 215 w 459"/>
              <a:gd name="T75" fmla="*/ 261 h 405"/>
              <a:gd name="T76" fmla="*/ 202 w 459"/>
              <a:gd name="T77" fmla="*/ 121 h 405"/>
              <a:gd name="T78" fmla="*/ 256 w 459"/>
              <a:gd name="T79" fmla="*/ 12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9" h="405">
                <a:moveTo>
                  <a:pt x="407" y="405"/>
                </a:moveTo>
                <a:cubicBezTo>
                  <a:pt x="51" y="405"/>
                  <a:pt x="51" y="405"/>
                  <a:pt x="51" y="405"/>
                </a:cubicBezTo>
                <a:cubicBezTo>
                  <a:pt x="31" y="405"/>
                  <a:pt x="15" y="397"/>
                  <a:pt x="7" y="384"/>
                </a:cubicBezTo>
                <a:cubicBezTo>
                  <a:pt x="0" y="370"/>
                  <a:pt x="1" y="353"/>
                  <a:pt x="11" y="335"/>
                </a:cubicBezTo>
                <a:cubicBezTo>
                  <a:pt x="189" y="27"/>
                  <a:pt x="189" y="27"/>
                  <a:pt x="189" y="27"/>
                </a:cubicBezTo>
                <a:cubicBezTo>
                  <a:pt x="199" y="9"/>
                  <a:pt x="213" y="0"/>
                  <a:pt x="229" y="0"/>
                </a:cubicBezTo>
                <a:cubicBezTo>
                  <a:pt x="245" y="0"/>
                  <a:pt x="259" y="9"/>
                  <a:pt x="269" y="27"/>
                </a:cubicBezTo>
                <a:cubicBezTo>
                  <a:pt x="447" y="335"/>
                  <a:pt x="447" y="335"/>
                  <a:pt x="447" y="335"/>
                </a:cubicBezTo>
                <a:cubicBezTo>
                  <a:pt x="457" y="353"/>
                  <a:pt x="459" y="370"/>
                  <a:pt x="451" y="384"/>
                </a:cubicBezTo>
                <a:cubicBezTo>
                  <a:pt x="443" y="397"/>
                  <a:pt x="428" y="405"/>
                  <a:pt x="407" y="405"/>
                </a:cubicBezTo>
                <a:close/>
                <a:moveTo>
                  <a:pt x="435" y="374"/>
                </a:moveTo>
                <a:cubicBezTo>
                  <a:pt x="439" y="367"/>
                  <a:pt x="438" y="356"/>
                  <a:pt x="431" y="345"/>
                </a:cubicBezTo>
                <a:cubicBezTo>
                  <a:pt x="253" y="36"/>
                  <a:pt x="253" y="36"/>
                  <a:pt x="253" y="36"/>
                </a:cubicBezTo>
                <a:cubicBezTo>
                  <a:pt x="246" y="25"/>
                  <a:pt x="238" y="18"/>
                  <a:pt x="229" y="18"/>
                </a:cubicBezTo>
                <a:cubicBezTo>
                  <a:pt x="221" y="18"/>
                  <a:pt x="212" y="25"/>
                  <a:pt x="205" y="36"/>
                </a:cubicBezTo>
                <a:cubicBezTo>
                  <a:pt x="27" y="345"/>
                  <a:pt x="27" y="345"/>
                  <a:pt x="27" y="345"/>
                </a:cubicBezTo>
                <a:cubicBezTo>
                  <a:pt x="20" y="356"/>
                  <a:pt x="19" y="367"/>
                  <a:pt x="23" y="374"/>
                </a:cubicBezTo>
                <a:cubicBezTo>
                  <a:pt x="28" y="382"/>
                  <a:pt x="38" y="386"/>
                  <a:pt x="51" y="386"/>
                </a:cubicBezTo>
                <a:cubicBezTo>
                  <a:pt x="407" y="386"/>
                  <a:pt x="407" y="386"/>
                  <a:pt x="407" y="386"/>
                </a:cubicBezTo>
                <a:cubicBezTo>
                  <a:pt x="420" y="386"/>
                  <a:pt x="430" y="382"/>
                  <a:pt x="435" y="374"/>
                </a:cubicBezTo>
                <a:close/>
                <a:moveTo>
                  <a:pt x="229" y="24"/>
                </a:moveTo>
                <a:cubicBezTo>
                  <a:pt x="223" y="24"/>
                  <a:pt x="216" y="30"/>
                  <a:pt x="210" y="39"/>
                </a:cubicBezTo>
                <a:cubicBezTo>
                  <a:pt x="32" y="348"/>
                  <a:pt x="32" y="348"/>
                  <a:pt x="32" y="348"/>
                </a:cubicBezTo>
                <a:cubicBezTo>
                  <a:pt x="27" y="357"/>
                  <a:pt x="26" y="366"/>
                  <a:pt x="29" y="371"/>
                </a:cubicBezTo>
                <a:cubicBezTo>
                  <a:pt x="32" y="377"/>
                  <a:pt x="40" y="380"/>
                  <a:pt x="51" y="380"/>
                </a:cubicBezTo>
                <a:cubicBezTo>
                  <a:pt x="407" y="380"/>
                  <a:pt x="407" y="380"/>
                  <a:pt x="407" y="380"/>
                </a:cubicBezTo>
                <a:cubicBezTo>
                  <a:pt x="418" y="380"/>
                  <a:pt x="426" y="377"/>
                  <a:pt x="429" y="371"/>
                </a:cubicBezTo>
                <a:cubicBezTo>
                  <a:pt x="433" y="366"/>
                  <a:pt x="431" y="357"/>
                  <a:pt x="426" y="348"/>
                </a:cubicBezTo>
                <a:cubicBezTo>
                  <a:pt x="248" y="39"/>
                  <a:pt x="248" y="39"/>
                  <a:pt x="248" y="39"/>
                </a:cubicBezTo>
                <a:cubicBezTo>
                  <a:pt x="242" y="30"/>
                  <a:pt x="235" y="24"/>
                  <a:pt x="229" y="24"/>
                </a:cubicBezTo>
                <a:close/>
                <a:moveTo>
                  <a:pt x="256" y="309"/>
                </a:moveTo>
                <a:cubicBezTo>
                  <a:pt x="256" y="324"/>
                  <a:pt x="244" y="336"/>
                  <a:pt x="229" y="336"/>
                </a:cubicBezTo>
                <a:cubicBezTo>
                  <a:pt x="214" y="336"/>
                  <a:pt x="202" y="324"/>
                  <a:pt x="202" y="309"/>
                </a:cubicBezTo>
                <a:cubicBezTo>
                  <a:pt x="202" y="294"/>
                  <a:pt x="214" y="282"/>
                  <a:pt x="229" y="282"/>
                </a:cubicBezTo>
                <a:cubicBezTo>
                  <a:pt x="244" y="282"/>
                  <a:pt x="256" y="294"/>
                  <a:pt x="256" y="309"/>
                </a:cubicBezTo>
                <a:close/>
                <a:moveTo>
                  <a:pt x="256" y="121"/>
                </a:moveTo>
                <a:cubicBezTo>
                  <a:pt x="243" y="261"/>
                  <a:pt x="243" y="261"/>
                  <a:pt x="243" y="261"/>
                </a:cubicBezTo>
                <a:cubicBezTo>
                  <a:pt x="215" y="261"/>
                  <a:pt x="215" y="261"/>
                  <a:pt x="215" y="261"/>
                </a:cubicBezTo>
                <a:cubicBezTo>
                  <a:pt x="202" y="121"/>
                  <a:pt x="202" y="121"/>
                  <a:pt x="202" y="121"/>
                </a:cubicBezTo>
                <a:lnTo>
                  <a:pt x="256" y="121"/>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 name="タイトル 3"/>
          <p:cNvSpPr txBox="1">
            <a:spLocks/>
          </p:cNvSpPr>
          <p:nvPr/>
        </p:nvSpPr>
        <p:spPr>
          <a:xfrm>
            <a:off x="4200366" y="498758"/>
            <a:ext cx="2223396" cy="293537"/>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1600" dirty="0">
                <a:solidFill>
                  <a:srgbClr val="FFFF00"/>
                </a:solidFill>
                <a:latin typeface="+mn-ea"/>
                <a:ea typeface="+mn-ea"/>
              </a:rPr>
              <a:t>8</a:t>
            </a:r>
            <a:r>
              <a:rPr lang="ja-JP" altLang="en-US" sz="1600" dirty="0">
                <a:solidFill>
                  <a:srgbClr val="FFFF00"/>
                </a:solidFill>
                <a:latin typeface="+mn-ea"/>
                <a:ea typeface="+mn-ea"/>
              </a:rPr>
              <a:t>月掲載パッチ対応予定</a:t>
            </a:r>
            <a:endParaRPr lang="ja-JP" altLang="en-US" sz="1400" dirty="0">
              <a:solidFill>
                <a:srgbClr val="FFFF00"/>
              </a:solidFill>
              <a:latin typeface="+mn-ea"/>
              <a:ea typeface="+mn-ea"/>
            </a:endParaRPr>
          </a:p>
        </p:txBody>
      </p:sp>
    </p:spTree>
    <p:extLst>
      <p:ext uri="{BB962C8B-B14F-4D97-AF65-F5344CB8AC3E}">
        <p14:creationId xmlns:p14="http://schemas.microsoft.com/office/powerpoint/2010/main" val="14755491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55</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人事管理・給与管理共通</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4</a:t>
            </a:r>
            <a:r>
              <a:rPr lang="en-US" altLang="ja-JP" sz="1800" dirty="0">
                <a:solidFill>
                  <a:prstClr val="white"/>
                </a:solidFill>
                <a:latin typeface="+mn-ea"/>
              </a:rPr>
              <a:t>. </a:t>
            </a:r>
            <a:r>
              <a:rPr lang="ja-JP" altLang="en-US" sz="1800" dirty="0">
                <a:solidFill>
                  <a:prstClr val="white"/>
                </a:solidFill>
                <a:latin typeface="+mn-ea"/>
              </a:rPr>
              <a:t>個人別明細書バッチ化 対応</a:t>
            </a:r>
            <a:endParaRPr lang="ja-JP" altLang="en-US" sz="1800" dirty="0">
              <a:latin typeface="+mn-ea"/>
              <a:ea typeface="+mn-ea"/>
            </a:endParaRPr>
          </a:p>
        </p:txBody>
      </p:sp>
      <p:sp>
        <p:nvSpPr>
          <p:cNvPr id="8" name="テキスト プレースホルダー 2"/>
          <p:cNvSpPr txBox="1">
            <a:spLocks/>
          </p:cNvSpPr>
          <p:nvPr/>
        </p:nvSpPr>
        <p:spPr>
          <a:xfrm>
            <a:off x="287524" y="825925"/>
            <a:ext cx="666936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latin typeface="メイリオ"/>
                <a:ea typeface="メイリオ"/>
              </a:rPr>
              <a:t>ログ内容</a:t>
            </a:r>
            <a:endParaRPr lang="en-US" altLang="ja-JP" sz="1200" u="sng" dirty="0">
              <a:solidFill>
                <a:prstClr val="black"/>
              </a:solidFill>
              <a:latin typeface="メイリオ"/>
              <a:ea typeface="メイリオ"/>
            </a:endParaRPr>
          </a:p>
        </p:txBody>
      </p:sp>
      <p:sp>
        <p:nvSpPr>
          <p:cNvPr id="4" name="Rectangle 1"/>
          <p:cNvSpPr>
            <a:spLocks noChangeArrowheads="1"/>
          </p:cNvSpPr>
          <p:nvPr/>
        </p:nvSpPr>
        <p:spPr bwMode="auto">
          <a:xfrm>
            <a:off x="647616" y="128187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テキスト プレースホルダー 2"/>
          <p:cNvSpPr>
            <a:spLocks noGrp="1"/>
          </p:cNvSpPr>
          <p:nvPr>
            <p:ph type="body" sz="quarter" idx="14"/>
          </p:nvPr>
        </p:nvSpPr>
        <p:spPr>
          <a:xfrm>
            <a:off x="360000" y="1095910"/>
            <a:ext cx="8424000" cy="3564072"/>
          </a:xfrm>
        </p:spPr>
        <p:txBody>
          <a:bodyPr/>
          <a:lstStyle/>
          <a:p>
            <a:r>
              <a:rPr lang="ja-JP" altLang="en-US" dirty="0"/>
              <a:t>・</a:t>
            </a:r>
            <a:r>
              <a:rPr lang="ja-JP" altLang="ja-JP" dirty="0"/>
              <a:t>ログファイルは、実行フォルダ以下の</a:t>
            </a:r>
            <a:r>
              <a:rPr lang="ja-JP" altLang="en-US" dirty="0"/>
              <a:t>ログ</a:t>
            </a:r>
            <a:r>
              <a:rPr lang="ja-JP" altLang="ja-JP" dirty="0"/>
              <a:t>フォルダ内に作成されます。</a:t>
            </a:r>
          </a:p>
          <a:p>
            <a:r>
              <a:rPr lang="ja-JP" altLang="en-US" dirty="0"/>
              <a:t>・</a:t>
            </a:r>
            <a:r>
              <a:rPr lang="ja-JP" altLang="ja-JP" dirty="0"/>
              <a:t>ファイル名称は以下の通りです。</a:t>
            </a:r>
          </a:p>
          <a:p>
            <a:r>
              <a:rPr lang="en-US" altLang="ja-JP" dirty="0"/>
              <a:t> </a:t>
            </a:r>
            <a:r>
              <a:rPr lang="ja-JP" altLang="en-US" dirty="0"/>
              <a:t>　　給与明細書ログ　　　　：</a:t>
            </a:r>
            <a:r>
              <a:rPr lang="en-US" altLang="ja-JP" dirty="0"/>
              <a:t> ”Log\ JP320100”</a:t>
            </a:r>
            <a:r>
              <a:rPr lang="ja-JP" altLang="en-US" dirty="0"/>
              <a:t>　ファイル名：</a:t>
            </a:r>
            <a:r>
              <a:rPr lang="en-US" altLang="ja-JP" dirty="0"/>
              <a:t> JP320100_xxxxxxxx_yyyyMMdd-hhmmssfff.log</a:t>
            </a:r>
            <a:endParaRPr lang="ja-JP" altLang="ja-JP" dirty="0"/>
          </a:p>
          <a:p>
            <a:r>
              <a:rPr lang="en-US" altLang="ja-JP" dirty="0"/>
              <a:t> </a:t>
            </a:r>
            <a:r>
              <a:rPr lang="ja-JP" altLang="en-US" dirty="0"/>
              <a:t>　　賞与明細書ログ　　　　：</a:t>
            </a:r>
            <a:r>
              <a:rPr lang="en-US" altLang="ja-JP" dirty="0"/>
              <a:t> ”Log\ JP330300”</a:t>
            </a:r>
            <a:r>
              <a:rPr lang="ja-JP" altLang="en-US" dirty="0"/>
              <a:t>　ファイル名：</a:t>
            </a:r>
            <a:r>
              <a:rPr lang="en-US" altLang="ja-JP" dirty="0"/>
              <a:t> JP330300_xxxxxxxx_yyyyMMdd-hhmmssfff.log</a:t>
            </a:r>
            <a:endParaRPr lang="ja-JP" altLang="ja-JP" dirty="0"/>
          </a:p>
          <a:p>
            <a:r>
              <a:rPr lang="en-US" altLang="ja-JP" dirty="0"/>
              <a:t> </a:t>
            </a:r>
            <a:r>
              <a:rPr lang="ja-JP" altLang="en-US" dirty="0"/>
              <a:t>　　個人別年末調整諸表ログ：</a:t>
            </a:r>
            <a:r>
              <a:rPr lang="en-US" altLang="ja-JP" dirty="0"/>
              <a:t> ”Log\ JP430800”</a:t>
            </a:r>
            <a:r>
              <a:rPr lang="ja-JP" altLang="en-US" dirty="0"/>
              <a:t>　ファイル名：</a:t>
            </a:r>
            <a:r>
              <a:rPr lang="en-US" altLang="ja-JP" dirty="0"/>
              <a:t> JP430800_xxxxxxxx_yyyyMMdd-hhmmssfff.log</a:t>
            </a:r>
            <a:endParaRPr lang="ja-JP" altLang="ja-JP" dirty="0"/>
          </a:p>
          <a:p>
            <a:r>
              <a:rPr lang="en-US" altLang="ja-JP" dirty="0"/>
              <a:t> </a:t>
            </a:r>
            <a:r>
              <a:rPr lang="ja-JP" altLang="en-US" dirty="0"/>
              <a:t>　　昇給差額明細書ログ　　：</a:t>
            </a:r>
            <a:r>
              <a:rPr lang="en-US" altLang="ja-JP" dirty="0"/>
              <a:t> ”Log\ JP310300”</a:t>
            </a:r>
            <a:r>
              <a:rPr lang="ja-JP" altLang="en-US" dirty="0"/>
              <a:t>　ファイル名：</a:t>
            </a:r>
            <a:r>
              <a:rPr lang="en-US" altLang="ja-JP" dirty="0"/>
              <a:t> JP310300_xxxxxxxx_yyyyMMdd-hhmmssfff.log</a:t>
            </a:r>
            <a:endParaRPr lang="ja-JP" altLang="ja-JP" dirty="0"/>
          </a:p>
          <a:p>
            <a:r>
              <a:rPr lang="en-US" altLang="ja-JP" dirty="0"/>
              <a:t> </a:t>
            </a:r>
            <a:endParaRPr lang="ja-JP" altLang="ja-JP" dirty="0"/>
          </a:p>
          <a:p>
            <a:r>
              <a:rPr lang="ja-JP" altLang="ja-JP" dirty="0"/>
              <a:t>　　　</a:t>
            </a:r>
            <a:r>
              <a:rPr lang="en-US" altLang="ja-JP" dirty="0" err="1"/>
              <a:t>xxxxxxxx</a:t>
            </a:r>
            <a:r>
              <a:rPr lang="en-US" altLang="ja-JP" dirty="0"/>
              <a:t>   </a:t>
            </a:r>
            <a:r>
              <a:rPr lang="ja-JP" altLang="ja-JP" dirty="0"/>
              <a:t>： バッチ引数で指定した</a:t>
            </a:r>
            <a:r>
              <a:rPr lang="en-US" altLang="ja-JP" dirty="0"/>
              <a:t>INI</a:t>
            </a:r>
            <a:r>
              <a:rPr lang="ja-JP" altLang="ja-JP" dirty="0"/>
              <a:t>ファイル名</a:t>
            </a:r>
          </a:p>
          <a:p>
            <a:r>
              <a:rPr lang="ja-JP" altLang="ja-JP" dirty="0"/>
              <a:t>　　　</a:t>
            </a:r>
            <a:r>
              <a:rPr lang="en-US" altLang="ja-JP" dirty="0" err="1"/>
              <a:t>yyyyMMdd</a:t>
            </a:r>
            <a:r>
              <a:rPr lang="en-US" altLang="ja-JP" dirty="0"/>
              <a:t> </a:t>
            </a:r>
            <a:r>
              <a:rPr lang="ja-JP" altLang="ja-JP" dirty="0"/>
              <a:t>：</a:t>
            </a:r>
            <a:r>
              <a:rPr lang="en-US" altLang="ja-JP" dirty="0"/>
              <a:t> </a:t>
            </a:r>
            <a:r>
              <a:rPr lang="ja-JP" altLang="ja-JP" dirty="0"/>
              <a:t>実行日付</a:t>
            </a:r>
          </a:p>
          <a:p>
            <a:r>
              <a:rPr lang="ja-JP" altLang="ja-JP" dirty="0"/>
              <a:t>　　　</a:t>
            </a:r>
            <a:r>
              <a:rPr lang="en-US" altLang="ja-JP" dirty="0" err="1"/>
              <a:t>hhmmssfff</a:t>
            </a:r>
            <a:r>
              <a:rPr lang="en-US" altLang="ja-JP" dirty="0"/>
              <a:t> </a:t>
            </a:r>
            <a:r>
              <a:rPr lang="ja-JP" altLang="ja-JP" dirty="0"/>
              <a:t>： 現在時刻</a:t>
            </a:r>
          </a:p>
          <a:p>
            <a:r>
              <a:rPr lang="en-US" altLang="ja-JP" dirty="0"/>
              <a:t> </a:t>
            </a:r>
          </a:p>
          <a:p>
            <a:r>
              <a:rPr lang="ja-JP" altLang="en-US" dirty="0"/>
              <a:t>・個人別明細書作成、メール配信の処理結果は、各帳票出力画面の「メール配信確認」画面より確認できます。</a:t>
            </a:r>
            <a:endParaRPr lang="en-US" altLang="ja-JP" dirty="0"/>
          </a:p>
          <a:p>
            <a:r>
              <a:rPr lang="ja-JP" altLang="en-US" dirty="0"/>
              <a:t>　</a:t>
            </a:r>
            <a:r>
              <a:rPr lang="en-US" altLang="ja-JP" dirty="0"/>
              <a:t>※</a:t>
            </a:r>
            <a:r>
              <a:rPr lang="ja-JP" altLang="en-US" dirty="0"/>
              <a:t>バッチ実行エラー（異常終了）のエラー内容はログファイルを確認する必要があります。</a:t>
            </a:r>
            <a:endParaRPr lang="en-US" altLang="ja-JP" dirty="0"/>
          </a:p>
          <a:p>
            <a:pPr lvl="0">
              <a:lnSpc>
                <a:spcPts val="1900"/>
              </a:lnSpc>
              <a:buClr>
                <a:srgbClr val="F9BE00"/>
              </a:buClr>
            </a:pPr>
            <a:endParaRPr lang="ja-JP" altLang="en-US" dirty="0">
              <a:solidFill>
                <a:prstClr val="black"/>
              </a:solidFill>
            </a:endParaRPr>
          </a:p>
        </p:txBody>
      </p:sp>
      <p:sp>
        <p:nvSpPr>
          <p:cNvPr id="12" name="Freeform 21"/>
          <p:cNvSpPr>
            <a:spLocks noEditPoints="1"/>
          </p:cNvSpPr>
          <p:nvPr/>
        </p:nvSpPr>
        <p:spPr bwMode="auto">
          <a:xfrm>
            <a:off x="3815916" y="476476"/>
            <a:ext cx="324036" cy="271686"/>
          </a:xfrm>
          <a:custGeom>
            <a:avLst/>
            <a:gdLst>
              <a:gd name="T0" fmla="*/ 407 w 459"/>
              <a:gd name="T1" fmla="*/ 405 h 405"/>
              <a:gd name="T2" fmla="*/ 51 w 459"/>
              <a:gd name="T3" fmla="*/ 405 h 405"/>
              <a:gd name="T4" fmla="*/ 7 w 459"/>
              <a:gd name="T5" fmla="*/ 384 h 405"/>
              <a:gd name="T6" fmla="*/ 11 w 459"/>
              <a:gd name="T7" fmla="*/ 335 h 405"/>
              <a:gd name="T8" fmla="*/ 189 w 459"/>
              <a:gd name="T9" fmla="*/ 27 h 405"/>
              <a:gd name="T10" fmla="*/ 229 w 459"/>
              <a:gd name="T11" fmla="*/ 0 h 405"/>
              <a:gd name="T12" fmla="*/ 269 w 459"/>
              <a:gd name="T13" fmla="*/ 27 h 405"/>
              <a:gd name="T14" fmla="*/ 447 w 459"/>
              <a:gd name="T15" fmla="*/ 335 h 405"/>
              <a:gd name="T16" fmla="*/ 451 w 459"/>
              <a:gd name="T17" fmla="*/ 384 h 405"/>
              <a:gd name="T18" fmla="*/ 407 w 459"/>
              <a:gd name="T19" fmla="*/ 405 h 405"/>
              <a:gd name="T20" fmla="*/ 435 w 459"/>
              <a:gd name="T21" fmla="*/ 374 h 405"/>
              <a:gd name="T22" fmla="*/ 431 w 459"/>
              <a:gd name="T23" fmla="*/ 345 h 405"/>
              <a:gd name="T24" fmla="*/ 253 w 459"/>
              <a:gd name="T25" fmla="*/ 36 h 405"/>
              <a:gd name="T26" fmla="*/ 229 w 459"/>
              <a:gd name="T27" fmla="*/ 18 h 405"/>
              <a:gd name="T28" fmla="*/ 205 w 459"/>
              <a:gd name="T29" fmla="*/ 36 h 405"/>
              <a:gd name="T30" fmla="*/ 27 w 459"/>
              <a:gd name="T31" fmla="*/ 345 h 405"/>
              <a:gd name="T32" fmla="*/ 23 w 459"/>
              <a:gd name="T33" fmla="*/ 374 h 405"/>
              <a:gd name="T34" fmla="*/ 51 w 459"/>
              <a:gd name="T35" fmla="*/ 386 h 405"/>
              <a:gd name="T36" fmla="*/ 407 w 459"/>
              <a:gd name="T37" fmla="*/ 386 h 405"/>
              <a:gd name="T38" fmla="*/ 435 w 459"/>
              <a:gd name="T39" fmla="*/ 374 h 405"/>
              <a:gd name="T40" fmla="*/ 229 w 459"/>
              <a:gd name="T41" fmla="*/ 24 h 405"/>
              <a:gd name="T42" fmla="*/ 210 w 459"/>
              <a:gd name="T43" fmla="*/ 39 h 405"/>
              <a:gd name="T44" fmla="*/ 32 w 459"/>
              <a:gd name="T45" fmla="*/ 348 h 405"/>
              <a:gd name="T46" fmla="*/ 29 w 459"/>
              <a:gd name="T47" fmla="*/ 371 h 405"/>
              <a:gd name="T48" fmla="*/ 51 w 459"/>
              <a:gd name="T49" fmla="*/ 380 h 405"/>
              <a:gd name="T50" fmla="*/ 407 w 459"/>
              <a:gd name="T51" fmla="*/ 380 h 405"/>
              <a:gd name="T52" fmla="*/ 429 w 459"/>
              <a:gd name="T53" fmla="*/ 371 h 405"/>
              <a:gd name="T54" fmla="*/ 426 w 459"/>
              <a:gd name="T55" fmla="*/ 348 h 405"/>
              <a:gd name="T56" fmla="*/ 248 w 459"/>
              <a:gd name="T57" fmla="*/ 39 h 405"/>
              <a:gd name="T58" fmla="*/ 229 w 459"/>
              <a:gd name="T59" fmla="*/ 24 h 405"/>
              <a:gd name="T60" fmla="*/ 256 w 459"/>
              <a:gd name="T61" fmla="*/ 309 h 405"/>
              <a:gd name="T62" fmla="*/ 229 w 459"/>
              <a:gd name="T63" fmla="*/ 336 h 405"/>
              <a:gd name="T64" fmla="*/ 202 w 459"/>
              <a:gd name="T65" fmla="*/ 309 h 405"/>
              <a:gd name="T66" fmla="*/ 229 w 459"/>
              <a:gd name="T67" fmla="*/ 282 h 405"/>
              <a:gd name="T68" fmla="*/ 256 w 459"/>
              <a:gd name="T69" fmla="*/ 309 h 405"/>
              <a:gd name="T70" fmla="*/ 256 w 459"/>
              <a:gd name="T71" fmla="*/ 121 h 405"/>
              <a:gd name="T72" fmla="*/ 243 w 459"/>
              <a:gd name="T73" fmla="*/ 261 h 405"/>
              <a:gd name="T74" fmla="*/ 215 w 459"/>
              <a:gd name="T75" fmla="*/ 261 h 405"/>
              <a:gd name="T76" fmla="*/ 202 w 459"/>
              <a:gd name="T77" fmla="*/ 121 h 405"/>
              <a:gd name="T78" fmla="*/ 256 w 459"/>
              <a:gd name="T79" fmla="*/ 12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9" h="405">
                <a:moveTo>
                  <a:pt x="407" y="405"/>
                </a:moveTo>
                <a:cubicBezTo>
                  <a:pt x="51" y="405"/>
                  <a:pt x="51" y="405"/>
                  <a:pt x="51" y="405"/>
                </a:cubicBezTo>
                <a:cubicBezTo>
                  <a:pt x="31" y="405"/>
                  <a:pt x="15" y="397"/>
                  <a:pt x="7" y="384"/>
                </a:cubicBezTo>
                <a:cubicBezTo>
                  <a:pt x="0" y="370"/>
                  <a:pt x="1" y="353"/>
                  <a:pt x="11" y="335"/>
                </a:cubicBezTo>
                <a:cubicBezTo>
                  <a:pt x="189" y="27"/>
                  <a:pt x="189" y="27"/>
                  <a:pt x="189" y="27"/>
                </a:cubicBezTo>
                <a:cubicBezTo>
                  <a:pt x="199" y="9"/>
                  <a:pt x="213" y="0"/>
                  <a:pt x="229" y="0"/>
                </a:cubicBezTo>
                <a:cubicBezTo>
                  <a:pt x="245" y="0"/>
                  <a:pt x="259" y="9"/>
                  <a:pt x="269" y="27"/>
                </a:cubicBezTo>
                <a:cubicBezTo>
                  <a:pt x="447" y="335"/>
                  <a:pt x="447" y="335"/>
                  <a:pt x="447" y="335"/>
                </a:cubicBezTo>
                <a:cubicBezTo>
                  <a:pt x="457" y="353"/>
                  <a:pt x="459" y="370"/>
                  <a:pt x="451" y="384"/>
                </a:cubicBezTo>
                <a:cubicBezTo>
                  <a:pt x="443" y="397"/>
                  <a:pt x="428" y="405"/>
                  <a:pt x="407" y="405"/>
                </a:cubicBezTo>
                <a:close/>
                <a:moveTo>
                  <a:pt x="435" y="374"/>
                </a:moveTo>
                <a:cubicBezTo>
                  <a:pt x="439" y="367"/>
                  <a:pt x="438" y="356"/>
                  <a:pt x="431" y="345"/>
                </a:cubicBezTo>
                <a:cubicBezTo>
                  <a:pt x="253" y="36"/>
                  <a:pt x="253" y="36"/>
                  <a:pt x="253" y="36"/>
                </a:cubicBezTo>
                <a:cubicBezTo>
                  <a:pt x="246" y="25"/>
                  <a:pt x="238" y="18"/>
                  <a:pt x="229" y="18"/>
                </a:cubicBezTo>
                <a:cubicBezTo>
                  <a:pt x="221" y="18"/>
                  <a:pt x="212" y="25"/>
                  <a:pt x="205" y="36"/>
                </a:cubicBezTo>
                <a:cubicBezTo>
                  <a:pt x="27" y="345"/>
                  <a:pt x="27" y="345"/>
                  <a:pt x="27" y="345"/>
                </a:cubicBezTo>
                <a:cubicBezTo>
                  <a:pt x="20" y="356"/>
                  <a:pt x="19" y="367"/>
                  <a:pt x="23" y="374"/>
                </a:cubicBezTo>
                <a:cubicBezTo>
                  <a:pt x="28" y="382"/>
                  <a:pt x="38" y="386"/>
                  <a:pt x="51" y="386"/>
                </a:cubicBezTo>
                <a:cubicBezTo>
                  <a:pt x="407" y="386"/>
                  <a:pt x="407" y="386"/>
                  <a:pt x="407" y="386"/>
                </a:cubicBezTo>
                <a:cubicBezTo>
                  <a:pt x="420" y="386"/>
                  <a:pt x="430" y="382"/>
                  <a:pt x="435" y="374"/>
                </a:cubicBezTo>
                <a:close/>
                <a:moveTo>
                  <a:pt x="229" y="24"/>
                </a:moveTo>
                <a:cubicBezTo>
                  <a:pt x="223" y="24"/>
                  <a:pt x="216" y="30"/>
                  <a:pt x="210" y="39"/>
                </a:cubicBezTo>
                <a:cubicBezTo>
                  <a:pt x="32" y="348"/>
                  <a:pt x="32" y="348"/>
                  <a:pt x="32" y="348"/>
                </a:cubicBezTo>
                <a:cubicBezTo>
                  <a:pt x="27" y="357"/>
                  <a:pt x="26" y="366"/>
                  <a:pt x="29" y="371"/>
                </a:cubicBezTo>
                <a:cubicBezTo>
                  <a:pt x="32" y="377"/>
                  <a:pt x="40" y="380"/>
                  <a:pt x="51" y="380"/>
                </a:cubicBezTo>
                <a:cubicBezTo>
                  <a:pt x="407" y="380"/>
                  <a:pt x="407" y="380"/>
                  <a:pt x="407" y="380"/>
                </a:cubicBezTo>
                <a:cubicBezTo>
                  <a:pt x="418" y="380"/>
                  <a:pt x="426" y="377"/>
                  <a:pt x="429" y="371"/>
                </a:cubicBezTo>
                <a:cubicBezTo>
                  <a:pt x="433" y="366"/>
                  <a:pt x="431" y="357"/>
                  <a:pt x="426" y="348"/>
                </a:cubicBezTo>
                <a:cubicBezTo>
                  <a:pt x="248" y="39"/>
                  <a:pt x="248" y="39"/>
                  <a:pt x="248" y="39"/>
                </a:cubicBezTo>
                <a:cubicBezTo>
                  <a:pt x="242" y="30"/>
                  <a:pt x="235" y="24"/>
                  <a:pt x="229" y="24"/>
                </a:cubicBezTo>
                <a:close/>
                <a:moveTo>
                  <a:pt x="256" y="309"/>
                </a:moveTo>
                <a:cubicBezTo>
                  <a:pt x="256" y="324"/>
                  <a:pt x="244" y="336"/>
                  <a:pt x="229" y="336"/>
                </a:cubicBezTo>
                <a:cubicBezTo>
                  <a:pt x="214" y="336"/>
                  <a:pt x="202" y="324"/>
                  <a:pt x="202" y="309"/>
                </a:cubicBezTo>
                <a:cubicBezTo>
                  <a:pt x="202" y="294"/>
                  <a:pt x="214" y="282"/>
                  <a:pt x="229" y="282"/>
                </a:cubicBezTo>
                <a:cubicBezTo>
                  <a:pt x="244" y="282"/>
                  <a:pt x="256" y="294"/>
                  <a:pt x="256" y="309"/>
                </a:cubicBezTo>
                <a:close/>
                <a:moveTo>
                  <a:pt x="256" y="121"/>
                </a:moveTo>
                <a:cubicBezTo>
                  <a:pt x="243" y="261"/>
                  <a:pt x="243" y="261"/>
                  <a:pt x="243" y="261"/>
                </a:cubicBezTo>
                <a:cubicBezTo>
                  <a:pt x="215" y="261"/>
                  <a:pt x="215" y="261"/>
                  <a:pt x="215" y="261"/>
                </a:cubicBezTo>
                <a:cubicBezTo>
                  <a:pt x="202" y="121"/>
                  <a:pt x="202" y="121"/>
                  <a:pt x="202" y="121"/>
                </a:cubicBezTo>
                <a:lnTo>
                  <a:pt x="256" y="121"/>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 name="タイトル 3"/>
          <p:cNvSpPr txBox="1">
            <a:spLocks/>
          </p:cNvSpPr>
          <p:nvPr/>
        </p:nvSpPr>
        <p:spPr>
          <a:xfrm>
            <a:off x="4200366" y="498758"/>
            <a:ext cx="2223396" cy="293537"/>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1600" dirty="0">
                <a:solidFill>
                  <a:srgbClr val="FFFF00"/>
                </a:solidFill>
                <a:latin typeface="+mn-ea"/>
                <a:ea typeface="+mn-ea"/>
              </a:rPr>
              <a:t>8</a:t>
            </a:r>
            <a:r>
              <a:rPr lang="ja-JP" altLang="en-US" sz="1600" dirty="0">
                <a:solidFill>
                  <a:srgbClr val="FFFF00"/>
                </a:solidFill>
                <a:latin typeface="+mn-ea"/>
                <a:ea typeface="+mn-ea"/>
              </a:rPr>
              <a:t>月掲載パッチ対応予定</a:t>
            </a:r>
            <a:endParaRPr lang="ja-JP" altLang="en-US" sz="1400" dirty="0">
              <a:solidFill>
                <a:srgbClr val="FFFF00"/>
              </a:solidFill>
              <a:latin typeface="+mn-ea"/>
              <a:ea typeface="+mn-ea"/>
            </a:endParaRPr>
          </a:p>
        </p:txBody>
      </p:sp>
    </p:spTree>
    <p:extLst>
      <p:ext uri="{BB962C8B-B14F-4D97-AF65-F5344CB8AC3E}">
        <p14:creationId xmlns:p14="http://schemas.microsoft.com/office/powerpoint/2010/main" val="38204170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56</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pPr lvl="0"/>
            <a:r>
              <a:rPr lang="en-US" altLang="ja-JP" sz="2000" dirty="0" err="1">
                <a:solidFill>
                  <a:prstClr val="white"/>
                </a:solidFill>
                <a:latin typeface="+mn-ea"/>
                <a:ea typeface="+mn-ea"/>
              </a:rPr>
              <a:t>SuperStream</a:t>
            </a:r>
            <a:r>
              <a:rPr lang="en-US" altLang="ja-JP" sz="2000" dirty="0">
                <a:solidFill>
                  <a:prstClr val="white"/>
                </a:solidFill>
                <a:latin typeface="+mn-ea"/>
                <a:ea typeface="+mn-ea"/>
              </a:rPr>
              <a:t>-NX </a:t>
            </a:r>
            <a:r>
              <a:rPr lang="ja-JP" altLang="en-US" sz="2000" dirty="0">
                <a:solidFill>
                  <a:prstClr val="white"/>
                </a:solidFill>
                <a:latin typeface="+mn-ea"/>
                <a:ea typeface="+mn-ea"/>
              </a:rPr>
              <a:t>給与管理</a:t>
            </a:r>
            <a:r>
              <a:rPr lang="en-US" altLang="ja-JP" dirty="0">
                <a:solidFill>
                  <a:prstClr val="white"/>
                </a:solidFill>
              </a:rPr>
              <a:t/>
            </a:r>
            <a:br>
              <a:rPr lang="en-US" altLang="ja-JP" dirty="0">
                <a:solidFill>
                  <a:prstClr val="white"/>
                </a:solidFill>
              </a:rPr>
            </a:br>
            <a:r>
              <a:rPr lang="en-US" altLang="ja-JP" sz="1800" dirty="0">
                <a:solidFill>
                  <a:prstClr val="white"/>
                </a:solidFill>
              </a:rPr>
              <a:t>5.field/HR </a:t>
            </a:r>
            <a:r>
              <a:rPr lang="ja-JP" altLang="en-US" sz="1800" dirty="0">
                <a:solidFill>
                  <a:prstClr val="white"/>
                </a:solidFill>
              </a:rPr>
              <a:t>画面デザイン刷新 </a:t>
            </a:r>
            <a:r>
              <a:rPr lang="ja-JP" altLang="en-US" sz="1800" dirty="0">
                <a:solidFill>
                  <a:prstClr val="white"/>
                </a:solidFill>
                <a:latin typeface="+mn-ea"/>
                <a:ea typeface="+mn-ea"/>
              </a:rPr>
              <a:t>対応</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pic>
        <p:nvPicPr>
          <p:cNvPr id="6" name="図 5"/>
          <p:cNvPicPr>
            <a:picLocks noChangeAspect="1"/>
          </p:cNvPicPr>
          <p:nvPr/>
        </p:nvPicPr>
        <p:blipFill>
          <a:blip r:embed="rId2"/>
          <a:stretch>
            <a:fillRect/>
          </a:stretch>
        </p:blipFill>
        <p:spPr>
          <a:xfrm>
            <a:off x="646921" y="2538472"/>
            <a:ext cx="3925079" cy="1873758"/>
          </a:xfrm>
          <a:prstGeom prst="rect">
            <a:avLst/>
          </a:prstGeom>
          <a:ln w="6350">
            <a:solidFill>
              <a:schemeClr val="tx1"/>
            </a:solidFill>
          </a:ln>
        </p:spPr>
      </p:pic>
      <p:pic>
        <p:nvPicPr>
          <p:cNvPr id="7" name="図 6"/>
          <p:cNvPicPr>
            <a:picLocks noChangeAspect="1"/>
          </p:cNvPicPr>
          <p:nvPr/>
        </p:nvPicPr>
        <p:blipFill>
          <a:blip r:embed="rId3"/>
          <a:stretch>
            <a:fillRect/>
          </a:stretch>
        </p:blipFill>
        <p:spPr>
          <a:xfrm>
            <a:off x="4742703" y="2538472"/>
            <a:ext cx="3681297" cy="2215892"/>
          </a:xfrm>
          <a:prstGeom prst="rect">
            <a:avLst/>
          </a:prstGeom>
        </p:spPr>
      </p:pic>
      <p:sp>
        <p:nvSpPr>
          <p:cNvPr id="9" name="テキスト プレースホルダー 2"/>
          <p:cNvSpPr txBox="1">
            <a:spLocks/>
          </p:cNvSpPr>
          <p:nvPr/>
        </p:nvSpPr>
        <p:spPr>
          <a:xfrm>
            <a:off x="287524" y="1278332"/>
            <a:ext cx="666936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latin typeface="メイリオ"/>
                <a:ea typeface="メイリオ"/>
              </a:rPr>
              <a:t>ログイン画面</a:t>
            </a:r>
            <a:endParaRPr lang="en-US" altLang="ja-JP" sz="1200" u="sng" dirty="0">
              <a:solidFill>
                <a:prstClr val="black"/>
              </a:solidFill>
              <a:latin typeface="メイリオ"/>
              <a:ea typeface="メイリオ"/>
            </a:endParaRPr>
          </a:p>
        </p:txBody>
      </p:sp>
      <p:sp>
        <p:nvSpPr>
          <p:cNvPr id="10" name="正方形/長方形 9"/>
          <p:cNvSpPr/>
          <p:nvPr/>
        </p:nvSpPr>
        <p:spPr>
          <a:xfrm>
            <a:off x="360000" y="1525023"/>
            <a:ext cx="8424000" cy="1015663"/>
          </a:xfrm>
          <a:prstGeom prst="rect">
            <a:avLst/>
          </a:prstGeom>
        </p:spPr>
        <p:txBody>
          <a:bodyPr wrap="square">
            <a:spAutoFit/>
          </a:bodyPr>
          <a:lstStyle/>
          <a:p>
            <a:pPr lvl="0" defTabSz="685800">
              <a:defRPr/>
            </a:pPr>
            <a:r>
              <a:rPr lang="ja-JP" altLang="en-US" sz="1200" dirty="0">
                <a:latin typeface="+mn-ea"/>
              </a:rPr>
              <a:t>・</a:t>
            </a:r>
            <a:r>
              <a:rPr lang="en-US" altLang="ja-JP" sz="1200" dirty="0">
                <a:latin typeface="+mn-ea"/>
              </a:rPr>
              <a:t>NX</a:t>
            </a:r>
            <a:r>
              <a:rPr lang="ja-JP" altLang="en-US" sz="1200" dirty="0">
                <a:latin typeface="+mn-ea"/>
              </a:rPr>
              <a:t>人事諸届・照会のログインは、</a:t>
            </a:r>
            <a:r>
              <a:rPr lang="en-US" altLang="ja-JP" sz="1200" dirty="0">
                <a:latin typeface="+mn-ea"/>
              </a:rPr>
              <a:t>field</a:t>
            </a:r>
            <a:r>
              <a:rPr lang="ja-JP" altLang="en-US" sz="1200" dirty="0">
                <a:latin typeface="+mn-ea"/>
              </a:rPr>
              <a:t>分散システムのログイン画面と統合されていましたが、</a:t>
            </a:r>
            <a:endParaRPr lang="en-US" altLang="ja-JP" sz="1200" dirty="0">
              <a:latin typeface="+mn-ea"/>
            </a:endParaRPr>
          </a:p>
          <a:p>
            <a:pPr lvl="0" defTabSz="685800">
              <a:defRPr/>
            </a:pPr>
            <a:r>
              <a:rPr lang="ja-JP" altLang="en-US" sz="1200" dirty="0">
                <a:latin typeface="+mn-ea"/>
              </a:rPr>
              <a:t>　</a:t>
            </a:r>
            <a:r>
              <a:rPr lang="en-US" altLang="ja-JP" sz="1200" dirty="0">
                <a:latin typeface="+mn-ea"/>
              </a:rPr>
              <a:t>2021-06-01</a:t>
            </a:r>
            <a:r>
              <a:rPr lang="ja-JP" altLang="en-US" sz="1200" dirty="0">
                <a:latin typeface="+mn-ea"/>
              </a:rPr>
              <a:t>版からは、人事諸届・照会のみのログインとなるため</a:t>
            </a:r>
            <a:r>
              <a:rPr lang="en-US" altLang="ja-JP" sz="1200" dirty="0">
                <a:latin typeface="+mn-ea"/>
              </a:rPr>
              <a:t>URL</a:t>
            </a:r>
            <a:r>
              <a:rPr lang="ja-JP" altLang="en-US" sz="1200" dirty="0">
                <a:latin typeface="+mn-ea"/>
              </a:rPr>
              <a:t>が変更になります。</a:t>
            </a:r>
            <a:endParaRPr lang="en-US" altLang="ja-JP" sz="1200" dirty="0">
              <a:latin typeface="+mn-ea"/>
            </a:endParaRPr>
          </a:p>
          <a:p>
            <a:pPr lvl="0" defTabSz="685800">
              <a:defRPr/>
            </a:pPr>
            <a:r>
              <a:rPr lang="ja-JP" altLang="en-US" sz="1200" dirty="0">
                <a:latin typeface="+mn-ea"/>
              </a:rPr>
              <a:t>　例）</a:t>
            </a:r>
            <a:r>
              <a:rPr lang="en-US" altLang="ja-JP" sz="1200" dirty="0">
                <a:latin typeface="+mn-ea"/>
              </a:rPr>
              <a:t> 2020-08-01</a:t>
            </a:r>
            <a:r>
              <a:rPr lang="ja-JP" altLang="en-US" sz="1200" dirty="0">
                <a:latin typeface="+mn-ea"/>
              </a:rPr>
              <a:t>版　⇒　</a:t>
            </a:r>
            <a:r>
              <a:rPr lang="en-US" altLang="ja-JP" sz="1200" dirty="0">
                <a:latin typeface="+mn-ea"/>
              </a:rPr>
              <a:t>http://AP</a:t>
            </a:r>
            <a:r>
              <a:rPr lang="ja-JP" altLang="en-US" sz="1200" dirty="0">
                <a:latin typeface="+mn-ea"/>
              </a:rPr>
              <a:t>サーバ名</a:t>
            </a:r>
            <a:r>
              <a:rPr lang="en-US" altLang="ja-JP" sz="1200" dirty="0">
                <a:latin typeface="+mn-ea"/>
              </a:rPr>
              <a:t>:PORT</a:t>
            </a:r>
            <a:r>
              <a:rPr lang="ja-JP" altLang="en-US" sz="1200" dirty="0">
                <a:latin typeface="+mn-ea"/>
              </a:rPr>
              <a:t>番号</a:t>
            </a:r>
            <a:r>
              <a:rPr lang="en-US" altLang="ja-JP" sz="1200" dirty="0">
                <a:latin typeface="+mn-ea"/>
              </a:rPr>
              <a:t>/</a:t>
            </a:r>
            <a:r>
              <a:rPr lang="en-US" altLang="ja-JP" sz="1200" dirty="0" err="1">
                <a:latin typeface="+mn-ea"/>
              </a:rPr>
              <a:t>Fieldlogin</a:t>
            </a:r>
            <a:r>
              <a:rPr lang="en-US" altLang="ja-JP" sz="1200" dirty="0">
                <a:latin typeface="+mn-ea"/>
              </a:rPr>
              <a:t>/login</a:t>
            </a:r>
          </a:p>
          <a:p>
            <a:pPr lvl="0" defTabSz="685800">
              <a:defRPr/>
            </a:pPr>
            <a:r>
              <a:rPr lang="en-US" altLang="ja-JP" sz="1200" dirty="0">
                <a:latin typeface="+mn-ea"/>
              </a:rPr>
              <a:t>          2021-06-01</a:t>
            </a:r>
            <a:r>
              <a:rPr lang="ja-JP" altLang="en-US" sz="1200" dirty="0">
                <a:latin typeface="+mn-ea"/>
              </a:rPr>
              <a:t>版　⇒　</a:t>
            </a:r>
            <a:r>
              <a:rPr lang="en-US" altLang="ja-JP" sz="1200" dirty="0">
                <a:latin typeface="+mn-ea"/>
              </a:rPr>
              <a:t>http://AP</a:t>
            </a:r>
            <a:r>
              <a:rPr lang="ja-JP" altLang="en-US" sz="1200" dirty="0">
                <a:latin typeface="+mn-ea"/>
              </a:rPr>
              <a:t>サーバ名</a:t>
            </a:r>
            <a:r>
              <a:rPr lang="en-US" altLang="ja-JP" sz="1200" dirty="0">
                <a:latin typeface="+mn-ea"/>
              </a:rPr>
              <a:t>:PORT</a:t>
            </a:r>
            <a:r>
              <a:rPr lang="ja-JP" altLang="en-US" sz="1200" dirty="0">
                <a:latin typeface="+mn-ea"/>
              </a:rPr>
              <a:t>番号</a:t>
            </a:r>
            <a:r>
              <a:rPr lang="en-US" altLang="ja-JP" sz="1200" dirty="0">
                <a:latin typeface="+mn-ea"/>
              </a:rPr>
              <a:t>/field/HR/login</a:t>
            </a:r>
          </a:p>
          <a:p>
            <a:pPr lvl="0" defTabSz="685800">
              <a:defRPr/>
            </a:pPr>
            <a:r>
              <a:rPr lang="ja-JP" altLang="en-US" sz="1200" dirty="0">
                <a:latin typeface="+mn-ea"/>
              </a:rPr>
              <a:t>　注意！アップグレードする場合は、既存</a:t>
            </a:r>
            <a:r>
              <a:rPr lang="en-US" altLang="ja-JP" sz="1200" dirty="0">
                <a:latin typeface="+mn-ea"/>
              </a:rPr>
              <a:t>URL</a:t>
            </a:r>
            <a:r>
              <a:rPr lang="ja-JP" altLang="en-US" sz="1200" dirty="0">
                <a:latin typeface="+mn-ea"/>
              </a:rPr>
              <a:t>から新</a:t>
            </a:r>
            <a:r>
              <a:rPr lang="en-US" altLang="ja-JP" sz="1200" dirty="0">
                <a:latin typeface="+mn-ea"/>
              </a:rPr>
              <a:t>URL</a:t>
            </a:r>
            <a:r>
              <a:rPr lang="ja-JP" altLang="en-US" sz="1200" dirty="0">
                <a:latin typeface="+mn-ea"/>
              </a:rPr>
              <a:t>へ変更が必要です（シングルサインオン、お気に入りなど）</a:t>
            </a:r>
            <a:endParaRPr lang="en-US" altLang="ja-JP" sz="1200" dirty="0">
              <a:latin typeface="+mn-ea"/>
            </a:endParaRPr>
          </a:p>
        </p:txBody>
      </p:sp>
      <p:sp>
        <p:nvSpPr>
          <p:cNvPr id="11" name="正方形/長方形 10"/>
          <p:cNvSpPr/>
          <p:nvPr/>
        </p:nvSpPr>
        <p:spPr>
          <a:xfrm>
            <a:off x="6418376" y="2931790"/>
            <a:ext cx="1620180" cy="1118850"/>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吹き出し 12"/>
          <p:cNvSpPr/>
          <p:nvPr/>
        </p:nvSpPr>
        <p:spPr>
          <a:xfrm>
            <a:off x="6012160" y="4132900"/>
            <a:ext cx="3023908" cy="555150"/>
          </a:xfrm>
          <a:prstGeom prst="wedgeRoundRectCallout">
            <a:avLst>
              <a:gd name="adj1" fmla="val -23069"/>
              <a:gd name="adj2" fmla="val -5885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800" dirty="0">
                <a:solidFill>
                  <a:schemeClr val="tx1"/>
                </a:solidFill>
              </a:rPr>
              <a:t>所定のフォルダに画像を配置することでログイン画面</a:t>
            </a:r>
            <a:r>
              <a:rPr kumimoji="1" lang="ja-JP" altLang="en-US" sz="800" dirty="0">
                <a:solidFill>
                  <a:schemeClr val="tx1"/>
                </a:solidFill>
              </a:rPr>
              <a:t>のロゴが変更可能です。</a:t>
            </a:r>
            <a:endParaRPr kumimoji="1" lang="en-US" altLang="ja-JP" sz="800" dirty="0">
              <a:solidFill>
                <a:schemeClr val="tx1"/>
              </a:solidFill>
            </a:endParaRPr>
          </a:p>
          <a:p>
            <a:r>
              <a:rPr lang="ja-JP" altLang="en-US" sz="800" dirty="0">
                <a:solidFill>
                  <a:schemeClr val="tx1"/>
                </a:solidFill>
              </a:rPr>
              <a:t>また、設定ファイル「</a:t>
            </a:r>
            <a:r>
              <a:rPr lang="en-US" altLang="ja-JP" sz="800" dirty="0">
                <a:solidFill>
                  <a:schemeClr val="tx1"/>
                </a:solidFill>
              </a:rPr>
              <a:t>LogoImageSize.txt</a:t>
            </a:r>
            <a:r>
              <a:rPr lang="ja-JP" altLang="en-US" sz="800" dirty="0">
                <a:solidFill>
                  <a:schemeClr val="tx1"/>
                </a:solidFill>
              </a:rPr>
              <a:t>」の値でサイズ変更が可能です。</a:t>
            </a:r>
            <a:endParaRPr lang="en-US" altLang="ja-JP" sz="800" dirty="0">
              <a:solidFill>
                <a:schemeClr val="tx1"/>
              </a:solidFill>
            </a:endParaRPr>
          </a:p>
        </p:txBody>
      </p:sp>
      <p:sp>
        <p:nvSpPr>
          <p:cNvPr id="14" name="屈折矢印 13"/>
          <p:cNvSpPr/>
          <p:nvPr/>
        </p:nvSpPr>
        <p:spPr>
          <a:xfrm rot="5400000">
            <a:off x="4202170" y="4424593"/>
            <a:ext cx="343615" cy="396044"/>
          </a:xfrm>
          <a:prstGeom prst="bentUpArrow">
            <a:avLst>
              <a:gd name="adj1" fmla="val 25000"/>
              <a:gd name="adj2" fmla="val 2389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2"/>
          <p:cNvSpPr>
            <a:spLocks noGrp="1"/>
          </p:cNvSpPr>
          <p:nvPr>
            <p:ph type="body" sz="quarter" idx="14"/>
          </p:nvPr>
        </p:nvSpPr>
        <p:spPr>
          <a:xfrm>
            <a:off x="360000" y="807569"/>
            <a:ext cx="8424000" cy="432033"/>
          </a:xfrm>
        </p:spPr>
        <p:txBody>
          <a:bodyPr/>
          <a:lstStyle/>
          <a:p>
            <a:pPr lvl="0">
              <a:lnSpc>
                <a:spcPts val="1900"/>
              </a:lnSpc>
              <a:buClr>
                <a:srgbClr val="F9BE00"/>
              </a:buClr>
            </a:pPr>
            <a:r>
              <a:rPr lang="ja-JP" altLang="en-US" sz="1400" b="1" dirty="0">
                <a:solidFill>
                  <a:srgbClr val="FFC000"/>
                </a:solidFill>
              </a:rPr>
              <a:t>■</a:t>
            </a:r>
            <a:r>
              <a:rPr lang="ja-JP" altLang="en-US" sz="1400" b="1" dirty="0">
                <a:solidFill>
                  <a:schemeClr val="tx2"/>
                </a:solidFill>
              </a:rPr>
              <a:t>対応概要</a:t>
            </a:r>
            <a:endParaRPr lang="en-US" altLang="ja-JP" sz="1400" b="1" dirty="0">
              <a:solidFill>
                <a:schemeClr val="tx2"/>
              </a:solidFill>
            </a:endParaRPr>
          </a:p>
          <a:p>
            <a:pPr>
              <a:lnSpc>
                <a:spcPct val="100000"/>
              </a:lnSpc>
            </a:pPr>
            <a:r>
              <a:rPr lang="ja-JP" altLang="en-US" dirty="0"/>
              <a:t>　・画面デザインを</a:t>
            </a:r>
            <a:r>
              <a:rPr lang="en-US" altLang="ja-JP" dirty="0"/>
              <a:t>NX</a:t>
            </a:r>
            <a:r>
              <a:rPr lang="ja-JP" altLang="en-US" dirty="0"/>
              <a:t>統合会計、</a:t>
            </a:r>
            <a:r>
              <a:rPr lang="en-US" altLang="ja-JP" dirty="0"/>
              <a:t>NX</a:t>
            </a:r>
            <a:r>
              <a:rPr lang="ja-JP" altLang="en-US" dirty="0"/>
              <a:t>人事給与の製品デザインに合わせ刷新します。</a:t>
            </a:r>
            <a:endParaRPr lang="en-US" altLang="ja-JP" dirty="0"/>
          </a:p>
          <a:p>
            <a:pPr>
              <a:lnSpc>
                <a:spcPct val="100000"/>
              </a:lnSpc>
            </a:pPr>
            <a:endParaRPr lang="en-US" altLang="ja-JP" dirty="0"/>
          </a:p>
        </p:txBody>
      </p:sp>
    </p:spTree>
    <p:extLst>
      <p:ext uri="{BB962C8B-B14F-4D97-AF65-F5344CB8AC3E}">
        <p14:creationId xmlns:p14="http://schemas.microsoft.com/office/powerpoint/2010/main" val="17545528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a:stretch>
            <a:fillRect/>
          </a:stretch>
        </p:blipFill>
        <p:spPr>
          <a:xfrm>
            <a:off x="273088" y="1671650"/>
            <a:ext cx="3565024" cy="1781559"/>
          </a:xfrm>
          <a:prstGeom prst="rect">
            <a:avLst/>
          </a:prstGeom>
          <a:ln>
            <a:solidFill>
              <a:schemeClr val="tx1"/>
            </a:solidFill>
          </a:ln>
        </p:spPr>
      </p:pic>
      <p:pic>
        <p:nvPicPr>
          <p:cNvPr id="23" name="図 22"/>
          <p:cNvPicPr>
            <a:picLocks noChangeAspect="1"/>
          </p:cNvPicPr>
          <p:nvPr/>
        </p:nvPicPr>
        <p:blipFill>
          <a:blip r:embed="rId3"/>
          <a:stretch>
            <a:fillRect/>
          </a:stretch>
        </p:blipFill>
        <p:spPr>
          <a:xfrm>
            <a:off x="3622203" y="1726294"/>
            <a:ext cx="5118821" cy="3106705"/>
          </a:xfrm>
          <a:prstGeom prst="rect">
            <a:avLst/>
          </a:prstGeom>
          <a:ln>
            <a:solidFill>
              <a:schemeClr val="tx1"/>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57</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pPr lvl="0"/>
            <a:r>
              <a:rPr lang="en-US" altLang="ja-JP" sz="2000" dirty="0" err="1">
                <a:solidFill>
                  <a:prstClr val="white"/>
                </a:solidFill>
                <a:latin typeface="+mn-ea"/>
                <a:ea typeface="+mn-ea"/>
              </a:rPr>
              <a:t>SuperStream</a:t>
            </a:r>
            <a:r>
              <a:rPr lang="en-US" altLang="ja-JP" sz="2000" dirty="0">
                <a:solidFill>
                  <a:prstClr val="white"/>
                </a:solidFill>
                <a:latin typeface="+mn-ea"/>
                <a:ea typeface="+mn-ea"/>
              </a:rPr>
              <a:t>-NX </a:t>
            </a:r>
            <a:r>
              <a:rPr lang="ja-JP" altLang="en-US" sz="2000" dirty="0">
                <a:solidFill>
                  <a:prstClr val="white"/>
                </a:solidFill>
                <a:latin typeface="+mn-ea"/>
                <a:ea typeface="+mn-ea"/>
              </a:rPr>
              <a:t>給与管理</a:t>
            </a:r>
            <a:r>
              <a:rPr lang="en-US" altLang="ja-JP" dirty="0">
                <a:solidFill>
                  <a:prstClr val="white"/>
                </a:solidFill>
              </a:rPr>
              <a:t/>
            </a:r>
            <a:br>
              <a:rPr lang="en-US" altLang="ja-JP" dirty="0">
                <a:solidFill>
                  <a:prstClr val="white"/>
                </a:solidFill>
              </a:rPr>
            </a:br>
            <a:r>
              <a:rPr lang="en-US" altLang="ja-JP" sz="1800" dirty="0">
                <a:solidFill>
                  <a:prstClr val="white"/>
                </a:solidFill>
              </a:rPr>
              <a:t>5.field/HR </a:t>
            </a:r>
            <a:r>
              <a:rPr lang="ja-JP" altLang="en-US" sz="1800" dirty="0">
                <a:solidFill>
                  <a:prstClr val="white"/>
                </a:solidFill>
              </a:rPr>
              <a:t>画面デザイン刷新 </a:t>
            </a:r>
            <a:r>
              <a:rPr lang="ja-JP" altLang="en-US" sz="1800" dirty="0">
                <a:solidFill>
                  <a:prstClr val="white"/>
                </a:solidFill>
                <a:latin typeface="+mn-ea"/>
                <a:ea typeface="+mn-ea"/>
              </a:rPr>
              <a:t>対応</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9" name="テキスト プレースホルダー 2"/>
          <p:cNvSpPr txBox="1">
            <a:spLocks/>
          </p:cNvSpPr>
          <p:nvPr/>
        </p:nvSpPr>
        <p:spPr>
          <a:xfrm>
            <a:off x="287524" y="771550"/>
            <a:ext cx="666936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latin typeface="メイリオ"/>
                <a:ea typeface="メイリオ"/>
              </a:rPr>
              <a:t>メニュー画面</a:t>
            </a:r>
            <a:endParaRPr lang="en-US" altLang="ja-JP" sz="1200" u="sng" dirty="0">
              <a:solidFill>
                <a:prstClr val="black"/>
              </a:solidFill>
              <a:latin typeface="メイリオ"/>
              <a:ea typeface="メイリオ"/>
            </a:endParaRPr>
          </a:p>
        </p:txBody>
      </p:sp>
      <p:sp>
        <p:nvSpPr>
          <p:cNvPr id="10" name="正方形/長方形 9"/>
          <p:cNvSpPr/>
          <p:nvPr/>
        </p:nvSpPr>
        <p:spPr>
          <a:xfrm>
            <a:off x="360000" y="1018241"/>
            <a:ext cx="8424000" cy="830997"/>
          </a:xfrm>
          <a:prstGeom prst="rect">
            <a:avLst/>
          </a:prstGeom>
        </p:spPr>
        <p:txBody>
          <a:bodyPr wrap="square">
            <a:spAutoFit/>
          </a:bodyPr>
          <a:lstStyle/>
          <a:p>
            <a:pPr lvl="0" defTabSz="685800">
              <a:defRPr/>
            </a:pPr>
            <a:r>
              <a:rPr lang="ja-JP" altLang="en-US" sz="1200" dirty="0">
                <a:latin typeface="+mn-ea"/>
              </a:rPr>
              <a:t>・メニュー左上のロゴを設定ファイル「</a:t>
            </a:r>
            <a:r>
              <a:rPr lang="en-US" altLang="ja-JP" sz="1200" dirty="0">
                <a:latin typeface="+mn-ea"/>
              </a:rPr>
              <a:t>MenuImageSize.txt</a:t>
            </a:r>
            <a:r>
              <a:rPr lang="ja-JP" altLang="en-US" sz="1200" dirty="0">
                <a:latin typeface="+mn-ea"/>
              </a:rPr>
              <a:t>」でサイズ変更できるようになりました。</a:t>
            </a:r>
            <a:endParaRPr lang="en-US" altLang="ja-JP" sz="1200" dirty="0">
              <a:latin typeface="+mn-ea"/>
            </a:endParaRPr>
          </a:p>
          <a:p>
            <a:pPr lvl="0" defTabSz="685800">
              <a:defRPr/>
            </a:pPr>
            <a:r>
              <a:rPr lang="ja-JP" altLang="en-US" sz="1200" dirty="0">
                <a:latin typeface="+mn-ea"/>
              </a:rPr>
              <a:t>・「代理入力者の設定」メニューは設定ファイル「</a:t>
            </a:r>
            <a:r>
              <a:rPr lang="en-US" altLang="ja-JP" sz="1200" dirty="0" err="1">
                <a:latin typeface="+mn-ea"/>
              </a:rPr>
              <a:t>Config.properties</a:t>
            </a:r>
            <a:r>
              <a:rPr lang="ja-JP" altLang="en-US" sz="1200" dirty="0">
                <a:latin typeface="+mn-ea"/>
              </a:rPr>
              <a:t>」の「</a:t>
            </a:r>
            <a:r>
              <a:rPr lang="en-US" altLang="ja-JP" sz="1200" dirty="0">
                <a:latin typeface="+mn-ea"/>
              </a:rPr>
              <a:t>NOAGENT</a:t>
            </a:r>
            <a:r>
              <a:rPr lang="ja-JP" altLang="en-US" sz="1200" dirty="0">
                <a:latin typeface="+mn-ea"/>
              </a:rPr>
              <a:t>」キーの指定により会社毎に</a:t>
            </a:r>
            <a:endParaRPr lang="en-US" altLang="ja-JP" sz="1200" dirty="0">
              <a:latin typeface="+mn-ea"/>
            </a:endParaRPr>
          </a:p>
          <a:p>
            <a:pPr lvl="0" defTabSz="685800">
              <a:defRPr/>
            </a:pPr>
            <a:r>
              <a:rPr lang="ja-JP" altLang="en-US" sz="1200" dirty="0">
                <a:latin typeface="+mn-ea"/>
              </a:rPr>
              <a:t>　表示、非表示を制御できるようになりました。（例：</a:t>
            </a:r>
            <a:r>
              <a:rPr lang="en-US" altLang="ja-JP" sz="1200" dirty="0">
                <a:latin typeface="+mn-ea"/>
              </a:rPr>
              <a:t> NOAGENT=NXSYS</a:t>
            </a:r>
            <a:r>
              <a:rPr lang="ja-JP" altLang="en-US" sz="1200" dirty="0">
                <a:latin typeface="+mn-ea"/>
              </a:rPr>
              <a:t>　とすると</a:t>
            </a:r>
            <a:r>
              <a:rPr lang="en-US" altLang="ja-JP" sz="1200" dirty="0">
                <a:latin typeface="+mn-ea"/>
              </a:rPr>
              <a:t>NXSYS</a:t>
            </a:r>
            <a:r>
              <a:rPr lang="ja-JP" altLang="en-US" sz="1200" dirty="0">
                <a:latin typeface="+mn-ea"/>
              </a:rPr>
              <a:t>会社では非表示）</a:t>
            </a:r>
            <a:endParaRPr lang="en-US" altLang="ja-JP" sz="1200" dirty="0">
              <a:latin typeface="+mn-ea"/>
            </a:endParaRPr>
          </a:p>
          <a:p>
            <a:pPr lvl="0" defTabSz="685800">
              <a:defRPr/>
            </a:pPr>
            <a:endParaRPr lang="en-US" altLang="ja-JP" sz="1200" dirty="0">
              <a:solidFill>
                <a:srgbClr val="FF0000"/>
              </a:solidFill>
              <a:latin typeface="+mn-ea"/>
            </a:endParaRPr>
          </a:p>
        </p:txBody>
      </p:sp>
      <p:sp>
        <p:nvSpPr>
          <p:cNvPr id="11" name="正方形/長方形 10"/>
          <p:cNvSpPr/>
          <p:nvPr/>
        </p:nvSpPr>
        <p:spPr>
          <a:xfrm>
            <a:off x="3572164" y="1766758"/>
            <a:ext cx="1539896" cy="253293"/>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622204" y="3291830"/>
            <a:ext cx="1381844" cy="144016"/>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屈折矢印 20"/>
          <p:cNvSpPr/>
          <p:nvPr/>
        </p:nvSpPr>
        <p:spPr>
          <a:xfrm rot="5400000">
            <a:off x="2723429" y="3623080"/>
            <a:ext cx="708810" cy="68407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549377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00000000-0008-0000-0000-000004000000}"/>
              </a:ext>
            </a:extLst>
          </p:cNvPr>
          <p:cNvPicPr>
            <a:picLocks noChangeAspect="1"/>
          </p:cNvPicPr>
          <p:nvPr/>
        </p:nvPicPr>
        <p:blipFill>
          <a:blip r:embed="rId2"/>
          <a:stretch>
            <a:fillRect/>
          </a:stretch>
        </p:blipFill>
        <p:spPr>
          <a:xfrm>
            <a:off x="354888" y="1674084"/>
            <a:ext cx="3522584" cy="2385958"/>
          </a:xfrm>
          <a:prstGeom prst="rect">
            <a:avLst/>
          </a:prstGeom>
        </p:spPr>
      </p:pic>
      <p:grpSp>
        <p:nvGrpSpPr>
          <p:cNvPr id="3" name="グループ化 2"/>
          <p:cNvGrpSpPr/>
          <p:nvPr/>
        </p:nvGrpSpPr>
        <p:grpSpPr>
          <a:xfrm>
            <a:off x="3924162" y="1503624"/>
            <a:ext cx="4405174" cy="3356375"/>
            <a:chOff x="5574119" y="960460"/>
            <a:chExt cx="3820472" cy="3147990"/>
          </a:xfrm>
        </p:grpSpPr>
        <p:pic>
          <p:nvPicPr>
            <p:cNvPr id="15" name="図 14">
              <a:extLst>
                <a:ext uri="{FF2B5EF4-FFF2-40B4-BE49-F238E27FC236}">
                  <a16:creationId xmlns:a16="http://schemas.microsoft.com/office/drawing/2014/main" id="{19DB5829-D37C-4916-9740-A017BD4817AC}"/>
                </a:ext>
              </a:extLst>
            </p:cNvPr>
            <p:cNvPicPr>
              <a:picLocks noChangeAspect="1"/>
            </p:cNvPicPr>
            <p:nvPr/>
          </p:nvPicPr>
          <p:blipFill>
            <a:blip r:embed="rId3"/>
            <a:stretch>
              <a:fillRect/>
            </a:stretch>
          </p:blipFill>
          <p:spPr>
            <a:xfrm>
              <a:off x="5582057" y="960460"/>
              <a:ext cx="3812534" cy="2648342"/>
            </a:xfrm>
            <a:prstGeom prst="rect">
              <a:avLst/>
            </a:prstGeom>
          </p:spPr>
        </p:pic>
        <p:pic>
          <p:nvPicPr>
            <p:cNvPr id="16" name="図 15">
              <a:extLst>
                <a:ext uri="{FF2B5EF4-FFF2-40B4-BE49-F238E27FC236}">
                  <a16:creationId xmlns:a16="http://schemas.microsoft.com/office/drawing/2014/main" id="{788AE8EC-E1B6-40DA-83B0-7B68F579CEA3}"/>
                </a:ext>
              </a:extLst>
            </p:cNvPr>
            <p:cNvPicPr>
              <a:picLocks noChangeAspect="1"/>
            </p:cNvPicPr>
            <p:nvPr/>
          </p:nvPicPr>
          <p:blipFill>
            <a:blip r:embed="rId4"/>
            <a:stretch>
              <a:fillRect/>
            </a:stretch>
          </p:blipFill>
          <p:spPr>
            <a:xfrm>
              <a:off x="5574119" y="1671650"/>
              <a:ext cx="3820472" cy="2436800"/>
            </a:xfrm>
            <a:prstGeom prst="rect">
              <a:avLst/>
            </a:prstGeom>
          </p:spPr>
        </p:pic>
      </p:gr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58</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pPr lvl="0"/>
            <a:r>
              <a:rPr lang="en-US" altLang="ja-JP" sz="2000" dirty="0" err="1">
                <a:solidFill>
                  <a:prstClr val="white"/>
                </a:solidFill>
                <a:latin typeface="+mn-ea"/>
                <a:ea typeface="+mn-ea"/>
              </a:rPr>
              <a:t>SuperStream</a:t>
            </a:r>
            <a:r>
              <a:rPr lang="en-US" altLang="ja-JP" sz="2000" dirty="0">
                <a:solidFill>
                  <a:prstClr val="white"/>
                </a:solidFill>
                <a:latin typeface="+mn-ea"/>
                <a:ea typeface="+mn-ea"/>
              </a:rPr>
              <a:t>-NX </a:t>
            </a:r>
            <a:r>
              <a:rPr lang="ja-JP" altLang="en-US" sz="2000" dirty="0">
                <a:solidFill>
                  <a:prstClr val="white"/>
                </a:solidFill>
                <a:latin typeface="+mn-ea"/>
                <a:ea typeface="+mn-ea"/>
              </a:rPr>
              <a:t>給与管理</a:t>
            </a:r>
            <a:r>
              <a:rPr lang="en-US" altLang="ja-JP" dirty="0">
                <a:solidFill>
                  <a:prstClr val="white"/>
                </a:solidFill>
              </a:rPr>
              <a:t/>
            </a:r>
            <a:br>
              <a:rPr lang="en-US" altLang="ja-JP" dirty="0">
                <a:solidFill>
                  <a:prstClr val="white"/>
                </a:solidFill>
              </a:rPr>
            </a:br>
            <a:r>
              <a:rPr lang="en-US" altLang="ja-JP" sz="1800" dirty="0">
                <a:solidFill>
                  <a:prstClr val="white"/>
                </a:solidFill>
              </a:rPr>
              <a:t>5.field/HR </a:t>
            </a:r>
            <a:r>
              <a:rPr lang="ja-JP" altLang="en-US" sz="1800" dirty="0">
                <a:solidFill>
                  <a:prstClr val="white"/>
                </a:solidFill>
              </a:rPr>
              <a:t>画面デザイン刷新 </a:t>
            </a:r>
            <a:r>
              <a:rPr lang="ja-JP" altLang="en-US" sz="1800" dirty="0">
                <a:solidFill>
                  <a:prstClr val="white"/>
                </a:solidFill>
                <a:latin typeface="+mn-ea"/>
                <a:ea typeface="+mn-ea"/>
              </a:rPr>
              <a:t>対応</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9" name="テキスト プレースホルダー 2"/>
          <p:cNvSpPr txBox="1">
            <a:spLocks/>
          </p:cNvSpPr>
          <p:nvPr/>
        </p:nvSpPr>
        <p:spPr>
          <a:xfrm>
            <a:off x="287524" y="771550"/>
            <a:ext cx="666936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latin typeface="メイリオ"/>
                <a:ea typeface="メイリオ"/>
              </a:rPr>
              <a:t>システム設定画面</a:t>
            </a:r>
            <a:endParaRPr lang="en-US" altLang="ja-JP" sz="1200" u="sng" dirty="0">
              <a:solidFill>
                <a:prstClr val="black"/>
              </a:solidFill>
              <a:latin typeface="メイリオ"/>
              <a:ea typeface="メイリオ"/>
            </a:endParaRPr>
          </a:p>
        </p:txBody>
      </p:sp>
      <p:sp>
        <p:nvSpPr>
          <p:cNvPr id="10" name="正方形/長方形 9"/>
          <p:cNvSpPr/>
          <p:nvPr/>
        </p:nvSpPr>
        <p:spPr>
          <a:xfrm>
            <a:off x="360000" y="1018241"/>
            <a:ext cx="8424000" cy="646331"/>
          </a:xfrm>
          <a:prstGeom prst="rect">
            <a:avLst/>
          </a:prstGeom>
        </p:spPr>
        <p:txBody>
          <a:bodyPr wrap="square">
            <a:spAutoFit/>
          </a:bodyPr>
          <a:lstStyle/>
          <a:p>
            <a:pPr lvl="0" defTabSz="685800">
              <a:defRPr/>
            </a:pPr>
            <a:r>
              <a:rPr lang="ja-JP" altLang="en-US" sz="1200" dirty="0">
                <a:latin typeface="+mn-ea"/>
              </a:rPr>
              <a:t>・項目タイトルは左寄せで統一、数値の表示・入力は右寄せで統一（システム全体）</a:t>
            </a:r>
            <a:endParaRPr lang="en-US" altLang="ja-JP" sz="1200" dirty="0">
              <a:latin typeface="+mn-ea"/>
            </a:endParaRPr>
          </a:p>
          <a:p>
            <a:pPr lvl="0" defTabSz="685800">
              <a:defRPr/>
            </a:pPr>
            <a:r>
              <a:rPr lang="ja-JP" altLang="en-US" sz="1200" dirty="0">
                <a:latin typeface="+mn-ea"/>
              </a:rPr>
              <a:t>・バージョン情報はログイン従業員氏名の右「？」クリックでポップアップ表示します。（システム全体）</a:t>
            </a:r>
            <a:endParaRPr lang="en-US" altLang="ja-JP" sz="1200" dirty="0">
              <a:latin typeface="+mn-ea"/>
            </a:endParaRPr>
          </a:p>
          <a:p>
            <a:pPr lvl="0" defTabSz="685800">
              <a:defRPr/>
            </a:pPr>
            <a:r>
              <a:rPr lang="ja-JP" altLang="en-US" sz="1200" dirty="0">
                <a:latin typeface="+mn-ea"/>
              </a:rPr>
              <a:t>・ボタンエリアは画面右下に統一（システム全体）</a:t>
            </a:r>
            <a:endParaRPr lang="en-US" altLang="ja-JP" sz="1200" dirty="0">
              <a:latin typeface="+mn-ea"/>
            </a:endParaRPr>
          </a:p>
        </p:txBody>
      </p:sp>
      <p:sp>
        <p:nvSpPr>
          <p:cNvPr id="11" name="正方形/長方形 10"/>
          <p:cNvSpPr/>
          <p:nvPr/>
        </p:nvSpPr>
        <p:spPr>
          <a:xfrm>
            <a:off x="8100391" y="1491630"/>
            <a:ext cx="238097" cy="214307"/>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屈折矢印 20"/>
          <p:cNvSpPr/>
          <p:nvPr/>
        </p:nvSpPr>
        <p:spPr>
          <a:xfrm rot="5400000">
            <a:off x="3084618" y="3750078"/>
            <a:ext cx="708810" cy="68407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5"/>
          <a:stretch>
            <a:fillRect/>
          </a:stretch>
        </p:blipFill>
        <p:spPr>
          <a:xfrm>
            <a:off x="6923863" y="1915152"/>
            <a:ext cx="1890612" cy="1027975"/>
          </a:xfrm>
          <a:prstGeom prst="rect">
            <a:avLst/>
          </a:prstGeom>
        </p:spPr>
      </p:pic>
      <p:sp>
        <p:nvSpPr>
          <p:cNvPr id="7" name="下矢印 6"/>
          <p:cNvSpPr/>
          <p:nvPr/>
        </p:nvSpPr>
        <p:spPr>
          <a:xfrm>
            <a:off x="8147431" y="1729169"/>
            <a:ext cx="144016"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7254127" y="4661699"/>
            <a:ext cx="1075209" cy="214307"/>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863011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326271" y="1496551"/>
            <a:ext cx="4387458" cy="2527176"/>
          </a:xfrm>
          <a:prstGeom prst="rect">
            <a:avLst/>
          </a:prstGeom>
        </p:spPr>
      </p:pic>
      <p:pic>
        <p:nvPicPr>
          <p:cNvPr id="12" name="図 11"/>
          <p:cNvPicPr>
            <a:picLocks noChangeAspect="1"/>
          </p:cNvPicPr>
          <p:nvPr/>
        </p:nvPicPr>
        <p:blipFill>
          <a:blip r:embed="rId3"/>
          <a:stretch>
            <a:fillRect/>
          </a:stretch>
        </p:blipFill>
        <p:spPr>
          <a:xfrm>
            <a:off x="4332206" y="1779662"/>
            <a:ext cx="4451794" cy="2912795"/>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59</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pPr lvl="0"/>
            <a:r>
              <a:rPr lang="en-US" altLang="ja-JP" sz="2000" dirty="0" err="1">
                <a:solidFill>
                  <a:prstClr val="white"/>
                </a:solidFill>
                <a:latin typeface="+mn-ea"/>
                <a:ea typeface="+mn-ea"/>
              </a:rPr>
              <a:t>SuperStream</a:t>
            </a:r>
            <a:r>
              <a:rPr lang="en-US" altLang="ja-JP" sz="2000" dirty="0">
                <a:solidFill>
                  <a:prstClr val="white"/>
                </a:solidFill>
                <a:latin typeface="+mn-ea"/>
                <a:ea typeface="+mn-ea"/>
              </a:rPr>
              <a:t>-NX </a:t>
            </a:r>
            <a:r>
              <a:rPr lang="ja-JP" altLang="en-US" sz="2000" dirty="0">
                <a:solidFill>
                  <a:prstClr val="white"/>
                </a:solidFill>
                <a:latin typeface="+mn-ea"/>
                <a:ea typeface="+mn-ea"/>
              </a:rPr>
              <a:t>給与管理</a:t>
            </a:r>
            <a:r>
              <a:rPr lang="en-US" altLang="ja-JP" dirty="0">
                <a:solidFill>
                  <a:prstClr val="white"/>
                </a:solidFill>
              </a:rPr>
              <a:t/>
            </a:r>
            <a:br>
              <a:rPr lang="en-US" altLang="ja-JP" dirty="0">
                <a:solidFill>
                  <a:prstClr val="white"/>
                </a:solidFill>
              </a:rPr>
            </a:br>
            <a:r>
              <a:rPr lang="en-US" altLang="ja-JP" sz="1800" dirty="0">
                <a:solidFill>
                  <a:prstClr val="white"/>
                </a:solidFill>
              </a:rPr>
              <a:t>5.field/HR </a:t>
            </a:r>
            <a:r>
              <a:rPr lang="ja-JP" altLang="en-US" sz="1800" dirty="0">
                <a:solidFill>
                  <a:prstClr val="white"/>
                </a:solidFill>
              </a:rPr>
              <a:t>画面デザイン刷新 </a:t>
            </a:r>
            <a:r>
              <a:rPr lang="ja-JP" altLang="en-US" sz="1800" dirty="0">
                <a:solidFill>
                  <a:prstClr val="white"/>
                </a:solidFill>
                <a:latin typeface="+mn-ea"/>
                <a:ea typeface="+mn-ea"/>
              </a:rPr>
              <a:t>対応</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9" name="テキスト プレースホルダー 2"/>
          <p:cNvSpPr txBox="1">
            <a:spLocks/>
          </p:cNvSpPr>
          <p:nvPr/>
        </p:nvSpPr>
        <p:spPr>
          <a:xfrm>
            <a:off x="287524" y="771550"/>
            <a:ext cx="666936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latin typeface="メイリオ"/>
                <a:ea typeface="メイリオ"/>
              </a:rPr>
              <a:t>諸届・申請の入力画面</a:t>
            </a:r>
            <a:endParaRPr lang="en-US" altLang="ja-JP" sz="1200" u="sng" dirty="0">
              <a:solidFill>
                <a:prstClr val="black"/>
              </a:solidFill>
              <a:latin typeface="メイリオ"/>
              <a:ea typeface="メイリオ"/>
            </a:endParaRPr>
          </a:p>
        </p:txBody>
      </p:sp>
      <p:sp>
        <p:nvSpPr>
          <p:cNvPr id="10" name="正方形/長方形 9"/>
          <p:cNvSpPr/>
          <p:nvPr/>
        </p:nvSpPr>
        <p:spPr>
          <a:xfrm>
            <a:off x="360000" y="1018241"/>
            <a:ext cx="8424000" cy="461665"/>
          </a:xfrm>
          <a:prstGeom prst="rect">
            <a:avLst/>
          </a:prstGeom>
        </p:spPr>
        <p:txBody>
          <a:bodyPr wrap="square">
            <a:spAutoFit/>
          </a:bodyPr>
          <a:lstStyle/>
          <a:p>
            <a:pPr lvl="0" defTabSz="685800">
              <a:defRPr/>
            </a:pPr>
            <a:r>
              <a:rPr lang="ja-JP" altLang="en-US" sz="1200" dirty="0">
                <a:latin typeface="+mn-ea"/>
              </a:rPr>
              <a:t>・「前頁」、「次頁」ボタンを廃止し、グリッドスクロールとします。（システム全体）</a:t>
            </a:r>
            <a:endParaRPr lang="en-US" altLang="ja-JP" sz="1200" dirty="0">
              <a:latin typeface="+mn-ea"/>
            </a:endParaRPr>
          </a:p>
          <a:p>
            <a:pPr lvl="0" defTabSz="685800">
              <a:defRPr/>
            </a:pPr>
            <a:r>
              <a:rPr lang="ja-JP" altLang="en-US" sz="1200" dirty="0">
                <a:latin typeface="+mn-ea"/>
              </a:rPr>
              <a:t>　</a:t>
            </a:r>
            <a:r>
              <a:rPr lang="en-US" altLang="ja-JP" sz="1200" dirty="0">
                <a:latin typeface="+mn-ea"/>
              </a:rPr>
              <a:t>※</a:t>
            </a:r>
            <a:r>
              <a:rPr lang="ja-JP" altLang="en-US" sz="1200" dirty="0">
                <a:latin typeface="+mn-ea"/>
              </a:rPr>
              <a:t>社員名簿照会、社員台帳照会除く</a:t>
            </a:r>
            <a:endParaRPr lang="en-US" altLang="ja-JP" sz="1200" dirty="0">
              <a:latin typeface="+mn-ea"/>
            </a:endParaRPr>
          </a:p>
        </p:txBody>
      </p:sp>
      <p:sp>
        <p:nvSpPr>
          <p:cNvPr id="21" name="屈折矢印 20"/>
          <p:cNvSpPr/>
          <p:nvPr/>
        </p:nvSpPr>
        <p:spPr>
          <a:xfrm rot="5400000">
            <a:off x="3621849" y="3960834"/>
            <a:ext cx="496147" cy="68407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827585" y="3840492"/>
            <a:ext cx="288032" cy="183236"/>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3959932" y="3831890"/>
            <a:ext cx="288032" cy="183236"/>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8424000" y="2768688"/>
            <a:ext cx="144444" cy="1711273"/>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56017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5" name="フッター プレースホルダー 4"/>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©SuperStream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pPr marL="0" marR="0" lvl="0" indent="0" algn="l" defTabSz="914400" rtl="0" eaLnBrk="1" fontAlgn="auto" latinLnBrk="0" hangingPunct="1">
              <a:lnSpc>
                <a:spcPts val="2000"/>
              </a:lnSpc>
              <a:spcBef>
                <a:spcPct val="0"/>
              </a:spcBef>
              <a:spcAft>
                <a:spcPts val="0"/>
              </a:spcAft>
              <a:buClrTx/>
              <a:buSzTx/>
              <a:buFontTx/>
              <a:buNone/>
              <a:tabLst/>
              <a:defRPr/>
            </a:pPr>
            <a:r>
              <a:rPr kumimoji="1" lang="en-US" altLang="ja-JP" sz="2000" b="1" i="0" u="none" strike="noStrike" kern="1200" cap="none" spc="0" normalizeH="0" baseline="0" noProof="0" dirty="0" err="1">
                <a:ln>
                  <a:noFill/>
                </a:ln>
                <a:solidFill>
                  <a:prstClr val="white"/>
                </a:solidFill>
                <a:effectLst/>
                <a:uLnTx/>
                <a:uFillTx/>
                <a:latin typeface="メイリオ"/>
                <a:ea typeface="メイリオ"/>
                <a:cs typeface="+mj-cs"/>
              </a:rPr>
              <a:t>SuperStream</a:t>
            </a:r>
            <a:r>
              <a:rPr kumimoji="1" lang="en-US" altLang="ja-JP" sz="2000" b="1" i="0" u="none" strike="noStrike" kern="1200" cap="none" spc="0" normalizeH="0" baseline="0" noProof="0" dirty="0">
                <a:ln>
                  <a:noFill/>
                </a:ln>
                <a:solidFill>
                  <a:prstClr val="white"/>
                </a:solidFill>
                <a:effectLst/>
                <a:uLnTx/>
                <a:uFillTx/>
                <a:latin typeface="メイリオ"/>
                <a:ea typeface="メイリオ"/>
                <a:cs typeface="+mj-cs"/>
              </a:rPr>
              <a:t>-NX </a:t>
            </a:r>
            <a:r>
              <a:rPr kumimoji="1" lang="ja-JP" altLang="en-US" sz="2000" b="1" i="0" u="none" strike="noStrike" kern="1200" cap="none" spc="0" normalizeH="0" baseline="0" noProof="0" dirty="0">
                <a:ln>
                  <a:noFill/>
                </a:ln>
                <a:solidFill>
                  <a:prstClr val="white"/>
                </a:solidFill>
                <a:effectLst/>
                <a:uLnTx/>
                <a:uFillTx/>
                <a:latin typeface="メイリオ"/>
                <a:ea typeface="メイリオ"/>
                <a:cs typeface="+mj-cs"/>
              </a:rPr>
              <a:t>給与管理</a:t>
            </a:r>
            <a:r>
              <a:rPr kumimoji="1" lang="en-US" altLang="ja-JP" sz="2000" b="1" i="0" u="none" strike="noStrike" kern="1200" cap="none" spc="0" normalizeH="0" baseline="0" noProof="0" dirty="0">
                <a:ln>
                  <a:noFill/>
                </a:ln>
                <a:solidFill>
                  <a:prstClr val="white"/>
                </a:solidFill>
                <a:effectLst/>
                <a:uLnTx/>
                <a:uFillTx/>
                <a:latin typeface="メイリオ"/>
                <a:ea typeface="メイリオ"/>
                <a:cs typeface="+mj-cs"/>
              </a:rPr>
              <a:t/>
            </a:r>
            <a:br>
              <a:rPr kumimoji="1" lang="en-US" altLang="ja-JP" sz="2000" b="1" i="0" u="none" strike="noStrike" kern="1200" cap="none" spc="0" normalizeH="0" baseline="0" noProof="0" dirty="0">
                <a:ln>
                  <a:noFill/>
                </a:ln>
                <a:solidFill>
                  <a:prstClr val="white"/>
                </a:solidFill>
                <a:effectLst/>
                <a:uLnTx/>
                <a:uFillTx/>
                <a:latin typeface="メイリオ"/>
                <a:ea typeface="メイリオ"/>
                <a:cs typeface="+mj-cs"/>
              </a:rPr>
            </a:br>
            <a:r>
              <a:rPr kumimoji="1" lang="en-US" altLang="ja-JP" sz="1800" b="1" i="0" u="none" strike="noStrike" kern="1200" cap="none" spc="0" normalizeH="0" baseline="0" noProof="0" dirty="0">
                <a:ln>
                  <a:noFill/>
                </a:ln>
                <a:solidFill>
                  <a:prstClr val="white"/>
                </a:solidFill>
                <a:effectLst/>
                <a:uLnTx/>
                <a:uFillTx/>
                <a:latin typeface="メイリオ"/>
                <a:ea typeface="メイリオ"/>
                <a:cs typeface="+mj-cs"/>
              </a:rPr>
              <a:t>1.</a:t>
            </a:r>
            <a:r>
              <a:rPr kumimoji="1" lang="ja-JP" altLang="en-US" sz="1800" b="1" i="0" u="none" strike="noStrike" kern="1200" cap="none" spc="0" normalizeH="0" baseline="0" noProof="0" dirty="0">
                <a:ln>
                  <a:noFill/>
                </a:ln>
                <a:solidFill>
                  <a:prstClr val="white"/>
                </a:solidFill>
                <a:effectLst/>
                <a:uLnTx/>
                <a:uFillTx/>
                <a:latin typeface="メイリオ"/>
                <a:ea typeface="メイリオ"/>
                <a:cs typeface="+mj-cs"/>
              </a:rPr>
              <a:t>給与情報検索</a:t>
            </a:r>
          </a:p>
        </p:txBody>
      </p:sp>
      <p:sp>
        <p:nvSpPr>
          <p:cNvPr id="12" name="山形 11"/>
          <p:cNvSpPr/>
          <p:nvPr/>
        </p:nvSpPr>
        <p:spPr>
          <a:xfrm>
            <a:off x="1362626" y="854381"/>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mn-cs"/>
              </a:rPr>
              <a:t>抽出条件</a:t>
            </a:r>
            <a:endParaRPr kumimoji="1" lang="en-US" altLang="ja-JP" sz="8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mn-cs"/>
              </a:rPr>
              <a:t>パターンの登録</a:t>
            </a:r>
          </a:p>
        </p:txBody>
      </p:sp>
      <p:sp>
        <p:nvSpPr>
          <p:cNvPr id="13" name="山形 12"/>
          <p:cNvSpPr/>
          <p:nvPr/>
        </p:nvSpPr>
        <p:spPr>
          <a:xfrm>
            <a:off x="2473732" y="854381"/>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mn-cs"/>
              </a:rPr>
              <a:t>給与情報の照会</a:t>
            </a:r>
          </a:p>
        </p:txBody>
      </p:sp>
      <p:sp>
        <p:nvSpPr>
          <p:cNvPr id="16" name="山形 15"/>
          <p:cNvSpPr/>
          <p:nvPr/>
        </p:nvSpPr>
        <p:spPr>
          <a:xfrm>
            <a:off x="251520" y="854381"/>
            <a:ext cx="1152128" cy="313213"/>
          </a:xfrm>
          <a:prstGeom prst="chevron">
            <a:avLst>
              <a:gd name="adj" fmla="val 3756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mn-cs"/>
              </a:rPr>
              <a:t>表示項目</a:t>
            </a:r>
            <a:endParaRPr kumimoji="1" lang="en-US" altLang="ja-JP" sz="8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mn-cs"/>
              </a:rPr>
              <a:t>パターンの登録</a:t>
            </a:r>
          </a:p>
        </p:txBody>
      </p:sp>
      <p:sp>
        <p:nvSpPr>
          <p:cNvPr id="20" name="テキスト プレースホルダー 2"/>
          <p:cNvSpPr txBox="1">
            <a:spLocks/>
          </p:cNvSpPr>
          <p:nvPr/>
        </p:nvSpPr>
        <p:spPr>
          <a:xfrm>
            <a:off x="179512" y="1437423"/>
            <a:ext cx="8784976" cy="48363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0" indent="0" defTabSz="685800">
              <a:lnSpc>
                <a:spcPts val="1425"/>
              </a:lnSpc>
              <a:buClr>
                <a:srgbClr val="F9BE00"/>
              </a:buClr>
              <a:buNone/>
              <a:defRPr/>
            </a:pP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表示項目は「検索カテゴリ」で制御しています。検索カテゴリー</a:t>
            </a:r>
            <a:r>
              <a:rPr lang="ja-JP" altLang="en-US" sz="1100" dirty="0">
                <a:solidFill>
                  <a:prstClr val="black"/>
                </a:solidFill>
              </a:rPr>
              <a:t>には「業務」</a:t>
            </a: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と「出力単位」で選択</a:t>
            </a:r>
            <a:r>
              <a:rPr lang="ja-JP" altLang="en-US" sz="1100" dirty="0">
                <a:solidFill>
                  <a:prstClr val="black"/>
                </a:solidFill>
              </a:rPr>
              <a:t>対象マスタが紐づいており、同一項目パターンで設定できる検索カテゴリは以下の表の通りとなります。</a:t>
            </a:r>
            <a:endParaRPr kumimoji="1" lang="en-US" altLang="ja-JP" sz="11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26" name="テキスト プレースホルダー 2"/>
          <p:cNvSpPr txBox="1">
            <a:spLocks/>
          </p:cNvSpPr>
          <p:nvPr/>
        </p:nvSpPr>
        <p:spPr>
          <a:xfrm>
            <a:off x="179512" y="1905915"/>
            <a:ext cx="2693641"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685800" rtl="0" eaLnBrk="1" fontAlgn="auto" latinLnBrk="0" hangingPunct="1">
              <a:lnSpc>
                <a:spcPts val="1425"/>
              </a:lnSpc>
              <a:spcBef>
                <a:spcPct val="20000"/>
              </a:spcBef>
              <a:spcAft>
                <a:spcPts val="0"/>
              </a:spcAft>
              <a:buClr>
                <a:srgbClr val="F9BE00"/>
              </a:buClr>
              <a:buSzTx/>
              <a:buFont typeface="Arial" panose="020B0604020202020204" pitchFamily="34" charset="0"/>
              <a:buNone/>
              <a:tabLst/>
              <a:defRPr/>
            </a:pPr>
            <a:r>
              <a:rPr kumimoji="1" lang="ja-JP" altLang="en-US" sz="1050" b="1" i="0" u="sng" strike="noStrike" kern="1200" cap="none" spc="0" normalizeH="0" baseline="0" noProof="0" dirty="0">
                <a:ln>
                  <a:noFill/>
                </a:ln>
                <a:solidFill>
                  <a:prstClr val="black"/>
                </a:solidFill>
                <a:effectLst/>
                <a:uLnTx/>
                <a:uFillTx/>
                <a:latin typeface="メイリオ"/>
                <a:ea typeface="メイリオ"/>
                <a:cs typeface="+mn-cs"/>
              </a:rPr>
              <a:t>カテゴリ別の選択可能組合せ</a:t>
            </a:r>
            <a:endParaRPr kumimoji="1" lang="en-US" altLang="ja-JP" sz="825" b="1" i="0" u="sng" strike="noStrike" kern="1200" cap="none" spc="0" normalizeH="0" baseline="0" noProof="0" dirty="0">
              <a:ln>
                <a:noFill/>
              </a:ln>
              <a:solidFill>
                <a:prstClr val="black"/>
              </a:solidFill>
              <a:effectLst/>
              <a:uLnTx/>
              <a:uFillTx/>
              <a:latin typeface="メイリオ"/>
              <a:ea typeface="メイリオ"/>
              <a:cs typeface="+mn-cs"/>
            </a:endParaRPr>
          </a:p>
        </p:txBody>
      </p:sp>
      <p:pic>
        <p:nvPicPr>
          <p:cNvPr id="3" name="図 2"/>
          <p:cNvPicPr>
            <a:picLocks noChangeAspect="1"/>
          </p:cNvPicPr>
          <p:nvPr/>
        </p:nvPicPr>
        <p:blipFill>
          <a:blip r:embed="rId2"/>
          <a:stretch>
            <a:fillRect/>
          </a:stretch>
        </p:blipFill>
        <p:spPr>
          <a:xfrm>
            <a:off x="333566" y="2093776"/>
            <a:ext cx="6326666" cy="1630102"/>
          </a:xfrm>
          <a:prstGeom prst="rect">
            <a:avLst/>
          </a:prstGeom>
        </p:spPr>
      </p:pic>
      <p:sp>
        <p:nvSpPr>
          <p:cNvPr id="14" name="正方形/長方形 13"/>
          <p:cNvSpPr/>
          <p:nvPr/>
        </p:nvSpPr>
        <p:spPr>
          <a:xfrm>
            <a:off x="251520" y="3939756"/>
            <a:ext cx="8712968" cy="900246"/>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FF0000"/>
              </a:solidFill>
              <a:effectLst/>
              <a:uLnTx/>
              <a:uFillTx/>
              <a:latin typeface="メイリオ"/>
              <a:ea typeface="メイリオ"/>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メイリオ"/>
                <a:ea typeface="メイリオ"/>
                <a:cs typeface="+mn-cs"/>
              </a:rPr>
              <a:t>・</a:t>
            </a:r>
            <a:r>
              <a:rPr kumimoji="1" lang="en-US" altLang="ja-JP" sz="1050" b="0" i="0" u="none" strike="noStrike" kern="1200" cap="none" spc="0" normalizeH="0" baseline="0" noProof="0" dirty="0">
                <a:ln>
                  <a:noFill/>
                </a:ln>
                <a:solidFill>
                  <a:srgbClr val="FF0000"/>
                </a:solidFill>
                <a:effectLst/>
                <a:uLnTx/>
                <a:uFillTx/>
                <a:latin typeface="メイリオ"/>
                <a:ea typeface="メイリオ"/>
                <a:cs typeface="+mn-cs"/>
              </a:rPr>
              <a:t>PR</a:t>
            </a:r>
            <a:r>
              <a:rPr kumimoji="1" lang="ja-JP" altLang="en-US" sz="1050" b="0" i="0" u="none" strike="noStrike" kern="1200" cap="none" spc="0" normalizeH="0" baseline="0" noProof="0" dirty="0">
                <a:ln>
                  <a:noFill/>
                </a:ln>
                <a:solidFill>
                  <a:srgbClr val="FF0000"/>
                </a:solidFill>
                <a:effectLst/>
                <a:uLnTx/>
                <a:uFillTx/>
                <a:latin typeface="メイリオ"/>
                <a:ea typeface="メイリオ"/>
                <a:cs typeface="+mn-cs"/>
              </a:rPr>
              <a:t>基本情報は、他の全てのカテゴリと連結出力可能ですが、</a:t>
            </a:r>
            <a:r>
              <a:rPr kumimoji="1" lang="en-US" altLang="ja-JP" sz="1050" b="0" i="0" u="none" strike="noStrike" kern="1200" cap="none" spc="0" normalizeH="0" baseline="0" noProof="0" dirty="0">
                <a:ln>
                  <a:noFill/>
                </a:ln>
                <a:solidFill>
                  <a:srgbClr val="FF0000"/>
                </a:solidFill>
                <a:effectLst/>
                <a:uLnTx/>
                <a:uFillTx/>
                <a:latin typeface="メイリオ"/>
                <a:ea typeface="メイリオ"/>
                <a:cs typeface="+mn-cs"/>
              </a:rPr>
              <a:t>PR</a:t>
            </a:r>
            <a:r>
              <a:rPr kumimoji="1" lang="ja-JP" altLang="en-US" sz="1050" b="0" i="0" u="none" strike="noStrike" kern="1200" cap="none" spc="0" normalizeH="0" baseline="0" noProof="0" dirty="0">
                <a:ln>
                  <a:noFill/>
                </a:ln>
                <a:solidFill>
                  <a:srgbClr val="FF0000"/>
                </a:solidFill>
                <a:effectLst/>
                <a:uLnTx/>
                <a:uFillTx/>
                <a:latin typeface="メイリオ"/>
                <a:ea typeface="メイリオ"/>
                <a:cs typeface="+mn-cs"/>
              </a:rPr>
              <a:t>基本情報の「家族情報マスタ」を出力する場合は他のカテゴリ（勤怠情報、</a:t>
            </a:r>
            <a:endParaRPr kumimoji="1" lang="en-US" altLang="ja-JP" sz="1050" b="0" i="0" u="none" strike="noStrike" kern="1200" cap="none" spc="0" normalizeH="0" baseline="0" noProof="0" dirty="0">
              <a:ln>
                <a:noFill/>
              </a:ln>
              <a:solidFill>
                <a:srgbClr val="FF0000"/>
              </a:solidFill>
              <a:effectLst/>
              <a:uLnTx/>
              <a:uFillTx/>
              <a:latin typeface="メイリオ"/>
              <a:ea typeface="メイリオ"/>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050" dirty="0">
                <a:solidFill>
                  <a:srgbClr val="FF0000"/>
                </a:solidFill>
                <a:latin typeface="メイリオ"/>
                <a:ea typeface="メイリオ"/>
              </a:rPr>
              <a:t>　</a:t>
            </a:r>
            <a:r>
              <a:rPr kumimoji="1" lang="ja-JP" altLang="en-US" sz="1050" b="0" i="0" u="none" strike="noStrike" kern="1200" cap="none" spc="0" normalizeH="0" baseline="0" noProof="0" dirty="0">
                <a:ln>
                  <a:noFill/>
                </a:ln>
                <a:solidFill>
                  <a:srgbClr val="FF0000"/>
                </a:solidFill>
                <a:effectLst/>
                <a:uLnTx/>
                <a:uFillTx/>
                <a:latin typeface="メイリオ"/>
                <a:ea typeface="メイリオ"/>
                <a:cs typeface="+mn-cs"/>
              </a:rPr>
              <a:t>賃金情報、年末調整情報、社会保険情報）を同時に出力することはできません。</a:t>
            </a:r>
          </a:p>
          <a:p>
            <a:pPr lvl="0" defTabSz="685800">
              <a:defRPr/>
            </a:pPr>
            <a:r>
              <a:rPr kumimoji="1" lang="ja-JP" altLang="en-US" sz="1050" b="0" i="0" u="none" strike="noStrike" kern="1200" cap="none" spc="0" normalizeH="0" baseline="0" noProof="0" dirty="0">
                <a:ln>
                  <a:noFill/>
                </a:ln>
                <a:solidFill>
                  <a:srgbClr val="FF0000"/>
                </a:solidFill>
                <a:effectLst/>
                <a:uLnTx/>
                <a:uFillTx/>
                <a:latin typeface="メイリオ"/>
                <a:ea typeface="メイリオ"/>
                <a:cs typeface="+mn-cs"/>
              </a:rPr>
              <a:t>・年末調整</a:t>
            </a:r>
            <a:r>
              <a:rPr lang="ja-JP" altLang="en-US" sz="1050" dirty="0">
                <a:solidFill>
                  <a:srgbClr val="FF0000"/>
                </a:solidFill>
              </a:rPr>
              <a:t>情報の年調計算実績マスタ</a:t>
            </a:r>
            <a:r>
              <a:rPr lang="en-US" altLang="ja-JP" sz="1050" dirty="0">
                <a:solidFill>
                  <a:srgbClr val="FF0000"/>
                </a:solidFill>
              </a:rPr>
              <a:t>2</a:t>
            </a:r>
            <a:r>
              <a:rPr lang="ja-JP" altLang="en-US" sz="1050" dirty="0">
                <a:solidFill>
                  <a:srgbClr val="FF0000"/>
                </a:solidFill>
              </a:rPr>
              <a:t>（住宅控除）、年調計算実績マスタ</a:t>
            </a:r>
            <a:r>
              <a:rPr lang="en-US" altLang="ja-JP" sz="1050" dirty="0">
                <a:solidFill>
                  <a:srgbClr val="FF0000"/>
                </a:solidFill>
              </a:rPr>
              <a:t>3</a:t>
            </a:r>
            <a:r>
              <a:rPr lang="ja-JP" altLang="en-US" sz="1050" dirty="0">
                <a:solidFill>
                  <a:srgbClr val="FF0000"/>
                </a:solidFill>
              </a:rPr>
              <a:t>（家族控除）は</a:t>
            </a:r>
            <a:r>
              <a:rPr kumimoji="1" lang="ja-JP" altLang="en-US" sz="1050" b="0" i="0" u="none" strike="noStrike" kern="1200" cap="none" spc="0" normalizeH="0" baseline="0" noProof="0" dirty="0">
                <a:ln>
                  <a:noFill/>
                </a:ln>
                <a:solidFill>
                  <a:srgbClr val="FF0000"/>
                </a:solidFill>
                <a:effectLst/>
                <a:uLnTx/>
                <a:uFillTx/>
                <a:latin typeface="メイリオ"/>
                <a:ea typeface="メイリオ"/>
                <a:cs typeface="+mn-cs"/>
              </a:rPr>
              <a:t>、年調計算実績マスタの項目が選択されている</a:t>
            </a:r>
            <a:endParaRPr kumimoji="1" lang="en-US" altLang="ja-JP" sz="1050" b="0" i="0" u="none" strike="noStrike" kern="1200" cap="none" spc="0" normalizeH="0" baseline="0" noProof="0" dirty="0">
              <a:ln>
                <a:noFill/>
              </a:ln>
              <a:solidFill>
                <a:srgbClr val="FF0000"/>
              </a:solidFill>
              <a:effectLst/>
              <a:uLnTx/>
              <a:uFillTx/>
              <a:latin typeface="メイリオ"/>
              <a:ea typeface="メイリオ"/>
              <a:cs typeface="+mn-cs"/>
            </a:endParaRPr>
          </a:p>
          <a:p>
            <a:pPr lvl="0" defTabSz="685800">
              <a:defRPr/>
            </a:pPr>
            <a:r>
              <a:rPr lang="ja-JP" altLang="en-US" sz="1050" dirty="0">
                <a:solidFill>
                  <a:srgbClr val="FF0000"/>
                </a:solidFill>
                <a:latin typeface="メイリオ"/>
                <a:ea typeface="メイリオ"/>
              </a:rPr>
              <a:t>　</a:t>
            </a:r>
            <a:r>
              <a:rPr kumimoji="1" lang="ja-JP" altLang="en-US" sz="1050" b="0" i="0" u="none" strike="noStrike" kern="1200" cap="none" spc="0" normalizeH="0" baseline="0" noProof="0" dirty="0">
                <a:ln>
                  <a:noFill/>
                </a:ln>
                <a:solidFill>
                  <a:srgbClr val="FF0000"/>
                </a:solidFill>
                <a:effectLst/>
                <a:uLnTx/>
                <a:uFillTx/>
                <a:latin typeface="メイリオ"/>
                <a:ea typeface="メイリオ"/>
                <a:cs typeface="+mn-cs"/>
              </a:rPr>
              <a:t>場合に</a:t>
            </a:r>
            <a:r>
              <a:rPr lang="ja-JP" altLang="en-US" sz="1050" dirty="0">
                <a:solidFill>
                  <a:srgbClr val="FF0000"/>
                </a:solidFill>
                <a:latin typeface="メイリオ"/>
                <a:ea typeface="メイリオ"/>
              </a:rPr>
              <a:t>のみ</a:t>
            </a:r>
            <a:r>
              <a:rPr kumimoji="1" lang="ja-JP" altLang="en-US" sz="1050" b="0" i="0" u="none" strike="noStrike" kern="1200" cap="none" spc="0" normalizeH="0" baseline="0" noProof="0" dirty="0">
                <a:ln>
                  <a:noFill/>
                </a:ln>
                <a:solidFill>
                  <a:srgbClr val="FF0000"/>
                </a:solidFill>
                <a:effectLst/>
                <a:uLnTx/>
                <a:uFillTx/>
                <a:latin typeface="メイリオ"/>
                <a:ea typeface="メイリオ"/>
                <a:cs typeface="+mn-cs"/>
              </a:rPr>
              <a:t>選択可能になります。</a:t>
            </a:r>
            <a:endParaRPr kumimoji="1" lang="en-US" altLang="ja-JP" sz="1050" b="0" i="0" u="none" strike="noStrike" kern="1200" cap="none" spc="0" normalizeH="0" baseline="0" noProof="0" dirty="0">
              <a:ln>
                <a:noFill/>
              </a:ln>
              <a:solidFill>
                <a:srgbClr val="FF0000"/>
              </a:solidFill>
              <a:effectLst/>
              <a:uLnTx/>
              <a:uFillTx/>
              <a:latin typeface="メイリオ"/>
              <a:ea typeface="メイリオ"/>
              <a:cs typeface="+mn-cs"/>
            </a:endParaRPr>
          </a:p>
        </p:txBody>
      </p:sp>
      <p:sp>
        <p:nvSpPr>
          <p:cNvPr id="15" name="テキスト プレースホルダー 2"/>
          <p:cNvSpPr txBox="1">
            <a:spLocks/>
          </p:cNvSpPr>
          <p:nvPr/>
        </p:nvSpPr>
        <p:spPr>
          <a:xfrm>
            <a:off x="178799" y="1241225"/>
            <a:ext cx="1861444"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dirty="0">
                <a:solidFill>
                  <a:srgbClr val="0070C0"/>
                </a:solidFill>
                <a:latin typeface="メイリオ"/>
                <a:ea typeface="メイリオ"/>
              </a:rPr>
              <a:t>＜検索カテゴリ＞</a:t>
            </a:r>
            <a:endParaRPr lang="en-US" altLang="ja-JP" sz="1000" dirty="0">
              <a:solidFill>
                <a:srgbClr val="0070C0"/>
              </a:solidFill>
              <a:latin typeface="メイリオ"/>
              <a:ea typeface="メイリオ"/>
            </a:endParaRPr>
          </a:p>
        </p:txBody>
      </p:sp>
      <p:grpSp>
        <p:nvGrpSpPr>
          <p:cNvPr id="4" name="グループ化 3"/>
          <p:cNvGrpSpPr/>
          <p:nvPr/>
        </p:nvGrpSpPr>
        <p:grpSpPr>
          <a:xfrm>
            <a:off x="370723" y="3867894"/>
            <a:ext cx="1248949" cy="216024"/>
            <a:chOff x="219713" y="3896592"/>
            <a:chExt cx="1248949" cy="216024"/>
          </a:xfrm>
        </p:grpSpPr>
        <p:sp>
          <p:nvSpPr>
            <p:cNvPr id="17" name="テキスト プレースホルダー 2"/>
            <p:cNvSpPr txBox="1">
              <a:spLocks/>
            </p:cNvSpPr>
            <p:nvPr/>
          </p:nvSpPr>
          <p:spPr>
            <a:xfrm>
              <a:off x="360000" y="3896592"/>
              <a:ext cx="1108662"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00" b="1" u="sng" dirty="0">
                  <a:solidFill>
                    <a:prstClr val="black"/>
                  </a:solidFill>
                  <a:latin typeface="メイリオ"/>
                  <a:ea typeface="メイリオ"/>
                </a:rPr>
                <a:t>ポイント</a:t>
              </a:r>
              <a:endParaRPr lang="en-US" altLang="ja-JP" sz="800" u="sng" dirty="0">
                <a:solidFill>
                  <a:prstClr val="black"/>
                </a:solidFill>
                <a:latin typeface="メイリオ"/>
                <a:ea typeface="メイリオ"/>
              </a:endParaRPr>
            </a:p>
          </p:txBody>
        </p:sp>
        <p:sp>
          <p:nvSpPr>
            <p:cNvPr id="18" name="Freeform 37"/>
            <p:cNvSpPr>
              <a:spLocks/>
            </p:cNvSpPr>
            <p:nvPr/>
          </p:nvSpPr>
          <p:spPr bwMode="auto">
            <a:xfrm>
              <a:off x="219713" y="3938758"/>
              <a:ext cx="196607" cy="144926"/>
            </a:xfrm>
            <a:custGeom>
              <a:avLst/>
              <a:gdLst>
                <a:gd name="T0" fmla="*/ 505 w 538"/>
                <a:gd name="T1" fmla="*/ 198 h 404"/>
                <a:gd name="T2" fmla="*/ 362 w 538"/>
                <a:gd name="T3" fmla="*/ 198 h 404"/>
                <a:gd name="T4" fmla="*/ 362 w 538"/>
                <a:gd name="T5" fmla="*/ 369 h 404"/>
                <a:gd name="T6" fmla="*/ 328 w 538"/>
                <a:gd name="T7" fmla="*/ 404 h 404"/>
                <a:gd name="T8" fmla="*/ 327 w 538"/>
                <a:gd name="T9" fmla="*/ 404 h 404"/>
                <a:gd name="T10" fmla="*/ 327 w 538"/>
                <a:gd name="T11" fmla="*/ 404 h 404"/>
                <a:gd name="T12" fmla="*/ 153 w 538"/>
                <a:gd name="T13" fmla="*/ 404 h 404"/>
                <a:gd name="T14" fmla="*/ 114 w 538"/>
                <a:gd name="T15" fmla="*/ 390 h 404"/>
                <a:gd name="T16" fmla="*/ 76 w 538"/>
                <a:gd name="T17" fmla="*/ 369 h 404"/>
                <a:gd name="T18" fmla="*/ 0 w 538"/>
                <a:gd name="T19" fmla="*/ 369 h 404"/>
                <a:gd name="T20" fmla="*/ 0 w 538"/>
                <a:gd name="T21" fmla="*/ 179 h 404"/>
                <a:gd name="T22" fmla="*/ 76 w 538"/>
                <a:gd name="T23" fmla="*/ 179 h 404"/>
                <a:gd name="T24" fmla="*/ 112 w 538"/>
                <a:gd name="T25" fmla="*/ 154 h 404"/>
                <a:gd name="T26" fmla="*/ 152 w 538"/>
                <a:gd name="T27" fmla="*/ 26 h 404"/>
                <a:gd name="T28" fmla="*/ 188 w 538"/>
                <a:gd name="T29" fmla="*/ 3 h 404"/>
                <a:gd name="T30" fmla="*/ 210 w 538"/>
                <a:gd name="T31" fmla="*/ 39 h 404"/>
                <a:gd name="T32" fmla="*/ 194 w 538"/>
                <a:gd name="T33" fmla="*/ 138 h 404"/>
                <a:gd name="T34" fmla="*/ 505 w 538"/>
                <a:gd name="T35" fmla="*/ 138 h 404"/>
                <a:gd name="T36" fmla="*/ 505 w 538"/>
                <a:gd name="T37" fmla="*/ 19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8" h="404">
                  <a:moveTo>
                    <a:pt x="505" y="198"/>
                  </a:moveTo>
                  <a:cubicBezTo>
                    <a:pt x="362" y="198"/>
                    <a:pt x="362" y="198"/>
                    <a:pt x="362" y="198"/>
                  </a:cubicBezTo>
                  <a:cubicBezTo>
                    <a:pt x="362" y="369"/>
                    <a:pt x="362" y="369"/>
                    <a:pt x="362" y="369"/>
                  </a:cubicBezTo>
                  <a:cubicBezTo>
                    <a:pt x="362" y="388"/>
                    <a:pt x="347" y="404"/>
                    <a:pt x="328" y="404"/>
                  </a:cubicBezTo>
                  <a:cubicBezTo>
                    <a:pt x="327" y="404"/>
                    <a:pt x="327" y="404"/>
                    <a:pt x="327" y="404"/>
                  </a:cubicBezTo>
                  <a:cubicBezTo>
                    <a:pt x="327" y="404"/>
                    <a:pt x="327" y="404"/>
                    <a:pt x="327" y="404"/>
                  </a:cubicBezTo>
                  <a:cubicBezTo>
                    <a:pt x="285" y="404"/>
                    <a:pt x="168" y="404"/>
                    <a:pt x="153" y="404"/>
                  </a:cubicBezTo>
                  <a:cubicBezTo>
                    <a:pt x="138" y="404"/>
                    <a:pt x="125" y="400"/>
                    <a:pt x="114" y="390"/>
                  </a:cubicBezTo>
                  <a:cubicBezTo>
                    <a:pt x="99" y="375"/>
                    <a:pt x="92" y="369"/>
                    <a:pt x="76" y="369"/>
                  </a:cubicBezTo>
                  <a:cubicBezTo>
                    <a:pt x="0" y="369"/>
                    <a:pt x="0" y="369"/>
                    <a:pt x="0" y="369"/>
                  </a:cubicBezTo>
                  <a:cubicBezTo>
                    <a:pt x="0" y="179"/>
                    <a:pt x="0" y="179"/>
                    <a:pt x="0" y="179"/>
                  </a:cubicBezTo>
                  <a:cubicBezTo>
                    <a:pt x="76" y="179"/>
                    <a:pt x="76" y="179"/>
                    <a:pt x="76" y="179"/>
                  </a:cubicBezTo>
                  <a:cubicBezTo>
                    <a:pt x="87" y="179"/>
                    <a:pt x="108" y="168"/>
                    <a:pt x="112" y="154"/>
                  </a:cubicBezTo>
                  <a:cubicBezTo>
                    <a:pt x="152" y="26"/>
                    <a:pt x="152" y="26"/>
                    <a:pt x="152" y="26"/>
                  </a:cubicBezTo>
                  <a:cubicBezTo>
                    <a:pt x="155" y="10"/>
                    <a:pt x="172" y="0"/>
                    <a:pt x="188" y="3"/>
                  </a:cubicBezTo>
                  <a:cubicBezTo>
                    <a:pt x="204" y="7"/>
                    <a:pt x="214" y="23"/>
                    <a:pt x="210" y="39"/>
                  </a:cubicBezTo>
                  <a:cubicBezTo>
                    <a:pt x="194" y="138"/>
                    <a:pt x="194" y="138"/>
                    <a:pt x="194" y="138"/>
                  </a:cubicBezTo>
                  <a:cubicBezTo>
                    <a:pt x="505" y="138"/>
                    <a:pt x="505" y="138"/>
                    <a:pt x="505" y="138"/>
                  </a:cubicBezTo>
                  <a:cubicBezTo>
                    <a:pt x="537" y="138"/>
                    <a:pt x="538" y="195"/>
                    <a:pt x="505" y="198"/>
                  </a:cubicBezTo>
                  <a:close/>
                </a:path>
              </a:pathLst>
            </a:custGeom>
            <a:solidFill>
              <a:srgbClr val="E60012"/>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9" name="テキスト プレースホルダー 2"/>
          <p:cNvSpPr txBox="1">
            <a:spLocks/>
          </p:cNvSpPr>
          <p:nvPr/>
        </p:nvSpPr>
        <p:spPr>
          <a:xfrm>
            <a:off x="6660232" y="2610371"/>
            <a:ext cx="2304256" cy="111350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00" dirty="0">
                <a:solidFill>
                  <a:prstClr val="black"/>
                </a:solidFill>
                <a:latin typeface="+mj-lt"/>
              </a:rPr>
              <a:t>凡例：</a:t>
            </a:r>
            <a:endParaRPr lang="en-US" altLang="ja-JP" sz="1000" dirty="0">
              <a:solidFill>
                <a:prstClr val="black"/>
              </a:solidFill>
              <a:latin typeface="+mj-lt"/>
            </a:endParaRPr>
          </a:p>
          <a:p>
            <a:pPr marL="0" indent="0" defTabSz="685800">
              <a:lnSpc>
                <a:spcPts val="1425"/>
              </a:lnSpc>
              <a:buClr>
                <a:srgbClr val="F9BE00"/>
              </a:buClr>
              <a:buNone/>
              <a:defRPr/>
            </a:pPr>
            <a:r>
              <a:rPr lang="ja-JP" altLang="en-US" sz="1000" dirty="0">
                <a:solidFill>
                  <a:prstClr val="black"/>
                </a:solidFill>
                <a:latin typeface="+mj-lt"/>
              </a:rPr>
              <a:t>◎：常に選択可 </a:t>
            </a:r>
            <a:endParaRPr lang="en-US" altLang="ja-JP" sz="1000" dirty="0">
              <a:solidFill>
                <a:prstClr val="black"/>
              </a:solidFill>
              <a:latin typeface="+mj-lt"/>
            </a:endParaRPr>
          </a:p>
          <a:p>
            <a:pPr marL="0" indent="0" defTabSz="685800">
              <a:lnSpc>
                <a:spcPts val="1425"/>
              </a:lnSpc>
              <a:buClr>
                <a:srgbClr val="F9BE00"/>
              </a:buClr>
              <a:buNone/>
              <a:defRPr/>
            </a:pPr>
            <a:r>
              <a:rPr lang="ja-JP" altLang="en-US" sz="1000" dirty="0">
                <a:solidFill>
                  <a:prstClr val="black"/>
                </a:solidFill>
                <a:latin typeface="+mj-lt"/>
              </a:rPr>
              <a:t>○：他のカテゴリーと同時選択可 </a:t>
            </a:r>
            <a:endParaRPr lang="en-US" altLang="ja-JP" sz="1000" dirty="0">
              <a:solidFill>
                <a:prstClr val="black"/>
              </a:solidFill>
              <a:latin typeface="+mj-lt"/>
            </a:endParaRPr>
          </a:p>
          <a:p>
            <a:pPr marL="0" indent="0" defTabSz="685800">
              <a:lnSpc>
                <a:spcPts val="1425"/>
              </a:lnSpc>
              <a:buClr>
                <a:srgbClr val="F9BE00"/>
              </a:buClr>
              <a:buNone/>
              <a:defRPr/>
            </a:pPr>
            <a:r>
              <a:rPr lang="ja-JP" altLang="en-US" sz="1000" dirty="0">
                <a:solidFill>
                  <a:prstClr val="black"/>
                </a:solidFill>
                <a:latin typeface="+mj-lt"/>
              </a:rPr>
              <a:t>△：他のカテゴリーと同時選択不可 </a:t>
            </a:r>
            <a:endParaRPr lang="en-US" altLang="ja-JP" sz="1000" dirty="0">
              <a:solidFill>
                <a:prstClr val="black"/>
              </a:solidFill>
              <a:latin typeface="+mj-lt"/>
            </a:endParaRPr>
          </a:p>
          <a:p>
            <a:pPr marL="0" indent="0" defTabSz="685800">
              <a:lnSpc>
                <a:spcPts val="1425"/>
              </a:lnSpc>
              <a:buClr>
                <a:srgbClr val="F9BE00"/>
              </a:buClr>
              <a:buNone/>
              <a:defRPr/>
            </a:pPr>
            <a:r>
              <a:rPr lang="en-US" altLang="ja-JP" sz="1000" dirty="0">
                <a:solidFill>
                  <a:prstClr val="black"/>
                </a:solidFill>
                <a:latin typeface="+mj-lt"/>
              </a:rPr>
              <a:t>×</a:t>
            </a:r>
            <a:r>
              <a:rPr lang="ja-JP" altLang="en-US" sz="1000" dirty="0">
                <a:solidFill>
                  <a:prstClr val="black"/>
                </a:solidFill>
                <a:latin typeface="+mj-lt"/>
              </a:rPr>
              <a:t>：非表示</a:t>
            </a:r>
            <a:endParaRPr lang="en-US" altLang="ja-JP" sz="1000" dirty="0">
              <a:solidFill>
                <a:prstClr val="black"/>
              </a:solidFill>
              <a:latin typeface="+mj-lt"/>
            </a:endParaRPr>
          </a:p>
        </p:txBody>
      </p:sp>
    </p:spTree>
    <p:extLst>
      <p:ext uri="{BB962C8B-B14F-4D97-AF65-F5344CB8AC3E}">
        <p14:creationId xmlns:p14="http://schemas.microsoft.com/office/powerpoint/2010/main" val="19526888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485680" y="1208349"/>
            <a:ext cx="5922524" cy="2607543"/>
          </a:xfrm>
          <a:prstGeom prst="rect">
            <a:avLst/>
          </a:prstGeom>
        </p:spPr>
      </p:pic>
      <p:pic>
        <p:nvPicPr>
          <p:cNvPr id="7" name="図 6"/>
          <p:cNvPicPr>
            <a:picLocks noChangeAspect="1"/>
          </p:cNvPicPr>
          <p:nvPr/>
        </p:nvPicPr>
        <p:blipFill>
          <a:blip r:embed="rId3"/>
          <a:stretch>
            <a:fillRect/>
          </a:stretch>
        </p:blipFill>
        <p:spPr>
          <a:xfrm>
            <a:off x="3383868" y="2018542"/>
            <a:ext cx="5416067" cy="2805415"/>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60</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pPr lvl="0"/>
            <a:r>
              <a:rPr lang="en-US" altLang="ja-JP" sz="2000" dirty="0" err="1">
                <a:solidFill>
                  <a:prstClr val="white"/>
                </a:solidFill>
                <a:latin typeface="+mn-ea"/>
                <a:ea typeface="+mn-ea"/>
              </a:rPr>
              <a:t>SuperStream</a:t>
            </a:r>
            <a:r>
              <a:rPr lang="en-US" altLang="ja-JP" sz="2000" dirty="0">
                <a:solidFill>
                  <a:prstClr val="white"/>
                </a:solidFill>
                <a:latin typeface="+mn-ea"/>
                <a:ea typeface="+mn-ea"/>
              </a:rPr>
              <a:t>-NX </a:t>
            </a:r>
            <a:r>
              <a:rPr lang="ja-JP" altLang="en-US" sz="2000" dirty="0">
                <a:solidFill>
                  <a:prstClr val="white"/>
                </a:solidFill>
                <a:latin typeface="+mn-ea"/>
                <a:ea typeface="+mn-ea"/>
              </a:rPr>
              <a:t>給与管理</a:t>
            </a:r>
            <a:r>
              <a:rPr lang="en-US" altLang="ja-JP" dirty="0">
                <a:solidFill>
                  <a:prstClr val="white"/>
                </a:solidFill>
              </a:rPr>
              <a:t/>
            </a:r>
            <a:br>
              <a:rPr lang="en-US" altLang="ja-JP" dirty="0">
                <a:solidFill>
                  <a:prstClr val="white"/>
                </a:solidFill>
              </a:rPr>
            </a:br>
            <a:r>
              <a:rPr lang="en-US" altLang="ja-JP" sz="1800" dirty="0">
                <a:solidFill>
                  <a:prstClr val="white"/>
                </a:solidFill>
              </a:rPr>
              <a:t>5.field/HR </a:t>
            </a:r>
            <a:r>
              <a:rPr lang="ja-JP" altLang="en-US" sz="1800" dirty="0">
                <a:solidFill>
                  <a:prstClr val="white"/>
                </a:solidFill>
              </a:rPr>
              <a:t>画面デザイン刷新 </a:t>
            </a:r>
            <a:r>
              <a:rPr lang="ja-JP" altLang="en-US" sz="1800" dirty="0">
                <a:solidFill>
                  <a:prstClr val="white"/>
                </a:solidFill>
                <a:latin typeface="+mn-ea"/>
                <a:ea typeface="+mn-ea"/>
              </a:rPr>
              <a:t>対応</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9" name="テキスト プレースホルダー 2"/>
          <p:cNvSpPr txBox="1">
            <a:spLocks/>
          </p:cNvSpPr>
          <p:nvPr/>
        </p:nvSpPr>
        <p:spPr>
          <a:xfrm>
            <a:off x="287524" y="771550"/>
            <a:ext cx="666936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latin typeface="メイリオ"/>
                <a:ea typeface="メイリオ"/>
              </a:rPr>
              <a:t>社員名簿照会、社員台帳照会</a:t>
            </a:r>
            <a:endParaRPr lang="en-US" altLang="ja-JP" sz="1200" u="sng" dirty="0">
              <a:solidFill>
                <a:prstClr val="black"/>
              </a:solidFill>
              <a:latin typeface="メイリオ"/>
              <a:ea typeface="メイリオ"/>
            </a:endParaRPr>
          </a:p>
        </p:txBody>
      </p:sp>
      <p:sp>
        <p:nvSpPr>
          <p:cNvPr id="10" name="正方形/長方形 9"/>
          <p:cNvSpPr/>
          <p:nvPr/>
        </p:nvSpPr>
        <p:spPr>
          <a:xfrm>
            <a:off x="360000" y="1018241"/>
            <a:ext cx="8424000" cy="276999"/>
          </a:xfrm>
          <a:prstGeom prst="rect">
            <a:avLst/>
          </a:prstGeom>
        </p:spPr>
        <p:txBody>
          <a:bodyPr wrap="square">
            <a:spAutoFit/>
          </a:bodyPr>
          <a:lstStyle/>
          <a:p>
            <a:pPr lvl="0" defTabSz="685800">
              <a:defRPr/>
            </a:pPr>
            <a:r>
              <a:rPr lang="ja-JP" altLang="en-US" sz="1200" dirty="0">
                <a:latin typeface="+mn-ea"/>
              </a:rPr>
              <a:t>・社員名簿照会、社員台帳照会は</a:t>
            </a:r>
            <a:r>
              <a:rPr lang="en-US" altLang="ja-JP" sz="1200" dirty="0">
                <a:latin typeface="+mn-ea"/>
              </a:rPr>
              <a:t>1</a:t>
            </a:r>
            <a:r>
              <a:rPr lang="ja-JP" altLang="en-US" sz="1200" dirty="0">
                <a:latin typeface="+mn-ea"/>
              </a:rPr>
              <a:t>ページの表示件数を画面指定するため「↓」、「↑」ボタンでスクロールします。</a:t>
            </a:r>
            <a:endParaRPr lang="en-US" altLang="ja-JP" sz="1200" dirty="0">
              <a:latin typeface="+mn-ea"/>
            </a:endParaRPr>
          </a:p>
        </p:txBody>
      </p:sp>
      <p:sp>
        <p:nvSpPr>
          <p:cNvPr id="21" name="屈折矢印 20"/>
          <p:cNvSpPr/>
          <p:nvPr/>
        </p:nvSpPr>
        <p:spPr>
          <a:xfrm rot="5400000">
            <a:off x="2541728" y="3872571"/>
            <a:ext cx="496147" cy="68407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611560" y="2211710"/>
            <a:ext cx="1080120" cy="171000"/>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7956375" y="2391730"/>
            <a:ext cx="807555" cy="144016"/>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8172400" y="4659982"/>
            <a:ext cx="591530" cy="150514"/>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30069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287524" y="1321142"/>
            <a:ext cx="4585102" cy="2649475"/>
          </a:xfrm>
          <a:prstGeom prst="rect">
            <a:avLst/>
          </a:prstGeom>
        </p:spPr>
      </p:pic>
      <p:pic>
        <p:nvPicPr>
          <p:cNvPr id="6" name="図 5"/>
          <p:cNvPicPr>
            <a:picLocks noChangeAspect="1"/>
          </p:cNvPicPr>
          <p:nvPr/>
        </p:nvPicPr>
        <p:blipFill>
          <a:blip r:embed="rId3"/>
          <a:stretch>
            <a:fillRect/>
          </a:stretch>
        </p:blipFill>
        <p:spPr>
          <a:xfrm>
            <a:off x="3869922" y="1782807"/>
            <a:ext cx="5030302" cy="2975602"/>
          </a:xfrm>
          <a:prstGeom prst="rect">
            <a:avLst/>
          </a:prstGeom>
          <a:ln w="6350">
            <a:solidFill>
              <a:schemeClr val="tx1"/>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61</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pPr lvl="0"/>
            <a:r>
              <a:rPr lang="en-US" altLang="ja-JP" sz="2000" dirty="0" err="1">
                <a:solidFill>
                  <a:prstClr val="white"/>
                </a:solidFill>
                <a:latin typeface="+mn-ea"/>
                <a:ea typeface="+mn-ea"/>
              </a:rPr>
              <a:t>SuperStream</a:t>
            </a:r>
            <a:r>
              <a:rPr lang="en-US" altLang="ja-JP" sz="2000" dirty="0">
                <a:solidFill>
                  <a:prstClr val="white"/>
                </a:solidFill>
                <a:latin typeface="+mn-ea"/>
                <a:ea typeface="+mn-ea"/>
              </a:rPr>
              <a:t>-NX </a:t>
            </a:r>
            <a:r>
              <a:rPr lang="ja-JP" altLang="en-US" sz="2000" dirty="0">
                <a:solidFill>
                  <a:prstClr val="white"/>
                </a:solidFill>
                <a:latin typeface="+mn-ea"/>
                <a:ea typeface="+mn-ea"/>
              </a:rPr>
              <a:t>給与管理</a:t>
            </a:r>
            <a:r>
              <a:rPr lang="en-US" altLang="ja-JP" dirty="0">
                <a:solidFill>
                  <a:prstClr val="white"/>
                </a:solidFill>
              </a:rPr>
              <a:t/>
            </a:r>
            <a:br>
              <a:rPr lang="en-US" altLang="ja-JP" dirty="0">
                <a:solidFill>
                  <a:prstClr val="white"/>
                </a:solidFill>
              </a:rPr>
            </a:br>
            <a:r>
              <a:rPr lang="en-US" altLang="ja-JP" sz="1800" dirty="0">
                <a:solidFill>
                  <a:prstClr val="white"/>
                </a:solidFill>
              </a:rPr>
              <a:t>5.field/HR </a:t>
            </a:r>
            <a:r>
              <a:rPr lang="ja-JP" altLang="en-US" sz="1800" dirty="0">
                <a:solidFill>
                  <a:prstClr val="white"/>
                </a:solidFill>
              </a:rPr>
              <a:t>画面デザイン刷新 </a:t>
            </a:r>
            <a:r>
              <a:rPr lang="ja-JP" altLang="en-US" sz="1800" dirty="0">
                <a:solidFill>
                  <a:prstClr val="white"/>
                </a:solidFill>
                <a:latin typeface="+mn-ea"/>
                <a:ea typeface="+mn-ea"/>
              </a:rPr>
              <a:t>対応</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9" name="テキスト プレースホルダー 2"/>
          <p:cNvSpPr txBox="1">
            <a:spLocks/>
          </p:cNvSpPr>
          <p:nvPr/>
        </p:nvSpPr>
        <p:spPr>
          <a:xfrm>
            <a:off x="287524" y="771550"/>
            <a:ext cx="666936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latin typeface="メイリオ"/>
                <a:ea typeface="メイリオ"/>
              </a:rPr>
              <a:t>諸届・申請の入力画面</a:t>
            </a:r>
            <a:endParaRPr lang="en-US" altLang="ja-JP" sz="1200" u="sng" dirty="0">
              <a:solidFill>
                <a:prstClr val="black"/>
              </a:solidFill>
              <a:latin typeface="メイリオ"/>
              <a:ea typeface="メイリオ"/>
            </a:endParaRPr>
          </a:p>
        </p:txBody>
      </p:sp>
      <p:sp>
        <p:nvSpPr>
          <p:cNvPr id="10" name="正方形/長方形 9"/>
          <p:cNvSpPr/>
          <p:nvPr/>
        </p:nvSpPr>
        <p:spPr>
          <a:xfrm>
            <a:off x="360000" y="1018241"/>
            <a:ext cx="8424000" cy="461665"/>
          </a:xfrm>
          <a:prstGeom prst="rect">
            <a:avLst/>
          </a:prstGeom>
        </p:spPr>
        <p:txBody>
          <a:bodyPr wrap="square">
            <a:spAutoFit/>
          </a:bodyPr>
          <a:lstStyle/>
          <a:p>
            <a:pPr lvl="0" defTabSz="685800">
              <a:defRPr/>
            </a:pPr>
            <a:r>
              <a:rPr lang="ja-JP" altLang="en-US" sz="1200" dirty="0">
                <a:latin typeface="+mn-ea"/>
              </a:rPr>
              <a:t>・「戻る」、「確定」をテキスト形式からボタン形式にします。（システム全体）</a:t>
            </a:r>
            <a:endParaRPr lang="en-US" altLang="ja-JP" sz="1200" dirty="0">
              <a:latin typeface="+mn-ea"/>
            </a:endParaRPr>
          </a:p>
          <a:p>
            <a:pPr lvl="0" defTabSz="685800">
              <a:defRPr/>
            </a:pPr>
            <a:endParaRPr lang="en-US" altLang="ja-JP" sz="1200" dirty="0">
              <a:solidFill>
                <a:srgbClr val="FF0000"/>
              </a:solidFill>
              <a:latin typeface="+mn-ea"/>
            </a:endParaRPr>
          </a:p>
        </p:txBody>
      </p:sp>
      <p:sp>
        <p:nvSpPr>
          <p:cNvPr id="21" name="屈折矢印 20"/>
          <p:cNvSpPr/>
          <p:nvPr/>
        </p:nvSpPr>
        <p:spPr>
          <a:xfrm rot="5400000">
            <a:off x="3233914" y="4013553"/>
            <a:ext cx="496147" cy="68407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824026" y="1388288"/>
            <a:ext cx="603958" cy="183236"/>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7776356" y="2031690"/>
            <a:ext cx="1123868" cy="183236"/>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314505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277260" y="1316102"/>
            <a:ext cx="4175713" cy="2801689"/>
          </a:xfrm>
          <a:prstGeom prst="rect">
            <a:avLst/>
          </a:prstGeom>
          <a:ln w="6350">
            <a:solidFill>
              <a:schemeClr val="tx1"/>
            </a:solidFill>
          </a:ln>
        </p:spPr>
      </p:pic>
      <p:pic>
        <p:nvPicPr>
          <p:cNvPr id="8" name="図 7"/>
          <p:cNvPicPr>
            <a:picLocks noChangeAspect="1"/>
          </p:cNvPicPr>
          <p:nvPr/>
        </p:nvPicPr>
        <p:blipFill>
          <a:blip r:embed="rId3"/>
          <a:stretch>
            <a:fillRect/>
          </a:stretch>
        </p:blipFill>
        <p:spPr>
          <a:xfrm>
            <a:off x="4427984" y="1561994"/>
            <a:ext cx="4550579" cy="3108957"/>
          </a:xfrm>
          <a:prstGeom prst="rect">
            <a:avLst/>
          </a:prstGeom>
          <a:ln w="6350">
            <a:solidFill>
              <a:schemeClr val="tx1"/>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62</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pPr lvl="0"/>
            <a:r>
              <a:rPr lang="en-US" altLang="ja-JP" sz="2000" dirty="0" err="1">
                <a:solidFill>
                  <a:prstClr val="white"/>
                </a:solidFill>
                <a:latin typeface="+mn-ea"/>
                <a:ea typeface="+mn-ea"/>
              </a:rPr>
              <a:t>SuperStream</a:t>
            </a:r>
            <a:r>
              <a:rPr lang="en-US" altLang="ja-JP" sz="2000" dirty="0">
                <a:solidFill>
                  <a:prstClr val="white"/>
                </a:solidFill>
                <a:latin typeface="+mn-ea"/>
                <a:ea typeface="+mn-ea"/>
              </a:rPr>
              <a:t>-NX </a:t>
            </a:r>
            <a:r>
              <a:rPr lang="ja-JP" altLang="en-US" sz="2000" dirty="0">
                <a:solidFill>
                  <a:prstClr val="white"/>
                </a:solidFill>
                <a:latin typeface="+mn-ea"/>
                <a:ea typeface="+mn-ea"/>
              </a:rPr>
              <a:t>給与管理</a:t>
            </a:r>
            <a:r>
              <a:rPr lang="en-US" altLang="ja-JP" dirty="0">
                <a:solidFill>
                  <a:prstClr val="white"/>
                </a:solidFill>
              </a:rPr>
              <a:t/>
            </a:r>
            <a:br>
              <a:rPr lang="en-US" altLang="ja-JP" dirty="0">
                <a:solidFill>
                  <a:prstClr val="white"/>
                </a:solidFill>
              </a:rPr>
            </a:br>
            <a:r>
              <a:rPr lang="en-US" altLang="ja-JP" sz="1800" dirty="0">
                <a:solidFill>
                  <a:prstClr val="white"/>
                </a:solidFill>
              </a:rPr>
              <a:t>5.field/HR </a:t>
            </a:r>
            <a:r>
              <a:rPr lang="ja-JP" altLang="en-US" sz="1800" dirty="0">
                <a:solidFill>
                  <a:prstClr val="white"/>
                </a:solidFill>
              </a:rPr>
              <a:t>画面デザイン刷新 </a:t>
            </a:r>
            <a:r>
              <a:rPr lang="ja-JP" altLang="en-US" sz="1800" dirty="0">
                <a:solidFill>
                  <a:prstClr val="white"/>
                </a:solidFill>
                <a:latin typeface="+mn-ea"/>
                <a:ea typeface="+mn-ea"/>
              </a:rPr>
              <a:t>対応</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dirty="0"/>
              <a:t>©</a:t>
            </a:r>
            <a:r>
              <a:rPr lang="en-US" altLang="ja-JP" dirty="0" err="1"/>
              <a:t>SuperStream</a:t>
            </a:r>
            <a:r>
              <a:rPr lang="en-US" altLang="ja-JP" dirty="0"/>
              <a:t> Inc. All rights reserved.</a:t>
            </a:r>
            <a:endParaRPr lang="ja-JP" altLang="en-US" dirty="0"/>
          </a:p>
        </p:txBody>
      </p:sp>
      <p:sp>
        <p:nvSpPr>
          <p:cNvPr id="9" name="テキスト プレースホルダー 2"/>
          <p:cNvSpPr txBox="1">
            <a:spLocks/>
          </p:cNvSpPr>
          <p:nvPr/>
        </p:nvSpPr>
        <p:spPr>
          <a:xfrm>
            <a:off x="287524" y="771550"/>
            <a:ext cx="666936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latin typeface="メイリオ"/>
                <a:ea typeface="メイリオ"/>
              </a:rPr>
              <a:t>本人基本情報照会画面</a:t>
            </a:r>
            <a:endParaRPr lang="en-US" altLang="ja-JP" sz="1200" u="sng" dirty="0">
              <a:solidFill>
                <a:prstClr val="black"/>
              </a:solidFill>
              <a:latin typeface="メイリオ"/>
              <a:ea typeface="メイリオ"/>
            </a:endParaRPr>
          </a:p>
        </p:txBody>
      </p:sp>
      <p:sp>
        <p:nvSpPr>
          <p:cNvPr id="10" name="正方形/長方形 9"/>
          <p:cNvSpPr/>
          <p:nvPr/>
        </p:nvSpPr>
        <p:spPr>
          <a:xfrm>
            <a:off x="360000" y="1018241"/>
            <a:ext cx="8424000" cy="276999"/>
          </a:xfrm>
          <a:prstGeom prst="rect">
            <a:avLst/>
          </a:prstGeom>
        </p:spPr>
        <p:txBody>
          <a:bodyPr wrap="square">
            <a:spAutoFit/>
          </a:bodyPr>
          <a:lstStyle/>
          <a:p>
            <a:pPr lvl="0" defTabSz="685800">
              <a:defRPr/>
            </a:pPr>
            <a:r>
              <a:rPr lang="ja-JP" altLang="en-US" sz="1200" dirty="0">
                <a:latin typeface="+mn-ea"/>
              </a:rPr>
              <a:t>・テキストクリックのポップアップ表示から、タブ選択表示形式にします。</a:t>
            </a:r>
            <a:endParaRPr lang="en-US" altLang="ja-JP" sz="1200" dirty="0">
              <a:latin typeface="+mn-ea"/>
            </a:endParaRPr>
          </a:p>
        </p:txBody>
      </p:sp>
      <p:sp>
        <p:nvSpPr>
          <p:cNvPr id="21" name="屈折矢印 20"/>
          <p:cNvSpPr/>
          <p:nvPr/>
        </p:nvSpPr>
        <p:spPr>
          <a:xfrm rot="5400000">
            <a:off x="3723613" y="4072622"/>
            <a:ext cx="496147" cy="68407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935596" y="2283718"/>
            <a:ext cx="756084" cy="756084"/>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52973" y="2535746"/>
            <a:ext cx="4525590" cy="252028"/>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792181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60000" y="87475"/>
            <a:ext cx="7128324" cy="648072"/>
          </a:xfrm>
        </p:spPr>
        <p:txBody>
          <a:bodyPr/>
          <a:lstStyle/>
          <a:p>
            <a:pPr lvl="0"/>
            <a:r>
              <a:rPr lang="en-US" altLang="ja-JP" sz="2000" dirty="0" err="1">
                <a:solidFill>
                  <a:prstClr val="white"/>
                </a:solidFill>
                <a:latin typeface="+mn-ea"/>
                <a:ea typeface="+mn-ea"/>
              </a:rPr>
              <a:t>SuperStream</a:t>
            </a:r>
            <a:r>
              <a:rPr lang="en-US" altLang="ja-JP" sz="2000" dirty="0">
                <a:solidFill>
                  <a:prstClr val="white"/>
                </a:solidFill>
                <a:latin typeface="+mn-ea"/>
                <a:ea typeface="+mn-ea"/>
              </a:rPr>
              <a:t>-NX </a:t>
            </a:r>
            <a:r>
              <a:rPr lang="ja-JP" altLang="en-US" sz="2000" dirty="0">
                <a:solidFill>
                  <a:prstClr val="white"/>
                </a:solidFill>
                <a:latin typeface="+mn-ea"/>
                <a:ea typeface="+mn-ea"/>
              </a:rPr>
              <a:t>給与管理</a:t>
            </a:r>
            <a:r>
              <a:rPr lang="en-US" altLang="ja-JP" dirty="0">
                <a:solidFill>
                  <a:prstClr val="white"/>
                </a:solidFill>
              </a:rPr>
              <a:t/>
            </a:r>
            <a:br>
              <a:rPr lang="en-US" altLang="ja-JP" dirty="0">
                <a:solidFill>
                  <a:prstClr val="white"/>
                </a:solidFill>
              </a:rPr>
            </a:br>
            <a:r>
              <a:rPr lang="en-US" altLang="ja-JP" sz="1800" dirty="0">
                <a:solidFill>
                  <a:prstClr val="white"/>
                </a:solidFill>
              </a:rPr>
              <a:t>6.field/HR</a:t>
            </a:r>
            <a:r>
              <a:rPr lang="ja-JP" altLang="en-US" sz="1800" dirty="0">
                <a:solidFill>
                  <a:prstClr val="white"/>
                </a:solidFill>
              </a:rPr>
              <a:t> クラウド環境 対応</a:t>
            </a:r>
            <a:endParaRPr kumimoji="1" lang="ja-JP" altLang="en-US" sz="1800" dirty="0">
              <a:latin typeface="+mn-ea"/>
              <a:ea typeface="+mn-ea"/>
            </a:endParaRPr>
          </a:p>
        </p:txBody>
      </p:sp>
      <p:sp>
        <p:nvSpPr>
          <p:cNvPr id="7" name="テキスト プレースホルダー 2"/>
          <p:cNvSpPr txBox="1">
            <a:spLocks/>
          </p:cNvSpPr>
          <p:nvPr/>
        </p:nvSpPr>
        <p:spPr>
          <a:xfrm>
            <a:off x="360000" y="992502"/>
            <a:ext cx="8424000" cy="3091416"/>
          </a:xfrm>
          <a:prstGeom prst="rect">
            <a:avLst/>
          </a:prstGeom>
        </p:spPr>
        <p:txBody>
          <a:bodyPr lIns="0" tIns="0" rIns="0" bIns="0"/>
          <a:lstStyle>
            <a:lvl1pPr marL="0" indent="0" algn="l" defTabSz="685800" rtl="0" eaLnBrk="1" latinLnBrk="0" hangingPunct="1">
              <a:lnSpc>
                <a:spcPts val="1275"/>
              </a:lnSpc>
              <a:spcBef>
                <a:spcPts val="0"/>
              </a:spcBef>
              <a:buFont typeface="Arial" panose="020B0604020202020204" pitchFamily="34" charset="0"/>
              <a:buNone/>
              <a:defRPr kumimoji="1" sz="900" kern="1200">
                <a:solidFill>
                  <a:schemeClr val="tx1"/>
                </a:solidFill>
                <a:latin typeface="+mn-ea"/>
                <a:ea typeface="+mn-ea"/>
                <a:cs typeface="+mn-cs"/>
              </a:defRPr>
            </a:lvl1pPr>
            <a:lvl2pPr marL="557213" indent="-214313" algn="l" defTabSz="685800" rtl="0" eaLnBrk="1" latinLnBrk="0" hangingPunct="1">
              <a:spcBef>
                <a:spcPct val="20000"/>
              </a:spcBef>
              <a:buFont typeface="Arial" panose="020B0604020202020204" pitchFamily="34" charset="0"/>
              <a:buChar char="–"/>
              <a:defRPr kumimoji="1" sz="900" kern="1200">
                <a:solidFill>
                  <a:schemeClr val="tx1"/>
                </a:solidFill>
                <a:latin typeface="+mn-ea"/>
                <a:ea typeface="+mn-ea"/>
                <a:cs typeface="+mn-cs"/>
              </a:defRPr>
            </a:lvl2pPr>
            <a:lvl3pPr marL="857250" indent="-171450" algn="l" defTabSz="685800" rtl="0" eaLnBrk="1" latinLnBrk="0" hangingPunct="1">
              <a:spcBef>
                <a:spcPct val="20000"/>
              </a:spcBef>
              <a:buFont typeface="Arial" panose="020B0604020202020204" pitchFamily="34" charset="0"/>
              <a:buChar char="•"/>
              <a:defRPr kumimoji="1" sz="900" kern="1200">
                <a:solidFill>
                  <a:schemeClr val="tx1"/>
                </a:solidFill>
                <a:latin typeface="+mn-ea"/>
                <a:ea typeface="+mn-ea"/>
                <a:cs typeface="+mn-cs"/>
              </a:defRPr>
            </a:lvl3pPr>
            <a:lvl4pPr marL="1200150" indent="-171450" algn="l" defTabSz="685800" rtl="0" eaLnBrk="1" latinLnBrk="0" hangingPunct="1">
              <a:spcBef>
                <a:spcPct val="20000"/>
              </a:spcBef>
              <a:buFont typeface="Arial" panose="020B0604020202020204" pitchFamily="34" charset="0"/>
              <a:buChar char="–"/>
              <a:defRPr kumimoji="1" sz="900" kern="1200">
                <a:solidFill>
                  <a:schemeClr val="tx1"/>
                </a:solidFill>
                <a:latin typeface="+mn-ea"/>
                <a:ea typeface="+mn-ea"/>
                <a:cs typeface="+mn-cs"/>
              </a:defRPr>
            </a:lvl4pPr>
            <a:lvl5pPr marL="1543050" indent="-171450" algn="l" defTabSz="685800" rtl="0" eaLnBrk="1" latinLnBrk="0" hangingPunct="1">
              <a:spcBef>
                <a:spcPct val="20000"/>
              </a:spcBef>
              <a:buFont typeface="Arial" panose="020B0604020202020204" pitchFamily="34" charset="0"/>
              <a:buChar char="»"/>
              <a:defRPr kumimoji="1" sz="900" kern="1200">
                <a:solidFill>
                  <a:schemeClr val="tx1"/>
                </a:solidFill>
                <a:latin typeface="+mn-ea"/>
                <a:ea typeface="+mn-ea"/>
                <a:cs typeface="+mn-cs"/>
              </a:defRPr>
            </a:lvl5pPr>
            <a:lvl6pPr marL="18859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285750" indent="-285750">
              <a:lnSpc>
                <a:spcPct val="100000"/>
              </a:lnSpc>
              <a:spcAft>
                <a:spcPts val="300"/>
              </a:spcAft>
              <a:buClr>
                <a:schemeClr val="accent1"/>
              </a:buClr>
              <a:buFont typeface="Wingdings" panose="05000000000000000000" pitchFamily="2" charset="2"/>
              <a:buChar char="n"/>
            </a:pPr>
            <a:r>
              <a:rPr lang="ja-JP" altLang="en-US" sz="1600" b="1" dirty="0">
                <a:solidFill>
                  <a:srgbClr val="0070C0"/>
                </a:solidFill>
              </a:rPr>
              <a:t>機能概要</a:t>
            </a:r>
            <a:endParaRPr lang="en-US" altLang="ja-JP" sz="1400" dirty="0"/>
          </a:p>
          <a:p>
            <a:pPr lvl="0">
              <a:lnSpc>
                <a:spcPct val="100000"/>
              </a:lnSpc>
            </a:pPr>
            <a:r>
              <a:rPr lang="ja-JP" altLang="en-US" sz="1200" dirty="0"/>
              <a:t>　</a:t>
            </a:r>
            <a:r>
              <a:rPr lang="ja-JP" altLang="en-US" sz="1200" dirty="0">
                <a:solidFill>
                  <a:prstClr val="black"/>
                </a:solidFill>
              </a:rPr>
              <a:t>・</a:t>
            </a:r>
            <a:r>
              <a:rPr lang="en-US" altLang="ja-JP" sz="1200" dirty="0">
                <a:solidFill>
                  <a:prstClr val="black"/>
                </a:solidFill>
              </a:rPr>
              <a:t>Web</a:t>
            </a:r>
            <a:r>
              <a:rPr lang="ja-JP" altLang="en-US" sz="1200" dirty="0">
                <a:solidFill>
                  <a:prstClr val="black"/>
                </a:solidFill>
              </a:rPr>
              <a:t>アプリケーションサーバとして</a:t>
            </a:r>
            <a:r>
              <a:rPr lang="en-US" altLang="ja-JP" sz="1200" dirty="0">
                <a:solidFill>
                  <a:prstClr val="black"/>
                </a:solidFill>
              </a:rPr>
              <a:t>IIS</a:t>
            </a:r>
            <a:r>
              <a:rPr lang="ja-JP" altLang="en-US" sz="1200" dirty="0">
                <a:solidFill>
                  <a:prstClr val="black"/>
                </a:solidFill>
              </a:rPr>
              <a:t>＋</a:t>
            </a:r>
            <a:r>
              <a:rPr lang="en-US" altLang="ja-JP" sz="1200" dirty="0">
                <a:solidFill>
                  <a:prstClr val="black"/>
                </a:solidFill>
              </a:rPr>
              <a:t>Apache Tomcat</a:t>
            </a:r>
            <a:r>
              <a:rPr lang="ja-JP" altLang="en-US" sz="1200" dirty="0">
                <a:solidFill>
                  <a:prstClr val="black"/>
                </a:solidFill>
              </a:rPr>
              <a:t>に対応します（</a:t>
            </a:r>
            <a:r>
              <a:rPr lang="en-US" altLang="ja-JP" sz="1200" dirty="0">
                <a:solidFill>
                  <a:prstClr val="black"/>
                </a:solidFill>
              </a:rPr>
              <a:t>WebLogic</a:t>
            </a:r>
            <a:r>
              <a:rPr lang="ja-JP" altLang="en-US" sz="1200" dirty="0">
                <a:solidFill>
                  <a:prstClr val="black"/>
                </a:solidFill>
              </a:rPr>
              <a:t>は継続）</a:t>
            </a:r>
            <a:endParaRPr lang="en-US" altLang="ja-JP" sz="1200" dirty="0">
              <a:solidFill>
                <a:prstClr val="black"/>
              </a:solidFill>
            </a:endParaRPr>
          </a:p>
          <a:p>
            <a:pPr lvl="0">
              <a:lnSpc>
                <a:spcPct val="100000"/>
              </a:lnSpc>
            </a:pPr>
            <a:r>
              <a:rPr lang="ja-JP" altLang="en-US" sz="1200" dirty="0">
                <a:solidFill>
                  <a:prstClr val="black"/>
                </a:solidFill>
              </a:rPr>
              <a:t>　　</a:t>
            </a:r>
            <a:r>
              <a:rPr lang="en-US" altLang="ja-JP" sz="1200" dirty="0">
                <a:solidFill>
                  <a:prstClr val="black"/>
                </a:solidFill>
              </a:rPr>
              <a:t>※ IIS</a:t>
            </a:r>
            <a:r>
              <a:rPr lang="ja-JP" altLang="en-US" sz="1200" dirty="0">
                <a:solidFill>
                  <a:prstClr val="black"/>
                </a:solidFill>
              </a:rPr>
              <a:t>＋</a:t>
            </a:r>
            <a:r>
              <a:rPr lang="en-US" altLang="ja-JP" sz="1200" dirty="0">
                <a:solidFill>
                  <a:prstClr val="black"/>
                </a:solidFill>
              </a:rPr>
              <a:t>Apache Tomcat</a:t>
            </a:r>
            <a:r>
              <a:rPr lang="ja-JP" altLang="en-US" sz="1200" dirty="0">
                <a:solidFill>
                  <a:prstClr val="black"/>
                </a:solidFill>
              </a:rPr>
              <a:t>の稼働検証は、下記のバージョンでおこなっています。</a:t>
            </a:r>
            <a:endParaRPr lang="en-US" altLang="ja-JP" sz="1200" dirty="0">
              <a:solidFill>
                <a:prstClr val="black"/>
              </a:solidFill>
            </a:endParaRPr>
          </a:p>
          <a:p>
            <a:pPr lvl="0">
              <a:lnSpc>
                <a:spcPct val="100000"/>
              </a:lnSpc>
            </a:pPr>
            <a:r>
              <a:rPr lang="en-US" altLang="ja-JP" sz="1200" dirty="0">
                <a:solidFill>
                  <a:prstClr val="black"/>
                </a:solidFill>
              </a:rPr>
              <a:t>	Apache Tomcat 9.0.43</a:t>
            </a:r>
          </a:p>
          <a:p>
            <a:pPr lvl="0">
              <a:lnSpc>
                <a:spcPct val="100000"/>
              </a:lnSpc>
            </a:pPr>
            <a:r>
              <a:rPr lang="en-US" altLang="ja-JP" sz="1200" dirty="0">
                <a:solidFill>
                  <a:prstClr val="black"/>
                </a:solidFill>
              </a:rPr>
              <a:t>	</a:t>
            </a:r>
            <a:r>
              <a:rPr lang="en-US" altLang="ja-JP" sz="1200" dirty="0" err="1">
                <a:solidFill>
                  <a:prstClr val="black"/>
                </a:solidFill>
              </a:rPr>
              <a:t>AdoptOpenJDK</a:t>
            </a:r>
            <a:r>
              <a:rPr lang="en-US" altLang="ja-JP" sz="1200" dirty="0">
                <a:solidFill>
                  <a:prstClr val="black"/>
                </a:solidFill>
              </a:rPr>
              <a:t>(11.0.8+10)</a:t>
            </a:r>
            <a:r>
              <a:rPr lang="ja-JP" altLang="en-US" sz="1200" dirty="0">
                <a:solidFill>
                  <a:prstClr val="black"/>
                </a:solidFill>
              </a:rPr>
              <a:t>　</a:t>
            </a:r>
            <a:r>
              <a:rPr lang="en-US" altLang="ja-JP" sz="1200" dirty="0">
                <a:solidFill>
                  <a:prstClr val="black"/>
                </a:solidFill>
              </a:rPr>
              <a:t>64</a:t>
            </a:r>
            <a:r>
              <a:rPr lang="ja-JP" altLang="en-US" sz="1200" dirty="0">
                <a:solidFill>
                  <a:prstClr val="black"/>
                </a:solidFill>
              </a:rPr>
              <a:t>ビット</a:t>
            </a:r>
            <a:endParaRPr lang="en-US" altLang="ja-JP" sz="1200" dirty="0">
              <a:solidFill>
                <a:prstClr val="black"/>
              </a:solidFill>
            </a:endParaRPr>
          </a:p>
          <a:p>
            <a:pPr lvl="0">
              <a:lnSpc>
                <a:spcPct val="100000"/>
              </a:lnSpc>
            </a:pPr>
            <a:endParaRPr lang="en-US" altLang="ja-JP" sz="1200" dirty="0">
              <a:solidFill>
                <a:prstClr val="black"/>
              </a:solidFill>
            </a:endParaRPr>
          </a:p>
          <a:p>
            <a:pPr lvl="0">
              <a:lnSpc>
                <a:spcPct val="100000"/>
              </a:lnSpc>
            </a:pPr>
            <a:r>
              <a:rPr lang="ja-JP" altLang="en-US" sz="1200" dirty="0">
                <a:solidFill>
                  <a:prstClr val="black"/>
                </a:solidFill>
              </a:rPr>
              <a:t>　・対応ブラウザについて、下記に対応します。</a:t>
            </a:r>
          </a:p>
          <a:p>
            <a:pPr lvl="0">
              <a:lnSpc>
                <a:spcPct val="100000"/>
              </a:lnSpc>
            </a:pPr>
            <a:r>
              <a:rPr lang="ja-JP" altLang="en-US" sz="1200" dirty="0">
                <a:solidFill>
                  <a:prstClr val="black"/>
                </a:solidFill>
              </a:rPr>
              <a:t>	</a:t>
            </a:r>
            <a:r>
              <a:rPr lang="en-US" altLang="ja-JP" sz="1200" dirty="0">
                <a:solidFill>
                  <a:prstClr val="black"/>
                </a:solidFill>
              </a:rPr>
              <a:t>Google Chrome</a:t>
            </a:r>
          </a:p>
          <a:p>
            <a:pPr lvl="0">
              <a:lnSpc>
                <a:spcPct val="100000"/>
              </a:lnSpc>
            </a:pPr>
            <a:r>
              <a:rPr lang="en-US" altLang="ja-JP" sz="1200" dirty="0">
                <a:solidFill>
                  <a:prstClr val="black"/>
                </a:solidFill>
              </a:rPr>
              <a:t>	Mozilla Firefox</a:t>
            </a:r>
          </a:p>
          <a:p>
            <a:pPr lvl="0">
              <a:lnSpc>
                <a:spcPct val="100000"/>
              </a:lnSpc>
            </a:pPr>
            <a:r>
              <a:rPr lang="en-US" altLang="ja-JP" sz="1200" dirty="0">
                <a:solidFill>
                  <a:prstClr val="black"/>
                </a:solidFill>
              </a:rPr>
              <a:t>	Microsoft Edge</a:t>
            </a:r>
          </a:p>
          <a:p>
            <a:pPr lvl="0">
              <a:lnSpc>
                <a:spcPct val="100000"/>
              </a:lnSpc>
            </a:pPr>
            <a:r>
              <a:rPr lang="en-US" altLang="ja-JP" sz="1200" dirty="0">
                <a:solidFill>
                  <a:prstClr val="black"/>
                </a:solidFill>
              </a:rPr>
              <a:t>	Microsoft Internet Explorer 11(32bit)</a:t>
            </a:r>
            <a:r>
              <a:rPr lang="ja-JP" altLang="en-US" sz="1200" dirty="0">
                <a:solidFill>
                  <a:prstClr val="black"/>
                </a:solidFill>
              </a:rPr>
              <a:t>　</a:t>
            </a:r>
            <a:r>
              <a:rPr lang="en-US" altLang="ja-JP" sz="1200" dirty="0">
                <a:solidFill>
                  <a:prstClr val="black"/>
                </a:solidFill>
              </a:rPr>
              <a:t>※2020</a:t>
            </a:r>
            <a:r>
              <a:rPr lang="ja-JP" altLang="en-US" sz="1200" dirty="0">
                <a:solidFill>
                  <a:prstClr val="black"/>
                </a:solidFill>
              </a:rPr>
              <a:t>年版から継続</a:t>
            </a:r>
            <a:endParaRPr lang="en-US" altLang="ja-JP" sz="1200" dirty="0">
              <a:solidFill>
                <a:prstClr val="black"/>
              </a:solidFill>
            </a:endParaRPr>
          </a:p>
          <a:p>
            <a:pPr lvl="0">
              <a:lnSpc>
                <a:spcPct val="100000"/>
              </a:lnSpc>
            </a:pPr>
            <a:endParaRPr lang="en-US" altLang="ja-JP" sz="1200" dirty="0">
              <a:solidFill>
                <a:prstClr val="black"/>
              </a:solidFill>
            </a:endParaRPr>
          </a:p>
          <a:p>
            <a:pPr lvl="0">
              <a:lnSpc>
                <a:spcPct val="100000"/>
              </a:lnSpc>
            </a:pPr>
            <a:r>
              <a:rPr lang="ja-JP" altLang="en-US" sz="1200" dirty="0">
                <a:solidFill>
                  <a:prstClr val="black"/>
                </a:solidFill>
              </a:rPr>
              <a:t>　・年末調整申告書の印刷を</a:t>
            </a:r>
            <a:r>
              <a:rPr lang="en-US" altLang="ja-JP" sz="1200" dirty="0">
                <a:solidFill>
                  <a:prstClr val="black"/>
                </a:solidFill>
              </a:rPr>
              <a:t>NX</a:t>
            </a:r>
            <a:r>
              <a:rPr lang="ja-JP" altLang="en-US" sz="1200" dirty="0">
                <a:solidFill>
                  <a:prstClr val="black"/>
                </a:solidFill>
              </a:rPr>
              <a:t>の帳票エンジンである</a:t>
            </a:r>
            <a:r>
              <a:rPr lang="en-US" altLang="ja-JP" sz="1200" dirty="0">
                <a:solidFill>
                  <a:prstClr val="black"/>
                </a:solidFill>
              </a:rPr>
              <a:t>SVF</a:t>
            </a:r>
            <a:r>
              <a:rPr lang="ja-JP" altLang="en-US" sz="1200" dirty="0">
                <a:solidFill>
                  <a:prstClr val="black"/>
                </a:solidFill>
              </a:rPr>
              <a:t>（</a:t>
            </a:r>
            <a:r>
              <a:rPr lang="en-US" altLang="ja-JP" sz="1200" dirty="0" err="1">
                <a:solidFill>
                  <a:prstClr val="black"/>
                </a:solidFill>
              </a:rPr>
              <a:t>SuperVisualFormade</a:t>
            </a:r>
            <a:r>
              <a:rPr lang="en-US" altLang="ja-JP" sz="1200" dirty="0">
                <a:solidFill>
                  <a:prstClr val="black"/>
                </a:solidFill>
              </a:rPr>
              <a:t>)</a:t>
            </a:r>
            <a:r>
              <a:rPr lang="ja-JP" altLang="en-US" sz="1200" dirty="0" err="1">
                <a:solidFill>
                  <a:prstClr val="black"/>
                </a:solidFill>
              </a:rPr>
              <a:t>に統</a:t>
            </a:r>
            <a:r>
              <a:rPr lang="ja-JP" altLang="en-US" sz="1200" dirty="0">
                <a:solidFill>
                  <a:prstClr val="black"/>
                </a:solidFill>
              </a:rPr>
              <a:t>合します。</a:t>
            </a:r>
            <a:endParaRPr lang="en-US" altLang="ja-JP" sz="1200" dirty="0">
              <a:solidFill>
                <a:prstClr val="black"/>
              </a:solidFill>
            </a:endParaRPr>
          </a:p>
          <a:p>
            <a:pPr lvl="0">
              <a:lnSpc>
                <a:spcPct val="100000"/>
              </a:lnSpc>
            </a:pPr>
            <a:r>
              <a:rPr lang="ja-JP" altLang="en-US" sz="1200" dirty="0">
                <a:solidFill>
                  <a:prstClr val="black"/>
                </a:solidFill>
              </a:rPr>
              <a:t>　　（</a:t>
            </a:r>
            <a:r>
              <a:rPr lang="en-US" altLang="ja-JP" sz="1200" dirty="0">
                <a:solidFill>
                  <a:prstClr val="black"/>
                </a:solidFill>
              </a:rPr>
              <a:t>ActiveX</a:t>
            </a:r>
            <a:r>
              <a:rPr lang="ja-JP" altLang="en-US" sz="1200" dirty="0">
                <a:solidFill>
                  <a:prstClr val="black"/>
                </a:solidFill>
              </a:rPr>
              <a:t>コントロールの利用廃止、</a:t>
            </a:r>
            <a:r>
              <a:rPr lang="en-US" altLang="ja-JP" sz="1200" dirty="0">
                <a:solidFill>
                  <a:prstClr val="black"/>
                </a:solidFill>
              </a:rPr>
              <a:t>PDF</a:t>
            </a:r>
            <a:r>
              <a:rPr lang="ja-JP" altLang="en-US" sz="1200" dirty="0">
                <a:solidFill>
                  <a:prstClr val="black"/>
                </a:solidFill>
              </a:rPr>
              <a:t>出力へ）</a:t>
            </a:r>
          </a:p>
          <a:p>
            <a:pPr lvl="0">
              <a:lnSpc>
                <a:spcPct val="100000"/>
              </a:lnSpc>
            </a:pPr>
            <a:endParaRPr lang="en-US" altLang="ja-JP" sz="1200" dirty="0">
              <a:solidFill>
                <a:prstClr val="black"/>
              </a:solidFill>
            </a:endParaRPr>
          </a:p>
          <a:p>
            <a:pPr lvl="0">
              <a:lnSpc>
                <a:spcPct val="100000"/>
              </a:lnSpc>
            </a:pPr>
            <a:r>
              <a:rPr lang="ja-JP" altLang="en-US" sz="1200" dirty="0">
                <a:solidFill>
                  <a:prstClr val="black"/>
                </a:solidFill>
              </a:rPr>
              <a:t>　　</a:t>
            </a:r>
            <a:r>
              <a:rPr lang="ja-JP" altLang="en-US" sz="1400" dirty="0">
                <a:solidFill>
                  <a:prstClr val="black"/>
                </a:solidFill>
              </a:rPr>
              <a:t>　</a:t>
            </a:r>
            <a:endParaRPr lang="en-US" altLang="ja-JP" sz="1400" dirty="0">
              <a:solidFill>
                <a:prstClr val="black"/>
              </a:solidFill>
            </a:endParaRPr>
          </a:p>
          <a:p>
            <a:pPr lvl="0">
              <a:lnSpc>
                <a:spcPct val="100000"/>
              </a:lnSpc>
            </a:pPr>
            <a:endParaRPr lang="ja-JP" altLang="en-US" sz="1400" dirty="0"/>
          </a:p>
          <a:p>
            <a:pPr>
              <a:lnSpc>
                <a:spcPct val="100000"/>
              </a:lnSpc>
            </a:pPr>
            <a:endParaRPr lang="en-US" altLang="ja-JP" sz="1400" b="1" dirty="0">
              <a:solidFill>
                <a:srgbClr val="0070C0"/>
              </a:solidFill>
            </a:endParaRPr>
          </a:p>
          <a:p>
            <a:pPr>
              <a:lnSpc>
                <a:spcPct val="100000"/>
              </a:lnSpc>
            </a:pPr>
            <a:endParaRPr lang="en-US" altLang="ja-JP" sz="1400" b="1" dirty="0">
              <a:solidFill>
                <a:srgbClr val="0070C0"/>
              </a:solidFill>
            </a:endParaRPr>
          </a:p>
          <a:p>
            <a:pPr>
              <a:lnSpc>
                <a:spcPct val="100000"/>
              </a:lnSpc>
            </a:pPr>
            <a:endParaRPr lang="ja-JP" altLang="en-US" sz="1400" dirty="0"/>
          </a:p>
        </p:txBody>
      </p:sp>
      <p:sp>
        <p:nvSpPr>
          <p:cNvPr id="49" name="スライド番号プレースホルダー 1"/>
          <p:cNvSpPr>
            <a:spLocks noGrp="1"/>
          </p:cNvSpPr>
          <p:nvPr>
            <p:ph type="sldNum" sz="quarter" idx="12"/>
          </p:nvPr>
        </p:nvSpPr>
        <p:spPr>
          <a:xfrm>
            <a:off x="8424000" y="4849018"/>
            <a:ext cx="360000" cy="135000"/>
          </a:xfrm>
        </p:spPr>
        <p:txBody>
          <a:bodyPr/>
          <a:lstStyle/>
          <a:p>
            <a:fld id="{78AE49ED-73EF-499C-8307-28EB0E7CF529}" type="slidenum">
              <a:rPr kumimoji="1" lang="ja-JP" altLang="en-US" smtClean="0"/>
              <a:t>63</a:t>
            </a:fld>
            <a:endParaRPr kumimoji="1" lang="ja-JP" altLang="en-US" dirty="0"/>
          </a:p>
        </p:txBody>
      </p:sp>
      <p:sp>
        <p:nvSpPr>
          <p:cNvPr id="50" name="フッター プレースホルダー 4"/>
          <p:cNvSpPr>
            <a:spLocks noGrp="1"/>
          </p:cNvSpPr>
          <p:nvPr>
            <p:ph type="ftr" sz="quarter" idx="3"/>
          </p:nvPr>
        </p:nvSpPr>
        <p:spPr>
          <a:xfrm>
            <a:off x="360000" y="4849018"/>
            <a:ext cx="2160000" cy="135000"/>
          </a:xfrm>
        </p:spPr>
        <p:txBody>
          <a:bodyPr/>
          <a:lstStyle/>
          <a:p>
            <a:r>
              <a:rPr lang="en-US" altLang="ja-JP" dirty="0"/>
              <a:t>©</a:t>
            </a:r>
            <a:r>
              <a:rPr lang="en-US" altLang="ja-JP" dirty="0" err="1"/>
              <a:t>SuperStream</a:t>
            </a:r>
            <a:r>
              <a:rPr lang="en-US" altLang="ja-JP" dirty="0"/>
              <a:t> Inc. All rights reserved.</a:t>
            </a:r>
            <a:endParaRPr lang="ja-JP" altLang="en-US" dirty="0"/>
          </a:p>
        </p:txBody>
      </p:sp>
    </p:spTree>
    <p:extLst>
      <p:ext uri="{BB962C8B-B14F-4D97-AF65-F5344CB8AC3E}">
        <p14:creationId xmlns:p14="http://schemas.microsoft.com/office/powerpoint/2010/main" val="4915888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424000" y="4849018"/>
            <a:ext cx="360000" cy="135000"/>
          </a:xfrm>
        </p:spPr>
        <p:txBody>
          <a:bodyPr/>
          <a:lstStyle/>
          <a:p>
            <a:fld id="{78AE49ED-73EF-499C-8307-28EB0E7CF529}" type="slidenum">
              <a:rPr kumimoji="1" lang="ja-JP" altLang="en-US" smtClean="0"/>
              <a:t>64</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pPr lvl="0"/>
            <a:r>
              <a:rPr lang="en-US" altLang="ja-JP" sz="2000" dirty="0" err="1">
                <a:solidFill>
                  <a:prstClr val="white"/>
                </a:solidFill>
                <a:latin typeface="+mn-ea"/>
                <a:ea typeface="+mn-ea"/>
              </a:rPr>
              <a:t>SuperStream</a:t>
            </a:r>
            <a:r>
              <a:rPr lang="en-US" altLang="ja-JP" sz="2000" dirty="0">
                <a:solidFill>
                  <a:prstClr val="white"/>
                </a:solidFill>
                <a:latin typeface="+mn-ea"/>
                <a:ea typeface="+mn-ea"/>
              </a:rPr>
              <a:t>-NX </a:t>
            </a:r>
            <a:r>
              <a:rPr lang="ja-JP" altLang="en-US" sz="2000" dirty="0">
                <a:solidFill>
                  <a:prstClr val="white"/>
                </a:solidFill>
                <a:latin typeface="+mn-ea"/>
                <a:ea typeface="+mn-ea"/>
              </a:rPr>
              <a:t>給与管理</a:t>
            </a:r>
            <a:r>
              <a:rPr lang="en-US" altLang="ja-JP" dirty="0">
                <a:solidFill>
                  <a:prstClr val="white"/>
                </a:solidFill>
              </a:rPr>
              <a:t/>
            </a:r>
            <a:br>
              <a:rPr lang="en-US" altLang="ja-JP" dirty="0">
                <a:solidFill>
                  <a:prstClr val="white"/>
                </a:solidFill>
              </a:rPr>
            </a:br>
            <a:r>
              <a:rPr lang="en-US" altLang="ja-JP" sz="1800" dirty="0">
                <a:solidFill>
                  <a:prstClr val="white"/>
                </a:solidFill>
              </a:rPr>
              <a:t>6.field/HR</a:t>
            </a:r>
            <a:r>
              <a:rPr lang="ja-JP" altLang="en-US" sz="1800" dirty="0">
                <a:solidFill>
                  <a:prstClr val="white"/>
                </a:solidFill>
              </a:rPr>
              <a:t> クラウド環境 対応</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a:xfrm>
            <a:off x="360000" y="4849018"/>
            <a:ext cx="2160000" cy="135000"/>
          </a:xfrm>
        </p:spPr>
        <p:txBody>
          <a:bodyPr/>
          <a:lstStyle/>
          <a:p>
            <a:r>
              <a:rPr lang="en-US" altLang="ja-JP" dirty="0"/>
              <a:t>©</a:t>
            </a:r>
            <a:r>
              <a:rPr lang="en-US" altLang="ja-JP" dirty="0" err="1"/>
              <a:t>SuperStream</a:t>
            </a:r>
            <a:r>
              <a:rPr lang="en-US" altLang="ja-JP" dirty="0"/>
              <a:t> Inc. All rights reserved.</a:t>
            </a:r>
            <a:endParaRPr lang="ja-JP" altLang="en-US" dirty="0"/>
          </a:p>
        </p:txBody>
      </p:sp>
      <p:sp>
        <p:nvSpPr>
          <p:cNvPr id="8" name="テキスト ボックス 7"/>
          <p:cNvSpPr txBox="1"/>
          <p:nvPr/>
        </p:nvSpPr>
        <p:spPr>
          <a:xfrm>
            <a:off x="1019789" y="1684445"/>
            <a:ext cx="914400" cy="914400"/>
          </a:xfrm>
          <a:prstGeom prst="rect">
            <a:avLst/>
          </a:prstGeom>
        </p:spPr>
        <p:txBody>
          <a:bodyPr wrap="none" lIns="0" tIns="0" rIns="0" bIns="0" rtlCol="0" anchor="t" anchorCtr="0">
            <a:normAutofit/>
          </a:bodyPr>
          <a:lstStyle/>
          <a:p>
            <a:pPr marL="0" marR="0" lvl="0" indent="0" algn="l" defTabSz="914400" rtl="0" eaLnBrk="1" fontAlgn="auto" latinLnBrk="0" hangingPunct="1">
              <a:lnSpc>
                <a:spcPts val="28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創英角ｺﾞｼｯｸUB"/>
              <a:ea typeface="HGP創英角ｺﾞｼｯｸUB"/>
              <a:cs typeface="+mn-cs"/>
            </a:endParaRPr>
          </a:p>
        </p:txBody>
      </p:sp>
      <p:sp>
        <p:nvSpPr>
          <p:cNvPr id="9" name="テキスト ボックス 8"/>
          <p:cNvSpPr txBox="1"/>
          <p:nvPr/>
        </p:nvSpPr>
        <p:spPr>
          <a:xfrm>
            <a:off x="259087" y="1667322"/>
            <a:ext cx="1368152" cy="198094"/>
          </a:xfrm>
          <a:prstGeom prst="rect">
            <a:avLst/>
          </a:prstGeom>
        </p:spPr>
        <p:txBody>
          <a:bodyPr wrap="square" lIns="0" tIns="0" rIns="0" bIns="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DB</a:t>
            </a:r>
            <a:r>
              <a:rPr kumimoji="1" lang="ja-JP" altLang="en-US" sz="11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 </a:t>
            </a:r>
            <a:r>
              <a:rPr kumimoji="1" lang="en-US" altLang="ja-JP" sz="11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Server</a:t>
            </a:r>
            <a:endParaRPr kumimoji="1" lang="ja-JP" altLang="en-US" sz="11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cxnSp>
        <p:nvCxnSpPr>
          <p:cNvPr id="10" name="直線コネクタ 9"/>
          <p:cNvCxnSpPr/>
          <p:nvPr/>
        </p:nvCxnSpPr>
        <p:spPr>
          <a:xfrm>
            <a:off x="7018718" y="2845144"/>
            <a:ext cx="0" cy="350787"/>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11" name="角丸四角形 10"/>
          <p:cNvSpPr/>
          <p:nvPr/>
        </p:nvSpPr>
        <p:spPr>
          <a:xfrm>
            <a:off x="6569932" y="1275606"/>
            <a:ext cx="2298730" cy="3492388"/>
          </a:xfrm>
          <a:prstGeom prst="roundRect">
            <a:avLst>
              <a:gd name="adj" fmla="val 5215"/>
            </a:avLst>
          </a:prstGeom>
          <a:noFill/>
          <a:ln w="28575">
            <a:solidFill>
              <a:srgbClr val="EE55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12" name="テキスト ボックス 11"/>
          <p:cNvSpPr txBox="1"/>
          <p:nvPr/>
        </p:nvSpPr>
        <p:spPr>
          <a:xfrm>
            <a:off x="4055032" y="1513274"/>
            <a:ext cx="1978569" cy="255706"/>
          </a:xfrm>
          <a:prstGeom prst="rect">
            <a:avLst/>
          </a:prstGeom>
        </p:spPr>
        <p:txBody>
          <a:bodyPr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Application Server</a:t>
            </a:r>
            <a:r>
              <a:rPr kumimoji="1" lang="ja-JP" altLang="en-US" sz="11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（共通）</a:t>
            </a:r>
          </a:p>
        </p:txBody>
      </p:sp>
      <p:cxnSp>
        <p:nvCxnSpPr>
          <p:cNvPr id="13" name="直線コネクタ 12"/>
          <p:cNvCxnSpPr/>
          <p:nvPr/>
        </p:nvCxnSpPr>
        <p:spPr>
          <a:xfrm flipH="1">
            <a:off x="1741153" y="3255826"/>
            <a:ext cx="2" cy="142949"/>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14" name="テキスト ボックス 13"/>
          <p:cNvSpPr txBox="1"/>
          <p:nvPr/>
        </p:nvSpPr>
        <p:spPr>
          <a:xfrm>
            <a:off x="1960998" y="3574535"/>
            <a:ext cx="2070356" cy="727753"/>
          </a:xfrm>
          <a:prstGeom prst="rect">
            <a:avLst/>
          </a:prstGeom>
        </p:spPr>
        <p:txBody>
          <a:bodyPr wrap="square"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050" b="1" i="0" u="sng"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NX-V2 </a:t>
            </a:r>
            <a:r>
              <a:rPr kumimoji="1" lang="ja-JP" altLang="en-US" sz="1050" b="1" i="0" u="sng"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クライアント</a:t>
            </a:r>
            <a:endParaRPr kumimoji="1" lang="en-US" altLang="ja-JP" sz="1050" b="1" i="0" u="sng"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6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 </a:t>
            </a:r>
            <a:r>
              <a:rPr kumimoji="1" lang="en-US" altLang="ja-JP"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Windows </a:t>
            </a:r>
            <a:r>
              <a:rPr kumimoji="1" lang="en-US" altLang="ja-JP" sz="1050" b="0"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8.1 10</a:t>
            </a:r>
            <a:endParaRPr kumimoji="1" lang="en-US" altLang="ja-JP"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6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en-US" altLang="ja-JP"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 .NET Framework 4.6</a:t>
            </a:r>
            <a:r>
              <a:rPr kumimoji="1" lang="ja-JP" altLang="en-US"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以降</a:t>
            </a:r>
            <a:endParaRPr kumimoji="1" lang="en-US" altLang="ja-JP"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6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 </a:t>
            </a:r>
            <a:r>
              <a:rPr kumimoji="1" lang="en-US" altLang="ja-JP"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Excel</a:t>
            </a:r>
            <a:r>
              <a:rPr kumimoji="1" lang="ja-JP" altLang="en-US"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en-US" altLang="ja-JP"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PDF</a:t>
            </a:r>
            <a:r>
              <a:rPr kumimoji="1" lang="ja-JP" altLang="en-US"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en-US" altLang="ja-JP"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WORD</a:t>
            </a:r>
            <a:r>
              <a:rPr kumimoji="1" lang="ja-JP" altLang="en-US" sz="9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（人給）</a:t>
            </a:r>
            <a:r>
              <a:rPr kumimoji="1" lang="en-US" altLang="ja-JP" sz="9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I</a:t>
            </a:r>
            <a:endParaRPr kumimoji="1" lang="en-US" altLang="ja-JP"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p:txBody>
      </p:sp>
      <p:sp>
        <p:nvSpPr>
          <p:cNvPr id="15" name="角丸四角形 14"/>
          <p:cNvSpPr/>
          <p:nvPr/>
        </p:nvSpPr>
        <p:spPr>
          <a:xfrm>
            <a:off x="227700" y="1441669"/>
            <a:ext cx="6245516" cy="3326325"/>
          </a:xfrm>
          <a:prstGeom prst="roundRect">
            <a:avLst>
              <a:gd name="adj" fmla="val 7068"/>
            </a:avLst>
          </a:prstGeom>
          <a:noFill/>
          <a:ln w="28575">
            <a:solidFill>
              <a:srgbClr val="008CC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16" name="テキスト ボックス 15"/>
          <p:cNvSpPr txBox="1"/>
          <p:nvPr/>
        </p:nvSpPr>
        <p:spPr>
          <a:xfrm>
            <a:off x="4156668" y="3598347"/>
            <a:ext cx="1152128" cy="546880"/>
          </a:xfrm>
          <a:prstGeom prst="rect">
            <a:avLst/>
          </a:prstGeom>
          <a:noFill/>
        </p:spPr>
        <p:txBody>
          <a:bodyPr wrap="none" lIns="0" tIns="0" rIns="0" bIns="0" rtlCol="0" anchor="t" anchorCtr="0">
            <a:noAutofit/>
          </a:bodyPr>
          <a:lstStyle/>
          <a:p>
            <a:pPr lvl="0">
              <a:lnSpc>
                <a:spcPts val="1800"/>
              </a:lnSpc>
              <a:spcBef>
                <a:spcPct val="0"/>
              </a:spcBef>
              <a:defRPr/>
            </a:pPr>
            <a:r>
              <a:rPr lang="en-US" altLang="ja-JP" sz="1050" b="1" dirty="0">
                <a:solidFill>
                  <a:srgbClr val="0070C0"/>
                </a:solidFill>
                <a:latin typeface="メイリオ" pitchFamily="50" charset="-128"/>
                <a:ea typeface="メイリオ" pitchFamily="50" charset="-128"/>
                <a:cs typeface="メイリオ" pitchFamily="50" charset="-128"/>
              </a:rPr>
              <a:t>Super Visual </a:t>
            </a:r>
            <a:r>
              <a:rPr lang="en-US" altLang="ja-JP" sz="1050" b="1" dirty="0" err="1">
                <a:solidFill>
                  <a:srgbClr val="0070C0"/>
                </a:solidFill>
                <a:latin typeface="メイリオ" pitchFamily="50" charset="-128"/>
                <a:ea typeface="メイリオ" pitchFamily="50" charset="-128"/>
                <a:cs typeface="メイリオ" pitchFamily="50" charset="-128"/>
              </a:rPr>
              <a:t>Formade</a:t>
            </a:r>
            <a:endParaRPr lang="en-US" altLang="ja-JP" sz="1050" b="1" dirty="0">
              <a:solidFill>
                <a:srgbClr val="0070C0"/>
              </a:solidFill>
              <a:latin typeface="メイリオ" pitchFamily="50" charset="-128"/>
              <a:ea typeface="メイリオ" pitchFamily="50" charset="-128"/>
              <a:cs typeface="メイリオ" pitchFamily="50" charset="-128"/>
            </a:endParaRPr>
          </a:p>
          <a:p>
            <a:pPr lvl="0">
              <a:lnSpc>
                <a:spcPts val="1800"/>
              </a:lnSpc>
              <a:spcBef>
                <a:spcPct val="0"/>
              </a:spcBef>
              <a:defRPr/>
            </a:pPr>
            <a:r>
              <a:rPr lang="ja-JP" altLang="en-US" sz="1050" b="1" dirty="0">
                <a:solidFill>
                  <a:srgbClr val="0070C0"/>
                </a:solidFill>
                <a:latin typeface="メイリオ" pitchFamily="50" charset="-128"/>
                <a:ea typeface="メイリオ" pitchFamily="50" charset="-128"/>
                <a:cs typeface="メイリオ" pitchFamily="50" charset="-128"/>
              </a:rPr>
              <a:t>　　 </a:t>
            </a:r>
            <a:r>
              <a:rPr kumimoji="1" lang="en-US" altLang="ja-JP" sz="1050" b="1" i="0" u="none" strike="noStrike" kern="1200" cap="none" spc="0" normalizeH="0" baseline="0" noProof="0" dirty="0">
                <a:ln>
                  <a:noFill/>
                </a:ln>
                <a:solidFill>
                  <a:srgbClr val="0070C0"/>
                </a:solidFill>
                <a:effectLst/>
                <a:uLnTx/>
                <a:uFillTx/>
                <a:latin typeface="メイリオ" pitchFamily="50" charset="-128"/>
                <a:ea typeface="メイリオ" pitchFamily="50" charset="-128"/>
                <a:cs typeface="メイリオ" pitchFamily="50" charset="-128"/>
              </a:rPr>
              <a:t>  UCX/for PDF</a:t>
            </a:r>
            <a:endParaRPr kumimoji="1" lang="ja-JP" altLang="en-US" sz="800" b="1" i="0" u="none" strike="noStrike" kern="1200" cap="none" spc="0" normalizeH="0" baseline="0" noProof="0" dirty="0">
              <a:ln>
                <a:noFill/>
              </a:ln>
              <a:solidFill>
                <a:srgbClr val="0070C0"/>
              </a:solidFill>
              <a:effectLst/>
              <a:uLnTx/>
              <a:uFillTx/>
              <a:latin typeface="メイリオ" pitchFamily="50" charset="-128"/>
              <a:ea typeface="メイリオ" pitchFamily="50" charset="-128"/>
              <a:cs typeface="メイリオ" pitchFamily="50" charset="-128"/>
            </a:endParaRPr>
          </a:p>
        </p:txBody>
      </p:sp>
      <p:sp>
        <p:nvSpPr>
          <p:cNvPr id="17" name="テキスト ボックス 16"/>
          <p:cNvSpPr txBox="1"/>
          <p:nvPr/>
        </p:nvSpPr>
        <p:spPr>
          <a:xfrm>
            <a:off x="3018785" y="2628806"/>
            <a:ext cx="1428655" cy="509185"/>
          </a:xfrm>
          <a:prstGeom prst="rect">
            <a:avLst/>
          </a:prstGeom>
          <a:noFill/>
        </p:spPr>
        <p:txBody>
          <a:bodyPr wrap="none"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050" b="1" i="0" u="none" strike="noStrike" kern="1200" cap="none" spc="0" normalizeH="0" baseline="0" noProof="0" dirty="0">
                <a:ln>
                  <a:noFill/>
                </a:ln>
                <a:solidFill>
                  <a:srgbClr val="C00000"/>
                </a:solidFill>
                <a:effectLst/>
                <a:uLnTx/>
                <a:uFillTx/>
                <a:latin typeface="メイリオ" pitchFamily="50" charset="-128"/>
                <a:ea typeface="メイリオ" pitchFamily="50" charset="-128"/>
                <a:cs typeface="メイリオ" pitchFamily="50" charset="-128"/>
              </a:rPr>
              <a:t>Oracle</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en-US" altLang="ja-JP"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Shift-JIS)</a:t>
            </a:r>
            <a:endParaRPr kumimoji="1" lang="ja-JP" altLang="en-US" sz="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8" name="テキスト ボックス 17"/>
          <p:cNvSpPr txBox="1"/>
          <p:nvPr/>
        </p:nvSpPr>
        <p:spPr>
          <a:xfrm>
            <a:off x="1115989" y="2597278"/>
            <a:ext cx="1472567" cy="477831"/>
          </a:xfrm>
          <a:prstGeom prst="rect">
            <a:avLst/>
          </a:prstGeom>
          <a:noFill/>
        </p:spPr>
        <p:txBody>
          <a:bodyPr wrap="none" lIns="0" tIns="0" rIns="0" bIns="0" rtlCol="0" anchor="t" anchorCtr="0">
            <a:noAutofit/>
          </a:bodyPr>
          <a:lstStyle/>
          <a:p>
            <a:pPr lvl="0">
              <a:spcBef>
                <a:spcPct val="0"/>
              </a:spcBef>
              <a:defRPr/>
            </a:pPr>
            <a:r>
              <a:rPr kumimoji="1" lang="en-US" altLang="ja-JP" sz="1050" b="1" i="0" u="none" strike="noStrike" kern="1200" cap="none" spc="0" normalizeH="0" baseline="0" noProof="0" dirty="0">
                <a:ln>
                  <a:noFill/>
                </a:ln>
                <a:solidFill>
                  <a:srgbClr val="C00000"/>
                </a:solidFill>
                <a:effectLst/>
                <a:uLnTx/>
                <a:uFillTx/>
                <a:latin typeface="メイリオ" pitchFamily="50" charset="-128"/>
                <a:ea typeface="メイリオ" pitchFamily="50" charset="-128"/>
                <a:cs typeface="メイリオ" pitchFamily="50" charset="-128"/>
              </a:rPr>
              <a:t>Oracle</a:t>
            </a:r>
            <a:r>
              <a:rPr kumimoji="1" lang="ja-JP" altLang="en-US" sz="1050" b="1" i="0" u="none" strike="noStrike" kern="1200" cap="none" spc="0" normalizeH="0" baseline="0" noProof="0" dirty="0" err="1">
                <a:ln>
                  <a:noFill/>
                </a:ln>
                <a:solidFill>
                  <a:srgbClr val="C00000"/>
                </a:solidFill>
                <a:effectLst/>
                <a:uLnTx/>
                <a:uFillTx/>
                <a:latin typeface="メイリオ" pitchFamily="50" charset="-128"/>
                <a:ea typeface="メイリオ" pitchFamily="50" charset="-128"/>
                <a:cs typeface="メイリオ" pitchFamily="50" charset="-128"/>
              </a:rPr>
              <a:t>、</a:t>
            </a:r>
            <a:r>
              <a:rPr lang="en-US" altLang="ja-JP" sz="1050" b="1" dirty="0">
                <a:solidFill>
                  <a:srgbClr val="C00000"/>
                </a:solidFill>
                <a:latin typeface="メイリオ" pitchFamily="50" charset="-128"/>
                <a:ea typeface="メイリオ" pitchFamily="50" charset="-128"/>
                <a:cs typeface="メイリオ" pitchFamily="50" charset="-128"/>
              </a:rPr>
              <a:t> </a:t>
            </a:r>
            <a:r>
              <a:rPr lang="en-US" altLang="ja-JP" sz="1050" b="1" dirty="0" err="1">
                <a:solidFill>
                  <a:srgbClr val="C00000"/>
                </a:solidFill>
                <a:latin typeface="メイリオ" pitchFamily="50" charset="-128"/>
                <a:ea typeface="メイリオ" pitchFamily="50" charset="-128"/>
                <a:cs typeface="メイリオ" pitchFamily="50" charset="-128"/>
              </a:rPr>
              <a:t>SQLServer</a:t>
            </a:r>
            <a:endParaRPr lang="en-US" altLang="ja-JP" sz="1050" b="1" dirty="0">
              <a:solidFill>
                <a:srgbClr val="C00000"/>
              </a:solidFill>
              <a:latin typeface="メイリオ" pitchFamily="50" charset="-128"/>
              <a:ea typeface="メイリオ" pitchFamily="50" charset="-128"/>
              <a:cs typeface="メイリオ" pitchFamily="50" charset="-128"/>
            </a:endParaRPr>
          </a:p>
          <a:p>
            <a:pPr lvl="0">
              <a:defRPr/>
            </a:pPr>
            <a:r>
              <a:rPr lang="en-US" altLang="ja-JP" sz="1000" dirty="0">
                <a:solidFill>
                  <a:prstClr val="black"/>
                </a:solidFill>
              </a:rPr>
              <a:t>※</a:t>
            </a:r>
            <a:r>
              <a:rPr lang="ja-JP" altLang="en-US" sz="1000" dirty="0">
                <a:solidFill>
                  <a:prstClr val="black"/>
                </a:solidFill>
              </a:rPr>
              <a:t>共に</a:t>
            </a:r>
            <a:r>
              <a:rPr lang="en-US" altLang="ja-JP" sz="1000" dirty="0">
                <a:solidFill>
                  <a:prstClr val="black"/>
                </a:solidFill>
              </a:rPr>
              <a:t>Unicode</a:t>
            </a:r>
            <a:endParaRPr lang="ja-JP" altLang="en-US" sz="1050" dirty="0">
              <a:solidFill>
                <a:prstClr val="black"/>
              </a:solidFill>
            </a:endParaRPr>
          </a:p>
        </p:txBody>
      </p:sp>
      <p:sp>
        <p:nvSpPr>
          <p:cNvPr id="19" name="テキスト ボックス 18"/>
          <p:cNvSpPr txBox="1"/>
          <p:nvPr/>
        </p:nvSpPr>
        <p:spPr>
          <a:xfrm>
            <a:off x="3815916" y="1694966"/>
            <a:ext cx="1739060" cy="720080"/>
          </a:xfrm>
          <a:prstGeom prst="rect">
            <a:avLst/>
          </a:prstGeom>
          <a:noFill/>
        </p:spPr>
        <p:txBody>
          <a:bodyPr wrap="none" lIns="0" tIns="0" rIns="0" bIns="0" rtlCol="0" anchor="t" anchorCtr="0">
            <a:noAutofit/>
          </a:bodyPr>
          <a:lstStyle/>
          <a:p>
            <a:pPr marL="0" marR="0" lvl="0" indent="0" algn="l" defTabSz="914400" rtl="0" eaLnBrk="1" fontAlgn="auto" latinLnBrk="0" hangingPunct="1">
              <a:lnSpc>
                <a:spcPts val="18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Windows2012/2012R2/2016/2019</a:t>
            </a:r>
          </a:p>
        </p:txBody>
      </p:sp>
      <p:sp>
        <p:nvSpPr>
          <p:cNvPr id="20" name="テキスト ボックス 19"/>
          <p:cNvSpPr txBox="1"/>
          <p:nvPr/>
        </p:nvSpPr>
        <p:spPr>
          <a:xfrm>
            <a:off x="645114" y="1857804"/>
            <a:ext cx="1530098" cy="711115"/>
          </a:xfrm>
          <a:prstGeom prst="rect">
            <a:avLst/>
          </a:prstGeom>
          <a:noFill/>
        </p:spPr>
        <p:txBody>
          <a:bodyPr wrap="none" lIns="0" tIns="0" rIns="0" bIns="0" rtlCol="0" anchor="t" anchorCtr="0">
            <a:noAutofit/>
          </a:bodyPr>
          <a:lstStyle/>
          <a:p>
            <a:pPr marL="0" marR="0" lvl="0" indent="0" algn="l" defTabSz="914400" rtl="0" eaLnBrk="1" fontAlgn="auto" latinLnBrk="0" hangingPunct="1">
              <a:lnSpc>
                <a:spcPts val="18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Oracle</a:t>
            </a:r>
            <a:r>
              <a:rPr kumimoji="1" lang="ja-JP" altLang="en-US" sz="110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（会計・人事給与シリーズ全般）</a:t>
            </a:r>
            <a:endParaRPr kumimoji="1" lang="en-US" altLang="ja-JP" sz="110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18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SQLSVR</a:t>
            </a:r>
            <a:r>
              <a:rPr kumimoji="1" lang="ja-JP" altLang="en-US" sz="110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（統合会計</a:t>
            </a:r>
            <a:r>
              <a:rPr kumimoji="1" lang="en-US" altLang="ja-JP" sz="110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r>
              <a:rPr kumimoji="1" lang="ja-JP" altLang="en-US" sz="110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固定資産のみに限定）</a:t>
            </a:r>
          </a:p>
        </p:txBody>
      </p:sp>
      <p:sp>
        <p:nvSpPr>
          <p:cNvPr id="21" name="角丸四角形 20"/>
          <p:cNvSpPr/>
          <p:nvPr/>
        </p:nvSpPr>
        <p:spPr>
          <a:xfrm>
            <a:off x="299709" y="1028214"/>
            <a:ext cx="2844316" cy="521468"/>
          </a:xfrm>
          <a:prstGeom prst="roundRect">
            <a:avLst/>
          </a:prstGeom>
          <a:solidFill>
            <a:schemeClr val="tx2"/>
          </a:solidFill>
          <a:ln>
            <a:solidFill>
              <a:srgbClr val="54C2F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22" name="テキスト ボックス 21"/>
          <p:cNvSpPr txBox="1"/>
          <p:nvPr/>
        </p:nvSpPr>
        <p:spPr>
          <a:xfrm>
            <a:off x="186766" y="1124320"/>
            <a:ext cx="3096344" cy="242631"/>
          </a:xfrm>
          <a:prstGeom prst="rect">
            <a:avLst/>
          </a:prstGeom>
        </p:spPr>
        <p:txBody>
          <a:bodyPr wrap="square" lIns="0" tIns="0" rIns="0" bIns="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SuperStream-NX</a:t>
            </a:r>
            <a:r>
              <a:rPr kumimoji="1" lang="ja-JP" altLang="en-US" sz="1100" b="1" i="0" u="none" strike="noStrike" kern="120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 </a:t>
            </a:r>
            <a:endParaRPr kumimoji="1" lang="en-US" altLang="ja-JP" sz="1100" b="1" i="0" u="none" strike="noStrike" kern="120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会計シリーズ・人事給与シリーズ</a:t>
            </a:r>
          </a:p>
        </p:txBody>
      </p:sp>
      <p:grpSp>
        <p:nvGrpSpPr>
          <p:cNvPr id="23" name="グループ化 525"/>
          <p:cNvGrpSpPr/>
          <p:nvPr/>
        </p:nvGrpSpPr>
        <p:grpSpPr>
          <a:xfrm>
            <a:off x="1308132" y="3409500"/>
            <a:ext cx="540000" cy="540000"/>
            <a:chOff x="3784104" y="1923678"/>
            <a:chExt cx="381000" cy="381000"/>
          </a:xfrm>
          <a:solidFill>
            <a:schemeClr val="tx2"/>
          </a:solidFill>
        </p:grpSpPr>
        <p:sp>
          <p:nvSpPr>
            <p:cNvPr id="24"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54C2F0"/>
                </a:solidFill>
                <a:effectLst/>
                <a:uLnTx/>
                <a:uFillTx/>
                <a:latin typeface="メイリオ"/>
                <a:ea typeface="メイリオ"/>
                <a:cs typeface="+mn-cs"/>
              </a:endParaRPr>
            </a:p>
          </p:txBody>
        </p:sp>
        <p:sp>
          <p:nvSpPr>
            <p:cNvPr id="25"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54C2F0"/>
                </a:solidFill>
                <a:effectLst/>
                <a:uLnTx/>
                <a:uFillTx/>
                <a:latin typeface="メイリオ"/>
                <a:ea typeface="メイリオ"/>
                <a:cs typeface="+mn-cs"/>
              </a:endParaRPr>
            </a:p>
          </p:txBody>
        </p:sp>
      </p:grpSp>
      <p:sp>
        <p:nvSpPr>
          <p:cNvPr id="26" name="Freeform 447"/>
          <p:cNvSpPr>
            <a:spLocks noEditPoints="1"/>
          </p:cNvSpPr>
          <p:nvPr/>
        </p:nvSpPr>
        <p:spPr bwMode="auto">
          <a:xfrm>
            <a:off x="4518075" y="2391730"/>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cxnSp>
        <p:nvCxnSpPr>
          <p:cNvPr id="27" name="直線コネクタ 26"/>
          <p:cNvCxnSpPr/>
          <p:nvPr/>
        </p:nvCxnSpPr>
        <p:spPr>
          <a:xfrm>
            <a:off x="2763306" y="2843564"/>
            <a:ext cx="0" cy="350787"/>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cxnSp>
        <p:nvCxnSpPr>
          <p:cNvPr id="28" name="直線コネクタ 27"/>
          <p:cNvCxnSpPr/>
          <p:nvPr/>
        </p:nvCxnSpPr>
        <p:spPr>
          <a:xfrm>
            <a:off x="4716016" y="2954414"/>
            <a:ext cx="0" cy="248731"/>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29" name="フローチャート: 処理 28"/>
          <p:cNvSpPr/>
          <p:nvPr/>
        </p:nvSpPr>
        <p:spPr>
          <a:xfrm>
            <a:off x="624253" y="3183818"/>
            <a:ext cx="7452320" cy="45719"/>
          </a:xfrm>
          <a:prstGeom prst="flowChartProcess">
            <a:avLst/>
          </a:prstGeom>
          <a:solidFill>
            <a:schemeClr val="tx2"/>
          </a:solidFill>
          <a:ln>
            <a:solidFill>
              <a:srgbClr val="008CC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FFFFFF"/>
              </a:solidFill>
              <a:effectLst/>
              <a:uLnTx/>
              <a:uFillTx/>
              <a:latin typeface="メイリオ"/>
              <a:ea typeface="メイリオ"/>
              <a:cs typeface="+mn-cs"/>
            </a:endParaRPr>
          </a:p>
        </p:txBody>
      </p:sp>
      <p:cxnSp>
        <p:nvCxnSpPr>
          <p:cNvPr id="30" name="直線コネクタ 29"/>
          <p:cNvCxnSpPr/>
          <p:nvPr/>
        </p:nvCxnSpPr>
        <p:spPr>
          <a:xfrm>
            <a:off x="880784" y="2852358"/>
            <a:ext cx="0" cy="350787"/>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31" name="Freeform 447"/>
          <p:cNvSpPr>
            <a:spLocks noEditPoints="1"/>
          </p:cNvSpPr>
          <p:nvPr/>
        </p:nvSpPr>
        <p:spPr bwMode="auto">
          <a:xfrm>
            <a:off x="6838698" y="2262337"/>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2" name="テキスト ボックス 31"/>
          <p:cNvSpPr txBox="1"/>
          <p:nvPr/>
        </p:nvSpPr>
        <p:spPr>
          <a:xfrm>
            <a:off x="6649063" y="1455626"/>
            <a:ext cx="1780061" cy="215294"/>
          </a:xfrm>
          <a:prstGeom prst="rect">
            <a:avLst/>
          </a:prstGeom>
        </p:spPr>
        <p:txBody>
          <a:bodyPr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srgbClr val="FF6600"/>
                </a:solidFill>
                <a:effectLst/>
                <a:uLnTx/>
                <a:uFillTx/>
                <a:latin typeface="メイリオ" pitchFamily="50" charset="-128"/>
                <a:ea typeface="メイリオ" pitchFamily="50" charset="-128"/>
                <a:cs typeface="メイリオ" pitchFamily="50" charset="-128"/>
              </a:rPr>
              <a:t>Web Application Server</a:t>
            </a:r>
            <a:endParaRPr kumimoji="1" lang="ja-JP" altLang="en-US" sz="1100" b="1" i="0" u="none" strike="noStrike" kern="1200" cap="none" spc="0" normalizeH="0" baseline="0" noProof="0" dirty="0">
              <a:ln>
                <a:noFill/>
              </a:ln>
              <a:solidFill>
                <a:srgbClr val="FF6600"/>
              </a:solidFill>
              <a:effectLst/>
              <a:uLnTx/>
              <a:uFillTx/>
              <a:latin typeface="メイリオ" pitchFamily="50" charset="-128"/>
              <a:ea typeface="メイリオ" pitchFamily="50" charset="-128"/>
              <a:cs typeface="メイリオ" pitchFamily="50" charset="-128"/>
            </a:endParaRPr>
          </a:p>
        </p:txBody>
      </p:sp>
      <p:sp>
        <p:nvSpPr>
          <p:cNvPr id="33" name="テキスト ボックス 32"/>
          <p:cNvSpPr txBox="1"/>
          <p:nvPr/>
        </p:nvSpPr>
        <p:spPr>
          <a:xfrm>
            <a:off x="6624228" y="1654001"/>
            <a:ext cx="2338754" cy="601854"/>
          </a:xfrm>
          <a:prstGeom prst="rect">
            <a:avLst/>
          </a:prstGeom>
        </p:spPr>
        <p:txBody>
          <a:bodyPr wrap="square" lIns="0" tIns="0" rIns="0" bIns="0" rtlCol="0" anchor="t" anchorCtr="0">
            <a:normAutofit fontScale="85000" lnSpcReduction="10000"/>
          </a:body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1" lang="en-US" altLang="ja-JP" sz="105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Oracle </a:t>
            </a:r>
            <a:r>
              <a:rPr kumimoji="1" lang="en-US" altLang="ja-JP" sz="1050" b="1" i="0" u="none" strike="noStrike" kern="1200" cap="none" spc="0" normalizeH="0" baseline="0" noProof="0" dirty="0" err="1">
                <a:ln>
                  <a:noFill/>
                </a:ln>
                <a:solidFill>
                  <a:srgbClr val="0065AE"/>
                </a:solidFill>
                <a:effectLst/>
                <a:uLnTx/>
                <a:uFillTx/>
                <a:latin typeface="メイリオ" pitchFamily="50" charset="-128"/>
                <a:ea typeface="メイリオ" pitchFamily="50" charset="-128"/>
                <a:cs typeface="メイリオ" pitchFamily="50" charset="-128"/>
              </a:rPr>
              <a:t>Weblogic</a:t>
            </a:r>
            <a:r>
              <a:rPr kumimoji="1" lang="en-US" altLang="ja-JP" sz="105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Server</a:t>
            </a:r>
          </a:p>
          <a:p>
            <a:pPr marL="0" marR="0" lvl="0" indent="0" algn="l" defTabSz="914400" rtl="0" eaLnBrk="1" fontAlgn="auto" latinLnBrk="0" hangingPunct="1">
              <a:lnSpc>
                <a:spcPct val="150000"/>
              </a:lnSpc>
              <a:spcBef>
                <a:spcPct val="0"/>
              </a:spcBef>
              <a:spcAft>
                <a:spcPts val="0"/>
              </a:spcAft>
              <a:buClrTx/>
              <a:buSzTx/>
              <a:buFontTx/>
              <a:buNone/>
              <a:tabLst/>
              <a:defRPr/>
            </a:pPr>
            <a:r>
              <a:rPr kumimoji="1" lang="en-US" altLang="ja-JP" sz="105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10.3.6/12.1/12.2</a:t>
            </a:r>
          </a:p>
          <a:p>
            <a:pPr marL="0" marR="0" lvl="0" indent="0" algn="l" defTabSz="914400" rtl="0" eaLnBrk="1" fontAlgn="auto" latinLnBrk="0" hangingPunct="1">
              <a:lnSpc>
                <a:spcPct val="150000"/>
              </a:lnSpc>
              <a:spcBef>
                <a:spcPct val="0"/>
              </a:spcBef>
              <a:spcAft>
                <a:spcPts val="0"/>
              </a:spcAft>
              <a:buClrTx/>
              <a:buSzTx/>
              <a:buFontTx/>
              <a:buNone/>
              <a:tabLst/>
              <a:defRPr/>
            </a:pPr>
            <a:r>
              <a:rPr kumimoji="1" lang="en-US" altLang="ja-JP" sz="105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Windows 2012/2012R2/2016/2019</a:t>
            </a:r>
          </a:p>
        </p:txBody>
      </p:sp>
      <p:sp>
        <p:nvSpPr>
          <p:cNvPr id="34" name="Freeform 364"/>
          <p:cNvSpPr>
            <a:spLocks noEditPoints="1"/>
          </p:cNvSpPr>
          <p:nvPr/>
        </p:nvSpPr>
        <p:spPr bwMode="auto">
          <a:xfrm>
            <a:off x="2574011" y="2430674"/>
            <a:ext cx="393700" cy="488950"/>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5" name="Freeform 364"/>
          <p:cNvSpPr>
            <a:spLocks noEditPoints="1"/>
          </p:cNvSpPr>
          <p:nvPr/>
        </p:nvSpPr>
        <p:spPr bwMode="auto">
          <a:xfrm>
            <a:off x="682293" y="2423264"/>
            <a:ext cx="393700" cy="488950"/>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6" name="テキスト ボックス 35"/>
          <p:cNvSpPr txBox="1"/>
          <p:nvPr/>
        </p:nvSpPr>
        <p:spPr>
          <a:xfrm>
            <a:off x="2931064" y="2429006"/>
            <a:ext cx="1005403"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mn-cs"/>
              </a:rPr>
              <a:t>人事給与シリーズ</a:t>
            </a:r>
          </a:p>
        </p:txBody>
      </p:sp>
      <p:sp>
        <p:nvSpPr>
          <p:cNvPr id="37" name="テキスト ボックス 36"/>
          <p:cNvSpPr txBox="1"/>
          <p:nvPr/>
        </p:nvSpPr>
        <p:spPr>
          <a:xfrm>
            <a:off x="4157932" y="1933559"/>
            <a:ext cx="1743786" cy="546880"/>
          </a:xfrm>
          <a:prstGeom prst="rect">
            <a:avLst/>
          </a:prstGeom>
          <a:noFill/>
        </p:spPr>
        <p:txBody>
          <a:bodyPr wrap="none" lIns="0" tIns="0" rIns="0" bIns="0" rtlCol="0" anchor="t" anchorCtr="0">
            <a:noAutofit/>
          </a:bodyPr>
          <a:lstStyle/>
          <a:p>
            <a:pPr lvl="0">
              <a:lnSpc>
                <a:spcPts val="1800"/>
              </a:lnSpc>
              <a:spcBef>
                <a:spcPct val="0"/>
              </a:spcBef>
              <a:defRPr/>
            </a:pPr>
            <a:r>
              <a:rPr kumimoji="1" lang="en-US" altLang="ja-JP" sz="1050" b="1" i="0" u="none" strike="noStrike" kern="1200" cap="none" spc="0" normalizeH="0" baseline="0" noProof="0" dirty="0">
                <a:ln>
                  <a:noFill/>
                </a:ln>
                <a:solidFill>
                  <a:srgbClr val="0070C0"/>
                </a:solidFill>
                <a:effectLst/>
                <a:uLnTx/>
                <a:uFillTx/>
                <a:latin typeface="メイリオ" pitchFamily="50" charset="-128"/>
                <a:ea typeface="メイリオ" pitchFamily="50" charset="-128"/>
                <a:cs typeface="メイリオ" pitchFamily="50" charset="-128"/>
              </a:rPr>
              <a:t>.NET Framework </a:t>
            </a:r>
            <a:r>
              <a:rPr lang="en-US" altLang="ja-JP" sz="1050" b="1" dirty="0">
                <a:solidFill>
                  <a:srgbClr val="0070C0"/>
                </a:solidFill>
                <a:latin typeface="メイリオ" pitchFamily="50" charset="-128"/>
                <a:ea typeface="メイリオ" pitchFamily="50" charset="-128"/>
                <a:cs typeface="メイリオ" pitchFamily="50" charset="-128"/>
              </a:rPr>
              <a:t> 4.x (4.6</a:t>
            </a:r>
            <a:r>
              <a:rPr lang="ja-JP" altLang="en-US" sz="1050" b="1" dirty="0">
                <a:solidFill>
                  <a:srgbClr val="0070C0"/>
                </a:solidFill>
                <a:latin typeface="メイリオ" pitchFamily="50" charset="-128"/>
                <a:ea typeface="メイリオ" pitchFamily="50" charset="-128"/>
                <a:cs typeface="メイリオ" pitchFamily="50" charset="-128"/>
              </a:rPr>
              <a:t>～</a:t>
            </a:r>
            <a:r>
              <a:rPr lang="en-US" altLang="ja-JP" sz="1050" b="1" dirty="0">
                <a:solidFill>
                  <a:srgbClr val="0070C0"/>
                </a:solidFill>
                <a:latin typeface="メイリオ" pitchFamily="50" charset="-128"/>
                <a:ea typeface="メイリオ" pitchFamily="50" charset="-128"/>
                <a:cs typeface="メイリオ" pitchFamily="50" charset="-128"/>
              </a:rPr>
              <a:t>)</a:t>
            </a:r>
            <a:endParaRPr kumimoji="1" lang="en-US" altLang="ja-JP" sz="1050" b="1" i="0" u="none" strike="noStrike" kern="1200" cap="none" spc="0" normalizeH="0" baseline="0" noProof="0" dirty="0">
              <a:ln>
                <a:noFill/>
              </a:ln>
              <a:solidFill>
                <a:srgbClr val="0070C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1800"/>
              </a:lnSpc>
              <a:spcBef>
                <a:spcPct val="0"/>
              </a:spcBef>
              <a:spcAft>
                <a:spcPts val="0"/>
              </a:spcAft>
              <a:buClrTx/>
              <a:buSzTx/>
              <a:buFontTx/>
              <a:buNone/>
              <a:tabLst/>
              <a:defRPr/>
            </a:pPr>
            <a:r>
              <a:rPr kumimoji="1" lang="en-US" altLang="ja-JP" sz="1050" b="1" i="0" u="none" strike="noStrike" kern="1200" cap="none" spc="0" normalizeH="0" baseline="0" noProof="0" dirty="0">
                <a:ln>
                  <a:noFill/>
                </a:ln>
                <a:solidFill>
                  <a:srgbClr val="0070C0"/>
                </a:solidFill>
                <a:effectLst/>
                <a:uLnTx/>
                <a:uFillTx/>
                <a:latin typeface="メイリオ" pitchFamily="50" charset="-128"/>
                <a:ea typeface="メイリオ" pitchFamily="50" charset="-128"/>
                <a:cs typeface="メイリオ" pitchFamily="50" charset="-128"/>
              </a:rPr>
              <a:t>IIS8</a:t>
            </a:r>
            <a:r>
              <a:rPr kumimoji="1" lang="ja-JP" altLang="en-US" sz="1050" b="1" i="0" u="none" strike="noStrike" kern="1200" cap="none" spc="0" normalizeH="0" baseline="0" noProof="0" dirty="0">
                <a:ln>
                  <a:noFill/>
                </a:ln>
                <a:solidFill>
                  <a:srgbClr val="0070C0"/>
                </a:solidFill>
                <a:effectLst/>
                <a:uLnTx/>
                <a:uFillTx/>
                <a:latin typeface="メイリオ" pitchFamily="50" charset="-128"/>
                <a:ea typeface="メイリオ" pitchFamily="50" charset="-128"/>
                <a:cs typeface="メイリオ" pitchFamily="50" charset="-128"/>
              </a:rPr>
              <a:t>以降</a:t>
            </a:r>
            <a:endParaRPr kumimoji="1" lang="en-US" altLang="ja-JP" sz="1050" b="1" i="0" u="none" strike="noStrike" kern="1200" cap="none" spc="0" normalizeH="0" baseline="0" noProof="0" dirty="0">
              <a:ln>
                <a:noFill/>
              </a:ln>
              <a:solidFill>
                <a:srgbClr val="0070C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1800"/>
              </a:lnSpc>
              <a:spcBef>
                <a:spcPct val="0"/>
              </a:spcBef>
              <a:spcAft>
                <a:spcPts val="0"/>
              </a:spcAft>
              <a:buClrTx/>
              <a:buSzTx/>
              <a:buFontTx/>
              <a:buNone/>
              <a:tabLst/>
              <a:defRPr/>
            </a:pPr>
            <a:endParaRPr kumimoji="1" lang="ja-JP" altLang="en-US" sz="1050" b="1" i="0" u="none" strike="noStrike" kern="1200" cap="none" spc="0" normalizeH="0" baseline="0" noProof="0" dirty="0">
              <a:ln>
                <a:noFill/>
              </a:ln>
              <a:solidFill>
                <a:srgbClr val="C00000"/>
              </a:solidFill>
              <a:effectLst/>
              <a:uLnTx/>
              <a:uFillTx/>
              <a:latin typeface="メイリオ" pitchFamily="50" charset="-128"/>
              <a:ea typeface="メイリオ" pitchFamily="50" charset="-128"/>
              <a:cs typeface="メイリオ" pitchFamily="50" charset="-128"/>
            </a:endParaRPr>
          </a:p>
        </p:txBody>
      </p:sp>
      <p:grpSp>
        <p:nvGrpSpPr>
          <p:cNvPr id="38" name="グループ化 59"/>
          <p:cNvGrpSpPr/>
          <p:nvPr/>
        </p:nvGrpSpPr>
        <p:grpSpPr>
          <a:xfrm>
            <a:off x="6587515" y="987574"/>
            <a:ext cx="2277807" cy="527816"/>
            <a:chOff x="4067943" y="1782068"/>
            <a:chExt cx="3456384" cy="347692"/>
          </a:xfrm>
        </p:grpSpPr>
        <p:sp>
          <p:nvSpPr>
            <p:cNvPr id="39" name="角丸四角形 38"/>
            <p:cNvSpPr/>
            <p:nvPr/>
          </p:nvSpPr>
          <p:spPr>
            <a:xfrm>
              <a:off x="4067943" y="1782068"/>
              <a:ext cx="3456384" cy="288032"/>
            </a:xfrm>
            <a:prstGeom prst="roundRect">
              <a:avLst/>
            </a:prstGeom>
            <a:solidFill>
              <a:srgbClr val="EE5500"/>
            </a:solidFill>
            <a:ln>
              <a:solidFill>
                <a:srgbClr val="EE55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40" name="テキスト ボックス 39"/>
            <p:cNvSpPr txBox="1"/>
            <p:nvPr/>
          </p:nvSpPr>
          <p:spPr>
            <a:xfrm>
              <a:off x="4122115" y="1886841"/>
              <a:ext cx="3312368" cy="242919"/>
            </a:xfrm>
            <a:prstGeom prst="rect">
              <a:avLst/>
            </a:prstGeom>
            <a:noFill/>
          </p:spPr>
          <p:style>
            <a:lnRef idx="0">
              <a:schemeClr val="accent4"/>
            </a:lnRef>
            <a:fillRef idx="3">
              <a:schemeClr val="accent4"/>
            </a:fillRef>
            <a:effectRef idx="3">
              <a:schemeClr val="accent4"/>
            </a:effectRef>
            <a:fontRef idx="minor">
              <a:schemeClr val="lt1"/>
            </a:fontRef>
          </p:style>
          <p:txBody>
            <a:bodyPr wrap="square" lIns="0" tIns="0" rIns="0" bIns="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SuperStream-NX field/HR</a:t>
              </a:r>
              <a:endParaRPr kumimoji="1" lang="ja-JP" altLang="en-US" sz="1100" b="1" i="0" u="none" strike="noStrike" kern="120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grpSp>
      <p:sp>
        <p:nvSpPr>
          <p:cNvPr id="41" name="テキスト ボックス 40"/>
          <p:cNvSpPr txBox="1"/>
          <p:nvPr/>
        </p:nvSpPr>
        <p:spPr>
          <a:xfrm>
            <a:off x="1046041" y="2414702"/>
            <a:ext cx="800219"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mn-cs"/>
              </a:rPr>
              <a:t>会計シリーズ</a:t>
            </a:r>
          </a:p>
        </p:txBody>
      </p:sp>
      <p:sp>
        <p:nvSpPr>
          <p:cNvPr id="42" name="テキスト ボックス 41"/>
          <p:cNvSpPr txBox="1"/>
          <p:nvPr/>
        </p:nvSpPr>
        <p:spPr>
          <a:xfrm>
            <a:off x="4374485" y="3480883"/>
            <a:ext cx="1978569" cy="255706"/>
          </a:xfrm>
          <a:prstGeom prst="rect">
            <a:avLst/>
          </a:prstGeom>
        </p:spPr>
        <p:txBody>
          <a:bodyPr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帳票基盤</a:t>
            </a:r>
          </a:p>
        </p:txBody>
      </p:sp>
      <p:sp>
        <p:nvSpPr>
          <p:cNvPr id="43" name="テキスト ボックス 42"/>
          <p:cNvSpPr txBox="1"/>
          <p:nvPr/>
        </p:nvSpPr>
        <p:spPr>
          <a:xfrm>
            <a:off x="227700" y="757190"/>
            <a:ext cx="2274302" cy="338554"/>
          </a:xfrm>
          <a:prstGeom prst="rect">
            <a:avLst/>
          </a:prstGeom>
          <a:noFill/>
        </p:spPr>
        <p:txBody>
          <a:bodyPr wrap="square" rtlCol="0">
            <a:spAutoFit/>
          </a:bodyPr>
          <a:lstStyle/>
          <a:p>
            <a:r>
              <a:rPr kumimoji="1" lang="en-US" altLang="ja-JP" sz="1600" b="1" dirty="0">
                <a:solidFill>
                  <a:srgbClr val="0070C0"/>
                </a:solidFill>
              </a:rPr>
              <a:t>2020-08-01</a:t>
            </a:r>
            <a:r>
              <a:rPr lang="ja-JP" altLang="en-US" sz="1600" b="1" dirty="0">
                <a:solidFill>
                  <a:srgbClr val="0070C0"/>
                </a:solidFill>
              </a:rPr>
              <a:t>版</a:t>
            </a:r>
            <a:endParaRPr kumimoji="1" lang="ja-JP" altLang="en-US" sz="1600" b="1" dirty="0">
              <a:solidFill>
                <a:srgbClr val="0070C0"/>
              </a:solidFill>
            </a:endParaRPr>
          </a:p>
        </p:txBody>
      </p:sp>
      <p:sp>
        <p:nvSpPr>
          <p:cNvPr id="44" name="テキスト ボックス 43"/>
          <p:cNvSpPr txBox="1"/>
          <p:nvPr/>
        </p:nvSpPr>
        <p:spPr>
          <a:xfrm>
            <a:off x="6677927" y="3896225"/>
            <a:ext cx="2070356" cy="727753"/>
          </a:xfrm>
          <a:prstGeom prst="rect">
            <a:avLst/>
          </a:prstGeom>
        </p:spPr>
        <p:txBody>
          <a:bodyPr wrap="square"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050" b="1" i="0" u="sng"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field/HR </a:t>
            </a:r>
            <a:r>
              <a:rPr kumimoji="1" lang="ja-JP" altLang="en-US" sz="1050" b="1" i="0" u="sng"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クライアント</a:t>
            </a:r>
            <a:endParaRPr kumimoji="1" lang="en-US" altLang="ja-JP" sz="1050" b="1" i="0" u="sng"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6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 </a:t>
            </a:r>
            <a:r>
              <a:rPr kumimoji="1" lang="en-US" altLang="ja-JP"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Windows </a:t>
            </a:r>
            <a:r>
              <a:rPr kumimoji="1" lang="en-US" altLang="ja-JP" sz="1050" b="0"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8.1 10</a:t>
            </a:r>
            <a:endParaRPr kumimoji="1" lang="en-US" altLang="ja-JP"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lvl="0">
              <a:spcBef>
                <a:spcPct val="0"/>
              </a:spcBef>
              <a:defRPr/>
            </a:pPr>
            <a:r>
              <a:rPr kumimoji="1" lang="ja-JP" altLang="en-US" sz="6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lang="ja-JP" altLang="en-US" sz="10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1050" dirty="0">
                <a:solidFill>
                  <a:prstClr val="black">
                    <a:lumMod val="75000"/>
                    <a:lumOff val="25000"/>
                  </a:prstClr>
                </a:solidFill>
                <a:latin typeface="メイリオ" pitchFamily="50" charset="-128"/>
                <a:ea typeface="メイリオ" pitchFamily="50" charset="-128"/>
                <a:cs typeface="メイリオ" pitchFamily="50" charset="-128"/>
              </a:rPr>
              <a:t>Internet Explorer11(32bit)</a:t>
            </a:r>
          </a:p>
          <a:p>
            <a:pPr lvl="0">
              <a:spcBef>
                <a:spcPct val="0"/>
              </a:spcBef>
              <a:defRPr/>
            </a:pPr>
            <a:r>
              <a:rPr lang="ja-JP" altLang="en-US" sz="600" dirty="0">
                <a:solidFill>
                  <a:prstClr val="black">
                    <a:lumMod val="75000"/>
                    <a:lumOff val="25000"/>
                  </a:prstClr>
                </a:solidFill>
                <a:latin typeface="メイリオ" pitchFamily="50" charset="-128"/>
                <a:ea typeface="メイリオ" pitchFamily="50" charset="-128"/>
                <a:cs typeface="メイリオ" pitchFamily="50" charset="-128"/>
              </a:rPr>
              <a:t>■</a:t>
            </a:r>
            <a:r>
              <a:rPr lang="ja-JP" altLang="en-US" sz="80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1050" b="1" dirty="0">
                <a:solidFill>
                  <a:srgbClr val="FF0000"/>
                </a:solidFill>
                <a:latin typeface="メイリオ" pitchFamily="50" charset="-128"/>
                <a:ea typeface="メイリオ" pitchFamily="50" charset="-128"/>
                <a:cs typeface="メイリオ" pitchFamily="50" charset="-128"/>
              </a:rPr>
              <a:t>ActiveX</a:t>
            </a:r>
            <a:r>
              <a:rPr lang="ja-JP" altLang="en-US" sz="1050" b="1" dirty="0">
                <a:solidFill>
                  <a:srgbClr val="FF0000"/>
                </a:solidFill>
                <a:latin typeface="メイリオ" pitchFamily="50" charset="-128"/>
                <a:ea typeface="メイリオ" pitchFamily="50" charset="-128"/>
                <a:cs typeface="メイリオ" pitchFamily="50" charset="-128"/>
              </a:rPr>
              <a:t>コントロール</a:t>
            </a:r>
            <a:endParaRPr kumimoji="1" lang="en-US" altLang="ja-JP" sz="105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endParaRPr>
          </a:p>
        </p:txBody>
      </p:sp>
      <p:grpSp>
        <p:nvGrpSpPr>
          <p:cNvPr id="45" name="グループ化 525"/>
          <p:cNvGrpSpPr/>
          <p:nvPr/>
        </p:nvGrpSpPr>
        <p:grpSpPr>
          <a:xfrm>
            <a:off x="6652465" y="3349668"/>
            <a:ext cx="540000" cy="540000"/>
            <a:chOff x="3784104" y="1923678"/>
            <a:chExt cx="381000" cy="381000"/>
          </a:xfrm>
          <a:solidFill>
            <a:schemeClr val="tx2"/>
          </a:solidFill>
        </p:grpSpPr>
        <p:sp>
          <p:nvSpPr>
            <p:cNvPr id="4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54C2F0"/>
                </a:solidFill>
                <a:effectLst/>
                <a:uLnTx/>
                <a:uFillTx/>
                <a:latin typeface="メイリオ"/>
                <a:ea typeface="メイリオ"/>
                <a:cs typeface="+mn-cs"/>
              </a:endParaRPr>
            </a:p>
          </p:txBody>
        </p:sp>
        <p:sp>
          <p:nvSpPr>
            <p:cNvPr id="4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54C2F0"/>
                </a:solidFill>
                <a:effectLst/>
                <a:uLnTx/>
                <a:uFillTx/>
                <a:latin typeface="メイリオ"/>
                <a:ea typeface="メイリオ"/>
                <a:cs typeface="+mn-cs"/>
              </a:endParaRPr>
            </a:p>
          </p:txBody>
        </p:sp>
      </p:grpSp>
      <p:cxnSp>
        <p:nvCxnSpPr>
          <p:cNvPr id="48" name="直線コネクタ 47"/>
          <p:cNvCxnSpPr/>
          <p:nvPr/>
        </p:nvCxnSpPr>
        <p:spPr>
          <a:xfrm flipH="1">
            <a:off x="6751709" y="3193918"/>
            <a:ext cx="2" cy="142949"/>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659952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424000" y="4849018"/>
            <a:ext cx="360000" cy="135000"/>
          </a:xfrm>
        </p:spPr>
        <p:txBody>
          <a:bodyPr/>
          <a:lstStyle/>
          <a:p>
            <a:fld id="{78AE49ED-73EF-499C-8307-28EB0E7CF529}" type="slidenum">
              <a:rPr kumimoji="1" lang="ja-JP" altLang="en-US" smtClean="0"/>
              <a:t>65</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pPr lvl="0"/>
            <a:r>
              <a:rPr lang="en-US" altLang="ja-JP" sz="2000" dirty="0" err="1">
                <a:solidFill>
                  <a:prstClr val="white"/>
                </a:solidFill>
                <a:latin typeface="+mn-ea"/>
                <a:ea typeface="+mn-ea"/>
              </a:rPr>
              <a:t>SuperStream</a:t>
            </a:r>
            <a:r>
              <a:rPr lang="en-US" altLang="ja-JP" sz="2000" dirty="0">
                <a:solidFill>
                  <a:prstClr val="white"/>
                </a:solidFill>
                <a:latin typeface="+mn-ea"/>
                <a:ea typeface="+mn-ea"/>
              </a:rPr>
              <a:t>-NX </a:t>
            </a:r>
            <a:r>
              <a:rPr lang="ja-JP" altLang="en-US" sz="2000" dirty="0">
                <a:solidFill>
                  <a:prstClr val="white"/>
                </a:solidFill>
                <a:latin typeface="+mn-ea"/>
                <a:ea typeface="+mn-ea"/>
              </a:rPr>
              <a:t>給与管理</a:t>
            </a:r>
            <a:r>
              <a:rPr lang="en-US" altLang="ja-JP" dirty="0">
                <a:solidFill>
                  <a:prstClr val="white"/>
                </a:solidFill>
              </a:rPr>
              <a:t/>
            </a:r>
            <a:br>
              <a:rPr lang="en-US" altLang="ja-JP" dirty="0">
                <a:solidFill>
                  <a:prstClr val="white"/>
                </a:solidFill>
              </a:rPr>
            </a:br>
            <a:r>
              <a:rPr lang="en-US" altLang="ja-JP" sz="1800" dirty="0">
                <a:solidFill>
                  <a:prstClr val="white"/>
                </a:solidFill>
              </a:rPr>
              <a:t>6.field/HR</a:t>
            </a:r>
            <a:r>
              <a:rPr lang="ja-JP" altLang="en-US" sz="1800" dirty="0">
                <a:solidFill>
                  <a:prstClr val="white"/>
                </a:solidFill>
              </a:rPr>
              <a:t> クラウド環境 対応</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a:xfrm>
            <a:off x="360000" y="4763568"/>
            <a:ext cx="2160000" cy="135000"/>
          </a:xfrm>
        </p:spPr>
        <p:txBody>
          <a:bodyPr/>
          <a:lstStyle/>
          <a:p>
            <a:r>
              <a:rPr lang="en-US" altLang="ja-JP" dirty="0"/>
              <a:t>©</a:t>
            </a:r>
            <a:r>
              <a:rPr lang="en-US" altLang="ja-JP" dirty="0" err="1"/>
              <a:t>SuperStream</a:t>
            </a:r>
            <a:r>
              <a:rPr lang="en-US" altLang="ja-JP" dirty="0"/>
              <a:t> Inc. All rights reserved.</a:t>
            </a:r>
            <a:endParaRPr lang="ja-JP" altLang="en-US" dirty="0"/>
          </a:p>
        </p:txBody>
      </p:sp>
      <p:sp>
        <p:nvSpPr>
          <p:cNvPr id="49" name="テキスト ボックス 48"/>
          <p:cNvSpPr txBox="1"/>
          <p:nvPr/>
        </p:nvSpPr>
        <p:spPr>
          <a:xfrm>
            <a:off x="1044037" y="1869444"/>
            <a:ext cx="914400" cy="914400"/>
          </a:xfrm>
          <a:prstGeom prst="rect">
            <a:avLst/>
          </a:prstGeom>
        </p:spPr>
        <p:txBody>
          <a:bodyPr wrap="none" lIns="0" tIns="0" rIns="0" bIns="0" rtlCol="0" anchor="t" anchorCtr="0">
            <a:normAutofit/>
          </a:bodyPr>
          <a:lstStyle/>
          <a:p>
            <a:pPr marL="0" marR="0" lvl="0" indent="0" algn="l" defTabSz="914400" rtl="0" eaLnBrk="1" fontAlgn="auto" latinLnBrk="0" hangingPunct="1">
              <a:lnSpc>
                <a:spcPts val="28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創英角ｺﾞｼｯｸUB"/>
              <a:ea typeface="HGP創英角ｺﾞｼｯｸUB"/>
              <a:cs typeface="+mn-cs"/>
            </a:endParaRPr>
          </a:p>
        </p:txBody>
      </p:sp>
      <p:sp>
        <p:nvSpPr>
          <p:cNvPr id="50" name="テキスト ボックス 49"/>
          <p:cNvSpPr txBox="1"/>
          <p:nvPr/>
        </p:nvSpPr>
        <p:spPr>
          <a:xfrm>
            <a:off x="283335" y="1743658"/>
            <a:ext cx="1368152" cy="198094"/>
          </a:xfrm>
          <a:prstGeom prst="rect">
            <a:avLst/>
          </a:prstGeom>
        </p:spPr>
        <p:txBody>
          <a:bodyPr wrap="square" lIns="0" tIns="0" rIns="0" bIns="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DB</a:t>
            </a:r>
            <a:r>
              <a:rPr kumimoji="1" lang="ja-JP" altLang="en-US" sz="11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 </a:t>
            </a:r>
            <a:r>
              <a:rPr kumimoji="1" lang="en-US" altLang="ja-JP" sz="11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Server</a:t>
            </a:r>
            <a:endParaRPr kumimoji="1" lang="ja-JP" altLang="en-US" sz="11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sp>
        <p:nvSpPr>
          <p:cNvPr id="51" name="テキスト ボックス 50"/>
          <p:cNvSpPr txBox="1"/>
          <p:nvPr/>
        </p:nvSpPr>
        <p:spPr>
          <a:xfrm>
            <a:off x="3868968" y="1761242"/>
            <a:ext cx="1978569" cy="255706"/>
          </a:xfrm>
          <a:prstGeom prst="rect">
            <a:avLst/>
          </a:prstGeom>
        </p:spPr>
        <p:txBody>
          <a:bodyPr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Application Server</a:t>
            </a:r>
            <a:r>
              <a:rPr kumimoji="1" lang="ja-JP" altLang="en-US" sz="11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（共通）</a:t>
            </a:r>
          </a:p>
        </p:txBody>
      </p:sp>
      <p:cxnSp>
        <p:nvCxnSpPr>
          <p:cNvPr id="52" name="直線コネクタ 51"/>
          <p:cNvCxnSpPr/>
          <p:nvPr/>
        </p:nvCxnSpPr>
        <p:spPr>
          <a:xfrm flipH="1">
            <a:off x="1765401" y="3507854"/>
            <a:ext cx="2" cy="142949"/>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53" name="角丸四角形 52"/>
          <p:cNvSpPr/>
          <p:nvPr/>
        </p:nvSpPr>
        <p:spPr>
          <a:xfrm>
            <a:off x="251948" y="1626668"/>
            <a:ext cx="8623692" cy="3136900"/>
          </a:xfrm>
          <a:prstGeom prst="roundRect">
            <a:avLst>
              <a:gd name="adj" fmla="val 7068"/>
            </a:avLst>
          </a:prstGeom>
          <a:noFill/>
          <a:ln w="28575">
            <a:solidFill>
              <a:srgbClr val="008CC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54" name="テキスト ボックス 53"/>
          <p:cNvSpPr txBox="1"/>
          <p:nvPr/>
        </p:nvSpPr>
        <p:spPr>
          <a:xfrm>
            <a:off x="3043033" y="2959650"/>
            <a:ext cx="1428655" cy="509185"/>
          </a:xfrm>
          <a:prstGeom prst="rect">
            <a:avLst/>
          </a:prstGeom>
          <a:noFill/>
        </p:spPr>
        <p:txBody>
          <a:bodyPr wrap="none"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050" b="1" i="0" u="none" strike="noStrike" kern="1200" cap="none" spc="0" normalizeH="0" baseline="0" noProof="0" dirty="0">
                <a:ln>
                  <a:noFill/>
                </a:ln>
                <a:solidFill>
                  <a:srgbClr val="C00000"/>
                </a:solidFill>
                <a:effectLst/>
                <a:uLnTx/>
                <a:uFillTx/>
                <a:latin typeface="メイリオ" pitchFamily="50" charset="-128"/>
                <a:ea typeface="メイリオ" pitchFamily="50" charset="-128"/>
                <a:cs typeface="メイリオ" pitchFamily="50" charset="-128"/>
              </a:rPr>
              <a:t>Oracle</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en-US" altLang="ja-JP"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Shift-JIS)</a:t>
            </a:r>
            <a:endParaRPr kumimoji="1" lang="ja-JP" altLang="en-US" sz="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55" name="テキスト ボックス 54"/>
          <p:cNvSpPr txBox="1"/>
          <p:nvPr/>
        </p:nvSpPr>
        <p:spPr>
          <a:xfrm>
            <a:off x="1140237" y="2928122"/>
            <a:ext cx="1472567" cy="477831"/>
          </a:xfrm>
          <a:prstGeom prst="rect">
            <a:avLst/>
          </a:prstGeom>
          <a:noFill/>
        </p:spPr>
        <p:txBody>
          <a:bodyPr wrap="none" lIns="0" tIns="0" rIns="0" bIns="0" rtlCol="0" anchor="t" anchorCtr="0">
            <a:noAutofit/>
          </a:bodyPr>
          <a:lstStyle/>
          <a:p>
            <a:pPr lvl="0">
              <a:spcBef>
                <a:spcPct val="0"/>
              </a:spcBef>
              <a:defRPr/>
            </a:pPr>
            <a:r>
              <a:rPr kumimoji="1" lang="en-US" altLang="ja-JP" sz="1050" b="1" i="0" u="none" strike="noStrike" kern="1200" cap="none" spc="0" normalizeH="0" baseline="0" noProof="0" dirty="0">
                <a:ln>
                  <a:noFill/>
                </a:ln>
                <a:solidFill>
                  <a:srgbClr val="C00000"/>
                </a:solidFill>
                <a:effectLst/>
                <a:uLnTx/>
                <a:uFillTx/>
                <a:latin typeface="メイリオ" pitchFamily="50" charset="-128"/>
                <a:ea typeface="メイリオ" pitchFamily="50" charset="-128"/>
                <a:cs typeface="メイリオ" pitchFamily="50" charset="-128"/>
              </a:rPr>
              <a:t>Oracle</a:t>
            </a:r>
            <a:r>
              <a:rPr kumimoji="1" lang="ja-JP" altLang="en-US" sz="1050" b="1" i="0" u="none" strike="noStrike" kern="1200" cap="none" spc="0" normalizeH="0" baseline="0" noProof="0" dirty="0" err="1">
                <a:ln>
                  <a:noFill/>
                </a:ln>
                <a:solidFill>
                  <a:srgbClr val="C00000"/>
                </a:solidFill>
                <a:effectLst/>
                <a:uLnTx/>
                <a:uFillTx/>
                <a:latin typeface="メイリオ" pitchFamily="50" charset="-128"/>
                <a:ea typeface="メイリオ" pitchFamily="50" charset="-128"/>
                <a:cs typeface="メイリオ" pitchFamily="50" charset="-128"/>
              </a:rPr>
              <a:t>、</a:t>
            </a:r>
            <a:r>
              <a:rPr lang="en-US" altLang="ja-JP" sz="1050" b="1" dirty="0">
                <a:solidFill>
                  <a:srgbClr val="C00000"/>
                </a:solidFill>
                <a:latin typeface="メイリオ" pitchFamily="50" charset="-128"/>
                <a:ea typeface="メイリオ" pitchFamily="50" charset="-128"/>
                <a:cs typeface="メイリオ" pitchFamily="50" charset="-128"/>
              </a:rPr>
              <a:t> </a:t>
            </a:r>
            <a:r>
              <a:rPr lang="en-US" altLang="ja-JP" sz="1050" b="1" dirty="0" err="1">
                <a:solidFill>
                  <a:srgbClr val="C00000"/>
                </a:solidFill>
                <a:latin typeface="メイリオ" pitchFamily="50" charset="-128"/>
                <a:ea typeface="メイリオ" pitchFamily="50" charset="-128"/>
                <a:cs typeface="メイリオ" pitchFamily="50" charset="-128"/>
              </a:rPr>
              <a:t>SQLServer</a:t>
            </a:r>
            <a:endParaRPr lang="en-US" altLang="ja-JP" sz="1050" b="1" dirty="0">
              <a:solidFill>
                <a:srgbClr val="C00000"/>
              </a:solidFill>
              <a:latin typeface="メイリオ" pitchFamily="50" charset="-128"/>
              <a:ea typeface="メイリオ" pitchFamily="50" charset="-128"/>
              <a:cs typeface="メイリオ" pitchFamily="50" charset="-128"/>
            </a:endParaRPr>
          </a:p>
          <a:p>
            <a:pPr lvl="0">
              <a:defRPr/>
            </a:pPr>
            <a:r>
              <a:rPr lang="en-US" altLang="ja-JP" sz="1000" dirty="0">
                <a:solidFill>
                  <a:prstClr val="black"/>
                </a:solidFill>
              </a:rPr>
              <a:t>※</a:t>
            </a:r>
            <a:r>
              <a:rPr lang="ja-JP" altLang="en-US" sz="1000" dirty="0">
                <a:solidFill>
                  <a:prstClr val="black"/>
                </a:solidFill>
              </a:rPr>
              <a:t>共に</a:t>
            </a:r>
            <a:r>
              <a:rPr lang="en-US" altLang="ja-JP" sz="1000" dirty="0">
                <a:solidFill>
                  <a:prstClr val="black"/>
                </a:solidFill>
              </a:rPr>
              <a:t>Unicode</a:t>
            </a:r>
            <a:endParaRPr lang="ja-JP" altLang="en-US" sz="1050" dirty="0">
              <a:solidFill>
                <a:prstClr val="black"/>
              </a:solidFill>
            </a:endParaRPr>
          </a:p>
        </p:txBody>
      </p:sp>
      <p:sp>
        <p:nvSpPr>
          <p:cNvPr id="56" name="テキスト ボックス 55"/>
          <p:cNvSpPr txBox="1"/>
          <p:nvPr/>
        </p:nvSpPr>
        <p:spPr>
          <a:xfrm>
            <a:off x="3743908" y="1896468"/>
            <a:ext cx="1739060" cy="720080"/>
          </a:xfrm>
          <a:prstGeom prst="rect">
            <a:avLst/>
          </a:prstGeom>
          <a:noFill/>
        </p:spPr>
        <p:txBody>
          <a:bodyPr wrap="none" lIns="0" tIns="0" rIns="0" bIns="0" rtlCol="0" anchor="t" anchorCtr="0">
            <a:noAutofit/>
          </a:bodyPr>
          <a:lstStyle/>
          <a:p>
            <a:pPr marL="0" marR="0" lvl="0" indent="0" algn="l" defTabSz="914400" rtl="0" eaLnBrk="1" fontAlgn="auto" latinLnBrk="0" hangingPunct="1">
              <a:lnSpc>
                <a:spcPts val="18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Windows2012/2012R2/2016/2019</a:t>
            </a:r>
          </a:p>
        </p:txBody>
      </p:sp>
      <p:sp>
        <p:nvSpPr>
          <p:cNvPr id="57" name="テキスト ボックス 56"/>
          <p:cNvSpPr txBox="1"/>
          <p:nvPr/>
        </p:nvSpPr>
        <p:spPr>
          <a:xfrm>
            <a:off x="669362" y="1887674"/>
            <a:ext cx="1530098" cy="711115"/>
          </a:xfrm>
          <a:prstGeom prst="rect">
            <a:avLst/>
          </a:prstGeom>
          <a:noFill/>
        </p:spPr>
        <p:txBody>
          <a:bodyPr wrap="none" lIns="0" tIns="0" rIns="0" bIns="0" rtlCol="0" anchor="t" anchorCtr="0">
            <a:noAutofit/>
          </a:bodyPr>
          <a:lstStyle/>
          <a:p>
            <a:pPr marL="0" marR="0" lvl="0" indent="0" algn="l" defTabSz="914400" rtl="0" eaLnBrk="1" fontAlgn="auto" latinLnBrk="0" hangingPunct="1">
              <a:lnSpc>
                <a:spcPts val="18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Oracle</a:t>
            </a:r>
            <a:r>
              <a:rPr kumimoji="1" lang="ja-JP" altLang="en-US" sz="110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（会計・人事給与シリーズ全般）</a:t>
            </a:r>
            <a:endParaRPr kumimoji="1" lang="en-US" altLang="ja-JP" sz="110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18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SQLSVR</a:t>
            </a:r>
            <a:r>
              <a:rPr kumimoji="1" lang="ja-JP" altLang="en-US" sz="110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（統合会計</a:t>
            </a:r>
            <a:r>
              <a:rPr kumimoji="1" lang="en-US" altLang="ja-JP" sz="110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r>
              <a:rPr kumimoji="1" lang="ja-JP" altLang="en-US" sz="110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固定資産のみに限定）</a:t>
            </a:r>
          </a:p>
        </p:txBody>
      </p:sp>
      <p:sp>
        <p:nvSpPr>
          <p:cNvPr id="58" name="角丸四角形 57"/>
          <p:cNvSpPr/>
          <p:nvPr/>
        </p:nvSpPr>
        <p:spPr>
          <a:xfrm>
            <a:off x="323957" y="1213213"/>
            <a:ext cx="2844316" cy="521468"/>
          </a:xfrm>
          <a:prstGeom prst="roundRect">
            <a:avLst/>
          </a:prstGeom>
          <a:solidFill>
            <a:schemeClr val="tx2"/>
          </a:solidFill>
          <a:ln>
            <a:solidFill>
              <a:srgbClr val="54C2F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59" name="テキスト ボックス 58"/>
          <p:cNvSpPr txBox="1"/>
          <p:nvPr/>
        </p:nvSpPr>
        <p:spPr>
          <a:xfrm>
            <a:off x="211014" y="1309319"/>
            <a:ext cx="3096344" cy="242631"/>
          </a:xfrm>
          <a:prstGeom prst="rect">
            <a:avLst/>
          </a:prstGeom>
        </p:spPr>
        <p:txBody>
          <a:bodyPr wrap="square" lIns="0" tIns="0" rIns="0" bIns="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SuperStream-NX</a:t>
            </a:r>
            <a:r>
              <a:rPr kumimoji="1" lang="ja-JP" altLang="en-US" sz="1100" b="1" i="0" u="none" strike="noStrike" kern="120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 </a:t>
            </a:r>
            <a:endParaRPr kumimoji="1" lang="en-US" altLang="ja-JP" sz="1100" b="1" i="0" u="none" strike="noStrike" kern="120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会計シリーズ・人事給与シリーズ</a:t>
            </a:r>
          </a:p>
        </p:txBody>
      </p:sp>
      <p:grpSp>
        <p:nvGrpSpPr>
          <p:cNvPr id="60" name="グループ化 525"/>
          <p:cNvGrpSpPr/>
          <p:nvPr/>
        </p:nvGrpSpPr>
        <p:grpSpPr>
          <a:xfrm>
            <a:off x="1330508" y="3689156"/>
            <a:ext cx="540000" cy="540000"/>
            <a:chOff x="3784104" y="1923678"/>
            <a:chExt cx="381000" cy="381000"/>
          </a:xfrm>
          <a:solidFill>
            <a:schemeClr val="tx2"/>
          </a:solidFill>
        </p:grpSpPr>
        <p:sp>
          <p:nvSpPr>
            <p:cNvPr id="6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54C2F0"/>
                </a:solidFill>
                <a:effectLst/>
                <a:uLnTx/>
                <a:uFillTx/>
                <a:latin typeface="メイリオ"/>
                <a:ea typeface="メイリオ"/>
                <a:cs typeface="+mn-cs"/>
              </a:endParaRPr>
            </a:p>
          </p:txBody>
        </p:sp>
        <p:sp>
          <p:nvSpPr>
            <p:cNvPr id="6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54C2F0"/>
                </a:solidFill>
                <a:effectLst/>
                <a:uLnTx/>
                <a:uFillTx/>
                <a:latin typeface="メイリオ"/>
                <a:ea typeface="メイリオ"/>
                <a:cs typeface="+mn-cs"/>
              </a:endParaRPr>
            </a:p>
          </p:txBody>
        </p:sp>
      </p:grpSp>
      <p:sp>
        <p:nvSpPr>
          <p:cNvPr id="63" name="Freeform 447"/>
          <p:cNvSpPr>
            <a:spLocks noEditPoints="1"/>
          </p:cNvSpPr>
          <p:nvPr/>
        </p:nvSpPr>
        <p:spPr bwMode="auto">
          <a:xfrm>
            <a:off x="4219994" y="2679762"/>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cxnSp>
        <p:nvCxnSpPr>
          <p:cNvPr id="64" name="直線コネクタ 63"/>
          <p:cNvCxnSpPr/>
          <p:nvPr/>
        </p:nvCxnSpPr>
        <p:spPr>
          <a:xfrm>
            <a:off x="2787554" y="3174408"/>
            <a:ext cx="0" cy="350787"/>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cxnSp>
        <p:nvCxnSpPr>
          <p:cNvPr id="65" name="直線コネクタ 64"/>
          <p:cNvCxnSpPr/>
          <p:nvPr/>
        </p:nvCxnSpPr>
        <p:spPr>
          <a:xfrm flipH="1">
            <a:off x="4427984" y="3250468"/>
            <a:ext cx="6667" cy="269538"/>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cxnSp>
        <p:nvCxnSpPr>
          <p:cNvPr id="66" name="直線コネクタ 65"/>
          <p:cNvCxnSpPr/>
          <p:nvPr/>
        </p:nvCxnSpPr>
        <p:spPr>
          <a:xfrm flipH="1">
            <a:off x="899592" y="3183202"/>
            <a:ext cx="5440" cy="33680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67" name="Freeform 364"/>
          <p:cNvSpPr>
            <a:spLocks noEditPoints="1"/>
          </p:cNvSpPr>
          <p:nvPr/>
        </p:nvSpPr>
        <p:spPr bwMode="auto">
          <a:xfrm>
            <a:off x="2598259" y="2761518"/>
            <a:ext cx="393700" cy="488950"/>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8" name="Freeform 364"/>
          <p:cNvSpPr>
            <a:spLocks noEditPoints="1"/>
          </p:cNvSpPr>
          <p:nvPr/>
        </p:nvSpPr>
        <p:spPr bwMode="auto">
          <a:xfrm>
            <a:off x="706541" y="2754108"/>
            <a:ext cx="393700" cy="488950"/>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9" name="テキスト ボックス 68"/>
          <p:cNvSpPr txBox="1"/>
          <p:nvPr/>
        </p:nvSpPr>
        <p:spPr>
          <a:xfrm>
            <a:off x="2955312" y="2759850"/>
            <a:ext cx="1005403"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mn-cs"/>
              </a:rPr>
              <a:t>人事給与シリーズ</a:t>
            </a:r>
          </a:p>
        </p:txBody>
      </p:sp>
      <p:sp>
        <p:nvSpPr>
          <p:cNvPr id="70" name="テキスト ボックス 69"/>
          <p:cNvSpPr txBox="1"/>
          <p:nvPr/>
        </p:nvSpPr>
        <p:spPr>
          <a:xfrm>
            <a:off x="3971868" y="2132882"/>
            <a:ext cx="1743786" cy="546880"/>
          </a:xfrm>
          <a:prstGeom prst="rect">
            <a:avLst/>
          </a:prstGeom>
          <a:noFill/>
        </p:spPr>
        <p:txBody>
          <a:bodyPr wrap="none" lIns="0" tIns="0" rIns="0" bIns="0" rtlCol="0" anchor="t" anchorCtr="0">
            <a:noAutofit/>
          </a:bodyPr>
          <a:lstStyle/>
          <a:p>
            <a:pPr lvl="0">
              <a:lnSpc>
                <a:spcPts val="1800"/>
              </a:lnSpc>
              <a:spcBef>
                <a:spcPct val="0"/>
              </a:spcBef>
              <a:defRPr/>
            </a:pPr>
            <a:r>
              <a:rPr kumimoji="1" lang="en-US" altLang="ja-JP" sz="1050" b="1" i="0" u="none" strike="noStrike" kern="1200" cap="none" spc="0" normalizeH="0" baseline="0" noProof="0" dirty="0">
                <a:ln>
                  <a:noFill/>
                </a:ln>
                <a:solidFill>
                  <a:srgbClr val="0070C0"/>
                </a:solidFill>
                <a:effectLst/>
                <a:uLnTx/>
                <a:uFillTx/>
                <a:latin typeface="メイリオ" pitchFamily="50" charset="-128"/>
                <a:ea typeface="メイリオ" pitchFamily="50" charset="-128"/>
                <a:cs typeface="メイリオ" pitchFamily="50" charset="-128"/>
              </a:rPr>
              <a:t>.NET Framework </a:t>
            </a:r>
            <a:r>
              <a:rPr lang="en-US" altLang="ja-JP" sz="1050" b="1" dirty="0">
                <a:solidFill>
                  <a:srgbClr val="0070C0"/>
                </a:solidFill>
                <a:latin typeface="メイリオ" pitchFamily="50" charset="-128"/>
                <a:ea typeface="メイリオ" pitchFamily="50" charset="-128"/>
                <a:cs typeface="メイリオ" pitchFamily="50" charset="-128"/>
              </a:rPr>
              <a:t> 4.x (4.6</a:t>
            </a:r>
            <a:r>
              <a:rPr lang="ja-JP" altLang="en-US" sz="1050" b="1" dirty="0">
                <a:solidFill>
                  <a:srgbClr val="0070C0"/>
                </a:solidFill>
                <a:latin typeface="メイリオ" pitchFamily="50" charset="-128"/>
                <a:ea typeface="メイリオ" pitchFamily="50" charset="-128"/>
                <a:cs typeface="メイリオ" pitchFamily="50" charset="-128"/>
              </a:rPr>
              <a:t>～</a:t>
            </a:r>
            <a:r>
              <a:rPr lang="en-US" altLang="ja-JP" sz="1050" b="1" dirty="0">
                <a:solidFill>
                  <a:srgbClr val="0070C0"/>
                </a:solidFill>
                <a:latin typeface="メイリオ" pitchFamily="50" charset="-128"/>
                <a:ea typeface="メイリオ" pitchFamily="50" charset="-128"/>
                <a:cs typeface="メイリオ" pitchFamily="50" charset="-128"/>
              </a:rPr>
              <a:t>)</a:t>
            </a:r>
            <a:endParaRPr kumimoji="1" lang="en-US" altLang="ja-JP" sz="1050" b="1" i="0" u="none" strike="noStrike" kern="1200" cap="none" spc="0" normalizeH="0" baseline="0" noProof="0" dirty="0">
              <a:ln>
                <a:noFill/>
              </a:ln>
              <a:solidFill>
                <a:srgbClr val="0070C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1800"/>
              </a:lnSpc>
              <a:spcBef>
                <a:spcPct val="0"/>
              </a:spcBef>
              <a:spcAft>
                <a:spcPts val="0"/>
              </a:spcAft>
              <a:buClrTx/>
              <a:buSzTx/>
              <a:buFontTx/>
              <a:buNone/>
              <a:tabLst/>
              <a:defRPr/>
            </a:pPr>
            <a:r>
              <a:rPr kumimoji="1" lang="en-US" altLang="ja-JP" sz="1050" b="1" i="0" u="none" strike="noStrike" kern="1200" cap="none" spc="0" normalizeH="0" baseline="0" noProof="0" dirty="0">
                <a:ln>
                  <a:noFill/>
                </a:ln>
                <a:solidFill>
                  <a:srgbClr val="0070C0"/>
                </a:solidFill>
                <a:effectLst/>
                <a:uLnTx/>
                <a:uFillTx/>
                <a:latin typeface="メイリオ" pitchFamily="50" charset="-128"/>
                <a:ea typeface="メイリオ" pitchFamily="50" charset="-128"/>
                <a:cs typeface="メイリオ" pitchFamily="50" charset="-128"/>
              </a:rPr>
              <a:t>IIS8</a:t>
            </a:r>
            <a:r>
              <a:rPr kumimoji="1" lang="ja-JP" altLang="en-US" sz="1050" b="1" i="0" u="none" strike="noStrike" kern="1200" cap="none" spc="0" normalizeH="0" baseline="0" noProof="0" dirty="0">
                <a:ln>
                  <a:noFill/>
                </a:ln>
                <a:solidFill>
                  <a:srgbClr val="0070C0"/>
                </a:solidFill>
                <a:effectLst/>
                <a:uLnTx/>
                <a:uFillTx/>
                <a:latin typeface="メイリオ" pitchFamily="50" charset="-128"/>
                <a:ea typeface="メイリオ" pitchFamily="50" charset="-128"/>
                <a:cs typeface="メイリオ" pitchFamily="50" charset="-128"/>
              </a:rPr>
              <a:t>以降</a:t>
            </a:r>
            <a:endParaRPr kumimoji="1" lang="en-US" altLang="ja-JP" sz="1050" b="1" i="0" u="none" strike="noStrike" kern="1200" cap="none" spc="0" normalizeH="0" baseline="0" noProof="0" dirty="0">
              <a:ln>
                <a:noFill/>
              </a:ln>
              <a:solidFill>
                <a:srgbClr val="0070C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1800"/>
              </a:lnSpc>
              <a:spcBef>
                <a:spcPct val="0"/>
              </a:spcBef>
              <a:spcAft>
                <a:spcPts val="0"/>
              </a:spcAft>
              <a:buClrTx/>
              <a:buSzTx/>
              <a:buFontTx/>
              <a:buNone/>
              <a:tabLst/>
              <a:defRPr/>
            </a:pPr>
            <a:endParaRPr kumimoji="1" lang="ja-JP" altLang="en-US" sz="1050" b="1" i="0" u="none" strike="noStrike" kern="1200" cap="none" spc="0" normalizeH="0" baseline="0" noProof="0" dirty="0">
              <a:ln>
                <a:noFill/>
              </a:ln>
              <a:solidFill>
                <a:srgbClr val="C00000"/>
              </a:solidFill>
              <a:effectLst/>
              <a:uLnTx/>
              <a:uFillTx/>
              <a:latin typeface="メイリオ" pitchFamily="50" charset="-128"/>
              <a:ea typeface="メイリオ" pitchFamily="50" charset="-128"/>
              <a:cs typeface="メイリオ" pitchFamily="50" charset="-128"/>
            </a:endParaRPr>
          </a:p>
        </p:txBody>
      </p:sp>
      <p:sp>
        <p:nvSpPr>
          <p:cNvPr id="71" name="テキスト ボックス 70"/>
          <p:cNvSpPr txBox="1"/>
          <p:nvPr/>
        </p:nvSpPr>
        <p:spPr>
          <a:xfrm>
            <a:off x="1070289" y="2745546"/>
            <a:ext cx="800219"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mn-cs"/>
              </a:rPr>
              <a:t>会計シリーズ</a:t>
            </a:r>
          </a:p>
        </p:txBody>
      </p:sp>
      <p:sp>
        <p:nvSpPr>
          <p:cNvPr id="72" name="テキスト ボックス 71"/>
          <p:cNvSpPr txBox="1"/>
          <p:nvPr/>
        </p:nvSpPr>
        <p:spPr>
          <a:xfrm>
            <a:off x="4714924" y="2763992"/>
            <a:ext cx="933726" cy="255706"/>
          </a:xfrm>
          <a:prstGeom prst="rect">
            <a:avLst/>
          </a:prstGeom>
        </p:spPr>
        <p:txBody>
          <a:bodyPr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帳票基盤</a:t>
            </a:r>
          </a:p>
        </p:txBody>
      </p:sp>
      <p:sp>
        <p:nvSpPr>
          <p:cNvPr id="73" name="テキスト ボックス 72"/>
          <p:cNvSpPr txBox="1"/>
          <p:nvPr/>
        </p:nvSpPr>
        <p:spPr>
          <a:xfrm>
            <a:off x="6665922" y="2121116"/>
            <a:ext cx="1915403" cy="241568"/>
          </a:xfrm>
          <a:prstGeom prst="rect">
            <a:avLst/>
          </a:prstGeom>
          <a:ln w="19050">
            <a:solidFill>
              <a:srgbClr val="FF0000"/>
            </a:solidFill>
            <a:prstDash val="sysDash"/>
          </a:ln>
        </p:spPr>
        <p:txBody>
          <a:bodyPr wrap="square" lIns="72000" tIns="0" rIns="0" bIns="0" rtlCol="0" anchor="ctr" anchorCtr="0">
            <a:normAutofit/>
          </a:bodyPr>
          <a:lstStyle/>
          <a:p>
            <a:pPr lvl="0">
              <a:lnSpc>
                <a:spcPct val="150000"/>
              </a:lnSpc>
              <a:spcBef>
                <a:spcPct val="0"/>
              </a:spcBef>
              <a:defRPr/>
            </a:pPr>
            <a:r>
              <a:rPr lang="en-US" altLang="ja-JP" sz="1050" b="1" dirty="0">
                <a:solidFill>
                  <a:srgbClr val="0065AE"/>
                </a:solidFill>
                <a:latin typeface="メイリオ" pitchFamily="50" charset="-128"/>
                <a:ea typeface="メイリオ" pitchFamily="50" charset="-128"/>
                <a:cs typeface="メイリオ" pitchFamily="50" charset="-128"/>
              </a:rPr>
              <a:t>Apache Tomcat</a:t>
            </a:r>
            <a:r>
              <a:rPr lang="ja-JP" altLang="en-US" sz="1050" b="1" dirty="0">
                <a:solidFill>
                  <a:srgbClr val="0065AE"/>
                </a:solidFill>
                <a:latin typeface="メイリオ" pitchFamily="50" charset="-128"/>
                <a:ea typeface="メイリオ" pitchFamily="50" charset="-128"/>
                <a:cs typeface="メイリオ" pitchFamily="50" charset="-128"/>
              </a:rPr>
              <a:t>　</a:t>
            </a:r>
            <a:r>
              <a:rPr kumimoji="1" lang="en-US" altLang="ja-JP" sz="105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9.0.43</a:t>
            </a:r>
          </a:p>
        </p:txBody>
      </p:sp>
      <p:sp>
        <p:nvSpPr>
          <p:cNvPr id="74" name="フローチャート: 処理 73"/>
          <p:cNvSpPr/>
          <p:nvPr/>
        </p:nvSpPr>
        <p:spPr>
          <a:xfrm>
            <a:off x="547917" y="3471850"/>
            <a:ext cx="5972504" cy="48156"/>
          </a:xfrm>
          <a:prstGeom prst="flowChartProcess">
            <a:avLst/>
          </a:prstGeom>
          <a:solidFill>
            <a:schemeClr val="tx2"/>
          </a:solidFill>
          <a:ln>
            <a:solidFill>
              <a:srgbClr val="008CC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75" name="テキスト ボックス 74"/>
          <p:cNvSpPr txBox="1"/>
          <p:nvPr/>
        </p:nvSpPr>
        <p:spPr>
          <a:xfrm>
            <a:off x="1958437" y="3759882"/>
            <a:ext cx="2070356" cy="727753"/>
          </a:xfrm>
          <a:prstGeom prst="rect">
            <a:avLst/>
          </a:prstGeom>
        </p:spPr>
        <p:txBody>
          <a:bodyPr wrap="square"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050" b="1" i="0" u="sng"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NX-V2 </a:t>
            </a:r>
            <a:r>
              <a:rPr kumimoji="1" lang="ja-JP" altLang="en-US" sz="1050" b="1" i="0" u="sng"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クライアント</a:t>
            </a:r>
            <a:endParaRPr kumimoji="1" lang="en-US" altLang="ja-JP" sz="1050" b="1" i="0" u="sng"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6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 </a:t>
            </a:r>
            <a:r>
              <a:rPr kumimoji="1" lang="en-US" altLang="ja-JP"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Windows </a:t>
            </a:r>
            <a:r>
              <a:rPr kumimoji="1" lang="en-US" altLang="ja-JP" sz="1050" b="0"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8.1 10</a:t>
            </a:r>
            <a:endParaRPr kumimoji="1" lang="en-US" altLang="ja-JP"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6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en-US" altLang="ja-JP"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 .NET Framework 4.6</a:t>
            </a:r>
            <a:r>
              <a:rPr kumimoji="1" lang="ja-JP" altLang="en-US"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以降</a:t>
            </a:r>
            <a:endParaRPr kumimoji="1" lang="en-US" altLang="ja-JP"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6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 </a:t>
            </a:r>
            <a:r>
              <a:rPr kumimoji="1" lang="en-US" altLang="ja-JP"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Excel</a:t>
            </a:r>
            <a:r>
              <a:rPr kumimoji="1" lang="ja-JP" altLang="en-US"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en-US" altLang="ja-JP"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PDF</a:t>
            </a:r>
            <a:r>
              <a:rPr kumimoji="1" lang="ja-JP" altLang="en-US"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en-US" altLang="ja-JP"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WORD</a:t>
            </a:r>
            <a:r>
              <a:rPr kumimoji="1" lang="ja-JP" altLang="en-US" sz="9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（人給）</a:t>
            </a:r>
            <a:r>
              <a:rPr kumimoji="1" lang="en-US" altLang="ja-JP" sz="9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I</a:t>
            </a:r>
            <a:endParaRPr kumimoji="1" lang="en-US" altLang="ja-JP"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p:txBody>
      </p:sp>
      <p:sp>
        <p:nvSpPr>
          <p:cNvPr id="76" name="テキスト ボックス 75"/>
          <p:cNvSpPr txBox="1"/>
          <p:nvPr/>
        </p:nvSpPr>
        <p:spPr>
          <a:xfrm>
            <a:off x="4711356" y="2879769"/>
            <a:ext cx="1152128" cy="546880"/>
          </a:xfrm>
          <a:prstGeom prst="rect">
            <a:avLst/>
          </a:prstGeom>
          <a:noFill/>
        </p:spPr>
        <p:txBody>
          <a:bodyPr wrap="none" lIns="0" tIns="0" rIns="0" bIns="0" rtlCol="0" anchor="t" anchorCtr="0">
            <a:noAutofit/>
          </a:bodyPr>
          <a:lstStyle/>
          <a:p>
            <a:pPr lvl="0">
              <a:lnSpc>
                <a:spcPts val="1800"/>
              </a:lnSpc>
              <a:spcBef>
                <a:spcPct val="0"/>
              </a:spcBef>
              <a:defRPr/>
            </a:pPr>
            <a:r>
              <a:rPr lang="en-US" altLang="ja-JP" sz="1050" b="1" dirty="0">
                <a:solidFill>
                  <a:srgbClr val="FF0000"/>
                </a:solidFill>
                <a:latin typeface="メイリオ" pitchFamily="50" charset="-128"/>
                <a:ea typeface="メイリオ" pitchFamily="50" charset="-128"/>
                <a:cs typeface="メイリオ" pitchFamily="50" charset="-128"/>
              </a:rPr>
              <a:t>Super Visual </a:t>
            </a:r>
            <a:r>
              <a:rPr lang="en-US" altLang="ja-JP" sz="1050" b="1" dirty="0" err="1">
                <a:solidFill>
                  <a:srgbClr val="FF0000"/>
                </a:solidFill>
                <a:latin typeface="メイリオ" pitchFamily="50" charset="-128"/>
                <a:ea typeface="メイリオ" pitchFamily="50" charset="-128"/>
                <a:cs typeface="メイリオ" pitchFamily="50" charset="-128"/>
              </a:rPr>
              <a:t>Formade</a:t>
            </a:r>
            <a:endParaRPr lang="en-US" altLang="ja-JP" sz="1050" b="1" dirty="0">
              <a:solidFill>
                <a:srgbClr val="FF0000"/>
              </a:solidFill>
              <a:latin typeface="メイリオ" pitchFamily="50" charset="-128"/>
              <a:ea typeface="メイリオ" pitchFamily="50" charset="-128"/>
              <a:cs typeface="メイリオ" pitchFamily="50" charset="-128"/>
            </a:endParaRPr>
          </a:p>
          <a:p>
            <a:pPr lvl="0">
              <a:lnSpc>
                <a:spcPts val="1800"/>
              </a:lnSpc>
              <a:spcBef>
                <a:spcPct val="0"/>
              </a:spcBef>
              <a:defRPr/>
            </a:pPr>
            <a:r>
              <a:rPr lang="ja-JP" altLang="en-US" sz="1050" b="1" dirty="0">
                <a:solidFill>
                  <a:srgbClr val="FF0000"/>
                </a:solidFill>
                <a:latin typeface="メイリオ" pitchFamily="50" charset="-128"/>
                <a:ea typeface="メイリオ" pitchFamily="50" charset="-128"/>
                <a:cs typeface="メイリオ" pitchFamily="50" charset="-128"/>
              </a:rPr>
              <a:t>　　 </a:t>
            </a:r>
            <a:r>
              <a:rPr kumimoji="1" lang="en-US" altLang="ja-JP" sz="105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  UCX/for PDF</a:t>
            </a:r>
            <a:endParaRPr kumimoji="1" lang="ja-JP" altLang="en-US" sz="80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endParaRPr>
          </a:p>
        </p:txBody>
      </p:sp>
      <p:grpSp>
        <p:nvGrpSpPr>
          <p:cNvPr id="77" name="グループ化 59"/>
          <p:cNvGrpSpPr/>
          <p:nvPr/>
        </p:nvGrpSpPr>
        <p:grpSpPr>
          <a:xfrm>
            <a:off x="6484721" y="1203598"/>
            <a:ext cx="2277807" cy="629480"/>
            <a:chOff x="4067943" y="1782068"/>
            <a:chExt cx="3456384" cy="347692"/>
          </a:xfrm>
        </p:grpSpPr>
        <p:sp>
          <p:nvSpPr>
            <p:cNvPr id="78" name="角丸四角形 77"/>
            <p:cNvSpPr/>
            <p:nvPr/>
          </p:nvSpPr>
          <p:spPr>
            <a:xfrm>
              <a:off x="4067943" y="1782068"/>
              <a:ext cx="3456384" cy="288032"/>
            </a:xfrm>
            <a:prstGeom prst="roundRect">
              <a:avLst/>
            </a:prstGeom>
            <a:solidFill>
              <a:srgbClr val="EE5500"/>
            </a:solidFill>
            <a:ln>
              <a:solidFill>
                <a:srgbClr val="EE55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79" name="テキスト ボックス 78"/>
            <p:cNvSpPr txBox="1"/>
            <p:nvPr/>
          </p:nvSpPr>
          <p:spPr>
            <a:xfrm>
              <a:off x="4122115" y="1886841"/>
              <a:ext cx="3312368" cy="242919"/>
            </a:xfrm>
            <a:prstGeom prst="rect">
              <a:avLst/>
            </a:prstGeom>
            <a:noFill/>
          </p:spPr>
          <p:style>
            <a:lnRef idx="0">
              <a:schemeClr val="accent4"/>
            </a:lnRef>
            <a:fillRef idx="3">
              <a:schemeClr val="accent4"/>
            </a:fillRef>
            <a:effectRef idx="3">
              <a:schemeClr val="accent4"/>
            </a:effectRef>
            <a:fontRef idx="minor">
              <a:schemeClr val="lt1"/>
            </a:fontRef>
          </p:style>
          <p:txBody>
            <a:bodyPr wrap="square" lIns="0" tIns="0" rIns="0" bIns="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SuperStream-NX field/HR</a:t>
              </a:r>
              <a:endParaRPr kumimoji="1" lang="ja-JP" altLang="en-US" sz="1100" b="1" i="0" u="none" strike="noStrike" kern="120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grpSp>
      <p:sp>
        <p:nvSpPr>
          <p:cNvPr id="80" name="テキスト ボックス 79"/>
          <p:cNvSpPr txBox="1"/>
          <p:nvPr/>
        </p:nvSpPr>
        <p:spPr>
          <a:xfrm>
            <a:off x="245697" y="747465"/>
            <a:ext cx="4318097" cy="523220"/>
          </a:xfrm>
          <a:prstGeom prst="rect">
            <a:avLst/>
          </a:prstGeom>
          <a:noFill/>
        </p:spPr>
        <p:txBody>
          <a:bodyPr wrap="square" rtlCol="0">
            <a:spAutoFit/>
          </a:bodyPr>
          <a:lstStyle/>
          <a:p>
            <a:r>
              <a:rPr kumimoji="1" lang="en-US" altLang="ja-JP" sz="1600" b="1" dirty="0">
                <a:solidFill>
                  <a:srgbClr val="0070C0"/>
                </a:solidFill>
              </a:rPr>
              <a:t>2021-06-01</a:t>
            </a:r>
            <a:r>
              <a:rPr lang="ja-JP" altLang="en-US" sz="1600" b="1" dirty="0">
                <a:solidFill>
                  <a:srgbClr val="0070C0"/>
                </a:solidFill>
              </a:rPr>
              <a:t>版</a:t>
            </a:r>
            <a:endParaRPr lang="en-US" altLang="ja-JP" sz="1600" b="1" dirty="0">
              <a:solidFill>
                <a:srgbClr val="0070C0"/>
              </a:solidFill>
            </a:endParaRPr>
          </a:p>
          <a:p>
            <a:r>
              <a:rPr kumimoji="1" lang="ja-JP" altLang="en-US" sz="1200" dirty="0"/>
              <a:t>以下の構成でのシステム構築に対応します</a:t>
            </a:r>
          </a:p>
        </p:txBody>
      </p:sp>
      <p:sp>
        <p:nvSpPr>
          <p:cNvPr id="81" name="テキスト ボックス 80"/>
          <p:cNvSpPr txBox="1"/>
          <p:nvPr/>
        </p:nvSpPr>
        <p:spPr>
          <a:xfrm>
            <a:off x="6129567" y="2086913"/>
            <a:ext cx="398894" cy="369332"/>
          </a:xfrm>
          <a:prstGeom prst="rect">
            <a:avLst/>
          </a:prstGeom>
          <a:noFill/>
        </p:spPr>
        <p:txBody>
          <a:bodyPr wrap="square" rtlCol="0">
            <a:spAutoFit/>
          </a:bodyPr>
          <a:lstStyle/>
          <a:p>
            <a:r>
              <a:rPr kumimoji="1" lang="ja-JP" altLang="en-US" b="1" dirty="0">
                <a:solidFill>
                  <a:srgbClr val="FF0000"/>
                </a:solidFill>
              </a:rPr>
              <a:t>＋</a:t>
            </a:r>
          </a:p>
        </p:txBody>
      </p:sp>
      <p:sp>
        <p:nvSpPr>
          <p:cNvPr id="82" name="テキスト ボックス 81"/>
          <p:cNvSpPr txBox="1"/>
          <p:nvPr/>
        </p:nvSpPr>
        <p:spPr>
          <a:xfrm>
            <a:off x="5904148" y="3579862"/>
            <a:ext cx="2400689" cy="1138686"/>
          </a:xfrm>
          <a:prstGeom prst="rect">
            <a:avLst/>
          </a:prstGeom>
        </p:spPr>
        <p:txBody>
          <a:bodyPr wrap="square"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050" b="1" i="0" u="sng"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field/HR </a:t>
            </a:r>
            <a:r>
              <a:rPr kumimoji="1" lang="ja-JP" altLang="en-US" sz="1050" b="1" i="0" u="sng"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クライアント</a:t>
            </a:r>
            <a:endParaRPr kumimoji="1" lang="en-US" altLang="ja-JP" sz="1050" b="1" i="0" u="sng"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6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 </a:t>
            </a:r>
            <a:r>
              <a:rPr kumimoji="1" lang="en-US" altLang="ja-JP"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Windows </a:t>
            </a:r>
            <a:r>
              <a:rPr kumimoji="1" lang="en-US" altLang="ja-JP" sz="1050" b="0"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8.1 10</a:t>
            </a:r>
            <a:endParaRPr kumimoji="1" lang="en-US" altLang="ja-JP"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lvl="0">
              <a:spcBef>
                <a:spcPct val="0"/>
              </a:spcBef>
              <a:defRPr/>
            </a:pPr>
            <a:r>
              <a:rPr kumimoji="1" lang="ja-JP" altLang="en-US" sz="6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lang="ja-JP" altLang="en-US" sz="1050" dirty="0">
                <a:solidFill>
                  <a:prstClr val="black">
                    <a:lumMod val="75000"/>
                    <a:lumOff val="25000"/>
                  </a:prstClr>
                </a:solidFill>
                <a:latin typeface="メイリオ" pitchFamily="50" charset="-128"/>
                <a:ea typeface="メイリオ" pitchFamily="50" charset="-128"/>
                <a:cs typeface="メイリオ" pitchFamily="50" charset="-128"/>
              </a:rPr>
              <a:t> 対応ブラウザ</a:t>
            </a:r>
            <a:endParaRPr lang="en-US" altLang="ja-JP" sz="1050" dirty="0">
              <a:solidFill>
                <a:prstClr val="black">
                  <a:lumMod val="75000"/>
                  <a:lumOff val="25000"/>
                </a:prstClr>
              </a:solidFill>
              <a:latin typeface="メイリオ" pitchFamily="50" charset="-128"/>
              <a:ea typeface="メイリオ" pitchFamily="50" charset="-128"/>
              <a:cs typeface="メイリオ" pitchFamily="50" charset="-128"/>
            </a:endParaRPr>
          </a:p>
          <a:p>
            <a:pPr lvl="0">
              <a:lnSpc>
                <a:spcPct val="100000"/>
              </a:lnSpc>
            </a:pPr>
            <a:r>
              <a:rPr lang="ja-JP" altLang="en-US" sz="1050" dirty="0">
                <a:solidFill>
                  <a:srgbClr val="FF0000"/>
                </a:solidFill>
              </a:rPr>
              <a:t>　</a:t>
            </a:r>
            <a:r>
              <a:rPr lang="en-US" altLang="ja-JP" sz="1050" dirty="0">
                <a:solidFill>
                  <a:srgbClr val="FF0000"/>
                </a:solidFill>
              </a:rPr>
              <a:t>Google Chrome</a:t>
            </a:r>
          </a:p>
          <a:p>
            <a:pPr lvl="0">
              <a:lnSpc>
                <a:spcPct val="100000"/>
              </a:lnSpc>
            </a:pPr>
            <a:r>
              <a:rPr lang="ja-JP" altLang="en-US" sz="1050" dirty="0">
                <a:solidFill>
                  <a:srgbClr val="FF0000"/>
                </a:solidFill>
              </a:rPr>
              <a:t>　</a:t>
            </a:r>
            <a:r>
              <a:rPr lang="en-US" altLang="ja-JP" sz="1050" dirty="0">
                <a:solidFill>
                  <a:srgbClr val="FF0000"/>
                </a:solidFill>
              </a:rPr>
              <a:t>Mozilla Firefox</a:t>
            </a:r>
          </a:p>
          <a:p>
            <a:pPr lvl="0">
              <a:lnSpc>
                <a:spcPct val="100000"/>
              </a:lnSpc>
            </a:pPr>
            <a:r>
              <a:rPr lang="ja-JP" altLang="en-US" sz="1050" dirty="0">
                <a:solidFill>
                  <a:srgbClr val="FF0000"/>
                </a:solidFill>
              </a:rPr>
              <a:t>　</a:t>
            </a:r>
            <a:r>
              <a:rPr lang="en-US" altLang="ja-JP" sz="1050" dirty="0">
                <a:solidFill>
                  <a:srgbClr val="FF0000"/>
                </a:solidFill>
              </a:rPr>
              <a:t>Microsoft Edge</a:t>
            </a:r>
          </a:p>
          <a:p>
            <a:pPr lvl="0">
              <a:lnSpc>
                <a:spcPct val="100000"/>
              </a:lnSpc>
            </a:pPr>
            <a:r>
              <a:rPr lang="ja-JP" altLang="en-US" sz="1050" dirty="0">
                <a:solidFill>
                  <a:srgbClr val="FF0000"/>
                </a:solidFill>
              </a:rPr>
              <a:t>　</a:t>
            </a:r>
            <a:r>
              <a:rPr lang="en-US" altLang="ja-JP" sz="1050" dirty="0"/>
              <a:t>Internet Explorer 11(</a:t>
            </a:r>
            <a:r>
              <a:rPr lang="en-US" altLang="ja-JP" sz="1050" dirty="0">
                <a:latin typeface="メイリオ" pitchFamily="50" charset="-128"/>
                <a:ea typeface="メイリオ" pitchFamily="50" charset="-128"/>
                <a:cs typeface="メイリオ" pitchFamily="50" charset="-128"/>
              </a:rPr>
              <a:t>32bit)</a:t>
            </a:r>
            <a:endParaRPr lang="en-US" altLang="ja-JP" sz="1050" dirty="0"/>
          </a:p>
          <a:p>
            <a:pPr lvl="0">
              <a:spcBef>
                <a:spcPct val="0"/>
              </a:spcBef>
              <a:defRPr/>
            </a:pPr>
            <a:endParaRPr lang="en-US" altLang="ja-JP" sz="1050" dirty="0">
              <a:solidFill>
                <a:prstClr val="black">
                  <a:lumMod val="75000"/>
                  <a:lumOff val="25000"/>
                </a:prstClr>
              </a:solidFill>
              <a:latin typeface="メイリオ" pitchFamily="50" charset="-128"/>
              <a:ea typeface="メイリオ" pitchFamily="50" charset="-128"/>
              <a:cs typeface="メイリオ" pitchFamily="50" charset="-128"/>
            </a:endParaRPr>
          </a:p>
        </p:txBody>
      </p:sp>
      <p:grpSp>
        <p:nvGrpSpPr>
          <p:cNvPr id="83" name="グループ化 525"/>
          <p:cNvGrpSpPr/>
          <p:nvPr/>
        </p:nvGrpSpPr>
        <p:grpSpPr>
          <a:xfrm>
            <a:off x="5112060" y="3675652"/>
            <a:ext cx="626159" cy="540000"/>
            <a:chOff x="3784104" y="1923678"/>
            <a:chExt cx="381000" cy="381000"/>
          </a:xfrm>
          <a:solidFill>
            <a:schemeClr val="tx2"/>
          </a:solidFill>
        </p:grpSpPr>
        <p:sp>
          <p:nvSpPr>
            <p:cNvPr id="84"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54C2F0"/>
                </a:solidFill>
                <a:effectLst/>
                <a:uLnTx/>
                <a:uFillTx/>
                <a:latin typeface="メイリオ"/>
                <a:ea typeface="メイリオ"/>
                <a:cs typeface="+mn-cs"/>
              </a:endParaRPr>
            </a:p>
          </p:txBody>
        </p:sp>
        <p:sp>
          <p:nvSpPr>
            <p:cNvPr id="85"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54C2F0"/>
                </a:solidFill>
                <a:effectLst/>
                <a:uLnTx/>
                <a:uFillTx/>
                <a:latin typeface="メイリオ"/>
                <a:ea typeface="メイリオ"/>
                <a:cs typeface="+mn-cs"/>
              </a:endParaRPr>
            </a:p>
          </p:txBody>
        </p:sp>
      </p:grpSp>
      <p:cxnSp>
        <p:nvCxnSpPr>
          <p:cNvPr id="86" name="直線コネクタ 85"/>
          <p:cNvCxnSpPr/>
          <p:nvPr/>
        </p:nvCxnSpPr>
        <p:spPr>
          <a:xfrm flipH="1">
            <a:off x="5254545" y="3514870"/>
            <a:ext cx="2" cy="142949"/>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7" name="テキスト ボックス 6"/>
          <p:cNvSpPr txBox="1"/>
          <p:nvPr/>
        </p:nvSpPr>
        <p:spPr>
          <a:xfrm>
            <a:off x="6429066" y="2412766"/>
            <a:ext cx="2510885" cy="230832"/>
          </a:xfrm>
          <a:prstGeom prst="rect">
            <a:avLst/>
          </a:prstGeom>
          <a:noFill/>
        </p:spPr>
        <p:txBody>
          <a:bodyPr wrap="square" rtlCol="0">
            <a:spAutoFit/>
          </a:bodyPr>
          <a:lstStyle/>
          <a:p>
            <a:pPr lvl="0"/>
            <a:r>
              <a:rPr lang="en-US" altLang="ja-JP" sz="900" b="1" dirty="0" err="1">
                <a:solidFill>
                  <a:srgbClr val="0065AE"/>
                </a:solidFill>
                <a:latin typeface="メイリオ" pitchFamily="50" charset="-128"/>
                <a:ea typeface="メイリオ" pitchFamily="50" charset="-128"/>
                <a:cs typeface="メイリオ" pitchFamily="50" charset="-128"/>
              </a:rPr>
              <a:t>AdoptOpenJDK</a:t>
            </a:r>
            <a:r>
              <a:rPr lang="en-US" altLang="ja-JP" sz="900" b="1" dirty="0">
                <a:solidFill>
                  <a:srgbClr val="0065AE"/>
                </a:solidFill>
                <a:latin typeface="メイリオ" pitchFamily="50" charset="-128"/>
                <a:ea typeface="メイリオ" pitchFamily="50" charset="-128"/>
                <a:cs typeface="メイリオ" pitchFamily="50" charset="-128"/>
              </a:rPr>
              <a:t>(11.0.8+10)</a:t>
            </a:r>
            <a:r>
              <a:rPr lang="ja-JP" altLang="en-US" sz="900" b="1" dirty="0">
                <a:solidFill>
                  <a:srgbClr val="0065AE"/>
                </a:solidFill>
                <a:latin typeface="メイリオ" pitchFamily="50" charset="-128"/>
                <a:ea typeface="メイリオ" pitchFamily="50" charset="-128"/>
                <a:cs typeface="メイリオ" pitchFamily="50" charset="-128"/>
              </a:rPr>
              <a:t>　</a:t>
            </a:r>
            <a:r>
              <a:rPr lang="en-US" altLang="ja-JP" sz="900" b="1" dirty="0">
                <a:solidFill>
                  <a:srgbClr val="0065AE"/>
                </a:solidFill>
                <a:latin typeface="メイリオ" pitchFamily="50" charset="-128"/>
                <a:ea typeface="メイリオ" pitchFamily="50" charset="-128"/>
                <a:cs typeface="メイリオ" pitchFamily="50" charset="-128"/>
              </a:rPr>
              <a:t>64</a:t>
            </a:r>
            <a:r>
              <a:rPr lang="ja-JP" altLang="en-US" sz="900" b="1" dirty="0">
                <a:solidFill>
                  <a:srgbClr val="0065AE"/>
                </a:solidFill>
                <a:latin typeface="メイリオ" pitchFamily="50" charset="-128"/>
                <a:ea typeface="メイリオ" pitchFamily="50" charset="-128"/>
                <a:cs typeface="メイリオ" pitchFamily="50" charset="-128"/>
              </a:rPr>
              <a:t>ビット</a:t>
            </a:r>
            <a:endParaRPr lang="en-US" altLang="ja-JP" sz="900" b="1" dirty="0">
              <a:solidFill>
                <a:srgbClr val="0065AE"/>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5839534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424000" y="4849018"/>
            <a:ext cx="360000" cy="135000"/>
          </a:xfrm>
        </p:spPr>
        <p:txBody>
          <a:bodyPr/>
          <a:lstStyle/>
          <a:p>
            <a:fld id="{78AE49ED-73EF-499C-8307-28EB0E7CF529}" type="slidenum">
              <a:rPr kumimoji="1" lang="ja-JP" altLang="en-US" smtClean="0"/>
              <a:t>66</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pPr lvl="0"/>
            <a:r>
              <a:rPr lang="en-US" altLang="ja-JP" sz="2000" dirty="0" err="1">
                <a:solidFill>
                  <a:prstClr val="white"/>
                </a:solidFill>
                <a:latin typeface="+mn-ea"/>
                <a:ea typeface="+mn-ea"/>
              </a:rPr>
              <a:t>SuperStream</a:t>
            </a:r>
            <a:r>
              <a:rPr lang="en-US" altLang="ja-JP" sz="2000" dirty="0">
                <a:solidFill>
                  <a:prstClr val="white"/>
                </a:solidFill>
                <a:latin typeface="+mn-ea"/>
                <a:ea typeface="+mn-ea"/>
              </a:rPr>
              <a:t>-NX </a:t>
            </a:r>
            <a:r>
              <a:rPr lang="ja-JP" altLang="en-US" sz="2000" dirty="0">
                <a:solidFill>
                  <a:prstClr val="white"/>
                </a:solidFill>
                <a:latin typeface="+mn-ea"/>
                <a:ea typeface="+mn-ea"/>
              </a:rPr>
              <a:t>給与管理</a:t>
            </a:r>
            <a:r>
              <a:rPr lang="en-US" altLang="ja-JP" dirty="0">
                <a:solidFill>
                  <a:prstClr val="white"/>
                </a:solidFill>
              </a:rPr>
              <a:t/>
            </a:r>
            <a:br>
              <a:rPr lang="en-US" altLang="ja-JP" dirty="0">
                <a:solidFill>
                  <a:prstClr val="white"/>
                </a:solidFill>
              </a:rPr>
            </a:br>
            <a:r>
              <a:rPr lang="en-US" altLang="ja-JP" sz="1800" dirty="0">
                <a:solidFill>
                  <a:prstClr val="white"/>
                </a:solidFill>
              </a:rPr>
              <a:t>6.field/HR</a:t>
            </a:r>
            <a:r>
              <a:rPr lang="ja-JP" altLang="en-US" sz="1800" dirty="0">
                <a:solidFill>
                  <a:prstClr val="white"/>
                </a:solidFill>
              </a:rPr>
              <a:t> クラウド環境 対応</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a:xfrm>
            <a:off x="360000" y="4849018"/>
            <a:ext cx="2160000" cy="135000"/>
          </a:xfrm>
        </p:spPr>
        <p:txBody>
          <a:bodyPr/>
          <a:lstStyle/>
          <a:p>
            <a:r>
              <a:rPr lang="en-US" altLang="ja-JP" dirty="0"/>
              <a:t>©</a:t>
            </a:r>
            <a:r>
              <a:rPr lang="en-US" altLang="ja-JP" dirty="0" err="1"/>
              <a:t>SuperStream</a:t>
            </a:r>
            <a:r>
              <a:rPr lang="en-US" altLang="ja-JP" dirty="0"/>
              <a:t> Inc. All rights reserved.</a:t>
            </a:r>
            <a:endParaRPr lang="ja-JP" altLang="en-US" dirty="0"/>
          </a:p>
        </p:txBody>
      </p:sp>
      <p:sp>
        <p:nvSpPr>
          <p:cNvPr id="8" name="テキスト ボックス 7"/>
          <p:cNvSpPr txBox="1"/>
          <p:nvPr/>
        </p:nvSpPr>
        <p:spPr>
          <a:xfrm>
            <a:off x="1019789" y="1684445"/>
            <a:ext cx="914400" cy="914400"/>
          </a:xfrm>
          <a:prstGeom prst="rect">
            <a:avLst/>
          </a:prstGeom>
        </p:spPr>
        <p:txBody>
          <a:bodyPr wrap="none" lIns="0" tIns="0" rIns="0" bIns="0" rtlCol="0" anchor="t" anchorCtr="0">
            <a:normAutofit/>
          </a:bodyPr>
          <a:lstStyle/>
          <a:p>
            <a:pPr marL="0" marR="0" lvl="0" indent="0" algn="l" defTabSz="914400" rtl="0" eaLnBrk="1" fontAlgn="auto" latinLnBrk="0" hangingPunct="1">
              <a:lnSpc>
                <a:spcPts val="28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創英角ｺﾞｼｯｸUB"/>
              <a:ea typeface="HGP創英角ｺﾞｼｯｸUB"/>
              <a:cs typeface="+mn-cs"/>
            </a:endParaRPr>
          </a:p>
        </p:txBody>
      </p:sp>
      <p:sp>
        <p:nvSpPr>
          <p:cNvPr id="9" name="テキスト ボックス 8"/>
          <p:cNvSpPr txBox="1"/>
          <p:nvPr/>
        </p:nvSpPr>
        <p:spPr>
          <a:xfrm>
            <a:off x="259087" y="1667322"/>
            <a:ext cx="1368152" cy="198094"/>
          </a:xfrm>
          <a:prstGeom prst="rect">
            <a:avLst/>
          </a:prstGeom>
        </p:spPr>
        <p:txBody>
          <a:bodyPr wrap="square" lIns="0" tIns="0" rIns="0" bIns="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DB</a:t>
            </a:r>
            <a:r>
              <a:rPr kumimoji="1" lang="ja-JP" altLang="en-US" sz="11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 </a:t>
            </a:r>
            <a:r>
              <a:rPr kumimoji="1" lang="en-US" altLang="ja-JP" sz="11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Server</a:t>
            </a:r>
            <a:endParaRPr kumimoji="1" lang="ja-JP" altLang="en-US" sz="11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cxnSp>
        <p:nvCxnSpPr>
          <p:cNvPr id="10" name="直線コネクタ 9"/>
          <p:cNvCxnSpPr/>
          <p:nvPr/>
        </p:nvCxnSpPr>
        <p:spPr>
          <a:xfrm>
            <a:off x="7018718" y="2845144"/>
            <a:ext cx="0" cy="350787"/>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11" name="角丸四角形 10"/>
          <p:cNvSpPr/>
          <p:nvPr/>
        </p:nvSpPr>
        <p:spPr>
          <a:xfrm>
            <a:off x="6569932" y="1275606"/>
            <a:ext cx="2298730" cy="3492388"/>
          </a:xfrm>
          <a:prstGeom prst="roundRect">
            <a:avLst>
              <a:gd name="adj" fmla="val 5215"/>
            </a:avLst>
          </a:prstGeom>
          <a:noFill/>
          <a:ln w="28575">
            <a:solidFill>
              <a:srgbClr val="EE55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12" name="テキスト ボックス 11"/>
          <p:cNvSpPr txBox="1"/>
          <p:nvPr/>
        </p:nvSpPr>
        <p:spPr>
          <a:xfrm>
            <a:off x="4055032" y="1513274"/>
            <a:ext cx="1978569" cy="255706"/>
          </a:xfrm>
          <a:prstGeom prst="rect">
            <a:avLst/>
          </a:prstGeom>
        </p:spPr>
        <p:txBody>
          <a:bodyPr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Application Server</a:t>
            </a:r>
            <a:r>
              <a:rPr kumimoji="1" lang="ja-JP" altLang="en-US" sz="11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（共通）</a:t>
            </a:r>
          </a:p>
        </p:txBody>
      </p:sp>
      <p:cxnSp>
        <p:nvCxnSpPr>
          <p:cNvPr id="13" name="直線コネクタ 12"/>
          <p:cNvCxnSpPr/>
          <p:nvPr/>
        </p:nvCxnSpPr>
        <p:spPr>
          <a:xfrm flipH="1">
            <a:off x="1741153" y="3255826"/>
            <a:ext cx="2" cy="142949"/>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14" name="テキスト ボックス 13"/>
          <p:cNvSpPr txBox="1"/>
          <p:nvPr/>
        </p:nvSpPr>
        <p:spPr>
          <a:xfrm>
            <a:off x="1960998" y="3574535"/>
            <a:ext cx="2070356" cy="727753"/>
          </a:xfrm>
          <a:prstGeom prst="rect">
            <a:avLst/>
          </a:prstGeom>
        </p:spPr>
        <p:txBody>
          <a:bodyPr wrap="square"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050" b="1" i="0" u="sng"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NX-V2 </a:t>
            </a:r>
            <a:r>
              <a:rPr kumimoji="1" lang="ja-JP" altLang="en-US" sz="1050" b="1" i="0" u="sng"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クライアント</a:t>
            </a:r>
            <a:endParaRPr kumimoji="1" lang="en-US" altLang="ja-JP" sz="1050" b="1" i="0" u="sng"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6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 </a:t>
            </a:r>
            <a:r>
              <a:rPr kumimoji="1" lang="en-US" altLang="ja-JP"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Windows </a:t>
            </a:r>
            <a:r>
              <a:rPr kumimoji="1" lang="en-US" altLang="ja-JP" sz="1050" b="0"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8.1 10</a:t>
            </a:r>
            <a:endParaRPr kumimoji="1" lang="en-US" altLang="ja-JP"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6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en-US" altLang="ja-JP"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 .NET Framework 4.6</a:t>
            </a:r>
            <a:r>
              <a:rPr kumimoji="1" lang="ja-JP" altLang="en-US"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以降</a:t>
            </a:r>
            <a:endParaRPr kumimoji="1" lang="en-US" altLang="ja-JP"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6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 </a:t>
            </a:r>
            <a:r>
              <a:rPr kumimoji="1" lang="en-US" altLang="ja-JP"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Excel</a:t>
            </a:r>
            <a:r>
              <a:rPr kumimoji="1" lang="ja-JP" altLang="en-US"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en-US" altLang="ja-JP"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PDF</a:t>
            </a:r>
            <a:r>
              <a:rPr kumimoji="1" lang="ja-JP" altLang="en-US"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en-US" altLang="ja-JP"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WORD</a:t>
            </a:r>
            <a:r>
              <a:rPr kumimoji="1" lang="ja-JP" altLang="en-US" sz="9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（人給）</a:t>
            </a:r>
            <a:r>
              <a:rPr kumimoji="1" lang="en-US" altLang="ja-JP" sz="9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I</a:t>
            </a:r>
            <a:endParaRPr kumimoji="1" lang="en-US" altLang="ja-JP"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p:txBody>
      </p:sp>
      <p:sp>
        <p:nvSpPr>
          <p:cNvPr id="15" name="角丸四角形 14"/>
          <p:cNvSpPr/>
          <p:nvPr/>
        </p:nvSpPr>
        <p:spPr>
          <a:xfrm>
            <a:off x="227700" y="1441669"/>
            <a:ext cx="6245516" cy="3326325"/>
          </a:xfrm>
          <a:prstGeom prst="roundRect">
            <a:avLst>
              <a:gd name="adj" fmla="val 7068"/>
            </a:avLst>
          </a:prstGeom>
          <a:noFill/>
          <a:ln w="28575">
            <a:solidFill>
              <a:srgbClr val="008CC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16" name="テキスト ボックス 15"/>
          <p:cNvSpPr txBox="1"/>
          <p:nvPr/>
        </p:nvSpPr>
        <p:spPr>
          <a:xfrm>
            <a:off x="4156668" y="3598347"/>
            <a:ext cx="1152128" cy="546880"/>
          </a:xfrm>
          <a:prstGeom prst="rect">
            <a:avLst/>
          </a:prstGeom>
          <a:noFill/>
        </p:spPr>
        <p:txBody>
          <a:bodyPr wrap="none" lIns="0" tIns="0" rIns="0" bIns="0" rtlCol="0" anchor="t" anchorCtr="0">
            <a:noAutofit/>
          </a:bodyPr>
          <a:lstStyle/>
          <a:p>
            <a:pPr lvl="0">
              <a:lnSpc>
                <a:spcPts val="1800"/>
              </a:lnSpc>
              <a:spcBef>
                <a:spcPct val="0"/>
              </a:spcBef>
              <a:defRPr/>
            </a:pPr>
            <a:r>
              <a:rPr lang="en-US" altLang="ja-JP" sz="1050" b="1" dirty="0">
                <a:solidFill>
                  <a:srgbClr val="FF0000"/>
                </a:solidFill>
                <a:latin typeface="メイリオ" pitchFamily="50" charset="-128"/>
                <a:ea typeface="メイリオ" pitchFamily="50" charset="-128"/>
                <a:cs typeface="メイリオ" pitchFamily="50" charset="-128"/>
              </a:rPr>
              <a:t>Super Visual </a:t>
            </a:r>
            <a:r>
              <a:rPr lang="en-US" altLang="ja-JP" sz="1050" b="1" dirty="0" err="1">
                <a:solidFill>
                  <a:srgbClr val="FF0000"/>
                </a:solidFill>
                <a:latin typeface="メイリオ" pitchFamily="50" charset="-128"/>
                <a:ea typeface="メイリオ" pitchFamily="50" charset="-128"/>
                <a:cs typeface="メイリオ" pitchFamily="50" charset="-128"/>
              </a:rPr>
              <a:t>Formade</a:t>
            </a:r>
            <a:endParaRPr lang="en-US" altLang="ja-JP" sz="1050" b="1" dirty="0">
              <a:solidFill>
                <a:srgbClr val="FF0000"/>
              </a:solidFill>
              <a:latin typeface="メイリオ" pitchFamily="50" charset="-128"/>
              <a:ea typeface="メイリオ" pitchFamily="50" charset="-128"/>
              <a:cs typeface="メイリオ" pitchFamily="50" charset="-128"/>
            </a:endParaRPr>
          </a:p>
          <a:p>
            <a:pPr lvl="0">
              <a:lnSpc>
                <a:spcPts val="1800"/>
              </a:lnSpc>
              <a:spcBef>
                <a:spcPct val="0"/>
              </a:spcBef>
              <a:defRPr/>
            </a:pPr>
            <a:r>
              <a:rPr lang="ja-JP" altLang="en-US" sz="1050" b="1" dirty="0">
                <a:solidFill>
                  <a:srgbClr val="FF0000"/>
                </a:solidFill>
                <a:latin typeface="メイリオ" pitchFamily="50" charset="-128"/>
                <a:ea typeface="メイリオ" pitchFamily="50" charset="-128"/>
                <a:cs typeface="メイリオ" pitchFamily="50" charset="-128"/>
              </a:rPr>
              <a:t>　　 </a:t>
            </a:r>
            <a:r>
              <a:rPr kumimoji="1" lang="en-US" altLang="ja-JP" sz="105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  UCX/for PDF</a:t>
            </a:r>
            <a:endParaRPr kumimoji="1" lang="ja-JP" altLang="en-US" sz="80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endParaRPr>
          </a:p>
        </p:txBody>
      </p:sp>
      <p:sp>
        <p:nvSpPr>
          <p:cNvPr id="17" name="テキスト ボックス 16"/>
          <p:cNvSpPr txBox="1"/>
          <p:nvPr/>
        </p:nvSpPr>
        <p:spPr>
          <a:xfrm>
            <a:off x="3018785" y="2628806"/>
            <a:ext cx="1428655" cy="509185"/>
          </a:xfrm>
          <a:prstGeom prst="rect">
            <a:avLst/>
          </a:prstGeom>
          <a:noFill/>
        </p:spPr>
        <p:txBody>
          <a:bodyPr wrap="none"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050" b="1" i="0" u="none" strike="noStrike" kern="1200" cap="none" spc="0" normalizeH="0" baseline="0" noProof="0" dirty="0">
                <a:ln>
                  <a:noFill/>
                </a:ln>
                <a:solidFill>
                  <a:srgbClr val="C00000"/>
                </a:solidFill>
                <a:effectLst/>
                <a:uLnTx/>
                <a:uFillTx/>
                <a:latin typeface="メイリオ" pitchFamily="50" charset="-128"/>
                <a:ea typeface="メイリオ" pitchFamily="50" charset="-128"/>
                <a:cs typeface="メイリオ" pitchFamily="50" charset="-128"/>
              </a:rPr>
              <a:t>Oracle</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en-US" altLang="ja-JP"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Shift-JIS)</a:t>
            </a:r>
            <a:endParaRPr kumimoji="1" lang="ja-JP" altLang="en-US" sz="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8" name="テキスト ボックス 17"/>
          <p:cNvSpPr txBox="1"/>
          <p:nvPr/>
        </p:nvSpPr>
        <p:spPr>
          <a:xfrm>
            <a:off x="1115989" y="2597278"/>
            <a:ext cx="1472567" cy="477831"/>
          </a:xfrm>
          <a:prstGeom prst="rect">
            <a:avLst/>
          </a:prstGeom>
          <a:noFill/>
        </p:spPr>
        <p:txBody>
          <a:bodyPr wrap="none" lIns="0" tIns="0" rIns="0" bIns="0" rtlCol="0" anchor="t" anchorCtr="0">
            <a:noAutofit/>
          </a:bodyPr>
          <a:lstStyle/>
          <a:p>
            <a:pPr lvl="0">
              <a:spcBef>
                <a:spcPct val="0"/>
              </a:spcBef>
              <a:defRPr/>
            </a:pPr>
            <a:r>
              <a:rPr kumimoji="1" lang="en-US" altLang="ja-JP" sz="1050" b="1" i="0" u="none" strike="noStrike" kern="1200" cap="none" spc="0" normalizeH="0" baseline="0" noProof="0" dirty="0">
                <a:ln>
                  <a:noFill/>
                </a:ln>
                <a:solidFill>
                  <a:srgbClr val="C00000"/>
                </a:solidFill>
                <a:effectLst/>
                <a:uLnTx/>
                <a:uFillTx/>
                <a:latin typeface="メイリオ" pitchFamily="50" charset="-128"/>
                <a:ea typeface="メイリオ" pitchFamily="50" charset="-128"/>
                <a:cs typeface="メイリオ" pitchFamily="50" charset="-128"/>
              </a:rPr>
              <a:t>Oracle</a:t>
            </a:r>
            <a:r>
              <a:rPr kumimoji="1" lang="ja-JP" altLang="en-US" sz="1050" b="1" i="0" u="none" strike="noStrike" kern="1200" cap="none" spc="0" normalizeH="0" baseline="0" noProof="0" dirty="0" err="1">
                <a:ln>
                  <a:noFill/>
                </a:ln>
                <a:solidFill>
                  <a:srgbClr val="C00000"/>
                </a:solidFill>
                <a:effectLst/>
                <a:uLnTx/>
                <a:uFillTx/>
                <a:latin typeface="メイリオ" pitchFamily="50" charset="-128"/>
                <a:ea typeface="メイリオ" pitchFamily="50" charset="-128"/>
                <a:cs typeface="メイリオ" pitchFamily="50" charset="-128"/>
              </a:rPr>
              <a:t>、</a:t>
            </a:r>
            <a:r>
              <a:rPr lang="en-US" altLang="ja-JP" sz="1050" b="1" dirty="0">
                <a:solidFill>
                  <a:srgbClr val="C00000"/>
                </a:solidFill>
                <a:latin typeface="メイリオ" pitchFamily="50" charset="-128"/>
                <a:ea typeface="メイリオ" pitchFamily="50" charset="-128"/>
                <a:cs typeface="メイリオ" pitchFamily="50" charset="-128"/>
              </a:rPr>
              <a:t> </a:t>
            </a:r>
            <a:r>
              <a:rPr lang="en-US" altLang="ja-JP" sz="1050" b="1" dirty="0" err="1">
                <a:solidFill>
                  <a:srgbClr val="C00000"/>
                </a:solidFill>
                <a:latin typeface="メイリオ" pitchFamily="50" charset="-128"/>
                <a:ea typeface="メイリオ" pitchFamily="50" charset="-128"/>
                <a:cs typeface="メイリオ" pitchFamily="50" charset="-128"/>
              </a:rPr>
              <a:t>SQLServer</a:t>
            </a:r>
            <a:endParaRPr lang="en-US" altLang="ja-JP" sz="1050" b="1" dirty="0">
              <a:solidFill>
                <a:srgbClr val="C00000"/>
              </a:solidFill>
              <a:latin typeface="メイリオ" pitchFamily="50" charset="-128"/>
              <a:ea typeface="メイリオ" pitchFamily="50" charset="-128"/>
              <a:cs typeface="メイリオ" pitchFamily="50" charset="-128"/>
            </a:endParaRPr>
          </a:p>
          <a:p>
            <a:pPr lvl="0">
              <a:defRPr/>
            </a:pPr>
            <a:r>
              <a:rPr lang="en-US" altLang="ja-JP" sz="1000" dirty="0">
                <a:solidFill>
                  <a:prstClr val="black"/>
                </a:solidFill>
              </a:rPr>
              <a:t>※</a:t>
            </a:r>
            <a:r>
              <a:rPr lang="ja-JP" altLang="en-US" sz="1000" dirty="0">
                <a:solidFill>
                  <a:prstClr val="black"/>
                </a:solidFill>
              </a:rPr>
              <a:t>共に</a:t>
            </a:r>
            <a:r>
              <a:rPr lang="en-US" altLang="ja-JP" sz="1000" dirty="0">
                <a:solidFill>
                  <a:prstClr val="black"/>
                </a:solidFill>
              </a:rPr>
              <a:t>Unicode</a:t>
            </a:r>
            <a:endParaRPr lang="ja-JP" altLang="en-US" sz="1050" dirty="0">
              <a:solidFill>
                <a:prstClr val="black"/>
              </a:solidFill>
            </a:endParaRPr>
          </a:p>
        </p:txBody>
      </p:sp>
      <p:sp>
        <p:nvSpPr>
          <p:cNvPr id="19" name="テキスト ボックス 18"/>
          <p:cNvSpPr txBox="1"/>
          <p:nvPr/>
        </p:nvSpPr>
        <p:spPr>
          <a:xfrm>
            <a:off x="3779912" y="1694966"/>
            <a:ext cx="1977593" cy="720080"/>
          </a:xfrm>
          <a:prstGeom prst="rect">
            <a:avLst/>
          </a:prstGeom>
          <a:noFill/>
        </p:spPr>
        <p:txBody>
          <a:bodyPr wrap="none" lIns="0" tIns="0" rIns="0" bIns="0" rtlCol="0" anchor="t" anchorCtr="0">
            <a:noAutofit/>
          </a:bodyPr>
          <a:lstStyle/>
          <a:p>
            <a:pPr marL="0" marR="0" lvl="0" indent="0" algn="l" defTabSz="914400" rtl="0" eaLnBrk="1" fontAlgn="auto" latinLnBrk="0" hangingPunct="1">
              <a:lnSpc>
                <a:spcPts val="18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Windows2012/2012R2/2016/2019</a:t>
            </a:r>
          </a:p>
        </p:txBody>
      </p:sp>
      <p:sp>
        <p:nvSpPr>
          <p:cNvPr id="20" name="テキスト ボックス 19"/>
          <p:cNvSpPr txBox="1"/>
          <p:nvPr/>
        </p:nvSpPr>
        <p:spPr>
          <a:xfrm>
            <a:off x="645114" y="1857804"/>
            <a:ext cx="1530098" cy="711115"/>
          </a:xfrm>
          <a:prstGeom prst="rect">
            <a:avLst/>
          </a:prstGeom>
          <a:noFill/>
        </p:spPr>
        <p:txBody>
          <a:bodyPr wrap="none" lIns="0" tIns="0" rIns="0" bIns="0" rtlCol="0" anchor="t" anchorCtr="0">
            <a:noAutofit/>
          </a:bodyPr>
          <a:lstStyle/>
          <a:p>
            <a:pPr marL="0" marR="0" lvl="0" indent="0" algn="l" defTabSz="914400" rtl="0" eaLnBrk="1" fontAlgn="auto" latinLnBrk="0" hangingPunct="1">
              <a:lnSpc>
                <a:spcPts val="18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Oracle</a:t>
            </a:r>
            <a:r>
              <a:rPr kumimoji="1" lang="ja-JP" altLang="en-US" sz="110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（会計・人事給与シリーズ全般）</a:t>
            </a:r>
            <a:endParaRPr kumimoji="1" lang="en-US" altLang="ja-JP" sz="110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18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SQLSVR</a:t>
            </a:r>
            <a:r>
              <a:rPr kumimoji="1" lang="ja-JP" altLang="en-US" sz="110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（統合会計</a:t>
            </a:r>
            <a:r>
              <a:rPr kumimoji="1" lang="en-US" altLang="ja-JP" sz="110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r>
              <a:rPr kumimoji="1" lang="ja-JP" altLang="en-US" sz="110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固定資産のみに限定）</a:t>
            </a:r>
          </a:p>
        </p:txBody>
      </p:sp>
      <p:sp>
        <p:nvSpPr>
          <p:cNvPr id="21" name="角丸四角形 20"/>
          <p:cNvSpPr/>
          <p:nvPr/>
        </p:nvSpPr>
        <p:spPr>
          <a:xfrm>
            <a:off x="299709" y="1028214"/>
            <a:ext cx="2844316" cy="521468"/>
          </a:xfrm>
          <a:prstGeom prst="roundRect">
            <a:avLst/>
          </a:prstGeom>
          <a:solidFill>
            <a:schemeClr val="tx2"/>
          </a:solidFill>
          <a:ln>
            <a:solidFill>
              <a:srgbClr val="54C2F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22" name="テキスト ボックス 21"/>
          <p:cNvSpPr txBox="1"/>
          <p:nvPr/>
        </p:nvSpPr>
        <p:spPr>
          <a:xfrm>
            <a:off x="186766" y="1124320"/>
            <a:ext cx="3096344" cy="242631"/>
          </a:xfrm>
          <a:prstGeom prst="rect">
            <a:avLst/>
          </a:prstGeom>
        </p:spPr>
        <p:txBody>
          <a:bodyPr wrap="square" lIns="0" tIns="0" rIns="0" bIns="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SuperStream-NX</a:t>
            </a:r>
            <a:r>
              <a:rPr kumimoji="1" lang="ja-JP" altLang="en-US" sz="1100" b="1" i="0" u="none" strike="noStrike" kern="120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 </a:t>
            </a:r>
            <a:endParaRPr kumimoji="1" lang="en-US" altLang="ja-JP" sz="1100" b="1" i="0" u="none" strike="noStrike" kern="120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会計シリーズ・人事給与シリーズ</a:t>
            </a:r>
          </a:p>
        </p:txBody>
      </p:sp>
      <p:grpSp>
        <p:nvGrpSpPr>
          <p:cNvPr id="23" name="グループ化 525"/>
          <p:cNvGrpSpPr/>
          <p:nvPr/>
        </p:nvGrpSpPr>
        <p:grpSpPr>
          <a:xfrm>
            <a:off x="1308132" y="3409500"/>
            <a:ext cx="540000" cy="540000"/>
            <a:chOff x="3784104" y="1923678"/>
            <a:chExt cx="381000" cy="381000"/>
          </a:xfrm>
          <a:solidFill>
            <a:schemeClr val="tx2"/>
          </a:solidFill>
        </p:grpSpPr>
        <p:sp>
          <p:nvSpPr>
            <p:cNvPr id="24"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54C2F0"/>
                </a:solidFill>
                <a:effectLst/>
                <a:uLnTx/>
                <a:uFillTx/>
                <a:latin typeface="メイリオ"/>
                <a:ea typeface="メイリオ"/>
                <a:cs typeface="+mn-cs"/>
              </a:endParaRPr>
            </a:p>
          </p:txBody>
        </p:sp>
        <p:sp>
          <p:nvSpPr>
            <p:cNvPr id="25"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54C2F0"/>
                </a:solidFill>
                <a:effectLst/>
                <a:uLnTx/>
                <a:uFillTx/>
                <a:latin typeface="メイリオ"/>
                <a:ea typeface="メイリオ"/>
                <a:cs typeface="+mn-cs"/>
              </a:endParaRPr>
            </a:p>
          </p:txBody>
        </p:sp>
      </p:grpSp>
      <p:sp>
        <p:nvSpPr>
          <p:cNvPr id="26" name="Freeform 447"/>
          <p:cNvSpPr>
            <a:spLocks noEditPoints="1"/>
          </p:cNvSpPr>
          <p:nvPr/>
        </p:nvSpPr>
        <p:spPr bwMode="auto">
          <a:xfrm>
            <a:off x="4518075" y="2391730"/>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cxnSp>
        <p:nvCxnSpPr>
          <p:cNvPr id="27" name="直線コネクタ 26"/>
          <p:cNvCxnSpPr/>
          <p:nvPr/>
        </p:nvCxnSpPr>
        <p:spPr>
          <a:xfrm>
            <a:off x="2763306" y="2843564"/>
            <a:ext cx="0" cy="350787"/>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cxnSp>
        <p:nvCxnSpPr>
          <p:cNvPr id="28" name="直線コネクタ 27"/>
          <p:cNvCxnSpPr/>
          <p:nvPr/>
        </p:nvCxnSpPr>
        <p:spPr>
          <a:xfrm>
            <a:off x="4716016" y="2954414"/>
            <a:ext cx="0" cy="248731"/>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29" name="フローチャート: 処理 28"/>
          <p:cNvSpPr/>
          <p:nvPr/>
        </p:nvSpPr>
        <p:spPr>
          <a:xfrm>
            <a:off x="624253" y="3183818"/>
            <a:ext cx="7452320" cy="45719"/>
          </a:xfrm>
          <a:prstGeom prst="flowChartProcess">
            <a:avLst/>
          </a:prstGeom>
          <a:solidFill>
            <a:schemeClr val="tx2"/>
          </a:solidFill>
          <a:ln>
            <a:solidFill>
              <a:srgbClr val="008CC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FFFFFF"/>
              </a:solidFill>
              <a:effectLst/>
              <a:uLnTx/>
              <a:uFillTx/>
              <a:latin typeface="メイリオ"/>
              <a:ea typeface="メイリオ"/>
              <a:cs typeface="+mn-cs"/>
            </a:endParaRPr>
          </a:p>
        </p:txBody>
      </p:sp>
      <p:cxnSp>
        <p:nvCxnSpPr>
          <p:cNvPr id="30" name="直線コネクタ 29"/>
          <p:cNvCxnSpPr/>
          <p:nvPr/>
        </p:nvCxnSpPr>
        <p:spPr>
          <a:xfrm>
            <a:off x="880784" y="2852358"/>
            <a:ext cx="0" cy="350787"/>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31" name="Freeform 447"/>
          <p:cNvSpPr>
            <a:spLocks noEditPoints="1"/>
          </p:cNvSpPr>
          <p:nvPr/>
        </p:nvSpPr>
        <p:spPr bwMode="auto">
          <a:xfrm>
            <a:off x="6838698" y="2262337"/>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2" name="テキスト ボックス 31"/>
          <p:cNvSpPr txBox="1"/>
          <p:nvPr/>
        </p:nvSpPr>
        <p:spPr>
          <a:xfrm>
            <a:off x="6649063" y="1455626"/>
            <a:ext cx="1780061" cy="215294"/>
          </a:xfrm>
          <a:prstGeom prst="rect">
            <a:avLst/>
          </a:prstGeom>
        </p:spPr>
        <p:txBody>
          <a:bodyPr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srgbClr val="FF6600"/>
                </a:solidFill>
                <a:effectLst/>
                <a:uLnTx/>
                <a:uFillTx/>
                <a:latin typeface="メイリオ" pitchFamily="50" charset="-128"/>
                <a:ea typeface="メイリオ" pitchFamily="50" charset="-128"/>
                <a:cs typeface="メイリオ" pitchFamily="50" charset="-128"/>
              </a:rPr>
              <a:t>Web Application Server</a:t>
            </a:r>
            <a:endParaRPr kumimoji="1" lang="ja-JP" altLang="en-US" sz="1100" b="1" i="0" u="none" strike="noStrike" kern="1200" cap="none" spc="0" normalizeH="0" baseline="0" noProof="0" dirty="0">
              <a:ln>
                <a:noFill/>
              </a:ln>
              <a:solidFill>
                <a:srgbClr val="FF6600"/>
              </a:solidFill>
              <a:effectLst/>
              <a:uLnTx/>
              <a:uFillTx/>
              <a:latin typeface="メイリオ" pitchFamily="50" charset="-128"/>
              <a:ea typeface="メイリオ" pitchFamily="50" charset="-128"/>
              <a:cs typeface="メイリオ" pitchFamily="50" charset="-128"/>
            </a:endParaRPr>
          </a:p>
        </p:txBody>
      </p:sp>
      <p:sp>
        <p:nvSpPr>
          <p:cNvPr id="33" name="テキスト ボックス 32"/>
          <p:cNvSpPr txBox="1"/>
          <p:nvPr/>
        </p:nvSpPr>
        <p:spPr>
          <a:xfrm>
            <a:off x="6649063" y="1654001"/>
            <a:ext cx="2426674" cy="601854"/>
          </a:xfrm>
          <a:prstGeom prst="rect">
            <a:avLst/>
          </a:prstGeom>
        </p:spPr>
        <p:txBody>
          <a:bodyPr wrap="square" lIns="0" tIns="0" rIns="0" bIns="0" rtlCol="0" anchor="t" anchorCtr="0">
            <a:normAutofit fontScale="85000" lnSpcReduction="10000"/>
          </a:body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1" lang="en-US" altLang="ja-JP" sz="105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Oracle </a:t>
            </a:r>
            <a:r>
              <a:rPr kumimoji="1" lang="en-US" altLang="ja-JP" sz="1050" b="1" i="0" u="none" strike="noStrike" kern="1200" cap="none" spc="0" normalizeH="0" baseline="0" noProof="0" dirty="0" err="1">
                <a:ln>
                  <a:noFill/>
                </a:ln>
                <a:solidFill>
                  <a:srgbClr val="0065AE"/>
                </a:solidFill>
                <a:effectLst/>
                <a:uLnTx/>
                <a:uFillTx/>
                <a:latin typeface="メイリオ" pitchFamily="50" charset="-128"/>
                <a:ea typeface="メイリオ" pitchFamily="50" charset="-128"/>
                <a:cs typeface="メイリオ" pitchFamily="50" charset="-128"/>
              </a:rPr>
              <a:t>Weblogic</a:t>
            </a:r>
            <a:r>
              <a:rPr kumimoji="1" lang="en-US" altLang="ja-JP" sz="105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Server</a:t>
            </a:r>
          </a:p>
          <a:p>
            <a:pPr marL="0" marR="0" lvl="0" indent="0" algn="l" defTabSz="914400" rtl="0" eaLnBrk="1" fontAlgn="auto" latinLnBrk="0" hangingPunct="1">
              <a:lnSpc>
                <a:spcPct val="150000"/>
              </a:lnSpc>
              <a:spcBef>
                <a:spcPct val="0"/>
              </a:spcBef>
              <a:spcAft>
                <a:spcPts val="0"/>
              </a:spcAft>
              <a:buClrTx/>
              <a:buSzTx/>
              <a:buFontTx/>
              <a:buNone/>
              <a:tabLst/>
              <a:defRPr/>
            </a:pPr>
            <a:r>
              <a:rPr kumimoji="1" lang="en-US" altLang="ja-JP" sz="105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10.3.6/12.1/12.2/</a:t>
            </a:r>
            <a:r>
              <a:rPr kumimoji="1" lang="en-US" altLang="ja-JP" sz="1050" b="1"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14.1</a:t>
            </a:r>
          </a:p>
          <a:p>
            <a:pPr marL="0" marR="0" lvl="0" indent="0" algn="l" defTabSz="914400" rtl="0" eaLnBrk="1" fontAlgn="auto" latinLnBrk="0" hangingPunct="1">
              <a:lnSpc>
                <a:spcPct val="150000"/>
              </a:lnSpc>
              <a:spcBef>
                <a:spcPct val="0"/>
              </a:spcBef>
              <a:spcAft>
                <a:spcPts val="0"/>
              </a:spcAft>
              <a:buClrTx/>
              <a:buSzTx/>
              <a:buFontTx/>
              <a:buNone/>
              <a:tabLst/>
              <a:defRPr/>
            </a:pPr>
            <a:r>
              <a:rPr kumimoji="1" lang="en-US" altLang="ja-JP" sz="105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Windows 2012/2012R2/2016/2019</a:t>
            </a:r>
          </a:p>
        </p:txBody>
      </p:sp>
      <p:sp>
        <p:nvSpPr>
          <p:cNvPr id="34" name="Freeform 364"/>
          <p:cNvSpPr>
            <a:spLocks noEditPoints="1"/>
          </p:cNvSpPr>
          <p:nvPr/>
        </p:nvSpPr>
        <p:spPr bwMode="auto">
          <a:xfrm>
            <a:off x="2574011" y="2430674"/>
            <a:ext cx="393700" cy="488950"/>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5" name="Freeform 364"/>
          <p:cNvSpPr>
            <a:spLocks noEditPoints="1"/>
          </p:cNvSpPr>
          <p:nvPr/>
        </p:nvSpPr>
        <p:spPr bwMode="auto">
          <a:xfrm>
            <a:off x="682293" y="2423264"/>
            <a:ext cx="393700" cy="488950"/>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6" name="テキスト ボックス 35"/>
          <p:cNvSpPr txBox="1"/>
          <p:nvPr/>
        </p:nvSpPr>
        <p:spPr>
          <a:xfrm>
            <a:off x="2931064" y="2429006"/>
            <a:ext cx="1005403"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mn-cs"/>
              </a:rPr>
              <a:t>人事給与シリーズ</a:t>
            </a:r>
          </a:p>
        </p:txBody>
      </p:sp>
      <p:sp>
        <p:nvSpPr>
          <p:cNvPr id="37" name="テキスト ボックス 36"/>
          <p:cNvSpPr txBox="1"/>
          <p:nvPr/>
        </p:nvSpPr>
        <p:spPr>
          <a:xfrm>
            <a:off x="4157932" y="1933559"/>
            <a:ext cx="1743786" cy="546880"/>
          </a:xfrm>
          <a:prstGeom prst="rect">
            <a:avLst/>
          </a:prstGeom>
          <a:noFill/>
        </p:spPr>
        <p:txBody>
          <a:bodyPr wrap="none" lIns="0" tIns="0" rIns="0" bIns="0" rtlCol="0" anchor="t" anchorCtr="0">
            <a:noAutofit/>
          </a:bodyPr>
          <a:lstStyle/>
          <a:p>
            <a:pPr lvl="0">
              <a:lnSpc>
                <a:spcPts val="1800"/>
              </a:lnSpc>
              <a:spcBef>
                <a:spcPct val="0"/>
              </a:spcBef>
              <a:defRPr/>
            </a:pPr>
            <a:r>
              <a:rPr kumimoji="1" lang="en-US" altLang="ja-JP" sz="1050" b="1" i="0" u="none" strike="noStrike" kern="1200" cap="none" spc="0" normalizeH="0" baseline="0" noProof="0" dirty="0">
                <a:ln>
                  <a:noFill/>
                </a:ln>
                <a:solidFill>
                  <a:srgbClr val="0070C0"/>
                </a:solidFill>
                <a:effectLst/>
                <a:uLnTx/>
                <a:uFillTx/>
                <a:latin typeface="メイリオ" pitchFamily="50" charset="-128"/>
                <a:ea typeface="メイリオ" pitchFamily="50" charset="-128"/>
                <a:cs typeface="メイリオ" pitchFamily="50" charset="-128"/>
              </a:rPr>
              <a:t>.NET Framework </a:t>
            </a:r>
            <a:r>
              <a:rPr lang="en-US" altLang="ja-JP" sz="1050" b="1" dirty="0">
                <a:solidFill>
                  <a:srgbClr val="0070C0"/>
                </a:solidFill>
                <a:latin typeface="メイリオ" pitchFamily="50" charset="-128"/>
                <a:ea typeface="メイリオ" pitchFamily="50" charset="-128"/>
                <a:cs typeface="メイリオ" pitchFamily="50" charset="-128"/>
              </a:rPr>
              <a:t> 4.x (4.6</a:t>
            </a:r>
            <a:r>
              <a:rPr lang="ja-JP" altLang="en-US" sz="1050" b="1" dirty="0">
                <a:solidFill>
                  <a:srgbClr val="0070C0"/>
                </a:solidFill>
                <a:latin typeface="メイリオ" pitchFamily="50" charset="-128"/>
                <a:ea typeface="メイリオ" pitchFamily="50" charset="-128"/>
                <a:cs typeface="メイリオ" pitchFamily="50" charset="-128"/>
              </a:rPr>
              <a:t>～</a:t>
            </a:r>
            <a:r>
              <a:rPr lang="en-US" altLang="ja-JP" sz="1050" b="1" dirty="0">
                <a:solidFill>
                  <a:srgbClr val="0070C0"/>
                </a:solidFill>
                <a:latin typeface="メイリオ" pitchFamily="50" charset="-128"/>
                <a:ea typeface="メイリオ" pitchFamily="50" charset="-128"/>
                <a:cs typeface="メイリオ" pitchFamily="50" charset="-128"/>
              </a:rPr>
              <a:t>)</a:t>
            </a:r>
            <a:endParaRPr kumimoji="1" lang="en-US" altLang="ja-JP" sz="1050" b="1" i="0" u="none" strike="noStrike" kern="1200" cap="none" spc="0" normalizeH="0" baseline="0" noProof="0" dirty="0">
              <a:ln>
                <a:noFill/>
              </a:ln>
              <a:solidFill>
                <a:srgbClr val="0070C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1800"/>
              </a:lnSpc>
              <a:spcBef>
                <a:spcPct val="0"/>
              </a:spcBef>
              <a:spcAft>
                <a:spcPts val="0"/>
              </a:spcAft>
              <a:buClrTx/>
              <a:buSzTx/>
              <a:buFontTx/>
              <a:buNone/>
              <a:tabLst/>
              <a:defRPr/>
            </a:pPr>
            <a:r>
              <a:rPr kumimoji="1" lang="en-US" altLang="ja-JP" sz="1050" b="1" i="0" u="none" strike="noStrike" kern="1200" cap="none" spc="0" normalizeH="0" baseline="0" noProof="0" dirty="0">
                <a:ln>
                  <a:noFill/>
                </a:ln>
                <a:solidFill>
                  <a:srgbClr val="0070C0"/>
                </a:solidFill>
                <a:effectLst/>
                <a:uLnTx/>
                <a:uFillTx/>
                <a:latin typeface="メイリオ" pitchFamily="50" charset="-128"/>
                <a:ea typeface="メイリオ" pitchFamily="50" charset="-128"/>
                <a:cs typeface="メイリオ" pitchFamily="50" charset="-128"/>
              </a:rPr>
              <a:t>IIS8</a:t>
            </a:r>
            <a:r>
              <a:rPr kumimoji="1" lang="ja-JP" altLang="en-US" sz="1050" b="1" i="0" u="none" strike="noStrike" kern="1200" cap="none" spc="0" normalizeH="0" baseline="0" noProof="0" dirty="0">
                <a:ln>
                  <a:noFill/>
                </a:ln>
                <a:solidFill>
                  <a:srgbClr val="0070C0"/>
                </a:solidFill>
                <a:effectLst/>
                <a:uLnTx/>
                <a:uFillTx/>
                <a:latin typeface="メイリオ" pitchFamily="50" charset="-128"/>
                <a:ea typeface="メイリオ" pitchFamily="50" charset="-128"/>
                <a:cs typeface="メイリオ" pitchFamily="50" charset="-128"/>
              </a:rPr>
              <a:t>以降</a:t>
            </a:r>
            <a:endParaRPr kumimoji="1" lang="en-US" altLang="ja-JP" sz="1050" b="1" i="0" u="none" strike="noStrike" kern="1200" cap="none" spc="0" normalizeH="0" baseline="0" noProof="0" dirty="0">
              <a:ln>
                <a:noFill/>
              </a:ln>
              <a:solidFill>
                <a:srgbClr val="0070C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1800"/>
              </a:lnSpc>
              <a:spcBef>
                <a:spcPct val="0"/>
              </a:spcBef>
              <a:spcAft>
                <a:spcPts val="0"/>
              </a:spcAft>
              <a:buClrTx/>
              <a:buSzTx/>
              <a:buFontTx/>
              <a:buNone/>
              <a:tabLst/>
              <a:defRPr/>
            </a:pPr>
            <a:endParaRPr kumimoji="1" lang="ja-JP" altLang="en-US" sz="1050" b="1" i="0" u="none" strike="noStrike" kern="1200" cap="none" spc="0" normalizeH="0" baseline="0" noProof="0" dirty="0">
              <a:ln>
                <a:noFill/>
              </a:ln>
              <a:solidFill>
                <a:srgbClr val="C00000"/>
              </a:solidFill>
              <a:effectLst/>
              <a:uLnTx/>
              <a:uFillTx/>
              <a:latin typeface="メイリオ" pitchFamily="50" charset="-128"/>
              <a:ea typeface="メイリオ" pitchFamily="50" charset="-128"/>
              <a:cs typeface="メイリオ" pitchFamily="50" charset="-128"/>
            </a:endParaRPr>
          </a:p>
        </p:txBody>
      </p:sp>
      <p:grpSp>
        <p:nvGrpSpPr>
          <p:cNvPr id="38" name="グループ化 59"/>
          <p:cNvGrpSpPr/>
          <p:nvPr/>
        </p:nvGrpSpPr>
        <p:grpSpPr>
          <a:xfrm>
            <a:off x="6587515" y="987574"/>
            <a:ext cx="2277807" cy="527816"/>
            <a:chOff x="4067943" y="1782068"/>
            <a:chExt cx="3456384" cy="347692"/>
          </a:xfrm>
        </p:grpSpPr>
        <p:sp>
          <p:nvSpPr>
            <p:cNvPr id="39" name="角丸四角形 38"/>
            <p:cNvSpPr/>
            <p:nvPr/>
          </p:nvSpPr>
          <p:spPr>
            <a:xfrm>
              <a:off x="4067943" y="1782068"/>
              <a:ext cx="3456384" cy="288032"/>
            </a:xfrm>
            <a:prstGeom prst="roundRect">
              <a:avLst/>
            </a:prstGeom>
            <a:solidFill>
              <a:srgbClr val="EE5500"/>
            </a:solidFill>
            <a:ln>
              <a:solidFill>
                <a:srgbClr val="EE55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40" name="テキスト ボックス 39"/>
            <p:cNvSpPr txBox="1"/>
            <p:nvPr/>
          </p:nvSpPr>
          <p:spPr>
            <a:xfrm>
              <a:off x="4122115" y="1886841"/>
              <a:ext cx="3312368" cy="242919"/>
            </a:xfrm>
            <a:prstGeom prst="rect">
              <a:avLst/>
            </a:prstGeom>
            <a:noFill/>
          </p:spPr>
          <p:style>
            <a:lnRef idx="0">
              <a:schemeClr val="accent4"/>
            </a:lnRef>
            <a:fillRef idx="3">
              <a:schemeClr val="accent4"/>
            </a:fillRef>
            <a:effectRef idx="3">
              <a:schemeClr val="accent4"/>
            </a:effectRef>
            <a:fontRef idx="minor">
              <a:schemeClr val="lt1"/>
            </a:fontRef>
          </p:style>
          <p:txBody>
            <a:bodyPr wrap="square" lIns="0" tIns="0" rIns="0" bIns="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SuperStream-NX field/HR</a:t>
              </a:r>
              <a:endParaRPr kumimoji="1" lang="ja-JP" altLang="en-US" sz="1100" b="1" i="0" u="none" strike="noStrike" kern="120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grpSp>
      <p:sp>
        <p:nvSpPr>
          <p:cNvPr id="41" name="テキスト ボックス 40"/>
          <p:cNvSpPr txBox="1"/>
          <p:nvPr/>
        </p:nvSpPr>
        <p:spPr>
          <a:xfrm>
            <a:off x="1046041" y="2414702"/>
            <a:ext cx="800219"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mn-cs"/>
              </a:rPr>
              <a:t>会計シリーズ</a:t>
            </a:r>
          </a:p>
        </p:txBody>
      </p:sp>
      <p:sp>
        <p:nvSpPr>
          <p:cNvPr id="42" name="テキスト ボックス 41"/>
          <p:cNvSpPr txBox="1"/>
          <p:nvPr/>
        </p:nvSpPr>
        <p:spPr>
          <a:xfrm>
            <a:off x="4374485" y="3480883"/>
            <a:ext cx="1978569" cy="255706"/>
          </a:xfrm>
          <a:prstGeom prst="rect">
            <a:avLst/>
          </a:prstGeom>
        </p:spPr>
        <p:txBody>
          <a:bodyPr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帳票基盤</a:t>
            </a:r>
          </a:p>
        </p:txBody>
      </p:sp>
      <p:sp>
        <p:nvSpPr>
          <p:cNvPr id="43" name="テキスト ボックス 42"/>
          <p:cNvSpPr txBox="1"/>
          <p:nvPr/>
        </p:nvSpPr>
        <p:spPr>
          <a:xfrm>
            <a:off x="227699" y="757190"/>
            <a:ext cx="5176253" cy="584775"/>
          </a:xfrm>
          <a:prstGeom prst="rect">
            <a:avLst/>
          </a:prstGeom>
          <a:noFill/>
        </p:spPr>
        <p:txBody>
          <a:bodyPr wrap="square" rtlCol="0">
            <a:spAutoFit/>
          </a:bodyPr>
          <a:lstStyle/>
          <a:p>
            <a:r>
              <a:rPr kumimoji="1" lang="en-US" altLang="ja-JP" sz="1600" b="1" dirty="0">
                <a:solidFill>
                  <a:srgbClr val="0070C0"/>
                </a:solidFill>
              </a:rPr>
              <a:t>2021-06-01</a:t>
            </a:r>
            <a:r>
              <a:rPr lang="ja-JP" altLang="en-US" sz="1600" b="1" dirty="0">
                <a:solidFill>
                  <a:srgbClr val="0070C0"/>
                </a:solidFill>
              </a:rPr>
              <a:t>版　</a:t>
            </a:r>
            <a:r>
              <a:rPr lang="en-US" altLang="ja-JP" sz="1600" dirty="0"/>
              <a:t>Oracle</a:t>
            </a:r>
            <a:r>
              <a:rPr lang="ja-JP" altLang="en-US" sz="1600" dirty="0"/>
              <a:t> </a:t>
            </a:r>
            <a:r>
              <a:rPr lang="en-US" altLang="ja-JP" sz="1600" dirty="0"/>
              <a:t>WebLogic</a:t>
            </a:r>
            <a:r>
              <a:rPr lang="ja-JP" altLang="en-US" sz="1600" dirty="0"/>
              <a:t>環境も継続</a:t>
            </a:r>
            <a:endParaRPr lang="en-US" altLang="ja-JP" sz="1600" dirty="0"/>
          </a:p>
          <a:p>
            <a:endParaRPr kumimoji="1" lang="ja-JP" altLang="en-US" sz="1600" b="1" dirty="0">
              <a:solidFill>
                <a:srgbClr val="0070C0"/>
              </a:solidFill>
            </a:endParaRPr>
          </a:p>
        </p:txBody>
      </p:sp>
      <p:sp>
        <p:nvSpPr>
          <p:cNvPr id="44" name="テキスト ボックス 43"/>
          <p:cNvSpPr txBox="1"/>
          <p:nvPr/>
        </p:nvSpPr>
        <p:spPr>
          <a:xfrm>
            <a:off x="7311837" y="3429748"/>
            <a:ext cx="1687732" cy="353462"/>
          </a:xfrm>
          <a:prstGeom prst="rect">
            <a:avLst/>
          </a:prstGeom>
        </p:spPr>
        <p:txBody>
          <a:bodyPr wrap="square"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050" b="1" i="0" u="sng"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field/HR </a:t>
            </a:r>
            <a:r>
              <a:rPr kumimoji="1" lang="ja-JP" altLang="en-US" sz="1050" b="1" i="0" u="sng"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クライアント</a:t>
            </a:r>
            <a:endParaRPr kumimoji="1" lang="en-US" altLang="ja-JP" sz="1050" b="1" i="0" u="sng"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6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 </a:t>
            </a:r>
            <a:r>
              <a:rPr kumimoji="1" lang="en-US" altLang="ja-JP"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Windows </a:t>
            </a:r>
            <a:r>
              <a:rPr kumimoji="1" lang="en-US" altLang="ja-JP" sz="1050" b="0" i="0" u="none" strike="noStrike" kern="1200" cap="none" spc="0" normalizeH="0" baseline="0" noProof="0" dirty="0">
                <a:ln>
                  <a:noFill/>
                </a:ln>
                <a:solidFill>
                  <a:prstClr val="black">
                    <a:lumMod val="65000"/>
                    <a:lumOff val="35000"/>
                  </a:prstClr>
                </a:solidFill>
                <a:effectLst/>
                <a:uLnTx/>
                <a:uFillTx/>
                <a:latin typeface="メイリオ"/>
                <a:ea typeface="メイリオ"/>
                <a:cs typeface="+mn-cs"/>
              </a:rPr>
              <a:t>8.1 10</a:t>
            </a:r>
            <a:endParaRPr kumimoji="1" lang="en-US" altLang="ja-JP" sz="105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p:txBody>
      </p:sp>
      <p:grpSp>
        <p:nvGrpSpPr>
          <p:cNvPr id="45" name="グループ化 525"/>
          <p:cNvGrpSpPr/>
          <p:nvPr/>
        </p:nvGrpSpPr>
        <p:grpSpPr>
          <a:xfrm>
            <a:off x="6652465" y="3349668"/>
            <a:ext cx="540000" cy="540000"/>
            <a:chOff x="3784104" y="1923678"/>
            <a:chExt cx="381000" cy="381000"/>
          </a:xfrm>
          <a:solidFill>
            <a:schemeClr val="tx2"/>
          </a:solidFill>
        </p:grpSpPr>
        <p:sp>
          <p:nvSpPr>
            <p:cNvPr id="4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54C2F0"/>
                </a:solidFill>
                <a:effectLst/>
                <a:uLnTx/>
                <a:uFillTx/>
                <a:latin typeface="メイリオ"/>
                <a:ea typeface="メイリオ"/>
                <a:cs typeface="+mn-cs"/>
              </a:endParaRPr>
            </a:p>
          </p:txBody>
        </p:sp>
        <p:sp>
          <p:nvSpPr>
            <p:cNvPr id="4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54C2F0"/>
                </a:solidFill>
                <a:effectLst/>
                <a:uLnTx/>
                <a:uFillTx/>
                <a:latin typeface="メイリオ"/>
                <a:ea typeface="メイリオ"/>
                <a:cs typeface="+mn-cs"/>
              </a:endParaRPr>
            </a:p>
          </p:txBody>
        </p:sp>
      </p:grpSp>
      <p:cxnSp>
        <p:nvCxnSpPr>
          <p:cNvPr id="48" name="直線コネクタ 47"/>
          <p:cNvCxnSpPr/>
          <p:nvPr/>
        </p:nvCxnSpPr>
        <p:spPr>
          <a:xfrm flipH="1">
            <a:off x="6751709" y="3193918"/>
            <a:ext cx="2" cy="142949"/>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49" name="テキスト ボックス 48"/>
          <p:cNvSpPr txBox="1"/>
          <p:nvPr/>
        </p:nvSpPr>
        <p:spPr>
          <a:xfrm>
            <a:off x="6751709" y="3913500"/>
            <a:ext cx="2361603" cy="847920"/>
          </a:xfrm>
          <a:prstGeom prst="rect">
            <a:avLst/>
          </a:prstGeom>
        </p:spPr>
        <p:txBody>
          <a:bodyPr wrap="square" lIns="0" tIns="0" rIns="0" bIns="0" rtlCol="0" anchor="t" anchorCtr="0">
            <a:noAutofit/>
          </a:bodyPr>
          <a:lstStyle/>
          <a:p>
            <a:pPr lvl="0">
              <a:spcBef>
                <a:spcPct val="0"/>
              </a:spcBef>
              <a:defRPr/>
            </a:pPr>
            <a:r>
              <a:rPr lang="ja-JP" altLang="en-US" sz="1050" dirty="0">
                <a:solidFill>
                  <a:prstClr val="black">
                    <a:lumMod val="75000"/>
                    <a:lumOff val="25000"/>
                  </a:prstClr>
                </a:solidFill>
                <a:latin typeface="メイリオ" pitchFamily="50" charset="-128"/>
                <a:ea typeface="メイリオ" pitchFamily="50" charset="-128"/>
                <a:cs typeface="メイリオ" pitchFamily="50" charset="-128"/>
              </a:rPr>
              <a:t>■ 対応ブラウザ</a:t>
            </a:r>
            <a:endParaRPr lang="en-US" altLang="ja-JP" sz="1050" dirty="0">
              <a:solidFill>
                <a:prstClr val="black">
                  <a:lumMod val="75000"/>
                  <a:lumOff val="25000"/>
                </a:prstClr>
              </a:solidFill>
              <a:latin typeface="メイリオ" pitchFamily="50" charset="-128"/>
              <a:ea typeface="メイリオ" pitchFamily="50" charset="-128"/>
              <a:cs typeface="メイリオ" pitchFamily="50" charset="-128"/>
            </a:endParaRPr>
          </a:p>
          <a:p>
            <a:pPr lvl="0">
              <a:lnSpc>
                <a:spcPct val="100000"/>
              </a:lnSpc>
            </a:pPr>
            <a:r>
              <a:rPr lang="en-US" altLang="ja-JP" sz="1050" dirty="0">
                <a:solidFill>
                  <a:srgbClr val="FF0000"/>
                </a:solidFill>
              </a:rPr>
              <a:t>Google Chrome</a:t>
            </a:r>
          </a:p>
          <a:p>
            <a:pPr lvl="0">
              <a:lnSpc>
                <a:spcPct val="100000"/>
              </a:lnSpc>
            </a:pPr>
            <a:r>
              <a:rPr lang="en-US" altLang="ja-JP" sz="1050" dirty="0">
                <a:solidFill>
                  <a:srgbClr val="FF0000"/>
                </a:solidFill>
              </a:rPr>
              <a:t>Mozilla Firefox</a:t>
            </a:r>
          </a:p>
          <a:p>
            <a:pPr lvl="0">
              <a:lnSpc>
                <a:spcPct val="100000"/>
              </a:lnSpc>
            </a:pPr>
            <a:r>
              <a:rPr lang="en-US" altLang="ja-JP" sz="1050" dirty="0">
                <a:solidFill>
                  <a:srgbClr val="FF0000"/>
                </a:solidFill>
              </a:rPr>
              <a:t>Microsoft Edge</a:t>
            </a:r>
          </a:p>
          <a:p>
            <a:pPr lvl="0">
              <a:lnSpc>
                <a:spcPct val="100000"/>
              </a:lnSpc>
            </a:pPr>
            <a:r>
              <a:rPr lang="en-US" altLang="ja-JP" sz="1050" dirty="0"/>
              <a:t>Internet Explorer 11(</a:t>
            </a:r>
            <a:r>
              <a:rPr lang="en-US" altLang="ja-JP" sz="1050" dirty="0">
                <a:latin typeface="メイリオ" pitchFamily="50" charset="-128"/>
                <a:ea typeface="メイリオ" pitchFamily="50" charset="-128"/>
                <a:cs typeface="メイリオ" pitchFamily="50" charset="-128"/>
              </a:rPr>
              <a:t>32bit)</a:t>
            </a:r>
            <a:endParaRPr lang="en-US" altLang="ja-JP" sz="1050" dirty="0">
              <a:solidFill>
                <a:srgbClr val="FF0000"/>
              </a:solidFill>
            </a:endParaRPr>
          </a:p>
        </p:txBody>
      </p:sp>
    </p:spTree>
    <p:extLst>
      <p:ext uri="{BB962C8B-B14F-4D97-AF65-F5344CB8AC3E}">
        <p14:creationId xmlns:p14="http://schemas.microsoft.com/office/powerpoint/2010/main" val="35646838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67</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ea typeface="+mn-ea"/>
              </a:rPr>
              <a:t>SuperStream</a:t>
            </a:r>
            <a:r>
              <a:rPr lang="en-US" altLang="ja-JP" sz="2000" dirty="0">
                <a:solidFill>
                  <a:prstClr val="white"/>
                </a:solidFill>
                <a:latin typeface="+mn-ea"/>
                <a:ea typeface="+mn-ea"/>
              </a:rPr>
              <a:t>-NX </a:t>
            </a:r>
            <a:r>
              <a:rPr lang="ja-JP" altLang="en-US" sz="2000" dirty="0">
                <a:solidFill>
                  <a:prstClr val="white"/>
                </a:solidFill>
                <a:latin typeface="+mn-ea"/>
                <a:ea typeface="+mn-ea"/>
              </a:rPr>
              <a:t>給与管理</a:t>
            </a:r>
            <a:r>
              <a:rPr lang="en-US" altLang="ja-JP" dirty="0">
                <a:solidFill>
                  <a:prstClr val="white"/>
                </a:solidFill>
              </a:rPr>
              <a:t/>
            </a:r>
            <a:br>
              <a:rPr lang="en-US" altLang="ja-JP" dirty="0">
                <a:solidFill>
                  <a:prstClr val="white"/>
                </a:solidFill>
              </a:rPr>
            </a:br>
            <a:r>
              <a:rPr lang="en-US" altLang="ja-JP" sz="1800" dirty="0">
                <a:solidFill>
                  <a:prstClr val="white"/>
                </a:solidFill>
              </a:rPr>
              <a:t>6.field/HR</a:t>
            </a:r>
            <a:r>
              <a:rPr lang="ja-JP" altLang="en-US" sz="1800" dirty="0">
                <a:solidFill>
                  <a:prstClr val="white"/>
                </a:solidFill>
              </a:rPr>
              <a:t> クラウド環境 対応</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12" name="正方形/長方形 11"/>
          <p:cNvSpPr/>
          <p:nvPr/>
        </p:nvSpPr>
        <p:spPr>
          <a:xfrm>
            <a:off x="228356" y="807554"/>
            <a:ext cx="8555644" cy="3785652"/>
          </a:xfrm>
          <a:prstGeom prst="rect">
            <a:avLst/>
          </a:prstGeom>
        </p:spPr>
        <p:txBody>
          <a:bodyPr wrap="square">
            <a:spAutoFit/>
          </a:bodyPr>
          <a:lstStyle/>
          <a:p>
            <a:pPr defTabSz="685800">
              <a:defRPr/>
            </a:pPr>
            <a:r>
              <a:rPr lang="ja-JP" altLang="en-US" sz="1000" dirty="0">
                <a:latin typeface="+mn-ea"/>
              </a:rPr>
              <a:t>下記の年末調整申告書の印刷を</a:t>
            </a:r>
            <a:r>
              <a:rPr lang="en-US" altLang="ja-JP" sz="1000" dirty="0">
                <a:latin typeface="+mn-ea"/>
              </a:rPr>
              <a:t>SVF</a:t>
            </a:r>
            <a:r>
              <a:rPr lang="ja-JP" altLang="en-US" sz="1000" dirty="0">
                <a:latin typeface="+mn-ea"/>
              </a:rPr>
              <a:t>（</a:t>
            </a:r>
            <a:r>
              <a:rPr lang="en-US" altLang="ja-JP" sz="1000" dirty="0" err="1">
                <a:latin typeface="+mn-ea"/>
              </a:rPr>
              <a:t>SuperVisualFormade</a:t>
            </a:r>
            <a:r>
              <a:rPr lang="en-US" altLang="ja-JP" sz="1000" dirty="0">
                <a:latin typeface="+mn-ea"/>
              </a:rPr>
              <a:t>)</a:t>
            </a:r>
            <a:r>
              <a:rPr lang="ja-JP" altLang="en-US" sz="1000" dirty="0" err="1">
                <a:latin typeface="+mn-ea"/>
              </a:rPr>
              <a:t>にて</a:t>
            </a:r>
            <a:r>
              <a:rPr lang="en-US" altLang="ja-JP" sz="1000" dirty="0">
                <a:latin typeface="+mn-ea"/>
              </a:rPr>
              <a:t>PDF</a:t>
            </a:r>
            <a:r>
              <a:rPr lang="ja-JP" altLang="en-US" sz="1000" dirty="0">
                <a:latin typeface="+mn-ea"/>
              </a:rPr>
              <a:t>出力するように対応します。</a:t>
            </a:r>
            <a:endParaRPr lang="en-US" altLang="ja-JP" sz="1000" dirty="0">
              <a:latin typeface="+mn-ea"/>
            </a:endParaRPr>
          </a:p>
          <a:p>
            <a:r>
              <a:rPr lang="ja-JP" altLang="en-US" sz="1000" dirty="0">
                <a:latin typeface="+mn-ea"/>
              </a:rPr>
              <a:t>　</a:t>
            </a:r>
            <a:r>
              <a:rPr lang="zh-TW" altLang="en-US" sz="1000" dirty="0">
                <a:latin typeface="+mn-ea"/>
              </a:rPr>
              <a:t>①扶養控除申告書</a:t>
            </a:r>
          </a:p>
          <a:p>
            <a:r>
              <a:rPr lang="ja-JP" altLang="en-US" sz="1000" dirty="0">
                <a:latin typeface="+mn-ea"/>
              </a:rPr>
              <a:t>　</a:t>
            </a:r>
            <a:r>
              <a:rPr lang="zh-TW" altLang="en-US" sz="1000" dirty="0">
                <a:latin typeface="+mn-ea"/>
              </a:rPr>
              <a:t>②保険料控除申告書</a:t>
            </a:r>
          </a:p>
          <a:p>
            <a:r>
              <a:rPr lang="ja-JP" altLang="en-US" sz="1000" dirty="0">
                <a:latin typeface="+mn-ea"/>
              </a:rPr>
              <a:t>　</a:t>
            </a:r>
            <a:r>
              <a:rPr lang="zh-TW" altLang="en-US" sz="1000" dirty="0">
                <a:latin typeface="+mn-ea"/>
              </a:rPr>
              <a:t>③基礎控除兼配偶者控除兼所得金額調整控除申告書</a:t>
            </a:r>
            <a:endParaRPr lang="ja-JP" altLang="en-US" sz="1000" dirty="0">
              <a:latin typeface="+mn-ea"/>
            </a:endParaRPr>
          </a:p>
          <a:p>
            <a:pPr defTabSz="685800">
              <a:defRPr/>
            </a:pPr>
            <a:endParaRPr lang="en-US" altLang="ja-JP" sz="1000" dirty="0">
              <a:latin typeface="+mn-ea"/>
            </a:endParaRPr>
          </a:p>
          <a:p>
            <a:pPr lvl="0" defTabSz="685800">
              <a:defRPr/>
            </a:pPr>
            <a:r>
              <a:rPr lang="en-US" altLang="ja-JP" sz="1000" dirty="0">
                <a:latin typeface="+mn-ea"/>
              </a:rPr>
              <a:t>SVF</a:t>
            </a:r>
            <a:r>
              <a:rPr lang="ja-JP" altLang="en-US" sz="1000" dirty="0">
                <a:latin typeface="+mn-ea"/>
              </a:rPr>
              <a:t>化により、</a:t>
            </a:r>
            <a:r>
              <a:rPr lang="en-US" altLang="ja-JP" sz="1000" dirty="0">
                <a:latin typeface="+mn-ea"/>
              </a:rPr>
              <a:t>field/HR</a:t>
            </a:r>
            <a:r>
              <a:rPr lang="ja-JP" altLang="en-US" sz="1000" dirty="0">
                <a:latin typeface="+mn-ea"/>
              </a:rPr>
              <a:t>の設定ファイルに項目追加があります。</a:t>
            </a:r>
            <a:endParaRPr lang="en-US" altLang="ja-JP" sz="1000" dirty="0">
              <a:latin typeface="+mn-ea"/>
            </a:endParaRPr>
          </a:p>
          <a:p>
            <a:pPr lvl="0" defTabSz="685800">
              <a:defRPr/>
            </a:pPr>
            <a:r>
              <a:rPr lang="ja-JP" altLang="en-US" sz="1000" dirty="0">
                <a:latin typeface="+mn-ea"/>
              </a:rPr>
              <a:t>＜</a:t>
            </a:r>
            <a:r>
              <a:rPr lang="en-US" altLang="ja-JP" sz="1000" dirty="0">
                <a:latin typeface="+mn-ea"/>
              </a:rPr>
              <a:t>field/HR</a:t>
            </a:r>
            <a:r>
              <a:rPr lang="ja-JP" altLang="en-US" sz="1000" dirty="0">
                <a:latin typeface="+mn-ea"/>
              </a:rPr>
              <a:t>インストールフォルダ＞</a:t>
            </a:r>
            <a:r>
              <a:rPr lang="en-US" altLang="ja-JP" sz="1000" dirty="0">
                <a:latin typeface="+mn-ea"/>
              </a:rPr>
              <a:t>\WEB-INF\classes\</a:t>
            </a:r>
            <a:r>
              <a:rPr lang="en-US" altLang="ja-JP" sz="1000" dirty="0" err="1">
                <a:latin typeface="+mn-ea"/>
              </a:rPr>
              <a:t>jp</a:t>
            </a:r>
            <a:r>
              <a:rPr lang="en-US" altLang="ja-JP" sz="1000" dirty="0">
                <a:latin typeface="+mn-ea"/>
              </a:rPr>
              <a:t>\co\</a:t>
            </a:r>
            <a:r>
              <a:rPr lang="en-US" altLang="ja-JP" sz="1000" dirty="0" err="1">
                <a:latin typeface="+mn-ea"/>
              </a:rPr>
              <a:t>ssjkk</a:t>
            </a:r>
            <a:r>
              <a:rPr lang="en-US" altLang="ja-JP" sz="1000" dirty="0">
                <a:latin typeface="+mn-ea"/>
              </a:rPr>
              <a:t>\</a:t>
            </a:r>
            <a:r>
              <a:rPr lang="en-US" altLang="ja-JP" sz="1000" dirty="0" err="1">
                <a:latin typeface="+mn-ea"/>
              </a:rPr>
              <a:t>ws</a:t>
            </a:r>
            <a:r>
              <a:rPr lang="en-US" altLang="ja-JP" sz="1000" dirty="0">
                <a:latin typeface="+mn-ea"/>
              </a:rPr>
              <a:t>\resources\</a:t>
            </a:r>
            <a:r>
              <a:rPr lang="en-US" altLang="ja-JP" sz="1000" dirty="0" err="1">
                <a:latin typeface="+mn-ea"/>
              </a:rPr>
              <a:t>Config.properties</a:t>
            </a:r>
            <a:endParaRPr lang="en-US" altLang="ja-JP" sz="1000" dirty="0">
              <a:latin typeface="+mn-ea"/>
            </a:endParaRPr>
          </a:p>
          <a:p>
            <a:pPr lvl="0" defTabSz="685800">
              <a:defRPr/>
            </a:pPr>
            <a:endParaRPr lang="en-US" altLang="ja-JP" sz="1000" dirty="0">
              <a:latin typeface="+mn-ea"/>
            </a:endParaRPr>
          </a:p>
          <a:p>
            <a:pPr lvl="0" defTabSz="685800">
              <a:defRPr/>
            </a:pPr>
            <a:endParaRPr lang="en-US" altLang="ja-JP" sz="1000" dirty="0">
              <a:latin typeface="+mn-ea"/>
            </a:endParaRPr>
          </a:p>
          <a:p>
            <a:pPr lvl="0" defTabSz="685800">
              <a:defRPr/>
            </a:pPr>
            <a:endParaRPr lang="en-US" altLang="ja-JP" sz="1000" dirty="0">
              <a:latin typeface="+mn-ea"/>
            </a:endParaRPr>
          </a:p>
          <a:p>
            <a:pPr lvl="0" defTabSz="685800">
              <a:defRPr/>
            </a:pPr>
            <a:endParaRPr lang="en-US" altLang="ja-JP" sz="1000" dirty="0">
              <a:latin typeface="+mn-ea"/>
            </a:endParaRPr>
          </a:p>
          <a:p>
            <a:pPr lvl="0" defTabSz="685800">
              <a:defRPr/>
            </a:pPr>
            <a:endParaRPr lang="en-US" altLang="ja-JP" sz="1000" dirty="0">
              <a:latin typeface="+mn-ea"/>
            </a:endParaRPr>
          </a:p>
          <a:p>
            <a:pPr lvl="0" defTabSz="685800">
              <a:defRPr/>
            </a:pPr>
            <a:endParaRPr lang="en-US" altLang="ja-JP" sz="1000" dirty="0">
              <a:latin typeface="+mn-ea"/>
            </a:endParaRPr>
          </a:p>
          <a:p>
            <a:pPr lvl="0" defTabSz="685800">
              <a:defRPr/>
            </a:pPr>
            <a:endParaRPr lang="en-US" altLang="ja-JP" sz="1000" dirty="0">
              <a:latin typeface="+mn-ea"/>
            </a:endParaRPr>
          </a:p>
          <a:p>
            <a:pPr lvl="0" defTabSz="685800">
              <a:defRPr/>
            </a:pPr>
            <a:r>
              <a:rPr lang="en-US" altLang="ja-JP" sz="1000" dirty="0">
                <a:latin typeface="+mn-ea"/>
              </a:rPr>
              <a:t>※field/HR</a:t>
            </a:r>
            <a:r>
              <a:rPr lang="ja-JP" altLang="en-US" sz="1000" dirty="0">
                <a:latin typeface="+mn-ea"/>
              </a:rPr>
              <a:t>の</a:t>
            </a:r>
            <a:r>
              <a:rPr lang="en-US" altLang="ja-JP" sz="1000" dirty="0">
                <a:latin typeface="+mn-ea"/>
              </a:rPr>
              <a:t>SVF</a:t>
            </a:r>
            <a:r>
              <a:rPr lang="ja-JP" altLang="en-US" sz="1000" dirty="0">
                <a:latin typeface="+mn-ea"/>
              </a:rPr>
              <a:t>帳票出力では、</a:t>
            </a:r>
            <a:r>
              <a:rPr lang="en-US" altLang="ja-JP" sz="1000" dirty="0">
                <a:latin typeface="+mn-ea"/>
              </a:rPr>
              <a:t>NX</a:t>
            </a:r>
            <a:r>
              <a:rPr lang="ja-JP" altLang="en-US" sz="1000" dirty="0">
                <a:latin typeface="+mn-ea"/>
              </a:rPr>
              <a:t>人事給与のログインサービス及び、</a:t>
            </a:r>
            <a:r>
              <a:rPr lang="en-US" altLang="ja-JP" sz="1000" dirty="0">
                <a:latin typeface="+mn-ea"/>
              </a:rPr>
              <a:t>SVF</a:t>
            </a:r>
            <a:r>
              <a:rPr lang="ja-JP" altLang="en-US" sz="1000" dirty="0">
                <a:latin typeface="+mn-ea"/>
              </a:rPr>
              <a:t>帳票出力サービスを利用するため、</a:t>
            </a:r>
            <a:r>
              <a:rPr lang="en-US" altLang="ja-JP" sz="1000" dirty="0">
                <a:latin typeface="+mn-ea"/>
              </a:rPr>
              <a:t>NX</a:t>
            </a:r>
            <a:r>
              <a:rPr lang="ja-JP" altLang="en-US" sz="1000" dirty="0">
                <a:latin typeface="+mn-ea"/>
              </a:rPr>
              <a:t>サービス実行ユーザー</a:t>
            </a:r>
            <a:r>
              <a:rPr lang="en-US" altLang="ja-JP" sz="1000" dirty="0">
                <a:latin typeface="+mn-ea"/>
              </a:rPr>
              <a:t>ID</a:t>
            </a:r>
            <a:r>
              <a:rPr lang="ja-JP" altLang="en-US" sz="1000" dirty="0">
                <a:latin typeface="+mn-ea"/>
              </a:rPr>
              <a:t>には、</a:t>
            </a:r>
            <a:endParaRPr lang="en-US" altLang="ja-JP" sz="1000" dirty="0">
              <a:latin typeface="+mn-ea"/>
            </a:endParaRPr>
          </a:p>
          <a:p>
            <a:pPr lvl="0" defTabSz="685800">
              <a:defRPr/>
            </a:pPr>
            <a:r>
              <a:rPr lang="ja-JP" altLang="en-US" sz="1000" dirty="0">
                <a:latin typeface="+mn-ea"/>
              </a:rPr>
              <a:t>　以下の権限が必要です。</a:t>
            </a:r>
          </a:p>
          <a:p>
            <a:pPr lvl="0" defTabSz="685800">
              <a:defRPr/>
            </a:pPr>
            <a:r>
              <a:rPr lang="ja-JP" altLang="en-US" sz="1000" dirty="0">
                <a:latin typeface="+mn-ea"/>
              </a:rPr>
              <a:t>	・扶養控除申告書実行権限（</a:t>
            </a:r>
            <a:r>
              <a:rPr lang="en-US" altLang="ja-JP" sz="1000" dirty="0">
                <a:latin typeface="+mn-ea"/>
              </a:rPr>
              <a:t>NX</a:t>
            </a:r>
            <a:r>
              <a:rPr lang="ja-JP" altLang="en-US" sz="1000" dirty="0">
                <a:latin typeface="+mn-ea"/>
              </a:rPr>
              <a:t>サービス実行ユーザーが</a:t>
            </a:r>
            <a:r>
              <a:rPr lang="en-US" altLang="ja-JP" sz="1000" dirty="0">
                <a:latin typeface="+mn-ea"/>
              </a:rPr>
              <a:t>NX</a:t>
            </a:r>
            <a:r>
              <a:rPr lang="ja-JP" altLang="en-US" sz="1000" dirty="0">
                <a:latin typeface="+mn-ea"/>
              </a:rPr>
              <a:t>給与管理メニューより起動可能）</a:t>
            </a:r>
          </a:p>
          <a:p>
            <a:pPr lvl="0" defTabSz="685800">
              <a:defRPr/>
            </a:pPr>
            <a:r>
              <a:rPr lang="ja-JP" altLang="en-US" sz="1000" dirty="0">
                <a:latin typeface="+mn-ea"/>
              </a:rPr>
              <a:t>	・保険料兼配偶者特別控除申告書実行権限（</a:t>
            </a:r>
            <a:r>
              <a:rPr lang="en-US" altLang="ja-JP" sz="1000" dirty="0">
                <a:latin typeface="+mn-ea"/>
              </a:rPr>
              <a:t> NX</a:t>
            </a:r>
            <a:r>
              <a:rPr lang="ja-JP" altLang="en-US" sz="1000" dirty="0">
                <a:latin typeface="+mn-ea"/>
              </a:rPr>
              <a:t>サービス実行ユーザーが</a:t>
            </a:r>
            <a:r>
              <a:rPr lang="en-US" altLang="ja-JP" sz="1000" dirty="0">
                <a:latin typeface="+mn-ea"/>
              </a:rPr>
              <a:t>NX</a:t>
            </a:r>
            <a:r>
              <a:rPr lang="ja-JP" altLang="en-US" sz="1000" dirty="0">
                <a:latin typeface="+mn-ea"/>
              </a:rPr>
              <a:t>給与管理メニューより起動可能）</a:t>
            </a:r>
          </a:p>
          <a:p>
            <a:pPr lvl="0" defTabSz="685800">
              <a:defRPr/>
            </a:pPr>
            <a:r>
              <a:rPr lang="ja-JP" altLang="en-US" sz="1000" dirty="0">
                <a:latin typeface="+mn-ea"/>
              </a:rPr>
              <a:t>	・マイナンバー権限</a:t>
            </a:r>
            <a:endParaRPr lang="en-US" altLang="ja-JP" sz="1000" dirty="0">
              <a:latin typeface="+mn-ea"/>
            </a:endParaRPr>
          </a:p>
          <a:p>
            <a:pPr lvl="0" defTabSz="685800">
              <a:defRPr/>
            </a:pPr>
            <a:r>
              <a:rPr lang="ja-JP" altLang="en-US" sz="1000" dirty="0">
                <a:latin typeface="+mn-ea"/>
              </a:rPr>
              <a:t>注意：申告書はログインユーザー本人分のみ印刷可能です。</a:t>
            </a:r>
            <a:r>
              <a:rPr lang="en-US" altLang="ja-JP" sz="1000" dirty="0">
                <a:latin typeface="+mn-ea"/>
              </a:rPr>
              <a:t>NX</a:t>
            </a:r>
            <a:r>
              <a:rPr lang="ja-JP" altLang="en-US" sz="1000" dirty="0">
                <a:latin typeface="+mn-ea"/>
              </a:rPr>
              <a:t>サービス実行ユーザーはシステム内の管理ユーザーです。</a:t>
            </a:r>
          </a:p>
          <a:p>
            <a:pPr lvl="0" defTabSz="685800">
              <a:defRPr/>
            </a:pPr>
            <a:endParaRPr lang="en-US" altLang="ja-JP" sz="1000" dirty="0">
              <a:solidFill>
                <a:srgbClr val="FF0000"/>
              </a:solidFill>
              <a:latin typeface="+mn-ea"/>
            </a:endParaRPr>
          </a:p>
          <a:p>
            <a:pPr lvl="0" defTabSz="685800">
              <a:defRPr/>
            </a:pPr>
            <a:r>
              <a:rPr lang="ja-JP" altLang="en-US" sz="1000" dirty="0">
                <a:latin typeface="+mn-ea"/>
              </a:rPr>
              <a:t>帳票をブラウザで表示するか、</a:t>
            </a:r>
            <a:r>
              <a:rPr lang="en-US" altLang="ja-JP" sz="1000" dirty="0">
                <a:latin typeface="+mn-ea"/>
              </a:rPr>
              <a:t>Adobe Acrobat Reader</a:t>
            </a:r>
            <a:r>
              <a:rPr lang="ja-JP" altLang="en-US" sz="1000" dirty="0">
                <a:latin typeface="+mn-ea"/>
              </a:rPr>
              <a:t>で表示するかはブラウザの設定で指定してください。</a:t>
            </a:r>
            <a:endParaRPr lang="en-US" altLang="ja-JP" sz="1000" dirty="0">
              <a:latin typeface="+mn-ea"/>
            </a:endParaRPr>
          </a:p>
          <a:p>
            <a:pPr lvl="0" defTabSz="685800">
              <a:defRPr/>
            </a:pPr>
            <a:r>
              <a:rPr lang="ja-JP" altLang="en-US" sz="1000" dirty="0">
                <a:latin typeface="+mn-ea"/>
              </a:rPr>
              <a:t>例）</a:t>
            </a:r>
            <a:r>
              <a:rPr lang="en-US" altLang="ja-JP" sz="1000" dirty="0">
                <a:latin typeface="+mn-ea"/>
              </a:rPr>
              <a:t> Chrome </a:t>
            </a:r>
            <a:r>
              <a:rPr lang="ja-JP" altLang="en-US" sz="1000" dirty="0">
                <a:latin typeface="+mn-ea"/>
              </a:rPr>
              <a:t>：設定　⇒　プライバシーとセキュリティ　⇒　サイト設定　⇒　</a:t>
            </a:r>
            <a:r>
              <a:rPr lang="en-US" altLang="ja-JP" sz="1000" dirty="0">
                <a:latin typeface="+mn-ea"/>
              </a:rPr>
              <a:t>PDF</a:t>
            </a:r>
            <a:r>
              <a:rPr lang="ja-JP" altLang="en-US" sz="1000" dirty="0">
                <a:latin typeface="+mn-ea"/>
              </a:rPr>
              <a:t>ドキュメント</a:t>
            </a:r>
            <a:endParaRPr lang="en-US" altLang="ja-JP" sz="1000" dirty="0">
              <a:latin typeface="+mn-ea"/>
            </a:endParaRPr>
          </a:p>
          <a:p>
            <a:pPr lvl="0" defTabSz="685800">
              <a:defRPr/>
            </a:pPr>
            <a:r>
              <a:rPr lang="ja-JP" altLang="en-US" sz="1000" dirty="0">
                <a:latin typeface="+mn-ea"/>
              </a:rPr>
              <a:t>　　「</a:t>
            </a:r>
            <a:r>
              <a:rPr lang="en-US" altLang="ja-JP" sz="1000" dirty="0">
                <a:latin typeface="+mn-ea"/>
              </a:rPr>
              <a:t>PDF </a:t>
            </a:r>
            <a:r>
              <a:rPr lang="ja-JP" altLang="en-US" sz="1000" dirty="0">
                <a:latin typeface="+mn-ea"/>
              </a:rPr>
              <a:t>ファイルを </a:t>
            </a:r>
            <a:r>
              <a:rPr lang="en-US" altLang="ja-JP" sz="1000" dirty="0">
                <a:latin typeface="+mn-ea"/>
              </a:rPr>
              <a:t>Chrome </a:t>
            </a:r>
            <a:r>
              <a:rPr lang="ja-JP" altLang="en-US" sz="1000" dirty="0">
                <a:latin typeface="+mn-ea"/>
              </a:rPr>
              <a:t>で自動的に開く代わりにダウンロードする」が有効時は</a:t>
            </a:r>
            <a:r>
              <a:rPr lang="en-US" altLang="ja-JP" sz="1000" dirty="0">
                <a:latin typeface="+mn-ea"/>
              </a:rPr>
              <a:t>Acrobat Reader </a:t>
            </a:r>
            <a:r>
              <a:rPr lang="ja-JP" altLang="en-US" sz="1000" dirty="0" err="1">
                <a:latin typeface="+mn-ea"/>
              </a:rPr>
              <a:t>、</a:t>
            </a:r>
            <a:r>
              <a:rPr lang="ja-JP" altLang="en-US" sz="1000" dirty="0">
                <a:latin typeface="+mn-ea"/>
              </a:rPr>
              <a:t>無効時はブラウザ表示になります。</a:t>
            </a:r>
            <a:endParaRPr lang="en-US" altLang="ja-JP" sz="1000" dirty="0">
              <a:latin typeface="+mn-ea"/>
            </a:endParaRPr>
          </a:p>
        </p:txBody>
      </p:sp>
      <p:graphicFrame>
        <p:nvGraphicFramePr>
          <p:cNvPr id="13" name="表 12"/>
          <p:cNvGraphicFramePr>
            <a:graphicFrameLocks noGrp="1"/>
          </p:cNvGraphicFramePr>
          <p:nvPr>
            <p:extLst>
              <p:ext uri="{D42A27DB-BD31-4B8C-83A1-F6EECF244321}">
                <p14:modId xmlns:p14="http://schemas.microsoft.com/office/powerpoint/2010/main" val="2067137294"/>
              </p:ext>
            </p:extLst>
          </p:nvPr>
        </p:nvGraphicFramePr>
        <p:xfrm>
          <a:off x="360001" y="1923678"/>
          <a:ext cx="6480251" cy="914400"/>
        </p:xfrm>
        <a:graphic>
          <a:graphicData uri="http://schemas.openxmlformats.org/drawingml/2006/table">
            <a:tbl>
              <a:tblPr firstRow="1" bandRow="1">
                <a:tableStyleId>{21E4AEA4-8DFA-4A89-87EB-49C32662AFE0}</a:tableStyleId>
              </a:tblPr>
              <a:tblGrid>
                <a:gridCol w="2947132">
                  <a:extLst>
                    <a:ext uri="{9D8B030D-6E8A-4147-A177-3AD203B41FA5}">
                      <a16:colId xmlns:a16="http://schemas.microsoft.com/office/drawing/2014/main" val="744128327"/>
                    </a:ext>
                  </a:extLst>
                </a:gridCol>
                <a:gridCol w="868823">
                  <a:extLst>
                    <a:ext uri="{9D8B030D-6E8A-4147-A177-3AD203B41FA5}">
                      <a16:colId xmlns:a16="http://schemas.microsoft.com/office/drawing/2014/main" val="3706995798"/>
                    </a:ext>
                  </a:extLst>
                </a:gridCol>
                <a:gridCol w="2664296">
                  <a:extLst>
                    <a:ext uri="{9D8B030D-6E8A-4147-A177-3AD203B41FA5}">
                      <a16:colId xmlns:a16="http://schemas.microsoft.com/office/drawing/2014/main" val="1362471758"/>
                    </a:ext>
                  </a:extLst>
                </a:gridCol>
              </a:tblGrid>
              <a:tr h="0">
                <a:tc>
                  <a:txBody>
                    <a:bodyPr/>
                    <a:lstStyle/>
                    <a:p>
                      <a:r>
                        <a:rPr kumimoji="1" lang="ja-JP" altLang="en-US" sz="900" b="0" dirty="0">
                          <a:latin typeface="+mn-ea"/>
                          <a:ea typeface="+mn-ea"/>
                        </a:rPr>
                        <a:t>追加項目</a:t>
                      </a:r>
                    </a:p>
                  </a:txBody>
                  <a:tcPr/>
                </a:tc>
                <a:tc>
                  <a:txBody>
                    <a:bodyPr/>
                    <a:lstStyle/>
                    <a:p>
                      <a:r>
                        <a:rPr kumimoji="1" lang="ja-JP" altLang="en-US" sz="900" b="0" dirty="0">
                          <a:latin typeface="+mn-ea"/>
                          <a:ea typeface="+mn-ea"/>
                        </a:rPr>
                        <a:t>項目名</a:t>
                      </a:r>
                    </a:p>
                  </a:txBody>
                  <a:tcPr/>
                </a:tc>
                <a:tc>
                  <a:txBody>
                    <a:bodyPr/>
                    <a:lstStyle/>
                    <a:p>
                      <a:r>
                        <a:rPr kumimoji="1" lang="ja-JP" altLang="en-US" sz="900" b="0" dirty="0">
                          <a:latin typeface="+mn-ea"/>
                          <a:ea typeface="+mn-ea"/>
                        </a:rPr>
                        <a:t>設定例</a:t>
                      </a:r>
                    </a:p>
                  </a:txBody>
                  <a:tcPr/>
                </a:tc>
                <a:extLst>
                  <a:ext uri="{0D108BD9-81ED-4DB2-BD59-A6C34878D82A}">
                    <a16:rowId xmlns:a16="http://schemas.microsoft.com/office/drawing/2014/main" val="2458625585"/>
                  </a:ext>
                </a:extLst>
              </a:tr>
              <a:tr h="0">
                <a:tc>
                  <a:txBody>
                    <a:bodyPr/>
                    <a:lstStyle/>
                    <a:p>
                      <a:r>
                        <a:rPr kumimoji="1" lang="en-US" altLang="ja-JP" sz="900" dirty="0">
                          <a:latin typeface="+mn-ea"/>
                          <a:ea typeface="+mn-ea"/>
                        </a:rPr>
                        <a:t>NX</a:t>
                      </a:r>
                      <a:r>
                        <a:rPr kumimoji="1" lang="ja-JP" altLang="en-US" sz="900" dirty="0">
                          <a:latin typeface="+mn-ea"/>
                          <a:ea typeface="+mn-ea"/>
                        </a:rPr>
                        <a:t>ロケーション（＜ホスト名＞</a:t>
                      </a:r>
                      <a:r>
                        <a:rPr kumimoji="1" lang="en-US" altLang="ja-JP" sz="900" dirty="0">
                          <a:latin typeface="+mn-ea"/>
                          <a:ea typeface="+mn-ea"/>
                        </a:rPr>
                        <a:t>/</a:t>
                      </a:r>
                      <a:r>
                        <a:rPr kumimoji="1" lang="ja-JP" altLang="en-US" sz="900" dirty="0">
                          <a:latin typeface="+mn-ea"/>
                          <a:ea typeface="+mn-ea"/>
                        </a:rPr>
                        <a:t>＜サイト名＞）</a:t>
                      </a:r>
                    </a:p>
                  </a:txBody>
                  <a:tcPr/>
                </a:tc>
                <a:tc>
                  <a:txBody>
                    <a:bodyPr/>
                    <a:lstStyle/>
                    <a:p>
                      <a:r>
                        <a:rPr kumimoji="1" lang="en-US" altLang="zh-TW" sz="900" dirty="0">
                          <a:latin typeface="+mn-ea"/>
                          <a:ea typeface="+mn-ea"/>
                        </a:rPr>
                        <a:t>NX_URL</a:t>
                      </a:r>
                      <a:endParaRPr kumimoji="1" lang="ja-JP" altLang="en-US" sz="900" dirty="0">
                        <a:latin typeface="+mn-ea"/>
                        <a:ea typeface="+mn-ea"/>
                      </a:endParaRPr>
                    </a:p>
                  </a:txBody>
                  <a:tcPr/>
                </a:tc>
                <a:tc>
                  <a:txBody>
                    <a:bodyPr/>
                    <a:lstStyle/>
                    <a:p>
                      <a:r>
                        <a:rPr kumimoji="1" lang="en-US" altLang="zh-TW" sz="900" dirty="0">
                          <a:latin typeface="+mn-ea"/>
                          <a:ea typeface="+mn-ea"/>
                        </a:rPr>
                        <a:t>NX_URL=</a:t>
                      </a:r>
                      <a:r>
                        <a:rPr kumimoji="1" lang="en-US" altLang="zh-TW" sz="900" dirty="0" err="1">
                          <a:latin typeface="+mn-ea"/>
                          <a:ea typeface="+mn-ea"/>
                        </a:rPr>
                        <a:t>nxsv</a:t>
                      </a:r>
                      <a:r>
                        <a:rPr kumimoji="1" lang="en-US" altLang="zh-TW" sz="900" dirty="0">
                          <a:latin typeface="+mn-ea"/>
                          <a:ea typeface="+mn-ea"/>
                        </a:rPr>
                        <a:t>/</a:t>
                      </a:r>
                      <a:r>
                        <a:rPr kumimoji="1" lang="en-US" altLang="zh-TW" sz="900" dirty="0" err="1">
                          <a:latin typeface="+mn-ea"/>
                          <a:ea typeface="+mn-ea"/>
                        </a:rPr>
                        <a:t>SuperStreamNX</a:t>
                      </a:r>
                      <a:endParaRPr kumimoji="1" lang="ja-JP" altLang="en-US" sz="900" dirty="0">
                        <a:latin typeface="+mn-ea"/>
                        <a:ea typeface="+mn-ea"/>
                      </a:endParaRPr>
                    </a:p>
                  </a:txBody>
                  <a:tcPr/>
                </a:tc>
                <a:extLst>
                  <a:ext uri="{0D108BD9-81ED-4DB2-BD59-A6C34878D82A}">
                    <a16:rowId xmlns:a16="http://schemas.microsoft.com/office/drawing/2014/main" val="3937712758"/>
                  </a:ext>
                </a:extLst>
              </a:tr>
              <a:tr h="0">
                <a:tc>
                  <a:txBody>
                    <a:bodyPr/>
                    <a:lstStyle/>
                    <a:p>
                      <a:r>
                        <a:rPr kumimoji="1" lang="en-US" altLang="ja-JP" sz="900" dirty="0">
                          <a:latin typeface="+mn-ea"/>
                          <a:ea typeface="+mn-ea"/>
                        </a:rPr>
                        <a:t>NX</a:t>
                      </a:r>
                      <a:r>
                        <a:rPr kumimoji="1" lang="ja-JP" altLang="en-US" sz="900" dirty="0">
                          <a:latin typeface="+mn-ea"/>
                          <a:ea typeface="+mn-ea"/>
                        </a:rPr>
                        <a:t>サービス実行ユーザー</a:t>
                      </a:r>
                      <a:r>
                        <a:rPr kumimoji="1" lang="en-US" altLang="ja-JP" sz="900" dirty="0">
                          <a:latin typeface="+mn-ea"/>
                          <a:ea typeface="+mn-ea"/>
                        </a:rPr>
                        <a:t>ID</a:t>
                      </a:r>
                      <a:endParaRPr kumimoji="1" lang="ja-JP" altLang="en-US" sz="900" dirty="0">
                        <a:latin typeface="+mn-ea"/>
                        <a:ea typeface="+mn-ea"/>
                      </a:endParaRPr>
                    </a:p>
                  </a:txBody>
                  <a:tcPr/>
                </a:tc>
                <a:tc>
                  <a:txBody>
                    <a:bodyPr/>
                    <a:lstStyle/>
                    <a:p>
                      <a:r>
                        <a:rPr kumimoji="1" lang="en-US" altLang="zh-TW" sz="900" dirty="0">
                          <a:latin typeface="+mn-ea"/>
                          <a:ea typeface="+mn-ea"/>
                        </a:rPr>
                        <a:t>NX_USER</a:t>
                      </a:r>
                      <a:endParaRPr kumimoji="1" lang="ja-JP" altLang="en-US" sz="900" dirty="0">
                        <a:latin typeface="+mn-ea"/>
                        <a:ea typeface="+mn-ea"/>
                      </a:endParaRPr>
                    </a:p>
                  </a:txBody>
                  <a:tcPr/>
                </a:tc>
                <a:tc>
                  <a:txBody>
                    <a:bodyPr/>
                    <a:lstStyle/>
                    <a:p>
                      <a:r>
                        <a:rPr kumimoji="1" lang="en-US" altLang="zh-TW" sz="900" dirty="0">
                          <a:latin typeface="+mn-ea"/>
                          <a:ea typeface="+mn-ea"/>
                        </a:rPr>
                        <a:t>NX_USER=SUPERVISOR</a:t>
                      </a:r>
                      <a:endParaRPr kumimoji="1" lang="ja-JP" altLang="en-US" sz="900" dirty="0">
                        <a:latin typeface="+mn-ea"/>
                        <a:ea typeface="+mn-ea"/>
                      </a:endParaRPr>
                    </a:p>
                  </a:txBody>
                  <a:tcPr/>
                </a:tc>
                <a:extLst>
                  <a:ext uri="{0D108BD9-81ED-4DB2-BD59-A6C34878D82A}">
                    <a16:rowId xmlns:a16="http://schemas.microsoft.com/office/drawing/2014/main" val="2286974158"/>
                  </a:ext>
                </a:extLst>
              </a:tr>
              <a:tr h="0">
                <a:tc>
                  <a:txBody>
                    <a:bodyPr/>
                    <a:lstStyle/>
                    <a:p>
                      <a:r>
                        <a:rPr kumimoji="1" lang="en-US" altLang="ja-JP" sz="900" dirty="0">
                          <a:latin typeface="+mn-ea"/>
                          <a:ea typeface="+mn-ea"/>
                        </a:rPr>
                        <a:t>NX</a:t>
                      </a:r>
                      <a:r>
                        <a:rPr kumimoji="1" lang="ja-JP" altLang="en-US" sz="900" dirty="0">
                          <a:latin typeface="+mn-ea"/>
                          <a:ea typeface="+mn-ea"/>
                        </a:rPr>
                        <a:t>サービス実行ユーザーパスワード</a:t>
                      </a:r>
                    </a:p>
                  </a:txBody>
                  <a:tcPr/>
                </a:tc>
                <a:tc>
                  <a:txBody>
                    <a:bodyPr/>
                    <a:lstStyle/>
                    <a:p>
                      <a:r>
                        <a:rPr kumimoji="1" lang="en-US" altLang="ja-JP" sz="900" dirty="0">
                          <a:latin typeface="+mn-ea"/>
                          <a:ea typeface="+mn-ea"/>
                        </a:rPr>
                        <a:t>NX_PASS</a:t>
                      </a:r>
                      <a:endParaRPr kumimoji="1" lang="ja-JP" altLang="en-US" sz="900" dirty="0">
                        <a:latin typeface="+mn-ea"/>
                        <a:ea typeface="+mn-ea"/>
                      </a:endParaRPr>
                    </a:p>
                  </a:txBody>
                  <a:tcPr/>
                </a:tc>
                <a:tc>
                  <a:txBody>
                    <a:bodyPr/>
                    <a:lstStyle/>
                    <a:p>
                      <a:r>
                        <a:rPr kumimoji="1" lang="en-US" altLang="zh-TW" sz="900" dirty="0">
                          <a:latin typeface="+mn-ea"/>
                          <a:ea typeface="+mn-ea"/>
                        </a:rPr>
                        <a:t>NX_PASS=SUPERVISOR</a:t>
                      </a:r>
                      <a:endParaRPr kumimoji="1" lang="ja-JP" altLang="en-US" sz="900" dirty="0">
                        <a:latin typeface="+mn-ea"/>
                        <a:ea typeface="+mn-ea"/>
                      </a:endParaRPr>
                    </a:p>
                  </a:txBody>
                  <a:tcPr/>
                </a:tc>
                <a:extLst>
                  <a:ext uri="{0D108BD9-81ED-4DB2-BD59-A6C34878D82A}">
                    <a16:rowId xmlns:a16="http://schemas.microsoft.com/office/drawing/2014/main" val="832533995"/>
                  </a:ext>
                </a:extLst>
              </a:tr>
            </a:tbl>
          </a:graphicData>
        </a:graphic>
      </p:graphicFrame>
    </p:spTree>
    <p:extLst>
      <p:ext uri="{BB962C8B-B14F-4D97-AF65-F5344CB8AC3E}">
        <p14:creationId xmlns:p14="http://schemas.microsoft.com/office/powerpoint/2010/main" val="19629491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506780" y="1555836"/>
            <a:ext cx="5031602" cy="3104920"/>
            <a:chOff x="506780" y="1555836"/>
            <a:chExt cx="5031602" cy="3104920"/>
          </a:xfrm>
        </p:grpSpPr>
        <p:pic>
          <p:nvPicPr>
            <p:cNvPr id="3" name="図 2"/>
            <p:cNvPicPr>
              <a:picLocks noChangeAspect="1"/>
            </p:cNvPicPr>
            <p:nvPr/>
          </p:nvPicPr>
          <p:blipFill>
            <a:blip r:embed="rId3"/>
            <a:stretch>
              <a:fillRect/>
            </a:stretch>
          </p:blipFill>
          <p:spPr>
            <a:xfrm>
              <a:off x="506780" y="3183818"/>
              <a:ext cx="5031602" cy="1476938"/>
            </a:xfrm>
            <a:prstGeom prst="rect">
              <a:avLst/>
            </a:prstGeom>
          </p:spPr>
        </p:pic>
        <p:pic>
          <p:nvPicPr>
            <p:cNvPr id="2" name="図 1"/>
            <p:cNvPicPr>
              <a:picLocks noChangeAspect="1"/>
            </p:cNvPicPr>
            <p:nvPr/>
          </p:nvPicPr>
          <p:blipFill>
            <a:blip r:embed="rId4"/>
            <a:stretch>
              <a:fillRect/>
            </a:stretch>
          </p:blipFill>
          <p:spPr>
            <a:xfrm>
              <a:off x="506780" y="1555836"/>
              <a:ext cx="4982140" cy="1663986"/>
            </a:xfrm>
            <a:prstGeom prst="rect">
              <a:avLst/>
            </a:prstGeom>
          </p:spPr>
        </p:pic>
      </p:grpSp>
      <p:sp>
        <p:nvSpPr>
          <p:cNvPr id="8" name="正方形/長方形 7">
            <a:extLst>
              <a:ext uri="{FF2B5EF4-FFF2-40B4-BE49-F238E27FC236}">
                <a16:creationId xmlns:a16="http://schemas.microsoft.com/office/drawing/2014/main" id="{00000000-0008-0000-0600-00000A000000}"/>
              </a:ext>
            </a:extLst>
          </p:cNvPr>
          <p:cNvSpPr/>
          <p:nvPr/>
        </p:nvSpPr>
        <p:spPr>
          <a:xfrm>
            <a:off x="2843808" y="2211710"/>
            <a:ext cx="504056" cy="144016"/>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 name="正方形/長方形 8">
            <a:extLst>
              <a:ext uri="{FF2B5EF4-FFF2-40B4-BE49-F238E27FC236}">
                <a16:creationId xmlns:a16="http://schemas.microsoft.com/office/drawing/2014/main" id="{00000000-0008-0000-0600-00000B000000}"/>
              </a:ext>
            </a:extLst>
          </p:cNvPr>
          <p:cNvSpPr/>
          <p:nvPr/>
        </p:nvSpPr>
        <p:spPr>
          <a:xfrm>
            <a:off x="506780" y="3507854"/>
            <a:ext cx="4677288" cy="144016"/>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 name="タイトル 3"/>
          <p:cNvSpPr>
            <a:spLocks noGrp="1"/>
          </p:cNvSpPr>
          <p:nvPr>
            <p:ph type="title"/>
          </p:nvPr>
        </p:nvSpPr>
        <p:spPr>
          <a:xfrm>
            <a:off x="360000" y="87475"/>
            <a:ext cx="7128324" cy="648072"/>
          </a:xfrm>
        </p:spPr>
        <p:txBody>
          <a:bodyPr/>
          <a:lstStyle/>
          <a:p>
            <a:pPr lvl="0"/>
            <a:r>
              <a:rPr lang="en-US" altLang="ja-JP" sz="2000" dirty="0" err="1">
                <a:solidFill>
                  <a:prstClr val="white"/>
                </a:solidFill>
                <a:latin typeface="+mn-ea"/>
                <a:ea typeface="+mn-ea"/>
              </a:rPr>
              <a:t>SuperStream</a:t>
            </a:r>
            <a:r>
              <a:rPr lang="en-US" altLang="ja-JP" sz="2000" dirty="0">
                <a:solidFill>
                  <a:prstClr val="white"/>
                </a:solidFill>
                <a:latin typeface="+mn-ea"/>
                <a:ea typeface="+mn-ea"/>
              </a:rPr>
              <a:t>-NX </a:t>
            </a:r>
            <a:r>
              <a:rPr lang="ja-JP" altLang="en-US" sz="2000" dirty="0">
                <a:solidFill>
                  <a:prstClr val="white"/>
                </a:solidFill>
                <a:latin typeface="+mn-ea"/>
                <a:ea typeface="+mn-ea"/>
              </a:rPr>
              <a:t>給与管理</a:t>
            </a:r>
            <a:r>
              <a:rPr lang="en-US" altLang="ja-JP" dirty="0">
                <a:solidFill>
                  <a:prstClr val="white"/>
                </a:solidFill>
              </a:rPr>
              <a:t/>
            </a:r>
            <a:br>
              <a:rPr lang="en-US" altLang="ja-JP" dirty="0">
                <a:solidFill>
                  <a:prstClr val="white"/>
                </a:solidFill>
              </a:rPr>
            </a:br>
            <a:r>
              <a:rPr lang="en-US" altLang="ja-JP" sz="1800" dirty="0">
                <a:solidFill>
                  <a:prstClr val="white"/>
                </a:solidFill>
              </a:rPr>
              <a:t>7.field/HR</a:t>
            </a:r>
            <a:r>
              <a:rPr lang="ja-JP" altLang="en-US" sz="1800" dirty="0">
                <a:solidFill>
                  <a:prstClr val="white"/>
                </a:solidFill>
              </a:rPr>
              <a:t> その他機能改善 対応</a:t>
            </a:r>
            <a:endParaRPr kumimoji="1" lang="ja-JP" altLang="en-US" sz="1800" dirty="0">
              <a:latin typeface="+mn-ea"/>
              <a:ea typeface="+mn-ea"/>
            </a:endParaRPr>
          </a:p>
        </p:txBody>
      </p:sp>
      <p:sp>
        <p:nvSpPr>
          <p:cNvPr id="7" name="テキスト プレースホルダー 2"/>
          <p:cNvSpPr txBox="1">
            <a:spLocks/>
          </p:cNvSpPr>
          <p:nvPr/>
        </p:nvSpPr>
        <p:spPr>
          <a:xfrm>
            <a:off x="360000" y="848486"/>
            <a:ext cx="8424000" cy="499128"/>
          </a:xfrm>
          <a:prstGeom prst="rect">
            <a:avLst/>
          </a:prstGeom>
        </p:spPr>
        <p:txBody>
          <a:bodyPr lIns="0" tIns="0" rIns="0" bIns="0"/>
          <a:lstStyle>
            <a:lvl1pPr marL="0" indent="0" algn="l" defTabSz="685800" rtl="0" eaLnBrk="1" latinLnBrk="0" hangingPunct="1">
              <a:lnSpc>
                <a:spcPts val="1275"/>
              </a:lnSpc>
              <a:spcBef>
                <a:spcPts val="0"/>
              </a:spcBef>
              <a:buFont typeface="Arial" panose="020B0604020202020204" pitchFamily="34" charset="0"/>
              <a:buNone/>
              <a:defRPr kumimoji="1" sz="900" kern="1200">
                <a:solidFill>
                  <a:schemeClr val="tx1"/>
                </a:solidFill>
                <a:latin typeface="+mn-ea"/>
                <a:ea typeface="+mn-ea"/>
                <a:cs typeface="+mn-cs"/>
              </a:defRPr>
            </a:lvl1pPr>
            <a:lvl2pPr marL="557213" indent="-214313" algn="l" defTabSz="685800" rtl="0" eaLnBrk="1" latinLnBrk="0" hangingPunct="1">
              <a:spcBef>
                <a:spcPct val="20000"/>
              </a:spcBef>
              <a:buFont typeface="Arial" panose="020B0604020202020204" pitchFamily="34" charset="0"/>
              <a:buChar char="–"/>
              <a:defRPr kumimoji="1" sz="900" kern="1200">
                <a:solidFill>
                  <a:schemeClr val="tx1"/>
                </a:solidFill>
                <a:latin typeface="+mn-ea"/>
                <a:ea typeface="+mn-ea"/>
                <a:cs typeface="+mn-cs"/>
              </a:defRPr>
            </a:lvl2pPr>
            <a:lvl3pPr marL="857250" indent="-171450" algn="l" defTabSz="685800" rtl="0" eaLnBrk="1" latinLnBrk="0" hangingPunct="1">
              <a:spcBef>
                <a:spcPct val="20000"/>
              </a:spcBef>
              <a:buFont typeface="Arial" panose="020B0604020202020204" pitchFamily="34" charset="0"/>
              <a:buChar char="•"/>
              <a:defRPr kumimoji="1" sz="900" kern="1200">
                <a:solidFill>
                  <a:schemeClr val="tx1"/>
                </a:solidFill>
                <a:latin typeface="+mn-ea"/>
                <a:ea typeface="+mn-ea"/>
                <a:cs typeface="+mn-cs"/>
              </a:defRPr>
            </a:lvl3pPr>
            <a:lvl4pPr marL="1200150" indent="-171450" algn="l" defTabSz="685800" rtl="0" eaLnBrk="1" latinLnBrk="0" hangingPunct="1">
              <a:spcBef>
                <a:spcPct val="20000"/>
              </a:spcBef>
              <a:buFont typeface="Arial" panose="020B0604020202020204" pitchFamily="34" charset="0"/>
              <a:buChar char="–"/>
              <a:defRPr kumimoji="1" sz="900" kern="1200">
                <a:solidFill>
                  <a:schemeClr val="tx1"/>
                </a:solidFill>
                <a:latin typeface="+mn-ea"/>
                <a:ea typeface="+mn-ea"/>
                <a:cs typeface="+mn-cs"/>
              </a:defRPr>
            </a:lvl4pPr>
            <a:lvl5pPr marL="1543050" indent="-171450" algn="l" defTabSz="685800" rtl="0" eaLnBrk="1" latinLnBrk="0" hangingPunct="1">
              <a:spcBef>
                <a:spcPct val="20000"/>
              </a:spcBef>
              <a:buFont typeface="Arial" panose="020B0604020202020204" pitchFamily="34" charset="0"/>
              <a:buChar char="»"/>
              <a:defRPr kumimoji="1" sz="900" kern="1200">
                <a:solidFill>
                  <a:schemeClr val="tx1"/>
                </a:solidFill>
                <a:latin typeface="+mn-ea"/>
                <a:ea typeface="+mn-ea"/>
                <a:cs typeface="+mn-cs"/>
              </a:defRPr>
            </a:lvl5pPr>
            <a:lvl6pPr marL="18859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285750" indent="-285750">
              <a:lnSpc>
                <a:spcPct val="100000"/>
              </a:lnSpc>
              <a:spcAft>
                <a:spcPts val="300"/>
              </a:spcAft>
              <a:buClr>
                <a:schemeClr val="accent1"/>
              </a:buClr>
              <a:buFont typeface="Wingdings" panose="05000000000000000000" pitchFamily="2" charset="2"/>
              <a:buChar char="n"/>
            </a:pPr>
            <a:r>
              <a:rPr lang="ja-JP" altLang="en-US" sz="1600" b="1" dirty="0">
                <a:solidFill>
                  <a:srgbClr val="0070C0"/>
                </a:solidFill>
              </a:rPr>
              <a:t>機能改善①</a:t>
            </a:r>
            <a:endParaRPr lang="en-US" altLang="ja-JP" sz="1400" dirty="0"/>
          </a:p>
          <a:p>
            <a:pPr lvl="0">
              <a:lnSpc>
                <a:spcPct val="100000"/>
              </a:lnSpc>
            </a:pPr>
            <a:r>
              <a:rPr lang="ja-JP" altLang="en-US" sz="1200" dirty="0"/>
              <a:t>　</a:t>
            </a:r>
            <a:r>
              <a:rPr lang="ja-JP" altLang="en-US" sz="1200" b="1" dirty="0">
                <a:solidFill>
                  <a:prstClr val="black"/>
                </a:solidFill>
              </a:rPr>
              <a:t>・ワークフロー上の諸届・申請書について、参照のみの権限を追加します。</a:t>
            </a:r>
            <a:endParaRPr lang="ja-JP" altLang="en-US" sz="1400" b="1" dirty="0"/>
          </a:p>
          <a:p>
            <a:pPr>
              <a:lnSpc>
                <a:spcPct val="100000"/>
              </a:lnSpc>
            </a:pPr>
            <a:endParaRPr lang="en-US" altLang="ja-JP" sz="1400" b="1" dirty="0">
              <a:solidFill>
                <a:srgbClr val="0070C0"/>
              </a:solidFill>
            </a:endParaRPr>
          </a:p>
          <a:p>
            <a:pPr>
              <a:lnSpc>
                <a:spcPct val="100000"/>
              </a:lnSpc>
            </a:pPr>
            <a:endParaRPr lang="en-US" altLang="ja-JP" sz="1400" b="1" dirty="0">
              <a:solidFill>
                <a:srgbClr val="0070C0"/>
              </a:solidFill>
            </a:endParaRPr>
          </a:p>
          <a:p>
            <a:pPr>
              <a:lnSpc>
                <a:spcPct val="100000"/>
              </a:lnSpc>
            </a:pPr>
            <a:endParaRPr lang="ja-JP" altLang="en-US" sz="1400" dirty="0"/>
          </a:p>
        </p:txBody>
      </p:sp>
      <p:sp>
        <p:nvSpPr>
          <p:cNvPr id="49" name="スライド番号プレースホルダー 1"/>
          <p:cNvSpPr>
            <a:spLocks noGrp="1"/>
          </p:cNvSpPr>
          <p:nvPr>
            <p:ph type="sldNum" sz="quarter" idx="12"/>
          </p:nvPr>
        </p:nvSpPr>
        <p:spPr>
          <a:xfrm>
            <a:off x="8424000" y="4849018"/>
            <a:ext cx="360000" cy="135000"/>
          </a:xfrm>
        </p:spPr>
        <p:txBody>
          <a:bodyPr/>
          <a:lstStyle/>
          <a:p>
            <a:fld id="{78AE49ED-73EF-499C-8307-28EB0E7CF529}" type="slidenum">
              <a:rPr kumimoji="1" lang="ja-JP" altLang="en-US" smtClean="0"/>
              <a:t>68</a:t>
            </a:fld>
            <a:endParaRPr kumimoji="1" lang="ja-JP" altLang="en-US" dirty="0"/>
          </a:p>
        </p:txBody>
      </p:sp>
      <p:sp>
        <p:nvSpPr>
          <p:cNvPr id="50" name="フッター プレースホルダー 4"/>
          <p:cNvSpPr>
            <a:spLocks noGrp="1"/>
          </p:cNvSpPr>
          <p:nvPr>
            <p:ph type="ftr" sz="quarter" idx="3"/>
          </p:nvPr>
        </p:nvSpPr>
        <p:spPr>
          <a:xfrm>
            <a:off x="360000" y="4849018"/>
            <a:ext cx="2160000" cy="135000"/>
          </a:xfrm>
        </p:spPr>
        <p:txBody>
          <a:bodyPr/>
          <a:lstStyle/>
          <a:p>
            <a:r>
              <a:rPr lang="en-US" altLang="ja-JP" dirty="0"/>
              <a:t>©</a:t>
            </a:r>
            <a:r>
              <a:rPr lang="en-US" altLang="ja-JP" dirty="0" err="1"/>
              <a:t>SuperStream</a:t>
            </a:r>
            <a:r>
              <a:rPr lang="en-US" altLang="ja-JP" dirty="0"/>
              <a:t> Inc. All rights reserved.</a:t>
            </a:r>
            <a:endParaRPr lang="ja-JP" altLang="en-US" dirty="0"/>
          </a:p>
        </p:txBody>
      </p:sp>
      <p:sp>
        <p:nvSpPr>
          <p:cNvPr id="10" name="テキスト プレースホルダー 2"/>
          <p:cNvSpPr txBox="1">
            <a:spLocks/>
          </p:cNvSpPr>
          <p:nvPr/>
        </p:nvSpPr>
        <p:spPr>
          <a:xfrm>
            <a:off x="530932" y="1347614"/>
            <a:ext cx="666936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rPr>
              <a:t>承認者限定の登録</a:t>
            </a:r>
            <a:endParaRPr lang="en-US" altLang="ja-JP" sz="1200" u="sng" dirty="0">
              <a:solidFill>
                <a:prstClr val="black"/>
              </a:solidFill>
              <a:latin typeface="メイリオ"/>
              <a:ea typeface="メイリオ"/>
            </a:endParaRPr>
          </a:p>
        </p:txBody>
      </p:sp>
      <p:sp>
        <p:nvSpPr>
          <p:cNvPr id="11" name="正方形/長方形 10"/>
          <p:cNvSpPr/>
          <p:nvPr/>
        </p:nvSpPr>
        <p:spPr>
          <a:xfrm>
            <a:off x="6078074" y="1104197"/>
            <a:ext cx="2705926" cy="738664"/>
          </a:xfrm>
          <a:prstGeom prst="rect">
            <a:avLst/>
          </a:prstGeom>
        </p:spPr>
        <p:txBody>
          <a:bodyPr wrap="square">
            <a:spAutoFit/>
          </a:bodyPr>
          <a:lstStyle/>
          <a:p>
            <a:pPr lvl="0" defTabSz="685800">
              <a:defRPr/>
            </a:pPr>
            <a:r>
              <a:rPr lang="ja-JP" altLang="en-US" sz="1050" b="1" dirty="0">
                <a:solidFill>
                  <a:srgbClr val="0070C0"/>
                </a:solidFill>
              </a:rPr>
              <a:t>＜承認者従業員コード＞</a:t>
            </a:r>
            <a:endParaRPr lang="en-US" altLang="ja-JP" sz="1050" b="1" dirty="0">
              <a:solidFill>
                <a:srgbClr val="0070C0"/>
              </a:solidFill>
            </a:endParaRPr>
          </a:p>
          <a:p>
            <a:pPr lvl="0" defTabSz="685800">
              <a:defRPr/>
            </a:pPr>
            <a:r>
              <a:rPr lang="ja-JP" altLang="en-US" sz="1050" dirty="0"/>
              <a:t>・「参照のみ」チェックボックスを追加</a:t>
            </a:r>
            <a:endParaRPr lang="en-US" altLang="ja-JP" sz="1050" dirty="0"/>
          </a:p>
          <a:p>
            <a:pPr lvl="0" defTabSz="685800">
              <a:defRPr/>
            </a:pPr>
            <a:endParaRPr lang="en-US" altLang="ja-JP" sz="1050" dirty="0"/>
          </a:p>
          <a:p>
            <a:pPr lvl="0" defTabSz="685800">
              <a:defRPr/>
            </a:pPr>
            <a:r>
              <a:rPr lang="ja-JP" altLang="en-US" sz="1050" dirty="0"/>
              <a:t>・一覧の権限に「参照」表示を追加</a:t>
            </a:r>
            <a:endParaRPr lang="en-US" altLang="ja-JP" sz="1050" dirty="0"/>
          </a:p>
        </p:txBody>
      </p:sp>
    </p:spTree>
    <p:extLst>
      <p:ext uri="{BB962C8B-B14F-4D97-AF65-F5344CB8AC3E}">
        <p14:creationId xmlns:p14="http://schemas.microsoft.com/office/powerpoint/2010/main" val="22418139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49336" y="1097109"/>
            <a:ext cx="5584568" cy="2471492"/>
          </a:xfrm>
          <a:prstGeom prst="rect">
            <a:avLst/>
          </a:prstGeom>
        </p:spPr>
      </p:pic>
      <p:pic>
        <p:nvPicPr>
          <p:cNvPr id="7" name="図 6"/>
          <p:cNvPicPr>
            <a:picLocks noChangeAspect="1"/>
          </p:cNvPicPr>
          <p:nvPr/>
        </p:nvPicPr>
        <p:blipFill>
          <a:blip r:embed="rId4"/>
          <a:stretch>
            <a:fillRect/>
          </a:stretch>
        </p:blipFill>
        <p:spPr>
          <a:xfrm>
            <a:off x="4507731" y="1927368"/>
            <a:ext cx="4513323" cy="2790956"/>
          </a:xfrm>
          <a:prstGeom prst="rect">
            <a:avLst/>
          </a:prstGeom>
        </p:spPr>
      </p:pic>
      <p:sp>
        <p:nvSpPr>
          <p:cNvPr id="4" name="タイトル 3"/>
          <p:cNvSpPr>
            <a:spLocks noGrp="1"/>
          </p:cNvSpPr>
          <p:nvPr>
            <p:ph type="title"/>
          </p:nvPr>
        </p:nvSpPr>
        <p:spPr>
          <a:xfrm>
            <a:off x="360000" y="87475"/>
            <a:ext cx="7128324" cy="648072"/>
          </a:xfrm>
        </p:spPr>
        <p:txBody>
          <a:bodyPr/>
          <a:lstStyle/>
          <a:p>
            <a:pPr lvl="0"/>
            <a:r>
              <a:rPr lang="en-US" altLang="ja-JP" sz="2000" dirty="0" err="1">
                <a:solidFill>
                  <a:prstClr val="white"/>
                </a:solidFill>
                <a:latin typeface="+mn-ea"/>
                <a:ea typeface="+mn-ea"/>
              </a:rPr>
              <a:t>SuperStream</a:t>
            </a:r>
            <a:r>
              <a:rPr lang="en-US" altLang="ja-JP" sz="2000" dirty="0">
                <a:solidFill>
                  <a:prstClr val="white"/>
                </a:solidFill>
                <a:latin typeface="+mn-ea"/>
                <a:ea typeface="+mn-ea"/>
              </a:rPr>
              <a:t>-NX </a:t>
            </a:r>
            <a:r>
              <a:rPr lang="ja-JP" altLang="en-US" sz="2000" dirty="0">
                <a:solidFill>
                  <a:prstClr val="white"/>
                </a:solidFill>
                <a:latin typeface="+mn-ea"/>
                <a:ea typeface="+mn-ea"/>
              </a:rPr>
              <a:t>給与管理</a:t>
            </a:r>
            <a:r>
              <a:rPr lang="en-US" altLang="ja-JP" dirty="0">
                <a:solidFill>
                  <a:prstClr val="white"/>
                </a:solidFill>
              </a:rPr>
              <a:t/>
            </a:r>
            <a:br>
              <a:rPr lang="en-US" altLang="ja-JP" dirty="0">
                <a:solidFill>
                  <a:prstClr val="white"/>
                </a:solidFill>
              </a:rPr>
            </a:br>
            <a:r>
              <a:rPr lang="en-US" altLang="ja-JP" sz="1800" dirty="0">
                <a:solidFill>
                  <a:prstClr val="white"/>
                </a:solidFill>
              </a:rPr>
              <a:t>7.field/HR</a:t>
            </a:r>
            <a:r>
              <a:rPr lang="ja-JP" altLang="en-US" sz="1800" dirty="0">
                <a:solidFill>
                  <a:prstClr val="white"/>
                </a:solidFill>
              </a:rPr>
              <a:t> その他機能改善 対応</a:t>
            </a:r>
            <a:endParaRPr kumimoji="1" lang="ja-JP" altLang="en-US" sz="1800" dirty="0">
              <a:latin typeface="+mn-ea"/>
              <a:ea typeface="+mn-ea"/>
            </a:endParaRPr>
          </a:p>
        </p:txBody>
      </p:sp>
      <p:sp>
        <p:nvSpPr>
          <p:cNvPr id="49" name="スライド番号プレースホルダー 1"/>
          <p:cNvSpPr>
            <a:spLocks noGrp="1"/>
          </p:cNvSpPr>
          <p:nvPr>
            <p:ph type="sldNum" sz="quarter" idx="12"/>
          </p:nvPr>
        </p:nvSpPr>
        <p:spPr>
          <a:xfrm>
            <a:off x="8424000" y="4849018"/>
            <a:ext cx="360000" cy="135000"/>
          </a:xfrm>
        </p:spPr>
        <p:txBody>
          <a:bodyPr/>
          <a:lstStyle/>
          <a:p>
            <a:fld id="{78AE49ED-73EF-499C-8307-28EB0E7CF529}" type="slidenum">
              <a:rPr kumimoji="1" lang="ja-JP" altLang="en-US" smtClean="0"/>
              <a:t>69</a:t>
            </a:fld>
            <a:endParaRPr kumimoji="1" lang="ja-JP" altLang="en-US" dirty="0"/>
          </a:p>
        </p:txBody>
      </p:sp>
      <p:sp>
        <p:nvSpPr>
          <p:cNvPr id="50" name="フッター プレースホルダー 4"/>
          <p:cNvSpPr>
            <a:spLocks noGrp="1"/>
          </p:cNvSpPr>
          <p:nvPr>
            <p:ph type="ftr" sz="quarter" idx="3"/>
          </p:nvPr>
        </p:nvSpPr>
        <p:spPr>
          <a:xfrm>
            <a:off x="360000" y="4849018"/>
            <a:ext cx="2160000" cy="135000"/>
          </a:xfrm>
        </p:spPr>
        <p:txBody>
          <a:bodyPr/>
          <a:lstStyle/>
          <a:p>
            <a:r>
              <a:rPr lang="en-US" altLang="ja-JP" dirty="0"/>
              <a:t>©</a:t>
            </a:r>
            <a:r>
              <a:rPr lang="en-US" altLang="ja-JP" dirty="0" err="1"/>
              <a:t>SuperStream</a:t>
            </a:r>
            <a:r>
              <a:rPr lang="en-US" altLang="ja-JP" dirty="0"/>
              <a:t> Inc. All rights reserved.</a:t>
            </a:r>
            <a:endParaRPr lang="ja-JP" altLang="en-US" dirty="0"/>
          </a:p>
        </p:txBody>
      </p:sp>
      <p:sp>
        <p:nvSpPr>
          <p:cNvPr id="10" name="テキスト プレースホルダー 2"/>
          <p:cNvSpPr txBox="1">
            <a:spLocks/>
          </p:cNvSpPr>
          <p:nvPr/>
        </p:nvSpPr>
        <p:spPr>
          <a:xfrm>
            <a:off x="494928" y="807554"/>
            <a:ext cx="4581128"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rPr>
              <a:t>申請書の承認・照会</a:t>
            </a:r>
            <a:endParaRPr lang="en-US" altLang="ja-JP" sz="1200" u="sng" dirty="0">
              <a:solidFill>
                <a:prstClr val="black"/>
              </a:solidFill>
              <a:latin typeface="メイリオ"/>
              <a:ea typeface="メイリオ"/>
            </a:endParaRPr>
          </a:p>
        </p:txBody>
      </p:sp>
      <p:cxnSp>
        <p:nvCxnSpPr>
          <p:cNvPr id="15" name="直線矢印コネクタ 14">
            <a:extLst>
              <a:ext uri="{FF2B5EF4-FFF2-40B4-BE49-F238E27FC236}">
                <a16:creationId xmlns:a16="http://schemas.microsoft.com/office/drawing/2014/main" id="{00000000-0008-0000-0600-000009000000}"/>
              </a:ext>
            </a:extLst>
          </p:cNvPr>
          <p:cNvCxnSpPr/>
          <p:nvPr/>
        </p:nvCxnSpPr>
        <p:spPr>
          <a:xfrm>
            <a:off x="2663788" y="2948940"/>
            <a:ext cx="2124236" cy="624374"/>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00000000-0008-0000-0600-00000F000000}"/>
              </a:ext>
            </a:extLst>
          </p:cNvPr>
          <p:cNvSpPr/>
          <p:nvPr/>
        </p:nvSpPr>
        <p:spPr>
          <a:xfrm>
            <a:off x="7200292" y="3723878"/>
            <a:ext cx="1476164" cy="144016"/>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18" name="直線矢印コネクタ 17">
            <a:extLst>
              <a:ext uri="{FF2B5EF4-FFF2-40B4-BE49-F238E27FC236}">
                <a16:creationId xmlns:a16="http://schemas.microsoft.com/office/drawing/2014/main" id="{00000000-0008-0000-0600-000016000000}"/>
              </a:ext>
            </a:extLst>
          </p:cNvPr>
          <p:cNvCxnSpPr/>
          <p:nvPr/>
        </p:nvCxnSpPr>
        <p:spPr>
          <a:xfrm>
            <a:off x="6116320" y="3795886"/>
            <a:ext cx="108397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0000000-0008-0000-0600-00000D000000}"/>
              </a:ext>
            </a:extLst>
          </p:cNvPr>
          <p:cNvSpPr/>
          <p:nvPr/>
        </p:nvSpPr>
        <p:spPr>
          <a:xfrm>
            <a:off x="3435030" y="2758133"/>
            <a:ext cx="992953" cy="190807"/>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9" name="角丸四角形吹き出し 18"/>
          <p:cNvSpPr/>
          <p:nvPr/>
        </p:nvSpPr>
        <p:spPr>
          <a:xfrm>
            <a:off x="2754246" y="1657578"/>
            <a:ext cx="2879658" cy="552467"/>
          </a:xfrm>
          <a:prstGeom prst="wedgeRoundRectCallout">
            <a:avLst>
              <a:gd name="adj1" fmla="val -8543"/>
              <a:gd name="adj2" fmla="val 10399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000" dirty="0">
                <a:solidFill>
                  <a:schemeClr val="tx1"/>
                </a:solidFill>
                <a:latin typeface="+mn-ea"/>
              </a:rPr>
              <a:t>ログインユーザの承認権限が「参照」の場合、</a:t>
            </a:r>
            <a:endParaRPr lang="en-US" altLang="ja-JP" sz="1000" dirty="0">
              <a:solidFill>
                <a:schemeClr val="tx1"/>
              </a:solidFill>
              <a:latin typeface="+mn-ea"/>
            </a:endParaRPr>
          </a:p>
          <a:p>
            <a:r>
              <a:rPr lang="ja-JP" altLang="en-US" sz="1000" dirty="0">
                <a:solidFill>
                  <a:schemeClr val="tx1"/>
                </a:solidFill>
                <a:latin typeface="+mn-ea"/>
              </a:rPr>
              <a:t>承認・差戻不可</a:t>
            </a:r>
            <a:r>
              <a:rPr lang="en-US" altLang="ja-JP" sz="1000" dirty="0">
                <a:solidFill>
                  <a:schemeClr val="tx1"/>
                </a:solidFill>
                <a:latin typeface="+mn-ea"/>
              </a:rPr>
              <a:t> </a:t>
            </a:r>
            <a:endParaRPr lang="ja-JP" altLang="en-US" sz="1000" dirty="0">
              <a:solidFill>
                <a:schemeClr val="tx1"/>
              </a:solidFill>
              <a:latin typeface="+mn-ea"/>
            </a:endParaRPr>
          </a:p>
        </p:txBody>
      </p:sp>
      <p:sp>
        <p:nvSpPr>
          <p:cNvPr id="27" name="正方形/長方形 26">
            <a:extLst>
              <a:ext uri="{FF2B5EF4-FFF2-40B4-BE49-F238E27FC236}">
                <a16:creationId xmlns:a16="http://schemas.microsoft.com/office/drawing/2014/main" id="{00000000-0008-0000-0600-00000D000000}"/>
              </a:ext>
            </a:extLst>
          </p:cNvPr>
          <p:cNvSpPr/>
          <p:nvPr/>
        </p:nvSpPr>
        <p:spPr>
          <a:xfrm>
            <a:off x="791580" y="1140650"/>
            <a:ext cx="2412268" cy="190807"/>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Tree>
    <p:extLst>
      <p:ext uri="{BB962C8B-B14F-4D97-AF65-F5344CB8AC3E}">
        <p14:creationId xmlns:p14="http://schemas.microsoft.com/office/powerpoint/2010/main" val="125030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5" name="フッター プレースホルダー 4"/>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©SuperStream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pPr marL="0" marR="0" lvl="0" indent="0" algn="l" defTabSz="914400" rtl="0" eaLnBrk="1" fontAlgn="auto" latinLnBrk="0" hangingPunct="1">
              <a:lnSpc>
                <a:spcPts val="2000"/>
              </a:lnSpc>
              <a:spcBef>
                <a:spcPct val="0"/>
              </a:spcBef>
              <a:spcAft>
                <a:spcPts val="0"/>
              </a:spcAft>
              <a:buClrTx/>
              <a:buSzTx/>
              <a:buFontTx/>
              <a:buNone/>
              <a:tabLst/>
              <a:defRPr/>
            </a:pPr>
            <a:r>
              <a:rPr kumimoji="1" lang="en-US" altLang="ja-JP" sz="2000" b="1" i="0" u="none" strike="noStrike" kern="1200" cap="none" spc="0" normalizeH="0" baseline="0" noProof="0" dirty="0" err="1">
                <a:ln>
                  <a:noFill/>
                </a:ln>
                <a:solidFill>
                  <a:prstClr val="white"/>
                </a:solidFill>
                <a:effectLst/>
                <a:uLnTx/>
                <a:uFillTx/>
                <a:latin typeface="メイリオ"/>
                <a:ea typeface="メイリオ"/>
                <a:cs typeface="+mj-cs"/>
              </a:rPr>
              <a:t>SuperStream</a:t>
            </a:r>
            <a:r>
              <a:rPr kumimoji="1" lang="en-US" altLang="ja-JP" sz="2000" b="1" i="0" u="none" strike="noStrike" kern="1200" cap="none" spc="0" normalizeH="0" baseline="0" noProof="0" dirty="0">
                <a:ln>
                  <a:noFill/>
                </a:ln>
                <a:solidFill>
                  <a:prstClr val="white"/>
                </a:solidFill>
                <a:effectLst/>
                <a:uLnTx/>
                <a:uFillTx/>
                <a:latin typeface="メイリオ"/>
                <a:ea typeface="メイリオ"/>
                <a:cs typeface="+mj-cs"/>
              </a:rPr>
              <a:t>-NX </a:t>
            </a:r>
            <a:r>
              <a:rPr kumimoji="1" lang="ja-JP" altLang="en-US" sz="2000" b="1" i="0" u="none" strike="noStrike" kern="1200" cap="none" spc="0" normalizeH="0" baseline="0" noProof="0" dirty="0">
                <a:ln>
                  <a:noFill/>
                </a:ln>
                <a:solidFill>
                  <a:prstClr val="white"/>
                </a:solidFill>
                <a:effectLst/>
                <a:uLnTx/>
                <a:uFillTx/>
                <a:latin typeface="メイリオ"/>
                <a:ea typeface="メイリオ"/>
                <a:cs typeface="+mj-cs"/>
              </a:rPr>
              <a:t>給与管理</a:t>
            </a:r>
            <a:r>
              <a:rPr kumimoji="1" lang="en-US" altLang="ja-JP" sz="2000" b="1" i="0" u="none" strike="noStrike" kern="1200" cap="none" spc="0" normalizeH="0" baseline="0" noProof="0" dirty="0">
                <a:ln>
                  <a:noFill/>
                </a:ln>
                <a:solidFill>
                  <a:prstClr val="white"/>
                </a:solidFill>
                <a:effectLst/>
                <a:uLnTx/>
                <a:uFillTx/>
                <a:latin typeface="メイリオ"/>
                <a:ea typeface="メイリオ"/>
                <a:cs typeface="+mj-cs"/>
              </a:rPr>
              <a:t/>
            </a:r>
            <a:br>
              <a:rPr kumimoji="1" lang="en-US" altLang="ja-JP" sz="2000" b="1" i="0" u="none" strike="noStrike" kern="1200" cap="none" spc="0" normalizeH="0" baseline="0" noProof="0" dirty="0">
                <a:ln>
                  <a:noFill/>
                </a:ln>
                <a:solidFill>
                  <a:prstClr val="white"/>
                </a:solidFill>
                <a:effectLst/>
                <a:uLnTx/>
                <a:uFillTx/>
                <a:latin typeface="メイリオ"/>
                <a:ea typeface="メイリオ"/>
                <a:cs typeface="+mj-cs"/>
              </a:rPr>
            </a:br>
            <a:r>
              <a:rPr kumimoji="1" lang="en-US" altLang="ja-JP" sz="1800" b="1" i="0" u="none" strike="noStrike" kern="1200" cap="none" spc="0" normalizeH="0" baseline="0" noProof="0" dirty="0">
                <a:ln>
                  <a:noFill/>
                </a:ln>
                <a:solidFill>
                  <a:prstClr val="white"/>
                </a:solidFill>
                <a:effectLst/>
                <a:uLnTx/>
                <a:uFillTx/>
                <a:latin typeface="メイリオ"/>
                <a:ea typeface="メイリオ"/>
                <a:cs typeface="+mj-cs"/>
              </a:rPr>
              <a:t>1.</a:t>
            </a:r>
            <a:r>
              <a:rPr kumimoji="1" lang="ja-JP" altLang="en-US" sz="1800" b="1" i="0" u="none" strike="noStrike" kern="1200" cap="none" spc="0" normalizeH="0" baseline="0" noProof="0" dirty="0">
                <a:ln>
                  <a:noFill/>
                </a:ln>
                <a:solidFill>
                  <a:prstClr val="white"/>
                </a:solidFill>
                <a:effectLst/>
                <a:uLnTx/>
                <a:uFillTx/>
                <a:latin typeface="メイリオ"/>
                <a:ea typeface="メイリオ"/>
                <a:cs typeface="+mj-cs"/>
              </a:rPr>
              <a:t>給与情報検索</a:t>
            </a:r>
          </a:p>
        </p:txBody>
      </p:sp>
      <p:sp>
        <p:nvSpPr>
          <p:cNvPr id="12" name="山形 11"/>
          <p:cNvSpPr/>
          <p:nvPr/>
        </p:nvSpPr>
        <p:spPr>
          <a:xfrm>
            <a:off x="1362626" y="854381"/>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mn-cs"/>
              </a:rPr>
              <a:t>抽出条件</a:t>
            </a:r>
            <a:endParaRPr kumimoji="1" lang="en-US" altLang="ja-JP" sz="8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mn-cs"/>
              </a:rPr>
              <a:t>パターンの登録</a:t>
            </a:r>
          </a:p>
        </p:txBody>
      </p:sp>
      <p:sp>
        <p:nvSpPr>
          <p:cNvPr id="13" name="山形 12"/>
          <p:cNvSpPr/>
          <p:nvPr/>
        </p:nvSpPr>
        <p:spPr>
          <a:xfrm>
            <a:off x="2473732" y="854381"/>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mn-cs"/>
              </a:rPr>
              <a:t>給与情報の照会</a:t>
            </a:r>
          </a:p>
        </p:txBody>
      </p:sp>
      <p:sp>
        <p:nvSpPr>
          <p:cNvPr id="16" name="山形 15"/>
          <p:cNvSpPr/>
          <p:nvPr/>
        </p:nvSpPr>
        <p:spPr>
          <a:xfrm>
            <a:off x="251520" y="854381"/>
            <a:ext cx="1152128" cy="313213"/>
          </a:xfrm>
          <a:prstGeom prst="chevron">
            <a:avLst>
              <a:gd name="adj" fmla="val 3756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mn-cs"/>
              </a:rPr>
              <a:t>表示項目</a:t>
            </a:r>
            <a:endParaRPr kumimoji="1" lang="en-US" altLang="ja-JP" sz="8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mn-cs"/>
              </a:rPr>
              <a:t>パターンの登録</a:t>
            </a:r>
          </a:p>
        </p:txBody>
      </p:sp>
      <p:sp>
        <p:nvSpPr>
          <p:cNvPr id="26" name="テキスト プレースホルダー 2"/>
          <p:cNvSpPr txBox="1">
            <a:spLocks/>
          </p:cNvSpPr>
          <p:nvPr/>
        </p:nvSpPr>
        <p:spPr>
          <a:xfrm>
            <a:off x="189377" y="1338423"/>
            <a:ext cx="2693641"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685800" rtl="0" eaLnBrk="1" fontAlgn="auto" latinLnBrk="0" hangingPunct="1">
              <a:lnSpc>
                <a:spcPts val="1425"/>
              </a:lnSpc>
              <a:spcBef>
                <a:spcPct val="20000"/>
              </a:spcBef>
              <a:spcAft>
                <a:spcPts val="0"/>
              </a:spcAft>
              <a:buClr>
                <a:srgbClr val="F9BE00"/>
              </a:buClr>
              <a:buSzTx/>
              <a:buFont typeface="Arial" panose="020B0604020202020204" pitchFamily="34" charset="0"/>
              <a:buNone/>
              <a:tabLst/>
              <a:defRPr/>
            </a:pPr>
            <a:r>
              <a:rPr kumimoji="1" lang="ja-JP" altLang="en-US" sz="1050" b="1" i="0" u="sng" strike="noStrike" kern="1200" cap="none" spc="0" normalizeH="0" baseline="0" noProof="0" dirty="0">
                <a:ln>
                  <a:noFill/>
                </a:ln>
                <a:solidFill>
                  <a:prstClr val="black"/>
                </a:solidFill>
                <a:effectLst/>
                <a:uLnTx/>
                <a:uFillTx/>
                <a:latin typeface="メイリオ"/>
                <a:ea typeface="メイリオ"/>
                <a:cs typeface="+mn-cs"/>
              </a:rPr>
              <a:t>各カテゴリに含まれるマスタ</a:t>
            </a:r>
            <a:endParaRPr kumimoji="1" lang="en-US" altLang="ja-JP" sz="825" b="1" i="0" u="sng" strike="noStrike" kern="1200" cap="none" spc="0" normalizeH="0" baseline="0" noProof="0" dirty="0">
              <a:ln>
                <a:noFill/>
              </a:ln>
              <a:solidFill>
                <a:prstClr val="black"/>
              </a:solidFill>
              <a:effectLst/>
              <a:uLnTx/>
              <a:uFillTx/>
              <a:latin typeface="メイリオ"/>
              <a:ea typeface="メイリオ"/>
              <a:cs typeface="+mn-cs"/>
            </a:endParaRPr>
          </a:p>
        </p:txBody>
      </p:sp>
      <p:graphicFrame>
        <p:nvGraphicFramePr>
          <p:cNvPr id="25" name="表 24"/>
          <p:cNvGraphicFramePr>
            <a:graphicFrameLocks noGrp="1"/>
          </p:cNvGraphicFramePr>
          <p:nvPr>
            <p:extLst>
              <p:ext uri="{D42A27DB-BD31-4B8C-83A1-F6EECF244321}">
                <p14:modId xmlns:p14="http://schemas.microsoft.com/office/powerpoint/2010/main" val="146229322"/>
              </p:ext>
            </p:extLst>
          </p:nvPr>
        </p:nvGraphicFramePr>
        <p:xfrm>
          <a:off x="306681" y="1583439"/>
          <a:ext cx="2386362" cy="2895600"/>
        </p:xfrm>
        <a:graphic>
          <a:graphicData uri="http://schemas.openxmlformats.org/drawingml/2006/table">
            <a:tbl>
              <a:tblPr firstRow="1" bandRow="1">
                <a:tableStyleId>{21E4AEA4-8DFA-4A89-87EB-49C32662AFE0}</a:tableStyleId>
              </a:tblPr>
              <a:tblGrid>
                <a:gridCol w="812187">
                  <a:extLst>
                    <a:ext uri="{9D8B030D-6E8A-4147-A177-3AD203B41FA5}">
                      <a16:colId xmlns:a16="http://schemas.microsoft.com/office/drawing/2014/main" val="3605468794"/>
                    </a:ext>
                  </a:extLst>
                </a:gridCol>
                <a:gridCol w="1574175">
                  <a:extLst>
                    <a:ext uri="{9D8B030D-6E8A-4147-A177-3AD203B41FA5}">
                      <a16:colId xmlns:a16="http://schemas.microsoft.com/office/drawing/2014/main" val="3789424605"/>
                    </a:ext>
                  </a:extLst>
                </a:gridCol>
              </a:tblGrid>
              <a:tr h="208666">
                <a:tc>
                  <a:txBody>
                    <a:bodyPr/>
                    <a:lstStyle/>
                    <a:p>
                      <a:r>
                        <a:rPr kumimoji="1" lang="ja-JP" altLang="en-US" sz="800" dirty="0"/>
                        <a:t>検索カテゴリ</a:t>
                      </a:r>
                    </a:p>
                  </a:txBody>
                  <a:tcPr/>
                </a:tc>
                <a:tc>
                  <a:txBody>
                    <a:bodyPr/>
                    <a:lstStyle/>
                    <a:p>
                      <a:r>
                        <a:rPr kumimoji="1" lang="ja-JP" altLang="en-US" sz="800" dirty="0"/>
                        <a:t>表示項目のマスタ</a:t>
                      </a:r>
                    </a:p>
                  </a:txBody>
                  <a:tcPr/>
                </a:tc>
                <a:extLst>
                  <a:ext uri="{0D108BD9-81ED-4DB2-BD59-A6C34878D82A}">
                    <a16:rowId xmlns:a16="http://schemas.microsoft.com/office/drawing/2014/main" val="2452939904"/>
                  </a:ext>
                </a:extLst>
              </a:tr>
              <a:tr h="208666">
                <a:tc rowSpan="4">
                  <a:txBody>
                    <a:bodyPr/>
                    <a:lstStyle/>
                    <a:p>
                      <a:r>
                        <a:rPr kumimoji="1" lang="en-US" altLang="ja-JP" sz="800" dirty="0">
                          <a:solidFill>
                            <a:schemeClr val="tx1"/>
                          </a:solidFill>
                        </a:rPr>
                        <a:t>PR</a:t>
                      </a:r>
                      <a:r>
                        <a:rPr kumimoji="1" lang="ja-JP" altLang="en-US" sz="800" dirty="0">
                          <a:solidFill>
                            <a:schemeClr val="tx1"/>
                          </a:solidFill>
                        </a:rPr>
                        <a:t>基本情報</a:t>
                      </a:r>
                      <a:endParaRPr kumimoji="1" lang="en-US" altLang="ja-JP" sz="800" dirty="0">
                        <a:solidFill>
                          <a:schemeClr val="tx1"/>
                        </a:solidFill>
                      </a:endParaRPr>
                    </a:p>
                  </a:txBody>
                  <a:tcPr/>
                </a:tc>
                <a:tc>
                  <a:txBody>
                    <a:bodyPr/>
                    <a:lstStyle/>
                    <a:p>
                      <a:pPr algn="l"/>
                      <a:r>
                        <a:rPr kumimoji="1" lang="ja-JP" altLang="en-US" sz="800" dirty="0">
                          <a:solidFill>
                            <a:schemeClr val="tx1"/>
                          </a:solidFill>
                        </a:rPr>
                        <a:t>基本属性マスタ</a:t>
                      </a:r>
                    </a:p>
                  </a:txBody>
                  <a:tcPr/>
                </a:tc>
                <a:extLst>
                  <a:ext uri="{0D108BD9-81ED-4DB2-BD59-A6C34878D82A}">
                    <a16:rowId xmlns:a16="http://schemas.microsoft.com/office/drawing/2014/main" val="3223150721"/>
                  </a:ext>
                </a:extLst>
              </a:tr>
              <a:tr h="208666">
                <a:tc vMerge="1">
                  <a:txBody>
                    <a:bodyPr/>
                    <a:lstStyle/>
                    <a:p>
                      <a:endParaRPr kumimoji="1" lang="ja-JP" altLang="en-US" sz="800" dirty="0"/>
                    </a:p>
                  </a:txBody>
                  <a:tcPr/>
                </a:tc>
                <a:tc>
                  <a:txBody>
                    <a:bodyPr/>
                    <a:lstStyle/>
                    <a:p>
                      <a:pPr algn="l"/>
                      <a:r>
                        <a:rPr kumimoji="1" lang="ja-JP" altLang="en-US" sz="800" dirty="0">
                          <a:solidFill>
                            <a:schemeClr val="tx1"/>
                          </a:solidFill>
                        </a:rPr>
                        <a:t>基本属性拡張項目マスタ</a:t>
                      </a:r>
                    </a:p>
                  </a:txBody>
                  <a:tcPr/>
                </a:tc>
                <a:extLst>
                  <a:ext uri="{0D108BD9-81ED-4DB2-BD59-A6C34878D82A}">
                    <a16:rowId xmlns:a16="http://schemas.microsoft.com/office/drawing/2014/main" val="250815892"/>
                  </a:ext>
                </a:extLst>
              </a:tr>
              <a:tr h="208666">
                <a:tc vMerge="1">
                  <a:txBody>
                    <a:bodyPr/>
                    <a:lstStyle/>
                    <a:p>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家族情報マスタ</a:t>
                      </a:r>
                    </a:p>
                  </a:txBody>
                  <a:tcPr/>
                </a:tc>
                <a:extLst>
                  <a:ext uri="{0D108BD9-81ED-4DB2-BD59-A6C34878D82A}">
                    <a16:rowId xmlns:a16="http://schemas.microsoft.com/office/drawing/2014/main" val="4117638677"/>
                  </a:ext>
                </a:extLst>
              </a:tr>
              <a:tr h="208666">
                <a:tc vMerge="1">
                  <a:txBody>
                    <a:bodyPr/>
                    <a:lstStyle/>
                    <a:p>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個人口座マスタ</a:t>
                      </a:r>
                    </a:p>
                  </a:txBody>
                  <a:tcPr/>
                </a:tc>
                <a:extLst>
                  <a:ext uri="{0D108BD9-81ED-4DB2-BD59-A6C34878D82A}">
                    <a16:rowId xmlns:a16="http://schemas.microsoft.com/office/drawing/2014/main" val="897144455"/>
                  </a:ext>
                </a:extLst>
              </a:tr>
              <a:tr h="208666">
                <a:tc rowSpan="3">
                  <a:txBody>
                    <a:bodyPr/>
                    <a:lstStyle/>
                    <a:p>
                      <a:r>
                        <a:rPr kumimoji="1" lang="ja-JP" altLang="en-US" sz="800" dirty="0"/>
                        <a:t>賃金情報</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賃金台帳マスタ</a:t>
                      </a:r>
                      <a:r>
                        <a:rPr kumimoji="1" lang="en-US" altLang="ja-JP" sz="800" dirty="0"/>
                        <a:t>1/2</a:t>
                      </a:r>
                      <a:endParaRPr kumimoji="1" lang="ja-JP" altLang="en-US" sz="800" dirty="0">
                        <a:solidFill>
                          <a:schemeClr val="tx1"/>
                        </a:solidFill>
                      </a:endParaRPr>
                    </a:p>
                  </a:txBody>
                  <a:tcPr/>
                </a:tc>
                <a:extLst>
                  <a:ext uri="{0D108BD9-81ED-4DB2-BD59-A6C34878D82A}">
                    <a16:rowId xmlns:a16="http://schemas.microsoft.com/office/drawing/2014/main" val="1682054535"/>
                  </a:ext>
                </a:extLst>
              </a:tr>
              <a:tr h="208666">
                <a:tc vMerge="1">
                  <a:txBody>
                    <a:bodyPr/>
                    <a:lstStyle/>
                    <a:p>
                      <a:endParaRPr kumimoji="1" lang="ja-JP" altLang="en-US" sz="800" dirty="0"/>
                    </a:p>
                  </a:txBody>
                  <a:tcPr>
                    <a:solidFill>
                      <a:srgbClr val="F8D1C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賃金台帳マスタ</a:t>
                      </a:r>
                      <a:r>
                        <a:rPr kumimoji="1" lang="en-US" altLang="ja-JP" sz="800" dirty="0"/>
                        <a:t>2/2</a:t>
                      </a:r>
                      <a:endParaRPr kumimoji="1" lang="ja-JP" altLang="en-US" sz="800" dirty="0">
                        <a:solidFill>
                          <a:schemeClr val="tx1"/>
                        </a:solidFill>
                      </a:endParaRPr>
                    </a:p>
                  </a:txBody>
                  <a:tcPr/>
                </a:tc>
                <a:extLst>
                  <a:ext uri="{0D108BD9-81ED-4DB2-BD59-A6C34878D82A}">
                    <a16:rowId xmlns:a16="http://schemas.microsoft.com/office/drawing/2014/main" val="2668885575"/>
                  </a:ext>
                </a:extLst>
              </a:tr>
              <a:tr h="208666">
                <a:tc vMerge="1">
                  <a:txBody>
                    <a:bodyPr/>
                    <a:lstStyle/>
                    <a:p>
                      <a:endParaRPr kumimoji="1" lang="ja-JP" altLang="en-US" sz="800" dirty="0"/>
                    </a:p>
                  </a:txBody>
                  <a:tcPr>
                    <a:solidFill>
                      <a:srgbClr val="F8D1C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賃金台帳社保マスタ</a:t>
                      </a:r>
                      <a:endParaRPr kumimoji="1" lang="ja-JP" altLang="en-US" sz="800" dirty="0">
                        <a:solidFill>
                          <a:schemeClr val="tx1"/>
                        </a:solidFill>
                      </a:endParaRPr>
                    </a:p>
                  </a:txBody>
                  <a:tcPr/>
                </a:tc>
                <a:extLst>
                  <a:ext uri="{0D108BD9-81ED-4DB2-BD59-A6C34878D82A}">
                    <a16:rowId xmlns:a16="http://schemas.microsoft.com/office/drawing/2014/main" val="564925958"/>
                  </a:ext>
                </a:extLst>
              </a:tr>
              <a:tr h="208666">
                <a:tc>
                  <a:txBody>
                    <a:bodyPr/>
                    <a:lstStyle/>
                    <a:p>
                      <a:r>
                        <a:rPr kumimoji="1" lang="ja-JP" altLang="en-US" sz="800" dirty="0"/>
                        <a:t>勤怠情報</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勤怠マスタ</a:t>
                      </a:r>
                      <a:endParaRPr kumimoji="1" lang="ja-JP" altLang="en-US" sz="800" dirty="0">
                        <a:solidFill>
                          <a:schemeClr val="tx1"/>
                        </a:solidFill>
                      </a:endParaRPr>
                    </a:p>
                  </a:txBody>
                  <a:tcPr/>
                </a:tc>
                <a:extLst>
                  <a:ext uri="{0D108BD9-81ED-4DB2-BD59-A6C34878D82A}">
                    <a16:rowId xmlns:a16="http://schemas.microsoft.com/office/drawing/2014/main" val="3642815443"/>
                  </a:ext>
                </a:extLst>
              </a:tr>
              <a:tr h="208666">
                <a:tc rowSpan="3">
                  <a:txBody>
                    <a:bodyPr/>
                    <a:lstStyle/>
                    <a:p>
                      <a:r>
                        <a:rPr kumimoji="1" lang="ja-JP" altLang="en-US" sz="800" dirty="0"/>
                        <a:t>年末調整情報</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年調計算実績マスタ</a:t>
                      </a:r>
                      <a:endParaRPr kumimoji="1" lang="ja-JP" altLang="en-US" sz="800" dirty="0">
                        <a:solidFill>
                          <a:schemeClr val="tx1"/>
                        </a:solidFill>
                      </a:endParaRPr>
                    </a:p>
                  </a:txBody>
                  <a:tcPr/>
                </a:tc>
                <a:extLst>
                  <a:ext uri="{0D108BD9-81ED-4DB2-BD59-A6C34878D82A}">
                    <a16:rowId xmlns:a16="http://schemas.microsoft.com/office/drawing/2014/main" val="2538128582"/>
                  </a:ext>
                </a:extLst>
              </a:tr>
              <a:tr h="208666">
                <a:tc vMerge="1">
                  <a:txBody>
                    <a:bodyPr/>
                    <a:lstStyle/>
                    <a:p>
                      <a:endParaRPr kumimoji="1" lang="ja-JP" altLang="en-US" sz="800" dirty="0"/>
                    </a:p>
                  </a:txBody>
                  <a:tcPr>
                    <a:solidFill>
                      <a:srgbClr val="F8D1C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年調計算実績</a:t>
                      </a:r>
                      <a:r>
                        <a:rPr kumimoji="1" lang="en-US" altLang="ja-JP" sz="800" dirty="0"/>
                        <a:t>2</a:t>
                      </a:r>
                      <a:r>
                        <a:rPr kumimoji="1" lang="ja-JP" altLang="en-US" sz="800" dirty="0"/>
                        <a:t>マスタ</a:t>
                      </a:r>
                      <a:endParaRPr kumimoji="1" lang="ja-JP" altLang="en-US" sz="800" dirty="0">
                        <a:solidFill>
                          <a:schemeClr val="tx1"/>
                        </a:solidFill>
                      </a:endParaRPr>
                    </a:p>
                  </a:txBody>
                  <a:tcPr/>
                </a:tc>
                <a:extLst>
                  <a:ext uri="{0D108BD9-81ED-4DB2-BD59-A6C34878D82A}">
                    <a16:rowId xmlns:a16="http://schemas.microsoft.com/office/drawing/2014/main" val="3278425090"/>
                  </a:ext>
                </a:extLst>
              </a:tr>
              <a:tr h="208666">
                <a:tc vMerge="1">
                  <a:txBody>
                    <a:bodyPr/>
                    <a:lstStyle/>
                    <a:p>
                      <a:endParaRPr kumimoji="1" lang="ja-JP" altLang="en-US" sz="800" dirty="0"/>
                    </a:p>
                  </a:txBody>
                  <a:tcPr>
                    <a:solidFill>
                      <a:srgbClr val="F8D1C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年調計算実績</a:t>
                      </a:r>
                      <a:r>
                        <a:rPr kumimoji="1" lang="en-US" altLang="ja-JP" sz="800" dirty="0"/>
                        <a:t>3</a:t>
                      </a:r>
                      <a:r>
                        <a:rPr kumimoji="1" lang="ja-JP" altLang="en-US" sz="800" dirty="0"/>
                        <a:t>マスタ</a:t>
                      </a:r>
                      <a:endParaRPr kumimoji="1" lang="ja-JP" altLang="en-US" sz="800" dirty="0">
                        <a:solidFill>
                          <a:schemeClr val="tx1"/>
                        </a:solidFill>
                      </a:endParaRPr>
                    </a:p>
                  </a:txBody>
                  <a:tcPr/>
                </a:tc>
                <a:extLst>
                  <a:ext uri="{0D108BD9-81ED-4DB2-BD59-A6C34878D82A}">
                    <a16:rowId xmlns:a16="http://schemas.microsoft.com/office/drawing/2014/main" val="4250912696"/>
                  </a:ext>
                </a:extLst>
              </a:tr>
              <a:tr h="282678">
                <a:tc>
                  <a:txBody>
                    <a:bodyPr/>
                    <a:lstStyle/>
                    <a:p>
                      <a:r>
                        <a:rPr kumimoji="1" lang="ja-JP" altLang="en-US" sz="800" dirty="0"/>
                        <a:t>社会保険情報</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社会保険算定実績履歴マスタ（</a:t>
                      </a:r>
                      <a:r>
                        <a:rPr kumimoji="1" lang="en-US" altLang="ja-JP" sz="800" dirty="0"/>
                        <a:t>※</a:t>
                      </a:r>
                      <a:r>
                        <a:rPr kumimoji="1" lang="ja-JP" altLang="en-US" sz="800" dirty="0"/>
                        <a:t>）</a:t>
                      </a:r>
                      <a:endParaRPr kumimoji="1" lang="ja-JP" altLang="en-US" sz="800" dirty="0">
                        <a:solidFill>
                          <a:schemeClr val="tx1"/>
                        </a:solidFill>
                      </a:endParaRPr>
                    </a:p>
                  </a:txBody>
                  <a:tcPr/>
                </a:tc>
                <a:extLst>
                  <a:ext uri="{0D108BD9-81ED-4DB2-BD59-A6C34878D82A}">
                    <a16:rowId xmlns:a16="http://schemas.microsoft.com/office/drawing/2014/main" val="3232307745"/>
                  </a:ext>
                </a:extLst>
              </a:tr>
            </a:tbl>
          </a:graphicData>
        </a:graphic>
      </p:graphicFrame>
      <p:pic>
        <p:nvPicPr>
          <p:cNvPr id="19" name="図 18"/>
          <p:cNvPicPr>
            <a:picLocks noChangeAspect="1"/>
          </p:cNvPicPr>
          <p:nvPr/>
        </p:nvPicPr>
        <p:blipFill>
          <a:blip r:embed="rId2"/>
          <a:stretch>
            <a:fillRect/>
          </a:stretch>
        </p:blipFill>
        <p:spPr>
          <a:xfrm>
            <a:off x="3455876" y="1611982"/>
            <a:ext cx="4876800" cy="3048000"/>
          </a:xfrm>
          <a:prstGeom prst="rect">
            <a:avLst/>
          </a:prstGeom>
        </p:spPr>
      </p:pic>
      <p:sp>
        <p:nvSpPr>
          <p:cNvPr id="3" name="右矢印 2"/>
          <p:cNvSpPr/>
          <p:nvPr/>
        </p:nvSpPr>
        <p:spPr>
          <a:xfrm>
            <a:off x="2782733" y="2667930"/>
            <a:ext cx="601692" cy="46805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4" name="正方形/長方形 13"/>
          <p:cNvSpPr/>
          <p:nvPr/>
        </p:nvSpPr>
        <p:spPr>
          <a:xfrm>
            <a:off x="3482414" y="2348391"/>
            <a:ext cx="2088000" cy="2130648"/>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4" name="角丸四角形 3"/>
          <p:cNvSpPr/>
          <p:nvPr/>
        </p:nvSpPr>
        <p:spPr>
          <a:xfrm>
            <a:off x="4707311" y="1167594"/>
            <a:ext cx="4185169" cy="41230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kumimoji="1" lang="ja-JP" altLang="en-US" sz="1050" dirty="0">
                <a:solidFill>
                  <a:schemeClr val="bg1"/>
                </a:solidFill>
              </a:rPr>
              <a:t>「検索カテゴリ」で</a:t>
            </a:r>
            <a:r>
              <a:rPr lang="ja-JP" altLang="en-US" sz="1050" dirty="0">
                <a:solidFill>
                  <a:schemeClr val="bg1"/>
                </a:solidFill>
              </a:rPr>
              <a:t>選択したカテゴリ</a:t>
            </a:r>
            <a:r>
              <a:rPr kumimoji="1" lang="ja-JP" altLang="en-US" sz="1050" dirty="0">
                <a:solidFill>
                  <a:schemeClr val="bg1"/>
                </a:solidFill>
              </a:rPr>
              <a:t>と組み合わせ可能なカテゴリに紐づくマスタの項目を表示します。</a:t>
            </a:r>
          </a:p>
        </p:txBody>
      </p:sp>
      <p:sp>
        <p:nvSpPr>
          <p:cNvPr id="17" name="正方形/長方形 16"/>
          <p:cNvSpPr/>
          <p:nvPr/>
        </p:nvSpPr>
        <p:spPr>
          <a:xfrm>
            <a:off x="3613338" y="2462815"/>
            <a:ext cx="158543" cy="1944216"/>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6" name="角丸四角形吹き出し 5"/>
          <p:cNvSpPr/>
          <p:nvPr/>
        </p:nvSpPr>
        <p:spPr>
          <a:xfrm>
            <a:off x="5955697" y="1770705"/>
            <a:ext cx="2936783" cy="646317"/>
          </a:xfrm>
          <a:prstGeom prst="wedgeRoundRectCallout">
            <a:avLst>
              <a:gd name="adj1" fmla="val -126199"/>
              <a:gd name="adj2" fmla="val 6088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lvl="0" defTabSz="685800">
              <a:defRPr/>
            </a:pPr>
            <a:r>
              <a:rPr lang="ja-JP" altLang="en-US" sz="1000" b="1" dirty="0">
                <a:solidFill>
                  <a:srgbClr val="0070C0"/>
                </a:solidFill>
              </a:rPr>
              <a:t>選択</a:t>
            </a:r>
            <a:endParaRPr lang="en-US" altLang="ja-JP" sz="1000" b="1" dirty="0">
              <a:solidFill>
                <a:srgbClr val="0070C0"/>
              </a:solidFill>
            </a:endParaRPr>
          </a:p>
          <a:p>
            <a:pPr lvl="0" defTabSz="685800">
              <a:defRPr/>
            </a:pPr>
            <a:r>
              <a:rPr lang="ja-JP" altLang="en-US" sz="1000" dirty="0"/>
              <a:t>出力項目、条件項目として使用する項目に　チェックし、「＞」で移動します。</a:t>
            </a:r>
            <a:endParaRPr lang="en-US" altLang="ja-JP" sz="1000" dirty="0"/>
          </a:p>
        </p:txBody>
      </p:sp>
      <p:sp>
        <p:nvSpPr>
          <p:cNvPr id="18" name="正方形/長方形 17"/>
          <p:cNvSpPr/>
          <p:nvPr/>
        </p:nvSpPr>
        <p:spPr>
          <a:xfrm>
            <a:off x="5113130" y="2470307"/>
            <a:ext cx="396000" cy="1944216"/>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20" name="角丸四角形吹き出し 19"/>
          <p:cNvSpPr/>
          <p:nvPr/>
        </p:nvSpPr>
        <p:spPr>
          <a:xfrm>
            <a:off x="6012822" y="2599938"/>
            <a:ext cx="2879658" cy="552467"/>
          </a:xfrm>
          <a:prstGeom prst="wedgeRoundRectCallout">
            <a:avLst>
              <a:gd name="adj1" fmla="val -74432"/>
              <a:gd name="adj2" fmla="val -4713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lvl="0" defTabSz="685800">
              <a:defRPr/>
            </a:pPr>
            <a:r>
              <a:rPr lang="ja-JP" altLang="en-US" sz="1000" b="1" dirty="0">
                <a:solidFill>
                  <a:srgbClr val="0070C0"/>
                </a:solidFill>
              </a:rPr>
              <a:t>セキュリティ参照</a:t>
            </a:r>
            <a:endParaRPr lang="en-US" altLang="ja-JP" sz="1000" b="1" dirty="0">
              <a:solidFill>
                <a:srgbClr val="0070C0"/>
              </a:solidFill>
            </a:endParaRPr>
          </a:p>
          <a:p>
            <a:pPr lvl="0" defTabSz="685800">
              <a:defRPr/>
            </a:pPr>
            <a:r>
              <a:rPr lang="ja-JP" altLang="en-US" sz="1000" dirty="0"/>
              <a:t>ログインユーザーが選択できる項目は</a:t>
            </a:r>
            <a:r>
              <a:rPr lang="en-US" altLang="ja-JP" sz="1000" dirty="0"/>
              <a:t> </a:t>
            </a:r>
            <a:r>
              <a:rPr lang="ja-JP" altLang="en-US" sz="1000" dirty="0"/>
              <a:t>「〇」選択できない項目は「</a:t>
            </a:r>
            <a:r>
              <a:rPr lang="en-US" altLang="ja-JP" sz="1000" dirty="0"/>
              <a:t>×</a:t>
            </a:r>
            <a:r>
              <a:rPr lang="ja-JP" altLang="en-US" sz="1000" dirty="0"/>
              <a:t>」が表示されます。</a:t>
            </a:r>
            <a:endParaRPr lang="en-US" altLang="ja-JP" sz="1000" dirty="0"/>
          </a:p>
        </p:txBody>
      </p:sp>
      <p:sp>
        <p:nvSpPr>
          <p:cNvPr id="21" name="テキスト プレースホルダー 2"/>
          <p:cNvSpPr txBox="1">
            <a:spLocks/>
          </p:cNvSpPr>
          <p:nvPr/>
        </p:nvSpPr>
        <p:spPr>
          <a:xfrm>
            <a:off x="3363667" y="1338859"/>
            <a:ext cx="2087735" cy="29028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685800" rtl="0" eaLnBrk="1" fontAlgn="auto" latinLnBrk="0" hangingPunct="1">
              <a:lnSpc>
                <a:spcPts val="1425"/>
              </a:lnSpc>
              <a:spcBef>
                <a:spcPct val="20000"/>
              </a:spcBef>
              <a:spcAft>
                <a:spcPts val="0"/>
              </a:spcAft>
              <a:buClr>
                <a:srgbClr val="F9BE00"/>
              </a:buClr>
              <a:buSzTx/>
              <a:buFont typeface="Arial" panose="020B0604020202020204" pitchFamily="34" charset="0"/>
              <a:buNone/>
              <a:tabLst/>
              <a:defRPr/>
            </a:pPr>
            <a:r>
              <a:rPr kumimoji="1" lang="ja-JP" altLang="en-US" sz="1050" b="1" i="0" u="sng" strike="noStrike" kern="1200" cap="none" spc="0" normalizeH="0" baseline="0" noProof="0" dirty="0">
                <a:ln>
                  <a:noFill/>
                </a:ln>
                <a:solidFill>
                  <a:prstClr val="black"/>
                </a:solidFill>
                <a:effectLst/>
                <a:uLnTx/>
                <a:uFillTx/>
                <a:latin typeface="メイリオ"/>
                <a:ea typeface="メイリオ"/>
                <a:cs typeface="+mn-cs"/>
              </a:rPr>
              <a:t>選択対象項目一覧</a:t>
            </a:r>
            <a:endParaRPr kumimoji="1" lang="en-US" altLang="ja-JP" sz="825" b="1" i="0" u="sng" strike="noStrike" kern="1200" cap="none" spc="0" normalizeH="0" baseline="0" noProof="0" dirty="0">
              <a:ln>
                <a:noFill/>
              </a:ln>
              <a:solidFill>
                <a:prstClr val="black"/>
              </a:solidFill>
              <a:effectLst/>
              <a:uLnTx/>
              <a:uFillTx/>
              <a:latin typeface="メイリオ"/>
              <a:ea typeface="メイリオ"/>
              <a:cs typeface="+mn-cs"/>
            </a:endParaRPr>
          </a:p>
        </p:txBody>
      </p:sp>
      <p:sp>
        <p:nvSpPr>
          <p:cNvPr id="22" name="正方形/長方形 21"/>
          <p:cNvSpPr/>
          <p:nvPr/>
        </p:nvSpPr>
        <p:spPr>
          <a:xfrm>
            <a:off x="5596952" y="3290907"/>
            <a:ext cx="248634" cy="288032"/>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23" name="角丸四角形吹き出し 22"/>
          <p:cNvSpPr/>
          <p:nvPr/>
        </p:nvSpPr>
        <p:spPr>
          <a:xfrm>
            <a:off x="6012822" y="3298252"/>
            <a:ext cx="2879658" cy="816199"/>
          </a:xfrm>
          <a:prstGeom prst="wedgeRoundRectCallout">
            <a:avLst>
              <a:gd name="adj1" fmla="val -55014"/>
              <a:gd name="adj2" fmla="val -3565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lvl="0" defTabSz="685800">
              <a:defRPr/>
            </a:pPr>
            <a:r>
              <a:rPr lang="ja-JP" altLang="en-US" sz="1000" b="1" dirty="0">
                <a:solidFill>
                  <a:srgbClr val="0070C0"/>
                </a:solidFill>
              </a:rPr>
              <a:t>項目移動</a:t>
            </a:r>
            <a:endParaRPr lang="en-US" altLang="ja-JP" sz="1000" b="1" dirty="0">
              <a:solidFill>
                <a:srgbClr val="0070C0"/>
              </a:solidFill>
            </a:endParaRPr>
          </a:p>
          <a:p>
            <a:pPr lvl="0" defTabSz="685800">
              <a:defRPr/>
            </a:pPr>
            <a:r>
              <a:rPr lang="ja-JP" altLang="en-US" sz="1000" dirty="0"/>
              <a:t>「選択」にチェックが付いた項目を移動します。</a:t>
            </a:r>
            <a:endParaRPr lang="en-US" altLang="ja-JP" sz="1000" dirty="0"/>
          </a:p>
          <a:p>
            <a:pPr lvl="0" defTabSz="685800">
              <a:defRPr/>
            </a:pPr>
            <a:r>
              <a:rPr lang="ja-JP" altLang="en-US" sz="1000" b="1" dirty="0"/>
              <a:t>＞</a:t>
            </a:r>
            <a:r>
              <a:rPr lang="ja-JP" altLang="en-US" sz="1000" dirty="0"/>
              <a:t>：出力項目一覧へ移動</a:t>
            </a:r>
            <a:endParaRPr lang="en-US" altLang="ja-JP" sz="1000" dirty="0"/>
          </a:p>
          <a:p>
            <a:pPr lvl="0" defTabSz="685800">
              <a:defRPr/>
            </a:pPr>
            <a:r>
              <a:rPr lang="ja-JP" altLang="en-US" sz="1000" b="1" dirty="0"/>
              <a:t>＜</a:t>
            </a:r>
            <a:r>
              <a:rPr lang="ja-JP" altLang="en-US" sz="1000" dirty="0"/>
              <a:t>：選択対象項目一覧</a:t>
            </a:r>
            <a:r>
              <a:rPr lang="ja-JP" altLang="en-US" sz="1000"/>
              <a:t>へ移動</a:t>
            </a:r>
            <a:endParaRPr lang="en-US" altLang="ja-JP" sz="1000" dirty="0"/>
          </a:p>
        </p:txBody>
      </p:sp>
      <p:sp>
        <p:nvSpPr>
          <p:cNvPr id="30" name="角丸四角形 29"/>
          <p:cNvSpPr/>
          <p:nvPr/>
        </p:nvSpPr>
        <p:spPr>
          <a:xfrm>
            <a:off x="323528" y="4551970"/>
            <a:ext cx="3888432" cy="24813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altLang="ja-JP" sz="900" dirty="0">
                <a:solidFill>
                  <a:srgbClr val="0070C0"/>
                </a:solidFill>
              </a:rPr>
              <a:t>※</a:t>
            </a:r>
            <a:r>
              <a:rPr lang="ja-JP" altLang="en-US" sz="900" dirty="0">
                <a:solidFill>
                  <a:srgbClr val="0070C0"/>
                </a:solidFill>
              </a:rPr>
              <a:t>社会保険実績マスタを履歴管理するため、新規に追加したマスタ</a:t>
            </a:r>
          </a:p>
        </p:txBody>
      </p:sp>
    </p:spTree>
    <p:extLst>
      <p:ext uri="{BB962C8B-B14F-4D97-AF65-F5344CB8AC3E}">
        <p14:creationId xmlns:p14="http://schemas.microsoft.com/office/powerpoint/2010/main" val="29802067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60000" y="1070546"/>
            <a:ext cx="6947954" cy="2661654"/>
          </a:xfrm>
          <a:prstGeom prst="rect">
            <a:avLst/>
          </a:prstGeom>
        </p:spPr>
      </p:pic>
      <p:sp>
        <p:nvSpPr>
          <p:cNvPr id="4" name="タイトル 3"/>
          <p:cNvSpPr>
            <a:spLocks noGrp="1"/>
          </p:cNvSpPr>
          <p:nvPr>
            <p:ph type="title"/>
          </p:nvPr>
        </p:nvSpPr>
        <p:spPr>
          <a:xfrm>
            <a:off x="360000" y="87475"/>
            <a:ext cx="7128324" cy="648072"/>
          </a:xfrm>
        </p:spPr>
        <p:txBody>
          <a:bodyPr/>
          <a:lstStyle/>
          <a:p>
            <a:pPr lvl="0"/>
            <a:r>
              <a:rPr lang="en-US" altLang="ja-JP" sz="2000" dirty="0" err="1">
                <a:solidFill>
                  <a:prstClr val="white"/>
                </a:solidFill>
                <a:latin typeface="+mn-ea"/>
                <a:ea typeface="+mn-ea"/>
              </a:rPr>
              <a:t>SuperStream</a:t>
            </a:r>
            <a:r>
              <a:rPr lang="en-US" altLang="ja-JP" sz="2000" dirty="0">
                <a:solidFill>
                  <a:prstClr val="white"/>
                </a:solidFill>
                <a:latin typeface="+mn-ea"/>
                <a:ea typeface="+mn-ea"/>
              </a:rPr>
              <a:t>-NX </a:t>
            </a:r>
            <a:r>
              <a:rPr lang="ja-JP" altLang="en-US" sz="2000" dirty="0">
                <a:solidFill>
                  <a:prstClr val="white"/>
                </a:solidFill>
                <a:latin typeface="+mn-ea"/>
                <a:ea typeface="+mn-ea"/>
              </a:rPr>
              <a:t>給与管理</a:t>
            </a:r>
            <a:r>
              <a:rPr lang="en-US" altLang="ja-JP" dirty="0">
                <a:solidFill>
                  <a:prstClr val="white"/>
                </a:solidFill>
              </a:rPr>
              <a:t/>
            </a:r>
            <a:br>
              <a:rPr lang="en-US" altLang="ja-JP" dirty="0">
                <a:solidFill>
                  <a:prstClr val="white"/>
                </a:solidFill>
              </a:rPr>
            </a:br>
            <a:r>
              <a:rPr lang="en-US" altLang="ja-JP" sz="1800" dirty="0">
                <a:solidFill>
                  <a:prstClr val="white"/>
                </a:solidFill>
              </a:rPr>
              <a:t>7.field/HR</a:t>
            </a:r>
            <a:r>
              <a:rPr lang="ja-JP" altLang="en-US" sz="1800" dirty="0">
                <a:solidFill>
                  <a:prstClr val="white"/>
                </a:solidFill>
              </a:rPr>
              <a:t> その他機能改善 対応</a:t>
            </a:r>
            <a:endParaRPr kumimoji="1" lang="ja-JP" altLang="en-US" sz="1800" dirty="0">
              <a:latin typeface="+mn-ea"/>
              <a:ea typeface="+mn-ea"/>
            </a:endParaRPr>
          </a:p>
        </p:txBody>
      </p:sp>
      <p:sp>
        <p:nvSpPr>
          <p:cNvPr id="49" name="スライド番号プレースホルダー 1"/>
          <p:cNvSpPr>
            <a:spLocks noGrp="1"/>
          </p:cNvSpPr>
          <p:nvPr>
            <p:ph type="sldNum" sz="quarter" idx="12"/>
          </p:nvPr>
        </p:nvSpPr>
        <p:spPr>
          <a:xfrm>
            <a:off x="8424000" y="4849018"/>
            <a:ext cx="360000" cy="135000"/>
          </a:xfrm>
        </p:spPr>
        <p:txBody>
          <a:bodyPr/>
          <a:lstStyle/>
          <a:p>
            <a:fld id="{78AE49ED-73EF-499C-8307-28EB0E7CF529}" type="slidenum">
              <a:rPr kumimoji="1" lang="ja-JP" altLang="en-US" smtClean="0"/>
              <a:t>70</a:t>
            </a:fld>
            <a:endParaRPr kumimoji="1" lang="ja-JP" altLang="en-US" dirty="0"/>
          </a:p>
        </p:txBody>
      </p:sp>
      <p:sp>
        <p:nvSpPr>
          <p:cNvPr id="50" name="フッター プレースホルダー 4"/>
          <p:cNvSpPr>
            <a:spLocks noGrp="1"/>
          </p:cNvSpPr>
          <p:nvPr>
            <p:ph type="ftr" sz="quarter" idx="3"/>
          </p:nvPr>
        </p:nvSpPr>
        <p:spPr>
          <a:xfrm>
            <a:off x="360000" y="4849018"/>
            <a:ext cx="2160000" cy="135000"/>
          </a:xfrm>
        </p:spPr>
        <p:txBody>
          <a:bodyPr/>
          <a:lstStyle/>
          <a:p>
            <a:r>
              <a:rPr lang="en-US" altLang="ja-JP" dirty="0"/>
              <a:t>©</a:t>
            </a:r>
            <a:r>
              <a:rPr lang="en-US" altLang="ja-JP" dirty="0" err="1"/>
              <a:t>SuperStream</a:t>
            </a:r>
            <a:r>
              <a:rPr lang="en-US" altLang="ja-JP" dirty="0"/>
              <a:t> Inc. All rights reserved.</a:t>
            </a:r>
            <a:endParaRPr lang="ja-JP" altLang="en-US" dirty="0"/>
          </a:p>
        </p:txBody>
      </p:sp>
      <p:sp>
        <p:nvSpPr>
          <p:cNvPr id="10" name="テキスト プレースホルダー 2"/>
          <p:cNvSpPr txBox="1">
            <a:spLocks/>
          </p:cNvSpPr>
          <p:nvPr/>
        </p:nvSpPr>
        <p:spPr>
          <a:xfrm>
            <a:off x="494928" y="807554"/>
            <a:ext cx="4581128"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zh-TW" altLang="en-US" sz="1200" b="1" u="sng" dirty="0">
                <a:solidFill>
                  <a:prstClr val="black"/>
                </a:solidFill>
              </a:rPr>
              <a:t>承認詳細画面</a:t>
            </a:r>
            <a:endParaRPr lang="en-US" altLang="ja-JP" sz="1200" u="sng" dirty="0">
              <a:solidFill>
                <a:prstClr val="black"/>
              </a:solidFill>
              <a:latin typeface="メイリオ"/>
              <a:ea typeface="メイリオ"/>
            </a:endParaRPr>
          </a:p>
        </p:txBody>
      </p:sp>
      <p:sp>
        <p:nvSpPr>
          <p:cNvPr id="20" name="正方形/長方形 19">
            <a:extLst>
              <a:ext uri="{FF2B5EF4-FFF2-40B4-BE49-F238E27FC236}">
                <a16:creationId xmlns:a16="http://schemas.microsoft.com/office/drawing/2014/main" id="{00000000-0008-0000-0600-00001F000000}"/>
              </a:ext>
            </a:extLst>
          </p:cNvPr>
          <p:cNvSpPr/>
          <p:nvPr/>
        </p:nvSpPr>
        <p:spPr>
          <a:xfrm>
            <a:off x="5724128" y="3399842"/>
            <a:ext cx="1512168" cy="252028"/>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 name="角丸四角形吹き出し 8"/>
          <p:cNvSpPr/>
          <p:nvPr/>
        </p:nvSpPr>
        <p:spPr>
          <a:xfrm>
            <a:off x="4438188" y="3903898"/>
            <a:ext cx="2879658" cy="552467"/>
          </a:xfrm>
          <a:prstGeom prst="wedgeRoundRectCallout">
            <a:avLst>
              <a:gd name="adj1" fmla="val -7219"/>
              <a:gd name="adj2" fmla="val -7945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000" dirty="0">
                <a:solidFill>
                  <a:schemeClr val="tx1"/>
                </a:solidFill>
                <a:latin typeface="+mn-ea"/>
              </a:rPr>
              <a:t>ログインユーザの承認権限が「参照」の場合、</a:t>
            </a:r>
            <a:endParaRPr lang="en-US" altLang="ja-JP" sz="1000" dirty="0">
              <a:solidFill>
                <a:schemeClr val="tx1"/>
              </a:solidFill>
              <a:latin typeface="+mn-ea"/>
            </a:endParaRPr>
          </a:p>
          <a:p>
            <a:r>
              <a:rPr lang="ja-JP" altLang="en-US" sz="1000" dirty="0">
                <a:solidFill>
                  <a:schemeClr val="tx1"/>
                </a:solidFill>
                <a:latin typeface="+mn-ea"/>
              </a:rPr>
              <a:t>承認・差戻不可</a:t>
            </a:r>
            <a:r>
              <a:rPr lang="en-US" altLang="ja-JP" sz="1000" dirty="0">
                <a:solidFill>
                  <a:schemeClr val="tx1"/>
                </a:solidFill>
                <a:latin typeface="+mn-ea"/>
              </a:rPr>
              <a:t> </a:t>
            </a:r>
            <a:endParaRPr lang="ja-JP" altLang="en-US" sz="1000" dirty="0">
              <a:solidFill>
                <a:schemeClr val="tx1"/>
              </a:solidFill>
              <a:latin typeface="+mn-ea"/>
            </a:endParaRPr>
          </a:p>
        </p:txBody>
      </p:sp>
    </p:spTree>
    <p:extLst>
      <p:ext uri="{BB962C8B-B14F-4D97-AF65-F5344CB8AC3E}">
        <p14:creationId xmlns:p14="http://schemas.microsoft.com/office/powerpoint/2010/main" val="3545042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stretch>
            <a:fillRect/>
          </a:stretch>
        </p:blipFill>
        <p:spPr>
          <a:xfrm>
            <a:off x="575556" y="1671739"/>
            <a:ext cx="4428493" cy="3190990"/>
          </a:xfrm>
          <a:prstGeom prst="rect">
            <a:avLst/>
          </a:prstGeom>
        </p:spPr>
      </p:pic>
      <p:sp>
        <p:nvSpPr>
          <p:cNvPr id="9" name="正方形/長方形 8">
            <a:extLst>
              <a:ext uri="{FF2B5EF4-FFF2-40B4-BE49-F238E27FC236}">
                <a16:creationId xmlns:a16="http://schemas.microsoft.com/office/drawing/2014/main" id="{00000000-0008-0000-0600-00000B000000}"/>
              </a:ext>
            </a:extLst>
          </p:cNvPr>
          <p:cNvSpPr/>
          <p:nvPr/>
        </p:nvSpPr>
        <p:spPr>
          <a:xfrm>
            <a:off x="3491880" y="4623978"/>
            <a:ext cx="1512170" cy="225040"/>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 name="タイトル 3"/>
          <p:cNvSpPr>
            <a:spLocks noGrp="1"/>
          </p:cNvSpPr>
          <p:nvPr>
            <p:ph type="title"/>
          </p:nvPr>
        </p:nvSpPr>
        <p:spPr>
          <a:xfrm>
            <a:off x="360000" y="87475"/>
            <a:ext cx="7128324" cy="648072"/>
          </a:xfrm>
        </p:spPr>
        <p:txBody>
          <a:bodyPr/>
          <a:lstStyle/>
          <a:p>
            <a:pPr lvl="0"/>
            <a:r>
              <a:rPr lang="en-US" altLang="ja-JP" sz="2000" dirty="0" err="1">
                <a:solidFill>
                  <a:prstClr val="white"/>
                </a:solidFill>
                <a:latin typeface="+mn-ea"/>
                <a:ea typeface="+mn-ea"/>
              </a:rPr>
              <a:t>SuperStream</a:t>
            </a:r>
            <a:r>
              <a:rPr lang="en-US" altLang="ja-JP" sz="2000" dirty="0">
                <a:solidFill>
                  <a:prstClr val="white"/>
                </a:solidFill>
                <a:latin typeface="+mn-ea"/>
                <a:ea typeface="+mn-ea"/>
              </a:rPr>
              <a:t>-NX </a:t>
            </a:r>
            <a:r>
              <a:rPr lang="ja-JP" altLang="en-US" sz="2000" dirty="0">
                <a:solidFill>
                  <a:prstClr val="white"/>
                </a:solidFill>
                <a:latin typeface="+mn-ea"/>
                <a:ea typeface="+mn-ea"/>
              </a:rPr>
              <a:t>給与管理</a:t>
            </a:r>
            <a:r>
              <a:rPr lang="en-US" altLang="ja-JP" dirty="0">
                <a:solidFill>
                  <a:prstClr val="white"/>
                </a:solidFill>
              </a:rPr>
              <a:t/>
            </a:r>
            <a:br>
              <a:rPr lang="en-US" altLang="ja-JP" dirty="0">
                <a:solidFill>
                  <a:prstClr val="white"/>
                </a:solidFill>
              </a:rPr>
            </a:br>
            <a:r>
              <a:rPr lang="en-US" altLang="ja-JP" sz="1800" dirty="0">
                <a:solidFill>
                  <a:prstClr val="white"/>
                </a:solidFill>
              </a:rPr>
              <a:t>7.field/HR</a:t>
            </a:r>
            <a:r>
              <a:rPr lang="ja-JP" altLang="en-US" sz="1800" dirty="0">
                <a:solidFill>
                  <a:prstClr val="white"/>
                </a:solidFill>
              </a:rPr>
              <a:t> その他機能改善 対応</a:t>
            </a:r>
            <a:endParaRPr kumimoji="1" lang="ja-JP" altLang="en-US" sz="1800" dirty="0">
              <a:latin typeface="+mn-ea"/>
              <a:ea typeface="+mn-ea"/>
            </a:endParaRPr>
          </a:p>
        </p:txBody>
      </p:sp>
      <p:sp>
        <p:nvSpPr>
          <p:cNvPr id="7" name="テキスト プレースホルダー 2"/>
          <p:cNvSpPr txBox="1">
            <a:spLocks/>
          </p:cNvSpPr>
          <p:nvPr/>
        </p:nvSpPr>
        <p:spPr>
          <a:xfrm>
            <a:off x="360000" y="817569"/>
            <a:ext cx="8424000" cy="499128"/>
          </a:xfrm>
          <a:prstGeom prst="rect">
            <a:avLst/>
          </a:prstGeom>
        </p:spPr>
        <p:txBody>
          <a:bodyPr lIns="0" tIns="0" rIns="0" bIns="0"/>
          <a:lstStyle>
            <a:lvl1pPr marL="0" indent="0" algn="l" defTabSz="685800" rtl="0" eaLnBrk="1" latinLnBrk="0" hangingPunct="1">
              <a:lnSpc>
                <a:spcPts val="1275"/>
              </a:lnSpc>
              <a:spcBef>
                <a:spcPts val="0"/>
              </a:spcBef>
              <a:buFont typeface="Arial" panose="020B0604020202020204" pitchFamily="34" charset="0"/>
              <a:buNone/>
              <a:defRPr kumimoji="1" sz="900" kern="1200">
                <a:solidFill>
                  <a:schemeClr val="tx1"/>
                </a:solidFill>
                <a:latin typeface="+mn-ea"/>
                <a:ea typeface="+mn-ea"/>
                <a:cs typeface="+mn-cs"/>
              </a:defRPr>
            </a:lvl1pPr>
            <a:lvl2pPr marL="557213" indent="-214313" algn="l" defTabSz="685800" rtl="0" eaLnBrk="1" latinLnBrk="0" hangingPunct="1">
              <a:spcBef>
                <a:spcPct val="20000"/>
              </a:spcBef>
              <a:buFont typeface="Arial" panose="020B0604020202020204" pitchFamily="34" charset="0"/>
              <a:buChar char="–"/>
              <a:defRPr kumimoji="1" sz="900" kern="1200">
                <a:solidFill>
                  <a:schemeClr val="tx1"/>
                </a:solidFill>
                <a:latin typeface="+mn-ea"/>
                <a:ea typeface="+mn-ea"/>
                <a:cs typeface="+mn-cs"/>
              </a:defRPr>
            </a:lvl2pPr>
            <a:lvl3pPr marL="857250" indent="-171450" algn="l" defTabSz="685800" rtl="0" eaLnBrk="1" latinLnBrk="0" hangingPunct="1">
              <a:spcBef>
                <a:spcPct val="20000"/>
              </a:spcBef>
              <a:buFont typeface="Arial" panose="020B0604020202020204" pitchFamily="34" charset="0"/>
              <a:buChar char="•"/>
              <a:defRPr kumimoji="1" sz="900" kern="1200">
                <a:solidFill>
                  <a:schemeClr val="tx1"/>
                </a:solidFill>
                <a:latin typeface="+mn-ea"/>
                <a:ea typeface="+mn-ea"/>
                <a:cs typeface="+mn-cs"/>
              </a:defRPr>
            </a:lvl3pPr>
            <a:lvl4pPr marL="1200150" indent="-171450" algn="l" defTabSz="685800" rtl="0" eaLnBrk="1" latinLnBrk="0" hangingPunct="1">
              <a:spcBef>
                <a:spcPct val="20000"/>
              </a:spcBef>
              <a:buFont typeface="Arial" panose="020B0604020202020204" pitchFamily="34" charset="0"/>
              <a:buChar char="–"/>
              <a:defRPr kumimoji="1" sz="900" kern="1200">
                <a:solidFill>
                  <a:schemeClr val="tx1"/>
                </a:solidFill>
                <a:latin typeface="+mn-ea"/>
                <a:ea typeface="+mn-ea"/>
                <a:cs typeface="+mn-cs"/>
              </a:defRPr>
            </a:lvl4pPr>
            <a:lvl5pPr marL="1543050" indent="-171450" algn="l" defTabSz="685800" rtl="0" eaLnBrk="1" latinLnBrk="0" hangingPunct="1">
              <a:spcBef>
                <a:spcPct val="20000"/>
              </a:spcBef>
              <a:buFont typeface="Arial" panose="020B0604020202020204" pitchFamily="34" charset="0"/>
              <a:buChar char="»"/>
              <a:defRPr kumimoji="1" sz="900" kern="1200">
                <a:solidFill>
                  <a:schemeClr val="tx1"/>
                </a:solidFill>
                <a:latin typeface="+mn-ea"/>
                <a:ea typeface="+mn-ea"/>
                <a:cs typeface="+mn-cs"/>
              </a:defRPr>
            </a:lvl5pPr>
            <a:lvl6pPr marL="18859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285750" indent="-285750">
              <a:lnSpc>
                <a:spcPct val="100000"/>
              </a:lnSpc>
              <a:spcAft>
                <a:spcPts val="300"/>
              </a:spcAft>
              <a:buClr>
                <a:schemeClr val="accent1"/>
              </a:buClr>
              <a:buFont typeface="Wingdings" panose="05000000000000000000" pitchFamily="2" charset="2"/>
              <a:buChar char="n"/>
            </a:pPr>
            <a:r>
              <a:rPr lang="ja-JP" altLang="en-US" sz="1600" b="1" dirty="0">
                <a:solidFill>
                  <a:srgbClr val="0070C0"/>
                </a:solidFill>
              </a:rPr>
              <a:t>機能改善②</a:t>
            </a:r>
            <a:endParaRPr lang="en-US" altLang="ja-JP" sz="1400" dirty="0"/>
          </a:p>
          <a:p>
            <a:pPr lvl="0">
              <a:lnSpc>
                <a:spcPct val="100000"/>
              </a:lnSpc>
            </a:pPr>
            <a:r>
              <a:rPr lang="ja-JP" altLang="en-US" sz="1200" dirty="0"/>
              <a:t>　</a:t>
            </a:r>
            <a:r>
              <a:rPr lang="ja-JP" altLang="en-US" sz="1200" b="1" dirty="0">
                <a:solidFill>
                  <a:prstClr val="black"/>
                </a:solidFill>
              </a:rPr>
              <a:t>・諸届・申請の承認（管理者）の承認対象申請の一覧を</a:t>
            </a:r>
            <a:r>
              <a:rPr lang="en-US" altLang="ja-JP" sz="1200" b="1" dirty="0">
                <a:solidFill>
                  <a:prstClr val="black"/>
                </a:solidFill>
              </a:rPr>
              <a:t>CSV</a:t>
            </a:r>
            <a:r>
              <a:rPr lang="ja-JP" altLang="en-US" sz="1200" b="1" dirty="0">
                <a:solidFill>
                  <a:prstClr val="black"/>
                </a:solidFill>
              </a:rPr>
              <a:t>ファイルに出力する機能を追加します。</a:t>
            </a:r>
            <a:endParaRPr lang="en-US" altLang="ja-JP" sz="1200" b="1" dirty="0">
              <a:solidFill>
                <a:prstClr val="black"/>
              </a:solidFill>
            </a:endParaRPr>
          </a:p>
          <a:p>
            <a:pPr lvl="0">
              <a:lnSpc>
                <a:spcPct val="100000"/>
              </a:lnSpc>
            </a:pPr>
            <a:r>
              <a:rPr lang="ja-JP" altLang="en-US" sz="1200" b="1" dirty="0">
                <a:solidFill>
                  <a:prstClr val="black"/>
                </a:solidFill>
              </a:rPr>
              <a:t>　　また、一括ダウンロードボタンを追加し、添付ファイルの一括ダウンロードを可能とします。</a:t>
            </a:r>
            <a:endParaRPr lang="ja-JP" altLang="en-US" sz="1400" b="1" dirty="0"/>
          </a:p>
          <a:p>
            <a:pPr>
              <a:lnSpc>
                <a:spcPct val="100000"/>
              </a:lnSpc>
            </a:pPr>
            <a:endParaRPr lang="en-US" altLang="ja-JP" sz="1400" b="1" dirty="0">
              <a:solidFill>
                <a:srgbClr val="0070C0"/>
              </a:solidFill>
            </a:endParaRPr>
          </a:p>
          <a:p>
            <a:pPr>
              <a:lnSpc>
                <a:spcPct val="100000"/>
              </a:lnSpc>
            </a:pPr>
            <a:endParaRPr lang="en-US" altLang="ja-JP" sz="1400" b="1" dirty="0">
              <a:solidFill>
                <a:srgbClr val="0070C0"/>
              </a:solidFill>
            </a:endParaRPr>
          </a:p>
          <a:p>
            <a:pPr>
              <a:lnSpc>
                <a:spcPct val="100000"/>
              </a:lnSpc>
            </a:pPr>
            <a:endParaRPr lang="ja-JP" altLang="en-US" sz="1400" dirty="0"/>
          </a:p>
        </p:txBody>
      </p:sp>
      <p:sp>
        <p:nvSpPr>
          <p:cNvPr id="49" name="スライド番号プレースホルダー 1"/>
          <p:cNvSpPr>
            <a:spLocks noGrp="1"/>
          </p:cNvSpPr>
          <p:nvPr>
            <p:ph type="sldNum" sz="quarter" idx="12"/>
          </p:nvPr>
        </p:nvSpPr>
        <p:spPr>
          <a:xfrm>
            <a:off x="8424000" y="4849018"/>
            <a:ext cx="360000" cy="135000"/>
          </a:xfrm>
        </p:spPr>
        <p:txBody>
          <a:bodyPr/>
          <a:lstStyle/>
          <a:p>
            <a:fld id="{78AE49ED-73EF-499C-8307-28EB0E7CF529}" type="slidenum">
              <a:rPr kumimoji="1" lang="ja-JP" altLang="en-US" smtClean="0"/>
              <a:t>71</a:t>
            </a:fld>
            <a:endParaRPr kumimoji="1" lang="ja-JP" altLang="en-US" dirty="0"/>
          </a:p>
        </p:txBody>
      </p:sp>
      <p:sp>
        <p:nvSpPr>
          <p:cNvPr id="50" name="フッター プレースホルダー 4"/>
          <p:cNvSpPr>
            <a:spLocks noGrp="1"/>
          </p:cNvSpPr>
          <p:nvPr>
            <p:ph type="ftr" sz="quarter" idx="3"/>
          </p:nvPr>
        </p:nvSpPr>
        <p:spPr>
          <a:xfrm>
            <a:off x="360000" y="4849018"/>
            <a:ext cx="2160000" cy="135000"/>
          </a:xfrm>
        </p:spPr>
        <p:txBody>
          <a:bodyPr/>
          <a:lstStyle/>
          <a:p>
            <a:r>
              <a:rPr lang="en-US" altLang="ja-JP" dirty="0"/>
              <a:t>©</a:t>
            </a:r>
            <a:r>
              <a:rPr lang="en-US" altLang="ja-JP" dirty="0" err="1"/>
              <a:t>SuperStream</a:t>
            </a:r>
            <a:r>
              <a:rPr lang="en-US" altLang="ja-JP" dirty="0"/>
              <a:t> Inc. All rights reserved.</a:t>
            </a:r>
            <a:endParaRPr lang="ja-JP" altLang="en-US" dirty="0"/>
          </a:p>
        </p:txBody>
      </p:sp>
      <p:sp>
        <p:nvSpPr>
          <p:cNvPr id="10" name="テキスト プレースホルダー 2"/>
          <p:cNvSpPr txBox="1">
            <a:spLocks/>
          </p:cNvSpPr>
          <p:nvPr/>
        </p:nvSpPr>
        <p:spPr>
          <a:xfrm>
            <a:off x="494928" y="1473867"/>
            <a:ext cx="666936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b="1" u="sng" dirty="0">
                <a:solidFill>
                  <a:prstClr val="black"/>
                </a:solidFill>
              </a:rPr>
              <a:t>諸届・申請承認（管理者）</a:t>
            </a:r>
            <a:endParaRPr lang="en-US" altLang="ja-JP" sz="1200" u="sng" dirty="0">
              <a:solidFill>
                <a:prstClr val="black"/>
              </a:solidFill>
              <a:latin typeface="メイリオ"/>
              <a:ea typeface="メイリオ"/>
            </a:endParaRPr>
          </a:p>
        </p:txBody>
      </p:sp>
      <p:sp>
        <p:nvSpPr>
          <p:cNvPr id="13" name="正方形/長方形 12"/>
          <p:cNvSpPr/>
          <p:nvPr/>
        </p:nvSpPr>
        <p:spPr>
          <a:xfrm>
            <a:off x="6078074" y="1475658"/>
            <a:ext cx="2705926" cy="3162404"/>
          </a:xfrm>
          <a:prstGeom prst="rect">
            <a:avLst/>
          </a:prstGeom>
        </p:spPr>
        <p:txBody>
          <a:bodyPr wrap="square">
            <a:spAutoFit/>
          </a:bodyPr>
          <a:lstStyle/>
          <a:p>
            <a:pPr lvl="0" defTabSz="685800">
              <a:defRPr/>
            </a:pPr>
            <a:r>
              <a:rPr lang="ja-JP" altLang="en-US" sz="1050" b="1" dirty="0">
                <a:solidFill>
                  <a:srgbClr val="0070C0"/>
                </a:solidFill>
              </a:rPr>
              <a:t>＜</a:t>
            </a:r>
            <a:r>
              <a:rPr lang="en-US" altLang="ja-JP" sz="1050" b="1" dirty="0">
                <a:solidFill>
                  <a:srgbClr val="0070C0"/>
                </a:solidFill>
              </a:rPr>
              <a:t>CSV</a:t>
            </a:r>
            <a:r>
              <a:rPr lang="ja-JP" altLang="en-US" sz="1050" b="1" dirty="0">
                <a:solidFill>
                  <a:srgbClr val="0070C0"/>
                </a:solidFill>
              </a:rPr>
              <a:t>出力内容＞</a:t>
            </a:r>
            <a:endParaRPr lang="en-US" altLang="ja-JP" sz="1050" b="1" dirty="0">
              <a:solidFill>
                <a:srgbClr val="0070C0"/>
              </a:solidFill>
            </a:endParaRPr>
          </a:p>
          <a:p>
            <a:pPr lvl="0" defTabSz="685800">
              <a:defRPr/>
            </a:pPr>
            <a:r>
              <a:rPr lang="ja-JP" altLang="en-US" sz="1050" dirty="0"/>
              <a:t>申請日</a:t>
            </a:r>
          </a:p>
          <a:p>
            <a:pPr lvl="0" defTabSz="685800">
              <a:defRPr/>
            </a:pPr>
            <a:r>
              <a:rPr lang="ja-JP" altLang="en-US" sz="1050" dirty="0"/>
              <a:t>申請書名称</a:t>
            </a:r>
          </a:p>
          <a:p>
            <a:pPr lvl="0" defTabSz="685800">
              <a:defRPr/>
            </a:pPr>
            <a:r>
              <a:rPr lang="ja-JP" altLang="en-US" sz="1050" dirty="0"/>
              <a:t>所属名称</a:t>
            </a:r>
          </a:p>
          <a:p>
            <a:pPr lvl="0" defTabSz="685800">
              <a:defRPr/>
            </a:pPr>
            <a:r>
              <a:rPr lang="ja-JP" altLang="en-US" sz="1050" dirty="0"/>
              <a:t>申請社員コード</a:t>
            </a:r>
          </a:p>
          <a:p>
            <a:pPr lvl="0" defTabSz="685800">
              <a:defRPr/>
            </a:pPr>
            <a:r>
              <a:rPr lang="ja-JP" altLang="en-US" sz="1050" dirty="0"/>
              <a:t>申請社員氏名</a:t>
            </a:r>
          </a:p>
          <a:p>
            <a:pPr lvl="0" defTabSz="685800">
              <a:defRPr/>
            </a:pPr>
            <a:r>
              <a:rPr lang="ja-JP" altLang="en-US" sz="1050" dirty="0"/>
              <a:t>承認状況</a:t>
            </a:r>
          </a:p>
          <a:p>
            <a:pPr lvl="0" defTabSz="685800">
              <a:defRPr/>
            </a:pPr>
            <a:r>
              <a:rPr lang="ja-JP" altLang="en-US" sz="1050" dirty="0"/>
              <a:t>状態</a:t>
            </a:r>
          </a:p>
          <a:p>
            <a:pPr lvl="0" defTabSz="685800">
              <a:defRPr/>
            </a:pPr>
            <a:r>
              <a:rPr lang="ja-JP" altLang="en-US" sz="1050" dirty="0"/>
              <a:t>添付ファイル有無</a:t>
            </a:r>
          </a:p>
          <a:p>
            <a:pPr lvl="0" defTabSz="685800">
              <a:defRPr/>
            </a:pPr>
            <a:r>
              <a:rPr lang="ja-JP" altLang="en-US" sz="1050" dirty="0"/>
              <a:t>メールアドレス</a:t>
            </a:r>
            <a:endParaRPr lang="en-US" altLang="ja-JP" sz="1050" dirty="0"/>
          </a:p>
          <a:p>
            <a:pPr lvl="0" defTabSz="685800">
              <a:defRPr/>
            </a:pPr>
            <a:endParaRPr lang="en-US" altLang="ja-JP" sz="1050" dirty="0">
              <a:solidFill>
                <a:srgbClr val="FF0000"/>
              </a:solidFill>
            </a:endParaRPr>
          </a:p>
          <a:p>
            <a:pPr lvl="0" defTabSz="685800">
              <a:defRPr/>
            </a:pPr>
            <a:r>
              <a:rPr lang="ja-JP" altLang="en-US" sz="1050" b="1" dirty="0">
                <a:solidFill>
                  <a:srgbClr val="0070C0"/>
                </a:solidFill>
              </a:rPr>
              <a:t>＜承認対象申請一覧＞</a:t>
            </a:r>
            <a:endParaRPr lang="en-US" altLang="ja-JP" sz="1050" b="1" dirty="0">
              <a:solidFill>
                <a:srgbClr val="0070C0"/>
              </a:solidFill>
            </a:endParaRPr>
          </a:p>
          <a:p>
            <a:pPr lvl="0" defTabSz="685800">
              <a:defRPr/>
            </a:pPr>
            <a:r>
              <a:rPr lang="ja-JP" altLang="en-US" sz="1050" dirty="0"/>
              <a:t>ダウンロード列のチェックボックスをオンにすると、一覧の添付ありチェックボックスをすべてオンにします</a:t>
            </a:r>
            <a:endParaRPr lang="en-US" altLang="ja-JP" sz="1050" dirty="0"/>
          </a:p>
          <a:p>
            <a:pPr lvl="0" defTabSz="685800">
              <a:defRPr/>
            </a:pPr>
            <a:endParaRPr lang="en-US" altLang="ja-JP" sz="1050" dirty="0">
              <a:solidFill>
                <a:srgbClr val="FF0000"/>
              </a:solidFill>
            </a:endParaRPr>
          </a:p>
          <a:p>
            <a:pPr lvl="0" defTabSz="685800">
              <a:defRPr/>
            </a:pPr>
            <a:r>
              <a:rPr lang="ja-JP" altLang="en-US" sz="1050" b="1" dirty="0">
                <a:solidFill>
                  <a:srgbClr val="0070C0"/>
                </a:solidFill>
              </a:rPr>
              <a:t>＜一括ダウンロードボタン＞</a:t>
            </a:r>
            <a:endParaRPr lang="en-US" altLang="ja-JP" sz="1050" b="1" dirty="0">
              <a:solidFill>
                <a:srgbClr val="0070C0"/>
              </a:solidFill>
            </a:endParaRPr>
          </a:p>
          <a:p>
            <a:pPr lvl="0" defTabSz="685800">
              <a:defRPr/>
            </a:pPr>
            <a:r>
              <a:rPr lang="ja-JP" altLang="en-US" sz="1050" dirty="0"/>
              <a:t>選択されたファイルを</a:t>
            </a:r>
            <a:r>
              <a:rPr lang="en-US" altLang="ja-JP" sz="1050" dirty="0"/>
              <a:t>zip</a:t>
            </a:r>
            <a:r>
              <a:rPr lang="ja-JP" altLang="en-US" sz="1050" dirty="0"/>
              <a:t>ファイルに圧縮してダウンロードします</a:t>
            </a:r>
          </a:p>
        </p:txBody>
      </p:sp>
      <p:sp>
        <p:nvSpPr>
          <p:cNvPr id="14" name="正方形/長方形 13">
            <a:extLst>
              <a:ext uri="{FF2B5EF4-FFF2-40B4-BE49-F238E27FC236}">
                <a16:creationId xmlns:a16="http://schemas.microsoft.com/office/drawing/2014/main" id="{00000000-0008-0000-0600-00000B000000}"/>
              </a:ext>
            </a:extLst>
          </p:cNvPr>
          <p:cNvSpPr/>
          <p:nvPr/>
        </p:nvSpPr>
        <p:spPr>
          <a:xfrm>
            <a:off x="4247965" y="2958778"/>
            <a:ext cx="432047" cy="1629196"/>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Tree>
    <p:extLst>
      <p:ext uri="{BB962C8B-B14F-4D97-AF65-F5344CB8AC3E}">
        <p14:creationId xmlns:p14="http://schemas.microsoft.com/office/powerpoint/2010/main" val="6982965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575556" y="1517373"/>
            <a:ext cx="5647710" cy="1802692"/>
          </a:xfrm>
          <a:prstGeom prst="rect">
            <a:avLst/>
          </a:prstGeom>
          <a:ln>
            <a:solidFill>
              <a:schemeClr val="tx1"/>
            </a:solidFill>
          </a:ln>
        </p:spPr>
      </p:pic>
      <p:pic>
        <p:nvPicPr>
          <p:cNvPr id="15" name="図 14"/>
          <p:cNvPicPr>
            <a:picLocks noChangeAspect="1"/>
          </p:cNvPicPr>
          <p:nvPr/>
        </p:nvPicPr>
        <p:blipFill>
          <a:blip r:embed="rId4"/>
          <a:stretch>
            <a:fillRect/>
          </a:stretch>
        </p:blipFill>
        <p:spPr>
          <a:xfrm>
            <a:off x="1484758" y="3102554"/>
            <a:ext cx="5319490" cy="1057765"/>
          </a:xfrm>
          <a:prstGeom prst="rect">
            <a:avLst/>
          </a:prstGeom>
          <a:ln>
            <a:solidFill>
              <a:schemeClr val="tx1"/>
            </a:solidFill>
          </a:ln>
        </p:spPr>
      </p:pic>
      <p:pic>
        <p:nvPicPr>
          <p:cNvPr id="16" name="図 15"/>
          <p:cNvPicPr>
            <a:picLocks noChangeAspect="1"/>
          </p:cNvPicPr>
          <p:nvPr/>
        </p:nvPicPr>
        <p:blipFill>
          <a:blip r:embed="rId5"/>
          <a:stretch>
            <a:fillRect/>
          </a:stretch>
        </p:blipFill>
        <p:spPr>
          <a:xfrm>
            <a:off x="2153425" y="3881843"/>
            <a:ext cx="5334899" cy="967175"/>
          </a:xfrm>
          <a:prstGeom prst="rect">
            <a:avLst/>
          </a:prstGeom>
          <a:ln>
            <a:solidFill>
              <a:schemeClr val="tx1"/>
            </a:solidFill>
          </a:ln>
        </p:spPr>
      </p:pic>
      <p:sp>
        <p:nvSpPr>
          <p:cNvPr id="9" name="正方形/長方形 8">
            <a:extLst>
              <a:ext uri="{FF2B5EF4-FFF2-40B4-BE49-F238E27FC236}">
                <a16:creationId xmlns:a16="http://schemas.microsoft.com/office/drawing/2014/main" id="{00000000-0008-0000-0600-00000B000000}"/>
              </a:ext>
            </a:extLst>
          </p:cNvPr>
          <p:cNvSpPr/>
          <p:nvPr/>
        </p:nvSpPr>
        <p:spPr>
          <a:xfrm>
            <a:off x="4389002" y="2602715"/>
            <a:ext cx="1227114" cy="287191"/>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 name="タイトル 3"/>
          <p:cNvSpPr>
            <a:spLocks noGrp="1"/>
          </p:cNvSpPr>
          <p:nvPr>
            <p:ph type="title"/>
          </p:nvPr>
        </p:nvSpPr>
        <p:spPr>
          <a:xfrm>
            <a:off x="360000" y="87475"/>
            <a:ext cx="7128324" cy="648072"/>
          </a:xfrm>
        </p:spPr>
        <p:txBody>
          <a:bodyPr/>
          <a:lstStyle/>
          <a:p>
            <a:pPr lvl="0"/>
            <a:r>
              <a:rPr lang="en-US" altLang="ja-JP" sz="2000" dirty="0" err="1">
                <a:solidFill>
                  <a:prstClr val="white"/>
                </a:solidFill>
                <a:latin typeface="+mn-ea"/>
                <a:ea typeface="+mn-ea"/>
              </a:rPr>
              <a:t>SuperStream</a:t>
            </a:r>
            <a:r>
              <a:rPr lang="en-US" altLang="ja-JP" sz="2000" dirty="0">
                <a:solidFill>
                  <a:prstClr val="white"/>
                </a:solidFill>
                <a:latin typeface="+mn-ea"/>
                <a:ea typeface="+mn-ea"/>
              </a:rPr>
              <a:t>-NX </a:t>
            </a:r>
            <a:r>
              <a:rPr lang="ja-JP" altLang="en-US" sz="2000" dirty="0">
                <a:solidFill>
                  <a:prstClr val="white"/>
                </a:solidFill>
                <a:latin typeface="+mn-ea"/>
                <a:ea typeface="+mn-ea"/>
              </a:rPr>
              <a:t>給与管理</a:t>
            </a:r>
            <a:r>
              <a:rPr lang="en-US" altLang="ja-JP" dirty="0">
                <a:solidFill>
                  <a:prstClr val="white"/>
                </a:solidFill>
              </a:rPr>
              <a:t/>
            </a:r>
            <a:br>
              <a:rPr lang="en-US" altLang="ja-JP" dirty="0">
                <a:solidFill>
                  <a:prstClr val="white"/>
                </a:solidFill>
              </a:rPr>
            </a:br>
            <a:r>
              <a:rPr lang="en-US" altLang="ja-JP" sz="1800" dirty="0">
                <a:solidFill>
                  <a:prstClr val="white"/>
                </a:solidFill>
              </a:rPr>
              <a:t>7.field/HR</a:t>
            </a:r>
            <a:r>
              <a:rPr lang="ja-JP" altLang="en-US" sz="1800" dirty="0">
                <a:solidFill>
                  <a:prstClr val="white"/>
                </a:solidFill>
              </a:rPr>
              <a:t> その他機能改善 対応</a:t>
            </a:r>
            <a:endParaRPr kumimoji="1" lang="ja-JP" altLang="en-US" sz="1800" dirty="0">
              <a:latin typeface="+mn-ea"/>
              <a:ea typeface="+mn-ea"/>
            </a:endParaRPr>
          </a:p>
        </p:txBody>
      </p:sp>
      <p:sp>
        <p:nvSpPr>
          <p:cNvPr id="7" name="テキスト プレースホルダー 2"/>
          <p:cNvSpPr txBox="1">
            <a:spLocks/>
          </p:cNvSpPr>
          <p:nvPr/>
        </p:nvSpPr>
        <p:spPr>
          <a:xfrm>
            <a:off x="360000" y="776478"/>
            <a:ext cx="8424000" cy="499128"/>
          </a:xfrm>
          <a:prstGeom prst="rect">
            <a:avLst/>
          </a:prstGeom>
        </p:spPr>
        <p:txBody>
          <a:bodyPr lIns="0" tIns="0" rIns="0" bIns="0" anchor="t"/>
          <a:lstStyle>
            <a:lvl1pPr marL="0" indent="0" algn="l" defTabSz="685800" rtl="0" eaLnBrk="1" latinLnBrk="0" hangingPunct="1">
              <a:lnSpc>
                <a:spcPts val="1275"/>
              </a:lnSpc>
              <a:spcBef>
                <a:spcPts val="0"/>
              </a:spcBef>
              <a:buFont typeface="Arial" panose="020B0604020202020204" pitchFamily="34" charset="0"/>
              <a:buNone/>
              <a:defRPr kumimoji="1" sz="900" kern="1200">
                <a:solidFill>
                  <a:schemeClr val="tx1"/>
                </a:solidFill>
                <a:latin typeface="+mn-ea"/>
                <a:ea typeface="+mn-ea"/>
                <a:cs typeface="+mn-cs"/>
              </a:defRPr>
            </a:lvl1pPr>
            <a:lvl2pPr marL="557213" indent="-214313" algn="l" defTabSz="685800" rtl="0" eaLnBrk="1" latinLnBrk="0" hangingPunct="1">
              <a:spcBef>
                <a:spcPct val="20000"/>
              </a:spcBef>
              <a:buFont typeface="Arial" panose="020B0604020202020204" pitchFamily="34" charset="0"/>
              <a:buChar char="–"/>
              <a:defRPr kumimoji="1" sz="900" kern="1200">
                <a:solidFill>
                  <a:schemeClr val="tx1"/>
                </a:solidFill>
                <a:latin typeface="+mn-ea"/>
                <a:ea typeface="+mn-ea"/>
                <a:cs typeface="+mn-cs"/>
              </a:defRPr>
            </a:lvl2pPr>
            <a:lvl3pPr marL="857250" indent="-171450" algn="l" defTabSz="685800" rtl="0" eaLnBrk="1" latinLnBrk="0" hangingPunct="1">
              <a:spcBef>
                <a:spcPct val="20000"/>
              </a:spcBef>
              <a:buFont typeface="Arial" panose="020B0604020202020204" pitchFamily="34" charset="0"/>
              <a:buChar char="•"/>
              <a:defRPr kumimoji="1" sz="900" kern="1200">
                <a:solidFill>
                  <a:schemeClr val="tx1"/>
                </a:solidFill>
                <a:latin typeface="+mn-ea"/>
                <a:ea typeface="+mn-ea"/>
                <a:cs typeface="+mn-cs"/>
              </a:defRPr>
            </a:lvl3pPr>
            <a:lvl4pPr marL="1200150" indent="-171450" algn="l" defTabSz="685800" rtl="0" eaLnBrk="1" latinLnBrk="0" hangingPunct="1">
              <a:spcBef>
                <a:spcPct val="20000"/>
              </a:spcBef>
              <a:buFont typeface="Arial" panose="020B0604020202020204" pitchFamily="34" charset="0"/>
              <a:buChar char="–"/>
              <a:defRPr kumimoji="1" sz="900" kern="1200">
                <a:solidFill>
                  <a:schemeClr val="tx1"/>
                </a:solidFill>
                <a:latin typeface="+mn-ea"/>
                <a:ea typeface="+mn-ea"/>
                <a:cs typeface="+mn-cs"/>
              </a:defRPr>
            </a:lvl4pPr>
            <a:lvl5pPr marL="1543050" indent="-171450" algn="l" defTabSz="685800" rtl="0" eaLnBrk="1" latinLnBrk="0" hangingPunct="1">
              <a:spcBef>
                <a:spcPct val="20000"/>
              </a:spcBef>
              <a:buFont typeface="Arial" panose="020B0604020202020204" pitchFamily="34" charset="0"/>
              <a:buChar char="»"/>
              <a:defRPr kumimoji="1" sz="900" kern="1200">
                <a:solidFill>
                  <a:schemeClr val="tx1"/>
                </a:solidFill>
                <a:latin typeface="+mn-ea"/>
                <a:ea typeface="+mn-ea"/>
                <a:cs typeface="+mn-cs"/>
              </a:defRPr>
            </a:lvl5pPr>
            <a:lvl6pPr marL="18859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285750" indent="-285750">
              <a:lnSpc>
                <a:spcPct val="100000"/>
              </a:lnSpc>
              <a:spcAft>
                <a:spcPts val="300"/>
              </a:spcAft>
              <a:buClr>
                <a:schemeClr val="accent1"/>
              </a:buClr>
              <a:buFont typeface="Wingdings" panose="05000000000000000000" pitchFamily="2" charset="2"/>
              <a:buChar char="n"/>
            </a:pPr>
            <a:r>
              <a:rPr lang="ja-JP" altLang="en-US" sz="1600" b="1" dirty="0">
                <a:solidFill>
                  <a:srgbClr val="0070C0"/>
                </a:solidFill>
              </a:rPr>
              <a:t>機能改善③</a:t>
            </a:r>
            <a:endParaRPr lang="en-US" altLang="ja-JP" sz="1400" dirty="0"/>
          </a:p>
          <a:p>
            <a:pPr lvl="0">
              <a:lnSpc>
                <a:spcPct val="100000"/>
              </a:lnSpc>
            </a:pPr>
            <a:r>
              <a:rPr lang="ja-JP" altLang="en-US" sz="1200"/>
              <a:t>　</a:t>
            </a:r>
            <a:r>
              <a:rPr lang="ja-JP" altLang="en-US" sz="1200" b="1"/>
              <a:t>・本人明細書出力において、昇給差額明細書タブの表示</a:t>
            </a:r>
            <a:r>
              <a:rPr lang="en-US" altLang="ja-JP" sz="1200" b="1" dirty="0"/>
              <a:t>/</a:t>
            </a:r>
            <a:r>
              <a:rPr lang="ja-JP" altLang="en-US" sz="1200" b="1"/>
              <a:t>非表示を制御します。</a:t>
            </a:r>
            <a:endParaRPr lang="en-US" altLang="ja-JP" sz="1400" b="1"/>
          </a:p>
          <a:p>
            <a:pPr>
              <a:lnSpc>
                <a:spcPct val="100000"/>
              </a:lnSpc>
            </a:pPr>
            <a:endParaRPr lang="en-US" altLang="ja-JP" sz="1400" b="1" dirty="0">
              <a:solidFill>
                <a:srgbClr val="0070C0"/>
              </a:solidFill>
            </a:endParaRPr>
          </a:p>
          <a:p>
            <a:pPr>
              <a:lnSpc>
                <a:spcPct val="100000"/>
              </a:lnSpc>
            </a:pPr>
            <a:endParaRPr lang="ja-JP" altLang="en-US" sz="1400" dirty="0"/>
          </a:p>
        </p:txBody>
      </p:sp>
      <p:sp>
        <p:nvSpPr>
          <p:cNvPr id="49" name="スライド番号プレースホルダー 1"/>
          <p:cNvSpPr>
            <a:spLocks noGrp="1"/>
          </p:cNvSpPr>
          <p:nvPr>
            <p:ph type="sldNum" sz="quarter" idx="12"/>
          </p:nvPr>
        </p:nvSpPr>
        <p:spPr>
          <a:xfrm>
            <a:off x="8424000" y="4849018"/>
            <a:ext cx="360000" cy="135000"/>
          </a:xfrm>
        </p:spPr>
        <p:txBody>
          <a:bodyPr/>
          <a:lstStyle/>
          <a:p>
            <a:fld id="{78AE49ED-73EF-499C-8307-28EB0E7CF529}" type="slidenum">
              <a:rPr kumimoji="1" lang="ja-JP" altLang="en-US" smtClean="0"/>
              <a:t>72</a:t>
            </a:fld>
            <a:endParaRPr kumimoji="1" lang="ja-JP" altLang="en-US" dirty="0"/>
          </a:p>
        </p:txBody>
      </p:sp>
      <p:sp>
        <p:nvSpPr>
          <p:cNvPr id="50" name="フッター プレースホルダー 4"/>
          <p:cNvSpPr>
            <a:spLocks noGrp="1"/>
          </p:cNvSpPr>
          <p:nvPr>
            <p:ph type="ftr" sz="quarter" idx="3"/>
          </p:nvPr>
        </p:nvSpPr>
        <p:spPr>
          <a:xfrm>
            <a:off x="360000" y="4849018"/>
            <a:ext cx="2160000" cy="135000"/>
          </a:xfrm>
        </p:spPr>
        <p:txBody>
          <a:bodyPr/>
          <a:lstStyle/>
          <a:p>
            <a:r>
              <a:rPr lang="en-US" altLang="ja-JP" dirty="0"/>
              <a:t>©</a:t>
            </a:r>
            <a:r>
              <a:rPr lang="en-US" altLang="ja-JP" dirty="0" err="1"/>
              <a:t>SuperStream</a:t>
            </a:r>
            <a:r>
              <a:rPr lang="en-US" altLang="ja-JP" dirty="0"/>
              <a:t> Inc. All rights reserved.</a:t>
            </a:r>
            <a:endParaRPr lang="ja-JP" altLang="en-US" dirty="0"/>
          </a:p>
        </p:txBody>
      </p:sp>
      <p:sp>
        <p:nvSpPr>
          <p:cNvPr id="10" name="テキスト プレースホルダー 2"/>
          <p:cNvSpPr txBox="1">
            <a:spLocks/>
          </p:cNvSpPr>
          <p:nvPr/>
        </p:nvSpPr>
        <p:spPr>
          <a:xfrm>
            <a:off x="494928" y="1239602"/>
            <a:ext cx="3356992"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zh-TW" altLang="en-US" sz="1200" b="1" u="sng" dirty="0">
                <a:solidFill>
                  <a:prstClr val="black"/>
                </a:solidFill>
              </a:rPr>
              <a:t>本人明細書</a:t>
            </a:r>
            <a:r>
              <a:rPr lang="ja-JP" altLang="en-US" sz="1200" b="1" u="sng" dirty="0">
                <a:solidFill>
                  <a:prstClr val="black"/>
                </a:solidFill>
              </a:rPr>
              <a:t>設定</a:t>
            </a:r>
            <a:endParaRPr lang="en-US" altLang="ja-JP" sz="1200" u="sng" dirty="0">
              <a:solidFill>
                <a:prstClr val="black"/>
              </a:solidFill>
              <a:latin typeface="メイリオ"/>
              <a:ea typeface="メイリオ"/>
            </a:endParaRPr>
          </a:p>
        </p:txBody>
      </p:sp>
      <p:sp>
        <p:nvSpPr>
          <p:cNvPr id="13" name="正方形/長方形 12"/>
          <p:cNvSpPr/>
          <p:nvPr/>
        </p:nvSpPr>
        <p:spPr>
          <a:xfrm>
            <a:off x="6444208" y="1131590"/>
            <a:ext cx="2705926" cy="1546577"/>
          </a:xfrm>
          <a:prstGeom prst="rect">
            <a:avLst/>
          </a:prstGeom>
        </p:spPr>
        <p:txBody>
          <a:bodyPr wrap="square">
            <a:spAutoFit/>
          </a:bodyPr>
          <a:lstStyle/>
          <a:p>
            <a:pPr lvl="0" defTabSz="685800">
              <a:defRPr/>
            </a:pPr>
            <a:r>
              <a:rPr lang="ja-JP" altLang="en-US" sz="1050" b="1" dirty="0">
                <a:solidFill>
                  <a:srgbClr val="0070C0"/>
                </a:solidFill>
              </a:rPr>
              <a:t>＜公開日指定＞</a:t>
            </a:r>
            <a:endParaRPr lang="en-US" altLang="ja-JP" sz="1050" b="1" dirty="0">
              <a:solidFill>
                <a:srgbClr val="0070C0"/>
              </a:solidFill>
            </a:endParaRPr>
          </a:p>
          <a:p>
            <a:pPr lvl="0" defTabSz="685800">
              <a:defRPr/>
            </a:pPr>
            <a:r>
              <a:rPr lang="ja-JP" altLang="en-US" sz="1050" dirty="0"/>
              <a:t>昇給差額明細書の公開日指定が</a:t>
            </a:r>
            <a:endParaRPr lang="en-US" altLang="ja-JP" sz="1050" dirty="0"/>
          </a:p>
          <a:p>
            <a:pPr lvl="0" defTabSz="685800">
              <a:defRPr/>
            </a:pPr>
            <a:r>
              <a:rPr lang="ja-JP" altLang="en-US" sz="1050" dirty="0"/>
              <a:t>「制限なし」または「期限有」の</a:t>
            </a:r>
            <a:endParaRPr lang="en-US" altLang="ja-JP" sz="1050" dirty="0"/>
          </a:p>
          <a:p>
            <a:pPr lvl="0" defTabSz="685800">
              <a:defRPr/>
            </a:pPr>
            <a:r>
              <a:rPr lang="ja-JP" altLang="en-US" sz="1050" dirty="0"/>
              <a:t>場合は、本人明細書出力の</a:t>
            </a:r>
            <a:endParaRPr lang="en-US" altLang="ja-JP" sz="1050" dirty="0"/>
          </a:p>
          <a:p>
            <a:pPr lvl="0" defTabSz="685800">
              <a:defRPr/>
            </a:pPr>
            <a:r>
              <a:rPr lang="ja-JP" altLang="en-US" sz="1050" dirty="0"/>
              <a:t>「昇給差額明細書」タブが表示されます。</a:t>
            </a:r>
            <a:endParaRPr lang="en-US" altLang="ja-JP" sz="1050" dirty="0"/>
          </a:p>
          <a:p>
            <a:pPr lvl="0" defTabSz="685800">
              <a:defRPr/>
            </a:pPr>
            <a:endParaRPr lang="en-US" altLang="ja-JP" sz="1050" dirty="0"/>
          </a:p>
          <a:p>
            <a:pPr lvl="0" defTabSz="685800">
              <a:defRPr/>
            </a:pPr>
            <a:r>
              <a:rPr lang="ja-JP" altLang="en-US" sz="1050" dirty="0"/>
              <a:t>「未公開」の場合は</a:t>
            </a:r>
            <a:endParaRPr lang="en-US" altLang="ja-JP" sz="1050" dirty="0"/>
          </a:p>
          <a:p>
            <a:pPr defTabSz="685800">
              <a:defRPr/>
            </a:pPr>
            <a:r>
              <a:rPr lang="ja-JP" altLang="en-US" sz="1050" dirty="0"/>
              <a:t>「昇給差額明細書」タブが表示され</a:t>
            </a:r>
            <a:endParaRPr lang="en-US" altLang="ja-JP" sz="1050" dirty="0"/>
          </a:p>
          <a:p>
            <a:pPr defTabSz="685800">
              <a:defRPr/>
            </a:pPr>
            <a:r>
              <a:rPr lang="ja-JP" altLang="en-US" sz="1050" dirty="0"/>
              <a:t>ません。</a:t>
            </a:r>
            <a:endParaRPr lang="en-US" altLang="ja-JP" sz="1050" dirty="0"/>
          </a:p>
        </p:txBody>
      </p:sp>
      <p:sp>
        <p:nvSpPr>
          <p:cNvPr id="17" name="正方形/長方形 16"/>
          <p:cNvSpPr/>
          <p:nvPr/>
        </p:nvSpPr>
        <p:spPr>
          <a:xfrm>
            <a:off x="4716016" y="3411058"/>
            <a:ext cx="1044116" cy="168804"/>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8" name="正方形/長方形 17"/>
          <p:cNvSpPr/>
          <p:nvPr/>
        </p:nvSpPr>
        <p:spPr>
          <a:xfrm>
            <a:off x="5364088" y="4167142"/>
            <a:ext cx="1044116" cy="168804"/>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14" name="直線矢印コネクタ 13">
            <a:extLst>
              <a:ext uri="{FF2B5EF4-FFF2-40B4-BE49-F238E27FC236}">
                <a16:creationId xmlns:a16="http://schemas.microsoft.com/office/drawing/2014/main" id="{00000000-0008-0000-0600-000016000000}"/>
              </a:ext>
            </a:extLst>
          </p:cNvPr>
          <p:cNvCxnSpPr>
            <a:stCxn id="17" idx="2"/>
            <a:endCxn id="18" idx="0"/>
          </p:cNvCxnSpPr>
          <p:nvPr/>
        </p:nvCxnSpPr>
        <p:spPr>
          <a:xfrm>
            <a:off x="5238074" y="3579862"/>
            <a:ext cx="648072" cy="5872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559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73</a:t>
            </a:fld>
            <a:endParaRPr kumimoji="1" lang="ja-JP" altLang="en-US" dirty="0"/>
          </a:p>
        </p:txBody>
      </p:sp>
      <p:sp>
        <p:nvSpPr>
          <p:cNvPr id="3" name="テキスト プレースホルダー 2"/>
          <p:cNvSpPr>
            <a:spLocks noGrp="1"/>
          </p:cNvSpPr>
          <p:nvPr>
            <p:ph type="body" sz="quarter" idx="14"/>
          </p:nvPr>
        </p:nvSpPr>
        <p:spPr>
          <a:xfrm>
            <a:off x="360000" y="807554"/>
            <a:ext cx="8568484" cy="2592288"/>
          </a:xfrm>
        </p:spPr>
        <p:txBody>
          <a:bodyPr/>
          <a:lstStyle/>
          <a:p>
            <a:pPr lvl="0">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lvl="0">
              <a:lnSpc>
                <a:spcPts val="1900"/>
              </a:lnSpc>
              <a:buClr>
                <a:srgbClr val="F9BE00"/>
              </a:buClr>
            </a:pPr>
            <a:r>
              <a:rPr lang="ja-JP" altLang="en-US" dirty="0">
                <a:solidFill>
                  <a:prstClr val="black"/>
                </a:solidFill>
              </a:rPr>
              <a:t>　ゆう</a:t>
            </a:r>
            <a:r>
              <a:rPr lang="ja-JP" altLang="en-US" dirty="0" err="1">
                <a:solidFill>
                  <a:prstClr val="black"/>
                </a:solidFill>
              </a:rPr>
              <a:t>ちょ</a:t>
            </a:r>
            <a:r>
              <a:rPr lang="ja-JP" altLang="en-US" dirty="0">
                <a:solidFill>
                  <a:prstClr val="black"/>
                </a:solidFill>
              </a:rPr>
              <a:t>銀行からの給与振込データのフォーマットが、これまでの独自フォーマット（インターネット伝送）から</a:t>
            </a:r>
            <a:endParaRPr lang="en-US" altLang="ja-JP" dirty="0">
              <a:solidFill>
                <a:prstClr val="black"/>
              </a:solidFill>
            </a:endParaRPr>
          </a:p>
          <a:p>
            <a:pPr lvl="0">
              <a:lnSpc>
                <a:spcPts val="1900"/>
              </a:lnSpc>
              <a:buClr>
                <a:srgbClr val="F9BE00"/>
              </a:buClr>
            </a:pPr>
            <a:r>
              <a:rPr lang="ja-JP" altLang="en-US" dirty="0">
                <a:solidFill>
                  <a:prstClr val="black"/>
                </a:solidFill>
              </a:rPr>
              <a:t>　全銀フォーマット（ゆう</a:t>
            </a:r>
            <a:r>
              <a:rPr lang="ja-JP" altLang="en-US" dirty="0" err="1">
                <a:solidFill>
                  <a:prstClr val="black"/>
                </a:solidFill>
              </a:rPr>
              <a:t>ちょ</a:t>
            </a:r>
            <a:r>
              <a:rPr lang="en-US" altLang="ja-JP" dirty="0">
                <a:solidFill>
                  <a:prstClr val="black"/>
                </a:solidFill>
              </a:rPr>
              <a:t>Biz</a:t>
            </a:r>
            <a:r>
              <a:rPr lang="ja-JP" altLang="en-US" dirty="0">
                <a:solidFill>
                  <a:prstClr val="black"/>
                </a:solidFill>
              </a:rPr>
              <a:t>ダイレクト全銀形式）に切替わることに伴い、全銀フォーマットでの出力に対応しました</a:t>
            </a:r>
            <a:endParaRPr lang="en-US" altLang="ja-JP" dirty="0">
              <a:solidFill>
                <a:prstClr val="black"/>
              </a:solidFill>
            </a:endParaRPr>
          </a:p>
          <a:p>
            <a:pPr lvl="0">
              <a:lnSpc>
                <a:spcPts val="1900"/>
              </a:lnSpc>
              <a:buClr>
                <a:srgbClr val="F9BE00"/>
              </a:buClr>
            </a:pPr>
            <a:r>
              <a:rPr lang="ja-JP" altLang="en-US" dirty="0">
                <a:solidFill>
                  <a:srgbClr val="FF0000"/>
                </a:solidFill>
              </a:rPr>
              <a:t>　</a:t>
            </a:r>
            <a:endParaRPr lang="en-US" altLang="ja-JP" dirty="0">
              <a:solidFill>
                <a:srgbClr val="FF0000"/>
              </a:solidFill>
            </a:endParaRPr>
          </a:p>
          <a:p>
            <a:pPr lvl="0">
              <a:lnSpc>
                <a:spcPts val="1900"/>
              </a:lnSpc>
              <a:buClr>
                <a:srgbClr val="F9BE00"/>
              </a:buClr>
            </a:pPr>
            <a:r>
              <a:rPr lang="en-US" altLang="ja-JP" dirty="0">
                <a:solidFill>
                  <a:srgbClr val="FF0000"/>
                </a:solidFill>
              </a:rPr>
              <a:t>  </a:t>
            </a:r>
            <a:r>
              <a:rPr lang="ja-JP" altLang="en-US" dirty="0">
                <a:solidFill>
                  <a:srgbClr val="FF0000"/>
                </a:solidFill>
              </a:rPr>
              <a:t>　</a:t>
            </a:r>
            <a:r>
              <a:rPr lang="en-US" altLang="ja-JP" dirty="0">
                <a:solidFill>
                  <a:srgbClr val="FF0000"/>
                </a:solidFill>
              </a:rPr>
              <a:t>※2021</a:t>
            </a:r>
            <a:r>
              <a:rPr lang="ja-JP" altLang="en-US" dirty="0">
                <a:solidFill>
                  <a:srgbClr val="FF0000"/>
                </a:solidFill>
              </a:rPr>
              <a:t>年版では、元請銀行がゆう</a:t>
            </a:r>
            <a:r>
              <a:rPr lang="ja-JP" altLang="en-US" dirty="0" err="1">
                <a:solidFill>
                  <a:srgbClr val="FF0000"/>
                </a:solidFill>
              </a:rPr>
              <a:t>ちょ</a:t>
            </a:r>
            <a:r>
              <a:rPr lang="ja-JP" altLang="en-US" dirty="0">
                <a:solidFill>
                  <a:srgbClr val="FF0000"/>
                </a:solidFill>
              </a:rPr>
              <a:t>銀行の振込</a:t>
            </a:r>
            <a:r>
              <a:rPr lang="en-US" altLang="ja-JP" dirty="0">
                <a:solidFill>
                  <a:srgbClr val="FF0000"/>
                </a:solidFill>
              </a:rPr>
              <a:t>FB</a:t>
            </a:r>
            <a:r>
              <a:rPr lang="ja-JP" altLang="en-US" dirty="0">
                <a:solidFill>
                  <a:srgbClr val="FF0000"/>
                </a:solidFill>
              </a:rPr>
              <a:t>データは、全銀フォーマットとなります</a:t>
            </a:r>
            <a:endParaRPr lang="en-US" altLang="ja-JP" dirty="0">
              <a:solidFill>
                <a:srgbClr val="FF0000"/>
              </a:solidFill>
            </a:endParaRPr>
          </a:p>
          <a:p>
            <a:pPr lvl="0">
              <a:lnSpc>
                <a:spcPts val="1900"/>
              </a:lnSpc>
              <a:buClr>
                <a:srgbClr val="F9BE00"/>
              </a:buClr>
            </a:pPr>
            <a:r>
              <a:rPr lang="ja-JP" altLang="en-US" dirty="0">
                <a:solidFill>
                  <a:srgbClr val="FF0000"/>
                </a:solidFill>
              </a:rPr>
              <a:t>　　　</a:t>
            </a:r>
            <a:r>
              <a:rPr lang="en-US" altLang="ja-JP" dirty="0">
                <a:solidFill>
                  <a:srgbClr val="FF0000"/>
                </a:solidFill>
              </a:rPr>
              <a:t>Biz</a:t>
            </a:r>
            <a:r>
              <a:rPr lang="ja-JP" altLang="en-US" dirty="0">
                <a:solidFill>
                  <a:srgbClr val="FF0000"/>
                </a:solidFill>
              </a:rPr>
              <a:t>ダイレクトへの切り替えを行うまでの間は、コード名称テーブルにデータを追加することで、</a:t>
            </a:r>
            <a:endParaRPr lang="en-US" altLang="ja-JP" dirty="0">
              <a:solidFill>
                <a:srgbClr val="FF0000"/>
              </a:solidFill>
            </a:endParaRPr>
          </a:p>
          <a:p>
            <a:pPr lvl="0">
              <a:lnSpc>
                <a:spcPts val="1900"/>
              </a:lnSpc>
              <a:buClr>
                <a:srgbClr val="F9BE00"/>
              </a:buClr>
            </a:pPr>
            <a:r>
              <a:rPr lang="ja-JP" altLang="en-US" dirty="0">
                <a:solidFill>
                  <a:srgbClr val="FF0000"/>
                </a:solidFill>
              </a:rPr>
              <a:t>　　　従来のゆう</a:t>
            </a:r>
            <a:r>
              <a:rPr lang="ja-JP" altLang="en-US" dirty="0" err="1">
                <a:solidFill>
                  <a:srgbClr val="FF0000"/>
                </a:solidFill>
              </a:rPr>
              <a:t>ちょ</a:t>
            </a:r>
            <a:r>
              <a:rPr lang="ja-JP" altLang="en-US" dirty="0">
                <a:solidFill>
                  <a:srgbClr val="FF0000"/>
                </a:solidFill>
              </a:rPr>
              <a:t>独自フォーマット（インターネット伝送）で出力することができます</a:t>
            </a:r>
            <a:endParaRPr lang="en-US" altLang="ja-JP" dirty="0">
              <a:solidFill>
                <a:srgbClr val="FF0000"/>
              </a:solidFill>
            </a:endParaRPr>
          </a:p>
          <a:p>
            <a:pPr lvl="0">
              <a:lnSpc>
                <a:spcPts val="1900"/>
              </a:lnSpc>
              <a:buClr>
                <a:srgbClr val="F9BE00"/>
              </a:buClr>
            </a:pPr>
            <a:r>
              <a:rPr lang="ja-JP" altLang="en-US" dirty="0">
                <a:solidFill>
                  <a:srgbClr val="FF0000"/>
                </a:solidFill>
              </a:rPr>
              <a:t>　　</a:t>
            </a:r>
            <a:r>
              <a:rPr lang="en-US" altLang="ja-JP" dirty="0">
                <a:solidFill>
                  <a:srgbClr val="FF0000"/>
                </a:solidFill>
              </a:rPr>
              <a:t>※</a:t>
            </a:r>
            <a:r>
              <a:rPr lang="ja-JP" altLang="en-US" dirty="0">
                <a:solidFill>
                  <a:srgbClr val="FF0000"/>
                </a:solidFill>
              </a:rPr>
              <a:t>ゆう</a:t>
            </a:r>
            <a:r>
              <a:rPr lang="ja-JP" altLang="en-US" dirty="0" err="1">
                <a:solidFill>
                  <a:srgbClr val="FF0000"/>
                </a:solidFill>
              </a:rPr>
              <a:t>ちょ</a:t>
            </a:r>
            <a:r>
              <a:rPr lang="ja-JP" altLang="en-US" dirty="0">
                <a:solidFill>
                  <a:srgbClr val="FF0000"/>
                </a:solidFill>
              </a:rPr>
              <a:t>銀行でのインターネット伝送については、すでに新規受付が終了しており、</a:t>
            </a:r>
            <a:endParaRPr lang="en-US" altLang="ja-JP" dirty="0">
              <a:solidFill>
                <a:srgbClr val="FF0000"/>
              </a:solidFill>
            </a:endParaRPr>
          </a:p>
          <a:p>
            <a:pPr lvl="0">
              <a:lnSpc>
                <a:spcPts val="1900"/>
              </a:lnSpc>
              <a:buClr>
                <a:srgbClr val="F9BE00"/>
              </a:buClr>
            </a:pPr>
            <a:r>
              <a:rPr lang="ja-JP" altLang="en-US" dirty="0">
                <a:solidFill>
                  <a:srgbClr val="FF0000"/>
                </a:solidFill>
              </a:rPr>
              <a:t>　　　</a:t>
            </a:r>
            <a:r>
              <a:rPr lang="en-US" altLang="ja-JP" dirty="0">
                <a:solidFill>
                  <a:srgbClr val="FF0000"/>
                </a:solidFill>
              </a:rPr>
              <a:t>2022</a:t>
            </a:r>
            <a:r>
              <a:rPr lang="ja-JP" altLang="en-US" dirty="0">
                <a:solidFill>
                  <a:srgbClr val="FF0000"/>
                </a:solidFill>
              </a:rPr>
              <a:t>年</a:t>
            </a:r>
            <a:r>
              <a:rPr lang="en-US" altLang="ja-JP" dirty="0">
                <a:solidFill>
                  <a:srgbClr val="FF0000"/>
                </a:solidFill>
              </a:rPr>
              <a:t>3</a:t>
            </a:r>
            <a:r>
              <a:rPr lang="ja-JP" altLang="en-US" dirty="0">
                <a:solidFill>
                  <a:srgbClr val="FF0000"/>
                </a:solidFill>
              </a:rPr>
              <a:t>月</a:t>
            </a:r>
            <a:r>
              <a:rPr lang="en-US" altLang="ja-JP" dirty="0">
                <a:solidFill>
                  <a:srgbClr val="FF0000"/>
                </a:solidFill>
              </a:rPr>
              <a:t>31</a:t>
            </a:r>
            <a:r>
              <a:rPr lang="ja-JP" altLang="en-US" dirty="0">
                <a:solidFill>
                  <a:srgbClr val="FF0000"/>
                </a:solidFill>
              </a:rPr>
              <a:t>日に利用できなくなる予定です</a:t>
            </a:r>
            <a:endParaRPr lang="en-US" altLang="ja-JP" dirty="0">
              <a:solidFill>
                <a:srgbClr val="FF0000"/>
              </a:solidFill>
            </a:endParaRPr>
          </a:p>
          <a:p>
            <a:pPr lvl="0">
              <a:lnSpc>
                <a:spcPts val="1900"/>
              </a:lnSpc>
              <a:buClr>
                <a:srgbClr val="F9BE00"/>
              </a:buClr>
            </a:pPr>
            <a:r>
              <a:rPr lang="ja-JP" altLang="en-US" dirty="0">
                <a:solidFill>
                  <a:srgbClr val="FF0000"/>
                </a:solidFill>
              </a:rPr>
              <a:t>　　　ゆう</a:t>
            </a:r>
            <a:r>
              <a:rPr lang="ja-JP" altLang="en-US" dirty="0" err="1">
                <a:solidFill>
                  <a:srgbClr val="FF0000"/>
                </a:solidFill>
              </a:rPr>
              <a:t>ちょ</a:t>
            </a:r>
            <a:r>
              <a:rPr lang="ja-JP" altLang="en-US" dirty="0">
                <a:solidFill>
                  <a:srgbClr val="FF0000"/>
                </a:solidFill>
              </a:rPr>
              <a:t>銀行からの振込みを利用している場合には、</a:t>
            </a:r>
            <a:r>
              <a:rPr lang="en-US" altLang="ja-JP" dirty="0">
                <a:solidFill>
                  <a:srgbClr val="FF0000"/>
                </a:solidFill>
              </a:rPr>
              <a:t>2021</a:t>
            </a:r>
            <a:r>
              <a:rPr lang="ja-JP" altLang="en-US" dirty="0">
                <a:solidFill>
                  <a:srgbClr val="FF0000"/>
                </a:solidFill>
              </a:rPr>
              <a:t>年版へのバージョンアップをお願いします</a:t>
            </a:r>
            <a:endParaRPr lang="en-US" altLang="ja-JP" sz="1800" dirty="0">
              <a:solidFill>
                <a:prstClr val="black"/>
              </a:solidFill>
            </a:endParaRPr>
          </a:p>
        </p:txBody>
      </p:sp>
      <p:sp>
        <p:nvSpPr>
          <p:cNvPr id="4"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ea typeface="+mn-ea"/>
              </a:rPr>
              <a:t>SuperStream</a:t>
            </a:r>
            <a:r>
              <a:rPr lang="en-US" altLang="ja-JP" sz="2000" dirty="0">
                <a:solidFill>
                  <a:prstClr val="white"/>
                </a:solidFill>
                <a:latin typeface="+mn-ea"/>
                <a:ea typeface="+mn-ea"/>
              </a:rPr>
              <a:t>-NX </a:t>
            </a:r>
            <a:r>
              <a:rPr lang="ja-JP" altLang="en-US" sz="2000" dirty="0">
                <a:solidFill>
                  <a:prstClr val="white"/>
                </a:solidFill>
                <a:latin typeface="+mn-ea"/>
                <a:ea typeface="+mn-ea"/>
              </a:rPr>
              <a:t>人事管理・給与管理</a:t>
            </a:r>
            <a:r>
              <a:rPr lang="en-US" altLang="ja-JP" sz="2000" dirty="0">
                <a:solidFill>
                  <a:prstClr val="white"/>
                </a:solidFill>
                <a:latin typeface="+mn-ea"/>
                <a:ea typeface="+mn-ea"/>
              </a:rPr>
              <a:t/>
            </a:r>
            <a:br>
              <a:rPr lang="en-US" altLang="ja-JP" sz="2000" dirty="0">
                <a:solidFill>
                  <a:prstClr val="white"/>
                </a:solidFill>
                <a:latin typeface="+mn-ea"/>
                <a:ea typeface="+mn-ea"/>
              </a:rPr>
            </a:br>
            <a:r>
              <a:rPr lang="en-US" altLang="ja-JP" sz="2000" dirty="0">
                <a:solidFill>
                  <a:prstClr val="white"/>
                </a:solidFill>
                <a:latin typeface="+mn-ea"/>
                <a:ea typeface="+mn-ea"/>
              </a:rPr>
              <a:t>8</a:t>
            </a:r>
            <a:r>
              <a:rPr lang="en-US" altLang="ja-JP" sz="1800" dirty="0">
                <a:solidFill>
                  <a:prstClr val="white"/>
                </a:solidFill>
                <a:latin typeface="+mn-ea"/>
                <a:ea typeface="+mn-ea"/>
              </a:rPr>
              <a:t>. </a:t>
            </a:r>
            <a:r>
              <a:rPr lang="ja-JP" altLang="en-US" sz="1800" dirty="0">
                <a:solidFill>
                  <a:prstClr val="white"/>
                </a:solidFill>
                <a:latin typeface="+mn-ea"/>
                <a:ea typeface="+mn-ea"/>
              </a:rPr>
              <a:t>ゆう</a:t>
            </a:r>
            <a:r>
              <a:rPr lang="ja-JP" altLang="en-US" sz="1800" dirty="0" err="1">
                <a:solidFill>
                  <a:prstClr val="white"/>
                </a:solidFill>
                <a:latin typeface="+mn-ea"/>
                <a:ea typeface="+mn-ea"/>
              </a:rPr>
              <a:t>ちょ</a:t>
            </a:r>
            <a:r>
              <a:rPr lang="ja-JP" altLang="en-US" sz="1800" dirty="0">
                <a:solidFill>
                  <a:prstClr val="white"/>
                </a:solidFill>
                <a:latin typeface="+mn-ea"/>
                <a:ea typeface="+mn-ea"/>
              </a:rPr>
              <a:t>全銀フォーマット対応</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Tree>
    <p:extLst>
      <p:ext uri="{BB962C8B-B14F-4D97-AF65-F5344CB8AC3E}">
        <p14:creationId xmlns:p14="http://schemas.microsoft.com/office/powerpoint/2010/main" val="40899318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74</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ea typeface="+mn-ea"/>
              </a:rPr>
              <a:t>SuperStream</a:t>
            </a:r>
            <a:r>
              <a:rPr lang="en-US" altLang="ja-JP" sz="2000" dirty="0">
                <a:solidFill>
                  <a:prstClr val="white"/>
                </a:solidFill>
                <a:latin typeface="+mn-ea"/>
                <a:ea typeface="+mn-ea"/>
              </a:rPr>
              <a:t>-NX </a:t>
            </a:r>
            <a:r>
              <a:rPr lang="ja-JP" altLang="en-US" sz="2000" dirty="0">
                <a:solidFill>
                  <a:prstClr val="white"/>
                </a:solidFill>
                <a:latin typeface="+mn-ea"/>
                <a:ea typeface="+mn-ea"/>
              </a:rPr>
              <a:t>人事管理・給与管理</a:t>
            </a:r>
            <a:r>
              <a:rPr lang="en-US" altLang="ja-JP" sz="2000" dirty="0">
                <a:solidFill>
                  <a:prstClr val="white"/>
                </a:solidFill>
                <a:latin typeface="+mn-ea"/>
                <a:ea typeface="+mn-ea"/>
              </a:rPr>
              <a:t/>
            </a:r>
            <a:br>
              <a:rPr lang="en-US" altLang="ja-JP" sz="2000" dirty="0">
                <a:solidFill>
                  <a:prstClr val="white"/>
                </a:solidFill>
                <a:latin typeface="+mn-ea"/>
                <a:ea typeface="+mn-ea"/>
              </a:rPr>
            </a:br>
            <a:r>
              <a:rPr lang="en-US" altLang="ja-JP" sz="2000" dirty="0">
                <a:solidFill>
                  <a:prstClr val="white"/>
                </a:solidFill>
                <a:latin typeface="+mn-ea"/>
                <a:ea typeface="+mn-ea"/>
              </a:rPr>
              <a:t>8</a:t>
            </a:r>
            <a:r>
              <a:rPr lang="en-US" altLang="ja-JP" sz="1800" dirty="0">
                <a:solidFill>
                  <a:prstClr val="white"/>
                </a:solidFill>
                <a:latin typeface="+mn-ea"/>
                <a:ea typeface="+mn-ea"/>
              </a:rPr>
              <a:t>. </a:t>
            </a:r>
            <a:r>
              <a:rPr lang="ja-JP" altLang="en-US" sz="1800" dirty="0">
                <a:solidFill>
                  <a:prstClr val="white"/>
                </a:solidFill>
                <a:latin typeface="+mn-ea"/>
                <a:ea typeface="+mn-ea"/>
              </a:rPr>
              <a:t>ゆう</a:t>
            </a:r>
            <a:r>
              <a:rPr lang="ja-JP" altLang="en-US" sz="1800" dirty="0" err="1">
                <a:solidFill>
                  <a:prstClr val="white"/>
                </a:solidFill>
                <a:latin typeface="+mn-ea"/>
                <a:ea typeface="+mn-ea"/>
              </a:rPr>
              <a:t>ちょ</a:t>
            </a:r>
            <a:r>
              <a:rPr lang="ja-JP" altLang="en-US" sz="1800" dirty="0">
                <a:solidFill>
                  <a:prstClr val="white"/>
                </a:solidFill>
                <a:latin typeface="+mn-ea"/>
                <a:ea typeface="+mn-ea"/>
              </a:rPr>
              <a:t>全銀フォーマット対応</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11" name="テキスト プレースホルダー 2"/>
          <p:cNvSpPr txBox="1">
            <a:spLocks/>
          </p:cNvSpPr>
          <p:nvPr/>
        </p:nvSpPr>
        <p:spPr>
          <a:xfrm>
            <a:off x="360000" y="906372"/>
            <a:ext cx="2309568"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en-US" altLang="ja-JP" sz="1200" u="sng" dirty="0">
                <a:solidFill>
                  <a:prstClr val="black"/>
                </a:solidFill>
                <a:latin typeface="メイリオ"/>
                <a:ea typeface="メイリオ"/>
              </a:rPr>
              <a:t>&lt;</a:t>
            </a:r>
            <a:r>
              <a:rPr lang="ja-JP" altLang="en-US" sz="1200" u="sng" dirty="0">
                <a:solidFill>
                  <a:prstClr val="black"/>
                </a:solidFill>
                <a:latin typeface="メイリオ"/>
                <a:ea typeface="メイリオ"/>
              </a:rPr>
              <a:t>対象機能・データ・帳票</a:t>
            </a:r>
            <a:r>
              <a:rPr lang="en-US" altLang="ja-JP" sz="1200" u="sng" dirty="0">
                <a:solidFill>
                  <a:prstClr val="black"/>
                </a:solidFill>
                <a:latin typeface="メイリオ"/>
                <a:ea typeface="メイリオ"/>
              </a:rPr>
              <a:t>&gt;</a:t>
            </a:r>
          </a:p>
        </p:txBody>
      </p:sp>
      <p:graphicFrame>
        <p:nvGraphicFramePr>
          <p:cNvPr id="12" name="表 11"/>
          <p:cNvGraphicFramePr>
            <a:graphicFrameLocks noGrp="1"/>
          </p:cNvGraphicFramePr>
          <p:nvPr/>
        </p:nvGraphicFramePr>
        <p:xfrm>
          <a:off x="371314" y="1288142"/>
          <a:ext cx="8335367" cy="2834640"/>
        </p:xfrm>
        <a:graphic>
          <a:graphicData uri="http://schemas.openxmlformats.org/drawingml/2006/table">
            <a:tbl>
              <a:tblPr firstRow="1" bandRow="1">
                <a:tableStyleId>{21E4AEA4-8DFA-4A89-87EB-49C32662AFE0}</a:tableStyleId>
              </a:tblPr>
              <a:tblGrid>
                <a:gridCol w="1068338">
                  <a:extLst>
                    <a:ext uri="{9D8B030D-6E8A-4147-A177-3AD203B41FA5}">
                      <a16:colId xmlns:a16="http://schemas.microsoft.com/office/drawing/2014/main" val="744128327"/>
                    </a:ext>
                  </a:extLst>
                </a:gridCol>
                <a:gridCol w="2016224">
                  <a:extLst>
                    <a:ext uri="{9D8B030D-6E8A-4147-A177-3AD203B41FA5}">
                      <a16:colId xmlns:a16="http://schemas.microsoft.com/office/drawing/2014/main" val="3706995798"/>
                    </a:ext>
                  </a:extLst>
                </a:gridCol>
                <a:gridCol w="1908212">
                  <a:extLst>
                    <a:ext uri="{9D8B030D-6E8A-4147-A177-3AD203B41FA5}">
                      <a16:colId xmlns:a16="http://schemas.microsoft.com/office/drawing/2014/main" val="1362471758"/>
                    </a:ext>
                  </a:extLst>
                </a:gridCol>
                <a:gridCol w="3342593">
                  <a:extLst>
                    <a:ext uri="{9D8B030D-6E8A-4147-A177-3AD203B41FA5}">
                      <a16:colId xmlns:a16="http://schemas.microsoft.com/office/drawing/2014/main" val="3725125565"/>
                    </a:ext>
                  </a:extLst>
                </a:gridCol>
              </a:tblGrid>
              <a:tr h="217454">
                <a:tc>
                  <a:txBody>
                    <a:bodyPr/>
                    <a:lstStyle/>
                    <a:p>
                      <a:r>
                        <a:rPr kumimoji="1" lang="ja-JP" altLang="en-US" sz="1200" b="0" dirty="0">
                          <a:latin typeface="+mn-ea"/>
                          <a:ea typeface="+mn-ea"/>
                        </a:rPr>
                        <a:t>機能</a:t>
                      </a:r>
                      <a:r>
                        <a:rPr kumimoji="1" lang="en-US" altLang="ja-JP" sz="1200" b="0" dirty="0">
                          <a:latin typeface="+mn-ea"/>
                          <a:ea typeface="+mn-ea"/>
                        </a:rPr>
                        <a:t>ID</a:t>
                      </a:r>
                      <a:endParaRPr kumimoji="1" lang="ja-JP" altLang="en-US" sz="1200" b="0" dirty="0">
                        <a:latin typeface="+mn-ea"/>
                        <a:ea typeface="+mn-ea"/>
                      </a:endParaRPr>
                    </a:p>
                  </a:txBody>
                  <a:tcPr/>
                </a:tc>
                <a:tc>
                  <a:txBody>
                    <a:bodyPr/>
                    <a:lstStyle/>
                    <a:p>
                      <a:r>
                        <a:rPr kumimoji="1" lang="ja-JP" altLang="en-US" sz="1200" b="0" dirty="0">
                          <a:latin typeface="+mn-ea"/>
                          <a:ea typeface="+mn-ea"/>
                        </a:rPr>
                        <a:t>機能名称</a:t>
                      </a:r>
                    </a:p>
                  </a:txBody>
                  <a:tcPr/>
                </a:tc>
                <a:tc>
                  <a:txBody>
                    <a:bodyPr/>
                    <a:lstStyle/>
                    <a:p>
                      <a:r>
                        <a:rPr kumimoji="1" lang="ja-JP" altLang="en-US" sz="1200" b="0" dirty="0">
                          <a:latin typeface="+mn-ea"/>
                          <a:ea typeface="+mn-ea"/>
                        </a:rPr>
                        <a:t>データ・帳票名</a:t>
                      </a:r>
                    </a:p>
                  </a:txBody>
                  <a:tcPr/>
                </a:tc>
                <a:tc>
                  <a:txBody>
                    <a:bodyPr/>
                    <a:lstStyle/>
                    <a:p>
                      <a:r>
                        <a:rPr kumimoji="1" lang="ja-JP" altLang="en-US" sz="1200" b="0" dirty="0">
                          <a:latin typeface="+mn-ea"/>
                          <a:ea typeface="+mn-ea"/>
                        </a:rPr>
                        <a:t>備考</a:t>
                      </a:r>
                    </a:p>
                  </a:txBody>
                  <a:tcPr/>
                </a:tc>
                <a:extLst>
                  <a:ext uri="{0D108BD9-81ED-4DB2-BD59-A6C34878D82A}">
                    <a16:rowId xmlns:a16="http://schemas.microsoft.com/office/drawing/2014/main" val="2458625585"/>
                  </a:ext>
                </a:extLst>
              </a:tr>
              <a:tr h="231166">
                <a:tc>
                  <a:txBody>
                    <a:bodyPr/>
                    <a:lstStyle/>
                    <a:p>
                      <a:r>
                        <a:rPr kumimoji="1" lang="en-US" altLang="ja-JP" sz="1200" dirty="0">
                          <a:latin typeface="+mn-ea"/>
                          <a:ea typeface="+mn-ea"/>
                        </a:rPr>
                        <a:t>JB320200</a:t>
                      </a:r>
                      <a:endParaRPr kumimoji="1" lang="ja-JP" altLang="en-US" sz="1200" dirty="0">
                        <a:latin typeface="+mn-ea"/>
                        <a:ea typeface="+mn-ea"/>
                      </a:endParaRPr>
                    </a:p>
                  </a:txBody>
                  <a:tcPr/>
                </a:tc>
                <a:tc>
                  <a:txBody>
                    <a:bodyPr/>
                    <a:lstStyle/>
                    <a:p>
                      <a:r>
                        <a:rPr kumimoji="1" lang="ja-JP" altLang="en-US" sz="1200" dirty="0">
                          <a:latin typeface="+mn-ea"/>
                          <a:ea typeface="+mn-ea"/>
                        </a:rPr>
                        <a:t>給与</a:t>
                      </a:r>
                      <a:r>
                        <a:rPr kumimoji="1" lang="en-US" altLang="ja-JP" sz="1200" dirty="0">
                          <a:latin typeface="+mn-ea"/>
                          <a:ea typeface="+mn-ea"/>
                        </a:rPr>
                        <a:t>FB</a:t>
                      </a:r>
                      <a:r>
                        <a:rPr kumimoji="1" lang="ja-JP" altLang="en-US" sz="1200" dirty="0">
                          <a:latin typeface="+mn-ea"/>
                          <a:ea typeface="+mn-ea"/>
                        </a:rPr>
                        <a:t>データ作成</a:t>
                      </a:r>
                    </a:p>
                  </a:txBody>
                  <a:tcPr/>
                </a:tc>
                <a:tc>
                  <a:txBody>
                    <a:bodyPr/>
                    <a:lstStyle/>
                    <a:p>
                      <a:r>
                        <a:rPr kumimoji="1" lang="ja-JP" altLang="en-US" sz="1200" dirty="0">
                          <a:latin typeface="+mn-ea"/>
                          <a:ea typeface="+mn-ea"/>
                        </a:rPr>
                        <a:t>給与</a:t>
                      </a:r>
                      <a:r>
                        <a:rPr kumimoji="1" lang="en-US" altLang="ja-JP" sz="1200" dirty="0">
                          <a:latin typeface="+mn-ea"/>
                          <a:ea typeface="+mn-ea"/>
                        </a:rPr>
                        <a:t>FB</a:t>
                      </a:r>
                      <a:r>
                        <a:rPr kumimoji="1" lang="ja-JP" altLang="en-US" sz="1200" dirty="0">
                          <a:latin typeface="+mn-ea"/>
                          <a:ea typeface="+mn-ea"/>
                        </a:rPr>
                        <a:t>データ</a:t>
                      </a:r>
                    </a:p>
                  </a:txBody>
                  <a:tcPr/>
                </a:tc>
                <a:tc>
                  <a:txBody>
                    <a:bodyPr/>
                    <a:lstStyle/>
                    <a:p>
                      <a:r>
                        <a:rPr kumimoji="1" lang="en-US" altLang="ja-JP" sz="1200" dirty="0">
                          <a:latin typeface="+mn-ea"/>
                          <a:ea typeface="+mn-ea"/>
                        </a:rPr>
                        <a:t>※</a:t>
                      </a:r>
                      <a:r>
                        <a:rPr kumimoji="1" lang="ja-JP" altLang="en-US" sz="1200" dirty="0">
                          <a:latin typeface="+mn-ea"/>
                          <a:ea typeface="+mn-ea"/>
                        </a:rPr>
                        <a:t>画面レイアウト・操作に変更はありません</a:t>
                      </a:r>
                    </a:p>
                  </a:txBody>
                  <a:tcPr/>
                </a:tc>
                <a:extLst>
                  <a:ext uri="{0D108BD9-81ED-4DB2-BD59-A6C34878D82A}">
                    <a16:rowId xmlns:a16="http://schemas.microsoft.com/office/drawing/2014/main" val="3937712758"/>
                  </a:ext>
                </a:extLst>
              </a:tr>
              <a:tr h="0">
                <a:tc>
                  <a:txBody>
                    <a:bodyPr/>
                    <a:lstStyle/>
                    <a:p>
                      <a:r>
                        <a:rPr kumimoji="1" lang="en-US" altLang="ja-JP" sz="1200" dirty="0">
                          <a:latin typeface="+mn-ea"/>
                          <a:ea typeface="+mn-ea"/>
                        </a:rPr>
                        <a:t>JB330300</a:t>
                      </a:r>
                      <a:endParaRPr kumimoji="1" lang="ja-JP" altLang="en-US" sz="1200" dirty="0">
                        <a:latin typeface="+mn-ea"/>
                        <a:ea typeface="+mn-ea"/>
                      </a:endParaRPr>
                    </a:p>
                  </a:txBody>
                  <a:tcPr/>
                </a:tc>
                <a:tc>
                  <a:txBody>
                    <a:bodyPr/>
                    <a:lstStyle/>
                    <a:p>
                      <a:r>
                        <a:rPr kumimoji="1" lang="ja-JP" altLang="en-US" sz="1200" dirty="0">
                          <a:latin typeface="+mn-ea"/>
                          <a:ea typeface="+mn-ea"/>
                        </a:rPr>
                        <a:t>賞与</a:t>
                      </a:r>
                      <a:r>
                        <a:rPr kumimoji="1" lang="en-US" altLang="ja-JP" sz="1200" dirty="0">
                          <a:latin typeface="+mn-ea"/>
                          <a:ea typeface="+mn-ea"/>
                        </a:rPr>
                        <a:t>FB</a:t>
                      </a:r>
                      <a:r>
                        <a:rPr kumimoji="1" lang="ja-JP" altLang="en-US" sz="1200" dirty="0">
                          <a:latin typeface="+mn-ea"/>
                          <a:ea typeface="+mn-ea"/>
                        </a:rPr>
                        <a:t>データ作成</a:t>
                      </a:r>
                    </a:p>
                  </a:txBody>
                  <a:tcPr/>
                </a:tc>
                <a:tc>
                  <a:txBody>
                    <a:bodyPr/>
                    <a:lstStyle/>
                    <a:p>
                      <a:r>
                        <a:rPr kumimoji="1" lang="ja-JP" altLang="en-US" sz="1200" dirty="0">
                          <a:latin typeface="+mn-ea"/>
                          <a:ea typeface="+mn-ea"/>
                        </a:rPr>
                        <a:t>賞与</a:t>
                      </a:r>
                      <a:r>
                        <a:rPr kumimoji="1" lang="en-US" altLang="ja-JP" sz="1200" dirty="0">
                          <a:latin typeface="+mn-ea"/>
                          <a:ea typeface="+mn-ea"/>
                        </a:rPr>
                        <a:t>FB</a:t>
                      </a:r>
                      <a:r>
                        <a:rPr kumimoji="1" lang="ja-JP" altLang="en-US" sz="1200" dirty="0">
                          <a:latin typeface="+mn-ea"/>
                          <a:ea typeface="+mn-ea"/>
                        </a:rPr>
                        <a:t>データ</a:t>
                      </a:r>
                    </a:p>
                  </a:txBody>
                  <a:tcPr/>
                </a:tc>
                <a:tc>
                  <a:txBody>
                    <a:bodyPr/>
                    <a:lstStyle/>
                    <a:p>
                      <a:pPr algn="ctr"/>
                      <a:r>
                        <a:rPr kumimoji="1" lang="en-US" altLang="ja-JP" sz="1200" dirty="0">
                          <a:latin typeface="+mn-ea"/>
                          <a:ea typeface="+mn-ea"/>
                        </a:rPr>
                        <a:t>〃</a:t>
                      </a:r>
                      <a:endParaRPr kumimoji="1" lang="ja-JP" altLang="en-US" sz="1200" dirty="0">
                        <a:latin typeface="+mn-ea"/>
                        <a:ea typeface="+mn-ea"/>
                      </a:endParaRPr>
                    </a:p>
                  </a:txBody>
                  <a:tcPr/>
                </a:tc>
                <a:extLst>
                  <a:ext uri="{0D108BD9-81ED-4DB2-BD59-A6C34878D82A}">
                    <a16:rowId xmlns:a16="http://schemas.microsoft.com/office/drawing/2014/main" val="2286974158"/>
                  </a:ext>
                </a:extLst>
              </a:tr>
              <a:tr h="0">
                <a:tc>
                  <a:txBody>
                    <a:bodyPr/>
                    <a:lstStyle/>
                    <a:p>
                      <a:r>
                        <a:rPr kumimoji="1" lang="en-US" altLang="ja-JP" sz="1200" dirty="0">
                          <a:latin typeface="+mn-ea"/>
                          <a:ea typeface="+mn-ea"/>
                        </a:rPr>
                        <a:t>JB310300</a:t>
                      </a:r>
                      <a:endParaRPr kumimoji="1" lang="ja-JP" altLang="en-US" sz="1200" dirty="0">
                        <a:latin typeface="+mn-ea"/>
                        <a:ea typeface="+mn-ea"/>
                      </a:endParaRPr>
                    </a:p>
                  </a:txBody>
                  <a:tcPr/>
                </a:tc>
                <a:tc>
                  <a:txBody>
                    <a:bodyPr/>
                    <a:lstStyle/>
                    <a:p>
                      <a:r>
                        <a:rPr kumimoji="1" lang="ja-JP" altLang="en-US" sz="1200" dirty="0">
                          <a:latin typeface="+mn-ea"/>
                          <a:ea typeface="+mn-ea"/>
                        </a:rPr>
                        <a:t>昇給差額</a:t>
                      </a:r>
                      <a:r>
                        <a:rPr kumimoji="1" lang="en-US" altLang="ja-JP" sz="1200" dirty="0">
                          <a:latin typeface="+mn-ea"/>
                          <a:ea typeface="+mn-ea"/>
                        </a:rPr>
                        <a:t>FB</a:t>
                      </a:r>
                      <a:r>
                        <a:rPr kumimoji="1" lang="ja-JP" altLang="en-US" sz="1200" dirty="0">
                          <a:latin typeface="+mn-ea"/>
                          <a:ea typeface="+mn-ea"/>
                        </a:rPr>
                        <a:t>データ作成</a:t>
                      </a:r>
                      <a:endParaRPr kumimoji="1" lang="en-US" altLang="ja-JP" sz="1200" dirty="0">
                        <a:latin typeface="+mn-ea"/>
                        <a:ea typeface="+mn-ea"/>
                      </a:endParaRPr>
                    </a:p>
                  </a:txBody>
                  <a:tcPr/>
                </a:tc>
                <a:tc>
                  <a:txBody>
                    <a:bodyPr/>
                    <a:lstStyle/>
                    <a:p>
                      <a:r>
                        <a:rPr kumimoji="1" lang="ja-JP" altLang="en-US" sz="1200" dirty="0">
                          <a:latin typeface="+mn-ea"/>
                          <a:ea typeface="+mn-ea"/>
                        </a:rPr>
                        <a:t>昇給差額</a:t>
                      </a:r>
                      <a:r>
                        <a:rPr kumimoji="1" lang="en-US" altLang="ja-JP" sz="1200" dirty="0">
                          <a:latin typeface="+mn-ea"/>
                          <a:ea typeface="+mn-ea"/>
                        </a:rPr>
                        <a:t>FB</a:t>
                      </a:r>
                      <a:r>
                        <a:rPr kumimoji="1" lang="ja-JP" altLang="en-US" sz="1200" dirty="0">
                          <a:latin typeface="+mn-ea"/>
                          <a:ea typeface="+mn-ea"/>
                        </a:rPr>
                        <a:t>データ</a:t>
                      </a:r>
                      <a:endParaRPr kumimoji="1" lang="en-US" altLang="ja-JP" sz="1200" dirty="0">
                        <a:latin typeface="+mn-ea"/>
                        <a:ea typeface="+mn-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メイリオ"/>
                          <a:ea typeface="メイリオ"/>
                          <a:cs typeface="+mn-cs"/>
                        </a:rPr>
                        <a:t>〃</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endParaRPr>
                    </a:p>
                  </a:txBody>
                  <a:tcPr/>
                </a:tc>
                <a:extLst>
                  <a:ext uri="{0D108BD9-81ED-4DB2-BD59-A6C34878D82A}">
                    <a16:rowId xmlns:a16="http://schemas.microsoft.com/office/drawing/2014/main" val="832533995"/>
                  </a:ext>
                </a:extLst>
              </a:tr>
              <a:tr h="0">
                <a:tc>
                  <a:txBody>
                    <a:bodyPr/>
                    <a:lstStyle/>
                    <a:p>
                      <a:r>
                        <a:rPr kumimoji="1" lang="en-US" altLang="ja-JP" sz="1200" dirty="0">
                          <a:latin typeface="+mn-ea"/>
                          <a:ea typeface="+mn-ea"/>
                        </a:rPr>
                        <a:t>JB430500</a:t>
                      </a:r>
                      <a:endParaRPr kumimoji="1" lang="ja-JP" altLang="en-US" sz="1200" dirty="0">
                        <a:latin typeface="+mn-ea"/>
                        <a:ea typeface="+mn-ea"/>
                      </a:endParaRPr>
                    </a:p>
                  </a:txBody>
                  <a:tcPr/>
                </a:tc>
                <a:tc>
                  <a:txBody>
                    <a:bodyPr/>
                    <a:lstStyle/>
                    <a:p>
                      <a:r>
                        <a:rPr kumimoji="1" lang="ja-JP" altLang="en-US" sz="1200" dirty="0">
                          <a:latin typeface="+mn-ea"/>
                          <a:ea typeface="+mn-ea"/>
                        </a:rPr>
                        <a:t>還付金</a:t>
                      </a:r>
                      <a:r>
                        <a:rPr kumimoji="1" lang="en-US" altLang="ja-JP" sz="1200" dirty="0">
                          <a:latin typeface="+mn-ea"/>
                          <a:ea typeface="+mn-ea"/>
                        </a:rPr>
                        <a:t>FB</a:t>
                      </a:r>
                      <a:r>
                        <a:rPr kumimoji="1" lang="ja-JP" altLang="en-US" sz="1200" dirty="0">
                          <a:latin typeface="+mn-ea"/>
                          <a:ea typeface="+mn-ea"/>
                        </a:rPr>
                        <a:t>データ作成</a:t>
                      </a:r>
                    </a:p>
                  </a:txBody>
                  <a:tcPr/>
                </a:tc>
                <a:tc>
                  <a:txBody>
                    <a:bodyPr/>
                    <a:lstStyle/>
                    <a:p>
                      <a:r>
                        <a:rPr kumimoji="1" lang="ja-JP" altLang="en-US" sz="1200" dirty="0">
                          <a:latin typeface="+mn-ea"/>
                          <a:ea typeface="+mn-ea"/>
                        </a:rPr>
                        <a:t>還付金</a:t>
                      </a:r>
                      <a:r>
                        <a:rPr kumimoji="1" lang="en-US" altLang="ja-JP" sz="1200" dirty="0">
                          <a:latin typeface="+mn-ea"/>
                          <a:ea typeface="+mn-ea"/>
                        </a:rPr>
                        <a:t>FB</a:t>
                      </a:r>
                      <a:r>
                        <a:rPr kumimoji="1" lang="ja-JP" altLang="en-US" sz="1200" dirty="0">
                          <a:latin typeface="+mn-ea"/>
                          <a:ea typeface="+mn-ea"/>
                        </a:rPr>
                        <a:t>データ</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メイリオ"/>
                          <a:ea typeface="メイリオ"/>
                          <a:cs typeface="+mn-cs"/>
                        </a:rPr>
                        <a:t>〃</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endParaRPr>
                    </a:p>
                  </a:txBody>
                  <a:tcPr/>
                </a:tc>
                <a:extLst>
                  <a:ext uri="{0D108BD9-81ED-4DB2-BD59-A6C34878D82A}">
                    <a16:rowId xmlns:a16="http://schemas.microsoft.com/office/drawing/2014/main" val="3484449018"/>
                  </a:ext>
                </a:extLst>
              </a:tr>
              <a:tr h="0">
                <a:tc>
                  <a:txBody>
                    <a:bodyPr/>
                    <a:lstStyle/>
                    <a:p>
                      <a:r>
                        <a:rPr kumimoji="1" lang="en-US" altLang="ja-JP" sz="1200" dirty="0">
                          <a:latin typeface="+mn-ea"/>
                          <a:ea typeface="+mn-ea"/>
                        </a:rPr>
                        <a:t>HB610600</a:t>
                      </a:r>
                      <a:endParaRPr kumimoji="1" lang="ja-JP" altLang="en-US" sz="1200" dirty="0">
                        <a:latin typeface="+mn-ea"/>
                        <a:ea typeface="+mn-ea"/>
                      </a:endParaRPr>
                    </a:p>
                  </a:txBody>
                  <a:tcPr/>
                </a:tc>
                <a:tc>
                  <a:txBody>
                    <a:bodyPr/>
                    <a:lstStyle/>
                    <a:p>
                      <a:r>
                        <a:rPr kumimoji="1" lang="ja-JP" altLang="en-US" sz="1200" dirty="0">
                          <a:latin typeface="+mn-ea"/>
                          <a:ea typeface="+mn-ea"/>
                        </a:rPr>
                        <a:t>退職金</a:t>
                      </a:r>
                      <a:r>
                        <a:rPr kumimoji="1" lang="en-US" altLang="ja-JP" sz="1200" dirty="0">
                          <a:latin typeface="+mn-ea"/>
                          <a:ea typeface="+mn-ea"/>
                        </a:rPr>
                        <a:t>FB</a:t>
                      </a:r>
                      <a:r>
                        <a:rPr kumimoji="1" lang="ja-JP" altLang="en-US" sz="1200" dirty="0">
                          <a:latin typeface="+mn-ea"/>
                          <a:ea typeface="+mn-ea"/>
                        </a:rPr>
                        <a:t>データ作成処理</a:t>
                      </a:r>
                    </a:p>
                  </a:txBody>
                  <a:tcPr/>
                </a:tc>
                <a:tc>
                  <a:txBody>
                    <a:bodyPr/>
                    <a:lstStyle/>
                    <a:p>
                      <a:r>
                        <a:rPr kumimoji="1" lang="ja-JP" altLang="en-US" sz="1200" dirty="0">
                          <a:latin typeface="+mn-ea"/>
                          <a:ea typeface="+mn-ea"/>
                        </a:rPr>
                        <a:t>退職金</a:t>
                      </a:r>
                      <a:r>
                        <a:rPr kumimoji="1" lang="en-US" altLang="ja-JP" sz="1200" dirty="0">
                          <a:latin typeface="+mn-ea"/>
                          <a:ea typeface="+mn-ea"/>
                        </a:rPr>
                        <a:t>FB</a:t>
                      </a:r>
                      <a:r>
                        <a:rPr kumimoji="1" lang="ja-JP" altLang="en-US" sz="1200" dirty="0">
                          <a:latin typeface="+mn-ea"/>
                          <a:ea typeface="+mn-ea"/>
                        </a:rPr>
                        <a:t>データ</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メイリオ"/>
                          <a:ea typeface="メイリオ"/>
                          <a:cs typeface="+mn-cs"/>
                        </a:rPr>
                        <a:t>〃</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endParaRPr>
                    </a:p>
                  </a:txBody>
                  <a:tcPr/>
                </a:tc>
                <a:extLst>
                  <a:ext uri="{0D108BD9-81ED-4DB2-BD59-A6C34878D82A}">
                    <a16:rowId xmlns:a16="http://schemas.microsoft.com/office/drawing/2014/main" val="3422586112"/>
                  </a:ext>
                </a:extLst>
              </a:tr>
              <a:tr h="0">
                <a:tc>
                  <a:txBody>
                    <a:bodyPr/>
                    <a:lstStyle/>
                    <a:p>
                      <a:r>
                        <a:rPr kumimoji="1" lang="en-US" altLang="ja-JP" sz="1200" dirty="0">
                          <a:latin typeface="+mn-ea"/>
                          <a:ea typeface="+mn-ea"/>
                        </a:rPr>
                        <a:t>JL320400</a:t>
                      </a:r>
                      <a:endParaRPr kumimoji="1" lang="ja-JP" altLang="en-US" sz="1200" dirty="0">
                        <a:latin typeface="+mn-ea"/>
                        <a:ea typeface="+mn-ea"/>
                      </a:endParaRPr>
                    </a:p>
                  </a:txBody>
                  <a:tcPr/>
                </a:tc>
                <a:tc>
                  <a:txBody>
                    <a:bodyPr/>
                    <a:lstStyle/>
                    <a:p>
                      <a:r>
                        <a:rPr kumimoji="1" lang="ja-JP" altLang="en-US" sz="1200" dirty="0">
                          <a:latin typeface="+mn-ea"/>
                          <a:ea typeface="+mn-ea"/>
                        </a:rPr>
                        <a:t>振込依頼兼明細総括表</a:t>
                      </a:r>
                    </a:p>
                  </a:txBody>
                  <a:tcPr/>
                </a:tc>
                <a:tc>
                  <a:txBody>
                    <a:bodyPr/>
                    <a:lstStyle/>
                    <a:p>
                      <a:r>
                        <a:rPr kumimoji="1" lang="ja-JP" altLang="en-US" sz="1200" dirty="0">
                          <a:latin typeface="+mn-ea"/>
                          <a:ea typeface="+mn-ea"/>
                        </a:rPr>
                        <a:t>振込依頼兼明細総括表</a:t>
                      </a:r>
                      <a:endParaRPr kumimoji="1" lang="en-US" altLang="ja-JP" sz="1200" dirty="0">
                        <a:latin typeface="+mn-ea"/>
                        <a:ea typeface="+mn-ea"/>
                      </a:endParaRPr>
                    </a:p>
                    <a:p>
                      <a:r>
                        <a:rPr kumimoji="1" lang="ja-JP" altLang="en-US" sz="1200" dirty="0">
                          <a:latin typeface="+mn-ea"/>
                          <a:ea typeface="+mn-ea"/>
                        </a:rPr>
                        <a:t>振込総括表</a:t>
                      </a:r>
                    </a:p>
                  </a:txBody>
                  <a:tcPr/>
                </a:tc>
                <a:tc>
                  <a:txBody>
                    <a:bodyPr/>
                    <a:lstStyle/>
                    <a:p>
                      <a:r>
                        <a:rPr kumimoji="1" lang="en-US" altLang="ja-JP" sz="1200" dirty="0">
                          <a:latin typeface="+mn-ea"/>
                          <a:ea typeface="+mn-ea"/>
                        </a:rPr>
                        <a:t>※</a:t>
                      </a:r>
                      <a:r>
                        <a:rPr kumimoji="1" lang="ja-JP" altLang="en-US" sz="1200" dirty="0">
                          <a:latin typeface="+mn-ea"/>
                          <a:ea typeface="+mn-ea"/>
                        </a:rPr>
                        <a:t>出力項目の変更のみで、操作に変更はありません</a:t>
                      </a:r>
                    </a:p>
                  </a:txBody>
                  <a:tcPr/>
                </a:tc>
                <a:extLst>
                  <a:ext uri="{0D108BD9-81ED-4DB2-BD59-A6C34878D82A}">
                    <a16:rowId xmlns:a16="http://schemas.microsoft.com/office/drawing/2014/main" val="1687488765"/>
                  </a:ext>
                </a:extLst>
              </a:tr>
              <a:tr h="0">
                <a:tc>
                  <a:txBody>
                    <a:bodyPr/>
                    <a:lstStyle/>
                    <a:p>
                      <a:r>
                        <a:rPr kumimoji="1" lang="en-US" altLang="ja-JP" sz="1200" dirty="0">
                          <a:latin typeface="+mn-ea"/>
                          <a:ea typeface="+mn-ea"/>
                        </a:rPr>
                        <a:t>QM000601</a:t>
                      </a:r>
                      <a:endParaRPr kumimoji="1" lang="ja-JP" altLang="en-US" sz="1200" dirty="0">
                        <a:latin typeface="+mn-ea"/>
                        <a:ea typeface="+mn-ea"/>
                      </a:endParaRPr>
                    </a:p>
                  </a:txBody>
                  <a:tcPr/>
                </a:tc>
                <a:tc>
                  <a:txBody>
                    <a:bodyPr/>
                    <a:lstStyle/>
                    <a:p>
                      <a:r>
                        <a:rPr kumimoji="1" lang="ja-JP" altLang="en-US" sz="1200" dirty="0">
                          <a:latin typeface="+mn-ea"/>
                          <a:ea typeface="+mn-ea"/>
                        </a:rPr>
                        <a:t>会社振込元請金融機関登録</a:t>
                      </a:r>
                    </a:p>
                  </a:txBody>
                  <a:tcPr/>
                </a:tc>
                <a:tc>
                  <a:txBody>
                    <a:bodyPr/>
                    <a:lstStyle/>
                    <a:p>
                      <a:endParaRPr kumimoji="1" lang="ja-JP" altLang="en-US" sz="1200" dirty="0">
                        <a:latin typeface="+mn-ea"/>
                        <a:ea typeface="+mn-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endParaRPr>
                    </a:p>
                  </a:txBody>
                  <a:tcPr/>
                </a:tc>
                <a:extLst>
                  <a:ext uri="{0D108BD9-81ED-4DB2-BD59-A6C34878D82A}">
                    <a16:rowId xmlns:a16="http://schemas.microsoft.com/office/drawing/2014/main" val="2331386624"/>
                  </a:ext>
                </a:extLst>
              </a:tr>
              <a:tr h="0">
                <a:tc>
                  <a:txBody>
                    <a:bodyPr/>
                    <a:lstStyle/>
                    <a:p>
                      <a:r>
                        <a:rPr kumimoji="1" lang="en-US" altLang="ja-JP" sz="1200" dirty="0">
                          <a:latin typeface="+mn-ea"/>
                          <a:ea typeface="+mn-ea"/>
                        </a:rPr>
                        <a:t>QL000550</a:t>
                      </a:r>
                      <a:endParaRPr kumimoji="1" lang="ja-JP" altLang="en-US" sz="1200" dirty="0">
                        <a:latin typeface="+mn-ea"/>
                        <a:ea typeface="+mn-ea"/>
                      </a:endParaRPr>
                    </a:p>
                  </a:txBody>
                  <a:tcPr/>
                </a:tc>
                <a:tc>
                  <a:txBody>
                    <a:bodyPr/>
                    <a:lstStyle/>
                    <a:p>
                      <a:r>
                        <a:rPr kumimoji="1" lang="ja-JP" altLang="en-US" sz="1200" dirty="0">
                          <a:latin typeface="+mn-ea"/>
                          <a:ea typeface="+mn-ea"/>
                        </a:rPr>
                        <a:t>元請金融機関照会</a:t>
                      </a:r>
                    </a:p>
                  </a:txBody>
                  <a:tcPr/>
                </a:tc>
                <a:tc>
                  <a:txBody>
                    <a:bodyPr/>
                    <a:lstStyle/>
                    <a:p>
                      <a:endParaRPr kumimoji="1" lang="ja-JP" altLang="en-US" sz="1200" dirty="0">
                        <a:latin typeface="+mn-ea"/>
                        <a:ea typeface="+mn-ea"/>
                      </a:endParaRPr>
                    </a:p>
                  </a:txBody>
                  <a:tcPr/>
                </a:tc>
                <a:tc>
                  <a:txBody>
                    <a:bodyPr/>
                    <a:lstStyle/>
                    <a:p>
                      <a:r>
                        <a:rPr kumimoji="1" lang="en-US" altLang="ja-JP" sz="1200" dirty="0">
                          <a:latin typeface="+mn-ea"/>
                          <a:ea typeface="+mn-ea"/>
                        </a:rPr>
                        <a:t>※</a:t>
                      </a:r>
                      <a:r>
                        <a:rPr kumimoji="1" lang="ja-JP" altLang="en-US" sz="1200" dirty="0">
                          <a:latin typeface="+mn-ea"/>
                          <a:ea typeface="+mn-ea"/>
                        </a:rPr>
                        <a:t>出力項目の変更のみで、操作に変更はありません</a:t>
                      </a:r>
                    </a:p>
                  </a:txBody>
                  <a:tcPr/>
                </a:tc>
                <a:extLst>
                  <a:ext uri="{0D108BD9-81ED-4DB2-BD59-A6C34878D82A}">
                    <a16:rowId xmlns:a16="http://schemas.microsoft.com/office/drawing/2014/main" val="4144305755"/>
                  </a:ext>
                </a:extLst>
              </a:tr>
            </a:tbl>
          </a:graphicData>
        </a:graphic>
      </p:graphicFrame>
    </p:spTree>
    <p:extLst>
      <p:ext uri="{BB962C8B-B14F-4D97-AF65-F5344CB8AC3E}">
        <p14:creationId xmlns:p14="http://schemas.microsoft.com/office/powerpoint/2010/main" val="12867938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75</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6"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人事管理・給与管理</a:t>
            </a:r>
            <a:r>
              <a:rPr lang="en-US" altLang="ja-JP" sz="2000" dirty="0">
                <a:solidFill>
                  <a:prstClr val="white"/>
                </a:solidFill>
                <a:latin typeface="+mn-ea"/>
              </a:rPr>
              <a:t/>
            </a:r>
            <a:br>
              <a:rPr lang="en-US" altLang="ja-JP" sz="2000" dirty="0">
                <a:solidFill>
                  <a:prstClr val="white"/>
                </a:solidFill>
                <a:latin typeface="+mn-ea"/>
              </a:rPr>
            </a:br>
            <a:r>
              <a:rPr lang="en-US" altLang="ja-JP" sz="1800" dirty="0">
                <a:solidFill>
                  <a:prstClr val="white"/>
                </a:solidFill>
                <a:latin typeface="+mn-ea"/>
              </a:rPr>
              <a:t>8. </a:t>
            </a:r>
            <a:r>
              <a:rPr lang="ja-JP" altLang="en-US" sz="1800" dirty="0">
                <a:solidFill>
                  <a:prstClr val="white"/>
                </a:solidFill>
                <a:latin typeface="+mn-ea"/>
              </a:rPr>
              <a:t>ゆう</a:t>
            </a:r>
            <a:r>
              <a:rPr lang="ja-JP" altLang="en-US" sz="1800" dirty="0" err="1">
                <a:solidFill>
                  <a:prstClr val="white"/>
                </a:solidFill>
                <a:latin typeface="+mn-ea"/>
              </a:rPr>
              <a:t>ちょ</a:t>
            </a:r>
            <a:r>
              <a:rPr lang="ja-JP" altLang="en-US" sz="1800" dirty="0">
                <a:solidFill>
                  <a:prstClr val="white"/>
                </a:solidFill>
                <a:latin typeface="+mn-ea"/>
              </a:rPr>
              <a:t>全銀フォーマット対応</a:t>
            </a:r>
            <a:endParaRPr kumimoji="1" lang="ja-JP" altLang="en-US" sz="1800" dirty="0">
              <a:latin typeface="+mn-ea"/>
              <a:ea typeface="+mn-ea"/>
            </a:endParaRPr>
          </a:p>
        </p:txBody>
      </p:sp>
      <p:sp>
        <p:nvSpPr>
          <p:cNvPr id="7" name="テキスト プレースホルダー 2"/>
          <p:cNvSpPr txBox="1">
            <a:spLocks noGrp="1"/>
          </p:cNvSpPr>
          <p:nvPr>
            <p:ph type="body" sz="quarter" idx="14"/>
          </p:nvPr>
        </p:nvSpPr>
        <p:spPr>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spcBef>
                <a:spcPts val="225"/>
              </a:spcBef>
              <a:buClr>
                <a:srgbClr val="F9BE00"/>
              </a:buClr>
              <a:buNone/>
              <a:defRPr/>
            </a:pPr>
            <a:r>
              <a:rPr lang="ja-JP" altLang="en-US" sz="1400" b="1" dirty="0">
                <a:solidFill>
                  <a:prstClr val="black"/>
                </a:solidFill>
                <a:latin typeface="メイリオ"/>
                <a:ea typeface="メイリオ"/>
              </a:rPr>
              <a:t>ゆう</a:t>
            </a:r>
            <a:r>
              <a:rPr lang="ja-JP" altLang="en-US" sz="1400" b="1" dirty="0" err="1">
                <a:solidFill>
                  <a:prstClr val="black"/>
                </a:solidFill>
                <a:latin typeface="メイリオ"/>
                <a:ea typeface="メイリオ"/>
              </a:rPr>
              <a:t>ちょ</a:t>
            </a:r>
            <a:r>
              <a:rPr lang="ja-JP" altLang="en-US" sz="1400" b="1" dirty="0">
                <a:solidFill>
                  <a:prstClr val="black"/>
                </a:solidFill>
                <a:latin typeface="メイリオ"/>
                <a:ea typeface="メイリオ"/>
              </a:rPr>
              <a:t>銀行からの振込データを全銀フォーマットで出力するために、以下の設定を行います</a:t>
            </a:r>
            <a:endParaRPr lang="en-US" altLang="ja-JP" sz="1400" b="1" dirty="0">
              <a:solidFill>
                <a:prstClr val="black"/>
              </a:solidFill>
              <a:latin typeface="メイリオ"/>
              <a:ea typeface="メイリオ"/>
            </a:endParaRPr>
          </a:p>
        </p:txBody>
      </p:sp>
      <p:sp>
        <p:nvSpPr>
          <p:cNvPr id="8" name="テキスト プレースホルダー 2"/>
          <p:cNvSpPr txBox="1">
            <a:spLocks/>
          </p:cNvSpPr>
          <p:nvPr/>
        </p:nvSpPr>
        <p:spPr>
          <a:xfrm>
            <a:off x="287524" y="1167594"/>
            <a:ext cx="216024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b="1" dirty="0">
                <a:solidFill>
                  <a:prstClr val="black"/>
                </a:solidFill>
                <a:latin typeface="メイリオ"/>
                <a:ea typeface="メイリオ"/>
              </a:rPr>
              <a:t>〇会社振込元請金融機関登録</a:t>
            </a:r>
            <a:endParaRPr lang="en-US" altLang="ja-JP" sz="825" dirty="0">
              <a:solidFill>
                <a:prstClr val="black"/>
              </a:solidFill>
              <a:latin typeface="メイリオ"/>
              <a:ea typeface="メイリオ"/>
            </a:endParaRPr>
          </a:p>
        </p:txBody>
      </p:sp>
      <p:pic>
        <p:nvPicPr>
          <p:cNvPr id="3" name="図 2"/>
          <p:cNvPicPr>
            <a:picLocks noChangeAspect="1"/>
          </p:cNvPicPr>
          <p:nvPr/>
        </p:nvPicPr>
        <p:blipFill>
          <a:blip r:embed="rId2"/>
          <a:stretch>
            <a:fillRect/>
          </a:stretch>
        </p:blipFill>
        <p:spPr>
          <a:xfrm>
            <a:off x="360000" y="1412620"/>
            <a:ext cx="5310992" cy="3319370"/>
          </a:xfrm>
          <a:prstGeom prst="rect">
            <a:avLst/>
          </a:prstGeom>
        </p:spPr>
      </p:pic>
      <p:sp>
        <p:nvSpPr>
          <p:cNvPr id="16" name="正方形/長方形 15"/>
          <p:cNvSpPr/>
          <p:nvPr/>
        </p:nvSpPr>
        <p:spPr>
          <a:xfrm>
            <a:off x="1691680" y="3075806"/>
            <a:ext cx="1044116"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7" name="テキスト プレースホルダー 2"/>
          <p:cNvSpPr txBox="1">
            <a:spLocks/>
          </p:cNvSpPr>
          <p:nvPr/>
        </p:nvSpPr>
        <p:spPr>
          <a:xfrm>
            <a:off x="5760132" y="1367659"/>
            <a:ext cx="1861444"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b="1" u="sng" dirty="0">
                <a:solidFill>
                  <a:prstClr val="black"/>
                </a:solidFill>
                <a:latin typeface="メイリオ"/>
                <a:ea typeface="メイリオ"/>
              </a:rPr>
              <a:t>設定内容</a:t>
            </a:r>
            <a:endParaRPr lang="en-US" altLang="ja-JP" sz="825" u="sng" dirty="0">
              <a:solidFill>
                <a:prstClr val="black"/>
              </a:solidFill>
              <a:latin typeface="メイリオ"/>
              <a:ea typeface="メイリオ"/>
            </a:endParaRPr>
          </a:p>
        </p:txBody>
      </p:sp>
      <p:sp>
        <p:nvSpPr>
          <p:cNvPr id="18" name="正方形/長方形 17"/>
          <p:cNvSpPr/>
          <p:nvPr/>
        </p:nvSpPr>
        <p:spPr>
          <a:xfrm>
            <a:off x="5670992" y="1630440"/>
            <a:ext cx="3185484" cy="1685077"/>
          </a:xfrm>
          <a:prstGeom prst="rect">
            <a:avLst/>
          </a:prstGeom>
        </p:spPr>
        <p:txBody>
          <a:bodyPr wrap="square">
            <a:spAutoFit/>
          </a:bodyPr>
          <a:lstStyle/>
          <a:p>
            <a:pPr lvl="0" defTabSz="685800">
              <a:defRPr/>
            </a:pPr>
            <a:r>
              <a:rPr lang="ja-JP" altLang="en-US" sz="1050" dirty="0"/>
              <a:t>＜</a:t>
            </a:r>
            <a:r>
              <a:rPr lang="en-US" altLang="ja-JP" sz="1050" dirty="0"/>
              <a:t>Biz</a:t>
            </a:r>
            <a:r>
              <a:rPr lang="ja-JP" altLang="en-US" sz="1050" dirty="0"/>
              <a:t>ダイレクト用情報＞</a:t>
            </a:r>
            <a:endParaRPr lang="en-US" altLang="ja-JP" sz="1050" dirty="0"/>
          </a:p>
          <a:p>
            <a:pPr lvl="0" defTabSz="685800">
              <a:defRPr/>
            </a:pPr>
            <a:r>
              <a:rPr lang="ja-JP" altLang="en-US" sz="1050" dirty="0"/>
              <a:t>　金融機関コードが“</a:t>
            </a:r>
            <a:r>
              <a:rPr lang="en-US" altLang="ja-JP" sz="1050" dirty="0"/>
              <a:t>9900</a:t>
            </a:r>
            <a:r>
              <a:rPr lang="ja-JP" altLang="en-US" sz="1050" dirty="0"/>
              <a:t>”の場合のみ活性化し、</a:t>
            </a:r>
            <a:endParaRPr lang="en-US" altLang="ja-JP" sz="1050" dirty="0"/>
          </a:p>
          <a:p>
            <a:pPr lvl="0" defTabSz="685800">
              <a:defRPr/>
            </a:pPr>
            <a:r>
              <a:rPr lang="ja-JP" altLang="en-US" sz="1050" dirty="0"/>
              <a:t>　必須入力となります</a:t>
            </a:r>
            <a:endParaRPr lang="en-US" altLang="ja-JP" sz="1050" dirty="0"/>
          </a:p>
          <a:p>
            <a:pPr lvl="0" defTabSz="685800">
              <a:defRPr/>
            </a:pPr>
            <a:r>
              <a:rPr lang="ja-JP" altLang="en-US" sz="1050" dirty="0"/>
              <a:t>　・記号番号</a:t>
            </a:r>
            <a:endParaRPr lang="en-US" altLang="ja-JP" sz="1050" dirty="0"/>
          </a:p>
          <a:p>
            <a:pPr lvl="0" defTabSz="685800">
              <a:defRPr/>
            </a:pPr>
            <a:r>
              <a:rPr lang="ja-JP" altLang="en-US" sz="1050" dirty="0"/>
              <a:t>　　</a:t>
            </a:r>
            <a:r>
              <a:rPr lang="en-US" altLang="ja-JP" sz="1050" dirty="0"/>
              <a:t>5</a:t>
            </a:r>
            <a:r>
              <a:rPr lang="ja-JP" altLang="en-US" sz="1050" dirty="0"/>
              <a:t>桁</a:t>
            </a:r>
            <a:r>
              <a:rPr lang="en-US" altLang="ja-JP" sz="1050" dirty="0"/>
              <a:t>-1</a:t>
            </a:r>
            <a:r>
              <a:rPr lang="ja-JP" altLang="en-US" sz="1050" dirty="0"/>
              <a:t>桁</a:t>
            </a:r>
            <a:r>
              <a:rPr lang="en-US" altLang="ja-JP" sz="1050" dirty="0"/>
              <a:t>-1</a:t>
            </a:r>
            <a:r>
              <a:rPr lang="ja-JP" altLang="en-US" sz="1050" dirty="0"/>
              <a:t>～</a:t>
            </a:r>
            <a:r>
              <a:rPr lang="en-US" altLang="ja-JP" sz="1050" dirty="0"/>
              <a:t>6</a:t>
            </a:r>
            <a:r>
              <a:rPr lang="ja-JP" altLang="en-US" sz="1050" dirty="0"/>
              <a:t>桁のハイフン区切りで設定</a:t>
            </a:r>
            <a:endParaRPr lang="en-US" altLang="ja-JP" sz="1050" dirty="0"/>
          </a:p>
          <a:p>
            <a:pPr lvl="0" defTabSz="685800">
              <a:defRPr/>
            </a:pPr>
            <a:r>
              <a:rPr lang="ja-JP" altLang="en-US" sz="1050" dirty="0"/>
              <a:t>　・依頼人コード</a:t>
            </a:r>
            <a:endParaRPr lang="en-US" altLang="ja-JP" sz="1050" dirty="0"/>
          </a:p>
          <a:p>
            <a:pPr lvl="0" defTabSz="685800">
              <a:defRPr/>
            </a:pPr>
            <a:endParaRPr lang="en-US" altLang="ja-JP" sz="1050" dirty="0"/>
          </a:p>
          <a:p>
            <a:pPr lvl="0" defTabSz="685800">
              <a:defRPr/>
            </a:pPr>
            <a:r>
              <a:rPr lang="ja-JP" altLang="en-US" sz="1000" dirty="0">
                <a:solidFill>
                  <a:srgbClr val="FF0000"/>
                </a:solidFill>
              </a:rPr>
              <a:t>　</a:t>
            </a:r>
            <a:r>
              <a:rPr lang="en-US" altLang="ja-JP" sz="1000" dirty="0">
                <a:solidFill>
                  <a:srgbClr val="FF0000"/>
                </a:solidFill>
              </a:rPr>
              <a:t>※</a:t>
            </a:r>
            <a:r>
              <a:rPr lang="ja-JP" altLang="en-US" sz="1000" dirty="0">
                <a:solidFill>
                  <a:srgbClr val="FF0000"/>
                </a:solidFill>
              </a:rPr>
              <a:t>従来フォーマットで出力する設定の場合には</a:t>
            </a:r>
            <a:endParaRPr lang="en-US" altLang="ja-JP" sz="1000" dirty="0">
              <a:solidFill>
                <a:srgbClr val="FF0000"/>
              </a:solidFill>
            </a:endParaRPr>
          </a:p>
          <a:p>
            <a:pPr lvl="0" defTabSz="685800">
              <a:defRPr/>
            </a:pPr>
            <a:r>
              <a:rPr lang="ja-JP" altLang="en-US" sz="1000" dirty="0">
                <a:solidFill>
                  <a:srgbClr val="FF0000"/>
                </a:solidFill>
              </a:rPr>
              <a:t>　　従来通り「郵便局」グループボックスが表示</a:t>
            </a:r>
            <a:endParaRPr lang="en-US" altLang="ja-JP" sz="1000" dirty="0">
              <a:solidFill>
                <a:srgbClr val="FF0000"/>
              </a:solidFill>
            </a:endParaRPr>
          </a:p>
          <a:p>
            <a:pPr lvl="0" defTabSz="685800">
              <a:defRPr/>
            </a:pPr>
            <a:r>
              <a:rPr lang="ja-JP" altLang="en-US" sz="1000" dirty="0">
                <a:solidFill>
                  <a:srgbClr val="FF0000"/>
                </a:solidFill>
              </a:rPr>
              <a:t>　　されます</a:t>
            </a:r>
            <a:endParaRPr lang="en-US" altLang="ja-JP" sz="1000" dirty="0">
              <a:solidFill>
                <a:srgbClr val="FF0000"/>
              </a:solidFill>
            </a:endParaRPr>
          </a:p>
        </p:txBody>
      </p:sp>
    </p:spTree>
    <p:extLst>
      <p:ext uri="{BB962C8B-B14F-4D97-AF65-F5344CB8AC3E}">
        <p14:creationId xmlns:p14="http://schemas.microsoft.com/office/powerpoint/2010/main" val="25202954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76</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6"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人事管理・給与管理</a:t>
            </a:r>
            <a:r>
              <a:rPr lang="en-US" altLang="ja-JP" sz="2000" dirty="0">
                <a:solidFill>
                  <a:prstClr val="white"/>
                </a:solidFill>
                <a:latin typeface="+mn-ea"/>
              </a:rPr>
              <a:t/>
            </a:r>
            <a:br>
              <a:rPr lang="en-US" altLang="ja-JP" sz="2000" dirty="0">
                <a:solidFill>
                  <a:prstClr val="white"/>
                </a:solidFill>
                <a:latin typeface="+mn-ea"/>
              </a:rPr>
            </a:br>
            <a:r>
              <a:rPr lang="en-US" altLang="ja-JP" sz="1800" dirty="0">
                <a:solidFill>
                  <a:prstClr val="white"/>
                </a:solidFill>
                <a:latin typeface="+mn-ea"/>
              </a:rPr>
              <a:t>8. </a:t>
            </a:r>
            <a:r>
              <a:rPr lang="ja-JP" altLang="en-US" sz="1800" dirty="0">
                <a:solidFill>
                  <a:prstClr val="white"/>
                </a:solidFill>
                <a:latin typeface="+mn-ea"/>
              </a:rPr>
              <a:t>ゆう</a:t>
            </a:r>
            <a:r>
              <a:rPr lang="ja-JP" altLang="en-US" sz="1800" dirty="0" err="1">
                <a:solidFill>
                  <a:prstClr val="white"/>
                </a:solidFill>
                <a:latin typeface="+mn-ea"/>
              </a:rPr>
              <a:t>ちょ</a:t>
            </a:r>
            <a:r>
              <a:rPr lang="ja-JP" altLang="en-US" sz="1800" dirty="0">
                <a:solidFill>
                  <a:prstClr val="white"/>
                </a:solidFill>
                <a:latin typeface="+mn-ea"/>
              </a:rPr>
              <a:t>全銀フォーマット対応</a:t>
            </a:r>
            <a:endParaRPr kumimoji="1" lang="ja-JP" altLang="en-US" sz="1800" dirty="0">
              <a:latin typeface="+mn-ea"/>
              <a:ea typeface="+mn-ea"/>
            </a:endParaRPr>
          </a:p>
        </p:txBody>
      </p:sp>
      <p:sp>
        <p:nvSpPr>
          <p:cNvPr id="16" name="正方形/長方形 15"/>
          <p:cNvSpPr/>
          <p:nvPr/>
        </p:nvSpPr>
        <p:spPr>
          <a:xfrm>
            <a:off x="228356" y="949682"/>
            <a:ext cx="8555644" cy="830997"/>
          </a:xfrm>
          <a:prstGeom prst="rect">
            <a:avLst/>
          </a:prstGeom>
        </p:spPr>
        <p:txBody>
          <a:bodyPr wrap="square">
            <a:spAutoFit/>
          </a:bodyPr>
          <a:lstStyle/>
          <a:p>
            <a:pPr defTabSz="685800">
              <a:defRPr/>
            </a:pPr>
            <a:r>
              <a:rPr lang="ja-JP" altLang="en-US" sz="1200" dirty="0"/>
              <a:t>従来のゆう</a:t>
            </a:r>
            <a:r>
              <a:rPr lang="ja-JP" altLang="en-US" sz="1200" dirty="0" err="1"/>
              <a:t>ちょ</a:t>
            </a:r>
            <a:r>
              <a:rPr lang="ja-JP" altLang="en-US" sz="1200" dirty="0"/>
              <a:t>銀行独自フォーマットで振込データを出力する場合には、コード名称テーブル（</a:t>
            </a:r>
            <a:r>
              <a:rPr lang="en-US" altLang="ja-JP" sz="1200" dirty="0"/>
              <a:t>CMCDTMST</a:t>
            </a:r>
            <a:r>
              <a:rPr lang="ja-JP" altLang="en-US" sz="1200" dirty="0"/>
              <a:t>）に</a:t>
            </a:r>
            <a:endParaRPr lang="en-US" altLang="ja-JP" sz="1200" dirty="0"/>
          </a:p>
          <a:p>
            <a:pPr defTabSz="685800">
              <a:defRPr/>
            </a:pPr>
            <a:r>
              <a:rPr lang="ja-JP" altLang="en-US" sz="1200" dirty="0"/>
              <a:t>以下のデータを追加します</a:t>
            </a:r>
            <a:endParaRPr lang="en-US" altLang="ja-JP" sz="1200" dirty="0"/>
          </a:p>
          <a:p>
            <a:pPr defTabSz="685800">
              <a:defRPr/>
            </a:pPr>
            <a:r>
              <a:rPr lang="ja-JP" altLang="en-US" sz="1200" dirty="0"/>
              <a:t>各</a:t>
            </a:r>
            <a:r>
              <a:rPr lang="en-US" altLang="ja-JP" sz="1200" dirty="0"/>
              <a:t>FB</a:t>
            </a:r>
            <a:r>
              <a:rPr lang="ja-JP" altLang="en-US" sz="1200" dirty="0"/>
              <a:t>データのフォーマットが従来の独自フォーマット（インターネット伝送）になり、</a:t>
            </a:r>
            <a:endParaRPr lang="en-US" altLang="ja-JP" sz="1200" dirty="0"/>
          </a:p>
          <a:p>
            <a:pPr defTabSz="685800">
              <a:defRPr/>
            </a:pPr>
            <a:r>
              <a:rPr lang="ja-JP" altLang="en-US" sz="1200" dirty="0"/>
              <a:t>［会社振込元請金融機関登録］画面で「金融機関コード」が</a:t>
            </a:r>
            <a:r>
              <a:rPr lang="en-US" altLang="ja-JP" sz="1200" dirty="0"/>
              <a:t>”9900”</a:t>
            </a:r>
            <a:r>
              <a:rPr lang="ja-JP" altLang="en-US" sz="1200" dirty="0"/>
              <a:t>の場合の画面項目が従来通りとなります</a:t>
            </a:r>
            <a:endParaRPr lang="en-US" altLang="ja-JP" sz="1200" dirty="0"/>
          </a:p>
        </p:txBody>
      </p:sp>
      <p:graphicFrame>
        <p:nvGraphicFramePr>
          <p:cNvPr id="17" name="表 16"/>
          <p:cNvGraphicFramePr>
            <a:graphicFrameLocks noGrp="1"/>
          </p:cNvGraphicFramePr>
          <p:nvPr/>
        </p:nvGraphicFramePr>
        <p:xfrm>
          <a:off x="349790" y="1909378"/>
          <a:ext cx="8335367" cy="914400"/>
        </p:xfrm>
        <a:graphic>
          <a:graphicData uri="http://schemas.openxmlformats.org/drawingml/2006/table">
            <a:tbl>
              <a:tblPr firstRow="1" bandRow="1">
                <a:tableStyleId>{21E4AEA4-8DFA-4A89-87EB-49C32662AFE0}</a:tableStyleId>
              </a:tblPr>
              <a:tblGrid>
                <a:gridCol w="1629922">
                  <a:extLst>
                    <a:ext uri="{9D8B030D-6E8A-4147-A177-3AD203B41FA5}">
                      <a16:colId xmlns:a16="http://schemas.microsoft.com/office/drawing/2014/main" val="744128327"/>
                    </a:ext>
                  </a:extLst>
                </a:gridCol>
                <a:gridCol w="1527769">
                  <a:extLst>
                    <a:ext uri="{9D8B030D-6E8A-4147-A177-3AD203B41FA5}">
                      <a16:colId xmlns:a16="http://schemas.microsoft.com/office/drawing/2014/main" val="3706995798"/>
                    </a:ext>
                  </a:extLst>
                </a:gridCol>
                <a:gridCol w="1835083">
                  <a:extLst>
                    <a:ext uri="{9D8B030D-6E8A-4147-A177-3AD203B41FA5}">
                      <a16:colId xmlns:a16="http://schemas.microsoft.com/office/drawing/2014/main" val="1362471758"/>
                    </a:ext>
                  </a:extLst>
                </a:gridCol>
                <a:gridCol w="3342593">
                  <a:extLst>
                    <a:ext uri="{9D8B030D-6E8A-4147-A177-3AD203B41FA5}">
                      <a16:colId xmlns:a16="http://schemas.microsoft.com/office/drawing/2014/main" val="3725125565"/>
                    </a:ext>
                  </a:extLst>
                </a:gridCol>
              </a:tblGrid>
              <a:tr h="0">
                <a:tc>
                  <a:txBody>
                    <a:bodyPr/>
                    <a:lstStyle/>
                    <a:p>
                      <a:r>
                        <a:rPr kumimoji="1" lang="ja-JP" altLang="en-US" sz="1200" b="0" dirty="0">
                          <a:latin typeface="+mn-ea"/>
                          <a:ea typeface="+mn-ea"/>
                        </a:rPr>
                        <a:t>会社コード</a:t>
                      </a:r>
                    </a:p>
                  </a:txBody>
                  <a:tcPr/>
                </a:tc>
                <a:tc>
                  <a:txBody>
                    <a:bodyPr/>
                    <a:lstStyle/>
                    <a:p>
                      <a:r>
                        <a:rPr kumimoji="1" lang="ja-JP" altLang="en-US" sz="1200" b="0" dirty="0">
                          <a:latin typeface="+mn-ea"/>
                          <a:ea typeface="+mn-ea"/>
                        </a:rPr>
                        <a:t>コード種別</a:t>
                      </a:r>
                    </a:p>
                  </a:txBody>
                  <a:tcPr/>
                </a:tc>
                <a:tc>
                  <a:txBody>
                    <a:bodyPr/>
                    <a:lstStyle/>
                    <a:p>
                      <a:r>
                        <a:rPr kumimoji="1" lang="ja-JP" altLang="en-US" sz="1200" b="0" dirty="0">
                          <a:latin typeface="+mn-ea"/>
                          <a:ea typeface="+mn-ea"/>
                        </a:rPr>
                        <a:t>コード</a:t>
                      </a:r>
                    </a:p>
                  </a:txBody>
                  <a:tcPr/>
                </a:tc>
                <a:tc>
                  <a:txBody>
                    <a:bodyPr/>
                    <a:lstStyle/>
                    <a:p>
                      <a:r>
                        <a:rPr kumimoji="1" lang="ja-JP" altLang="en-US" sz="1200" b="0" dirty="0">
                          <a:latin typeface="+mn-ea"/>
                          <a:ea typeface="+mn-ea"/>
                        </a:rPr>
                        <a:t>備考</a:t>
                      </a:r>
                    </a:p>
                  </a:txBody>
                  <a:tcPr/>
                </a:tc>
                <a:extLst>
                  <a:ext uri="{0D108BD9-81ED-4DB2-BD59-A6C34878D82A}">
                    <a16:rowId xmlns:a16="http://schemas.microsoft.com/office/drawing/2014/main" val="2458625585"/>
                  </a:ext>
                </a:extLst>
              </a:tr>
              <a:tr h="0">
                <a:tc>
                  <a:txBody>
                    <a:bodyPr/>
                    <a:lstStyle/>
                    <a:p>
                      <a:r>
                        <a:rPr kumimoji="1" lang="ja-JP" altLang="en-US" sz="1200" dirty="0">
                          <a:latin typeface="+mn-ea"/>
                          <a:ea typeface="+mn-ea"/>
                        </a:rPr>
                        <a:t>半角ブランク</a:t>
                      </a:r>
                      <a:r>
                        <a:rPr kumimoji="1" lang="en-US" altLang="ja-JP" sz="1200" dirty="0">
                          <a:latin typeface="+mn-ea"/>
                          <a:ea typeface="+mn-ea"/>
                        </a:rPr>
                        <a:t>5</a:t>
                      </a:r>
                      <a:r>
                        <a:rPr kumimoji="1" lang="ja-JP" altLang="en-US" sz="1200" dirty="0">
                          <a:latin typeface="+mn-ea"/>
                          <a:ea typeface="+mn-ea"/>
                        </a:rPr>
                        <a:t>桁</a:t>
                      </a:r>
                      <a:endParaRPr kumimoji="1" lang="en-US" altLang="ja-JP" sz="1200" dirty="0">
                        <a:latin typeface="+mn-ea"/>
                        <a:ea typeface="+mn-ea"/>
                      </a:endParaRPr>
                    </a:p>
                    <a:p>
                      <a:r>
                        <a:rPr kumimoji="1" lang="ja-JP" altLang="en-US" sz="1200" dirty="0">
                          <a:latin typeface="+mn-ea"/>
                          <a:ea typeface="+mn-ea"/>
                        </a:rPr>
                        <a:t>または</a:t>
                      </a:r>
                      <a:endParaRPr kumimoji="1" lang="en-US" altLang="ja-JP" sz="1200" dirty="0">
                        <a:latin typeface="+mn-ea"/>
                        <a:ea typeface="+mn-ea"/>
                      </a:endParaRPr>
                    </a:p>
                    <a:p>
                      <a:r>
                        <a:rPr kumimoji="1" lang="ja-JP" altLang="en-US" sz="1200" dirty="0">
                          <a:latin typeface="+mn-ea"/>
                          <a:ea typeface="+mn-ea"/>
                        </a:rPr>
                        <a:t>対象の会社コード</a:t>
                      </a:r>
                    </a:p>
                  </a:txBody>
                  <a:tcPr/>
                </a:tc>
                <a:tc>
                  <a:txBody>
                    <a:bodyPr/>
                    <a:lstStyle/>
                    <a:p>
                      <a:r>
                        <a:rPr kumimoji="1" lang="en-US" altLang="ja-JP" sz="1200" dirty="0">
                          <a:latin typeface="+mn-ea"/>
                          <a:ea typeface="+mn-ea"/>
                        </a:rPr>
                        <a:t>UFRKM</a:t>
                      </a:r>
                      <a:endParaRPr kumimoji="1" lang="ja-JP" altLang="en-US" sz="1200" dirty="0">
                        <a:latin typeface="+mn-ea"/>
                        <a:ea typeface="+mn-ea"/>
                      </a:endParaRPr>
                    </a:p>
                  </a:txBody>
                  <a:tcPr/>
                </a:tc>
                <a:tc>
                  <a:txBody>
                    <a:bodyPr/>
                    <a:lstStyle/>
                    <a:p>
                      <a:r>
                        <a:rPr kumimoji="1" lang="en-US" altLang="ja-JP" sz="1200" dirty="0">
                          <a:latin typeface="+mn-ea"/>
                          <a:ea typeface="+mn-ea"/>
                        </a:rPr>
                        <a:t>UFORM</a:t>
                      </a:r>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extLst>
                  <a:ext uri="{0D108BD9-81ED-4DB2-BD59-A6C34878D82A}">
                    <a16:rowId xmlns:a16="http://schemas.microsoft.com/office/drawing/2014/main" val="3937712758"/>
                  </a:ext>
                </a:extLst>
              </a:tr>
            </a:tbl>
          </a:graphicData>
        </a:graphic>
      </p:graphicFrame>
    </p:spTree>
    <p:extLst>
      <p:ext uri="{BB962C8B-B14F-4D97-AF65-F5344CB8AC3E}">
        <p14:creationId xmlns:p14="http://schemas.microsoft.com/office/powerpoint/2010/main" val="33236077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77</a:t>
            </a:fld>
            <a:endParaRPr kumimoji="1" lang="ja-JP" altLang="en-US" dirty="0"/>
          </a:p>
        </p:txBody>
      </p:sp>
      <p:sp>
        <p:nvSpPr>
          <p:cNvPr id="3" name="テキスト プレースホルダー 2"/>
          <p:cNvSpPr>
            <a:spLocks noGrp="1"/>
          </p:cNvSpPr>
          <p:nvPr>
            <p:ph type="body" sz="quarter" idx="14"/>
          </p:nvPr>
        </p:nvSpPr>
        <p:spPr>
          <a:xfrm>
            <a:off x="360000" y="929278"/>
            <a:ext cx="8424000" cy="2592288"/>
          </a:xfrm>
        </p:spPr>
        <p:txBody>
          <a:bodyPr/>
          <a:lstStyle/>
          <a:p>
            <a:pPr lvl="0">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lvl="0">
              <a:lnSpc>
                <a:spcPts val="1900"/>
              </a:lnSpc>
              <a:buClr>
                <a:srgbClr val="F9BE00"/>
              </a:buClr>
            </a:pPr>
            <a:r>
              <a:rPr lang="ja-JP" altLang="en-US" dirty="0">
                <a:solidFill>
                  <a:prstClr val="black"/>
                </a:solidFill>
              </a:rPr>
              <a:t>　［年間賃金台帳］について、以下の機能改善を行いました</a:t>
            </a:r>
            <a:endParaRPr lang="en-US" altLang="ja-JP" dirty="0">
              <a:solidFill>
                <a:prstClr val="black"/>
              </a:solidFill>
            </a:endParaRPr>
          </a:p>
          <a:p>
            <a:pPr lvl="0">
              <a:lnSpc>
                <a:spcPts val="1900"/>
              </a:lnSpc>
              <a:buClr>
                <a:srgbClr val="F9BE00"/>
              </a:buClr>
            </a:pPr>
            <a:r>
              <a:rPr lang="ja-JP" altLang="en-US" dirty="0">
                <a:solidFill>
                  <a:prstClr val="black"/>
                </a:solidFill>
              </a:rPr>
              <a:t>　　〇年度単位（任意の「開始年月」から</a:t>
            </a:r>
            <a:r>
              <a:rPr lang="en-US" altLang="ja-JP" dirty="0">
                <a:solidFill>
                  <a:prstClr val="black"/>
                </a:solidFill>
              </a:rPr>
              <a:t>12</a:t>
            </a:r>
            <a:r>
              <a:rPr lang="ja-JP" altLang="en-US" dirty="0">
                <a:solidFill>
                  <a:prstClr val="black"/>
                </a:solidFill>
              </a:rPr>
              <a:t>か月分）出力機能の追加</a:t>
            </a:r>
            <a:endParaRPr lang="en-US" altLang="ja-JP" dirty="0">
              <a:solidFill>
                <a:prstClr val="black"/>
              </a:solidFill>
            </a:endParaRPr>
          </a:p>
          <a:p>
            <a:pPr lvl="0">
              <a:lnSpc>
                <a:spcPts val="1900"/>
              </a:lnSpc>
              <a:buClr>
                <a:srgbClr val="F9BE00"/>
              </a:buClr>
            </a:pPr>
            <a:r>
              <a:rPr lang="ja-JP" altLang="en-US" dirty="0">
                <a:solidFill>
                  <a:prstClr val="black"/>
                </a:solidFill>
              </a:rPr>
              <a:t>　　〇出力対象従業員番号の複数選択機能の追加</a:t>
            </a:r>
            <a:endParaRPr lang="en-US" altLang="ja-JP" dirty="0">
              <a:solidFill>
                <a:prstClr val="black"/>
              </a:solidFill>
            </a:endParaRPr>
          </a:p>
          <a:p>
            <a:pPr lvl="0">
              <a:lnSpc>
                <a:spcPts val="1900"/>
              </a:lnSpc>
              <a:buClr>
                <a:srgbClr val="F9BE00"/>
              </a:buClr>
            </a:pPr>
            <a:r>
              <a:rPr lang="ja-JP" altLang="en-US" dirty="0">
                <a:solidFill>
                  <a:prstClr val="black"/>
                </a:solidFill>
              </a:rPr>
              <a:t>　　〇「</a:t>
            </a:r>
            <a:r>
              <a:rPr lang="en-US" altLang="ja-JP" dirty="0">
                <a:solidFill>
                  <a:prstClr val="black"/>
                </a:solidFill>
              </a:rPr>
              <a:t>0</a:t>
            </a:r>
            <a:r>
              <a:rPr lang="ja-JP" altLang="en-US" dirty="0">
                <a:solidFill>
                  <a:prstClr val="black"/>
                </a:solidFill>
              </a:rPr>
              <a:t>円データの給与支給控除項目は出力しない」・「実績のない給与支給控除項目は出力しない」オプションの追加</a:t>
            </a:r>
            <a:endParaRPr lang="en-US" altLang="ja-JP" dirty="0">
              <a:solidFill>
                <a:prstClr val="black"/>
              </a:solidFill>
            </a:endParaRPr>
          </a:p>
          <a:p>
            <a:pPr lvl="0">
              <a:lnSpc>
                <a:spcPts val="1900"/>
              </a:lnSpc>
              <a:buClr>
                <a:srgbClr val="F9BE00"/>
              </a:buClr>
            </a:pPr>
            <a:r>
              <a:rPr lang="ja-JP" altLang="en-US" dirty="0">
                <a:solidFill>
                  <a:prstClr val="black"/>
                </a:solidFill>
              </a:rPr>
              <a:t>　　〇「その他支給計」・「その他控除計」の出力順設定機能の追加</a:t>
            </a:r>
            <a:endParaRPr lang="en-US" altLang="ja-JP" dirty="0">
              <a:solidFill>
                <a:prstClr val="black"/>
              </a:solidFill>
            </a:endParaRPr>
          </a:p>
          <a:p>
            <a:pPr lvl="0">
              <a:lnSpc>
                <a:spcPts val="1900"/>
              </a:lnSpc>
              <a:buClr>
                <a:srgbClr val="F9BE00"/>
              </a:buClr>
            </a:pPr>
            <a:r>
              <a:rPr lang="ja-JP" altLang="en-US" dirty="0">
                <a:solidFill>
                  <a:srgbClr val="FF0000"/>
                </a:solidFill>
              </a:rPr>
              <a:t>　　</a:t>
            </a:r>
            <a:r>
              <a:rPr lang="en-US" altLang="ja-JP" dirty="0">
                <a:solidFill>
                  <a:srgbClr val="FF0000"/>
                </a:solidFill>
              </a:rPr>
              <a:t>※</a:t>
            </a:r>
            <a:r>
              <a:rPr lang="ja-JP" altLang="en-US" dirty="0">
                <a:solidFill>
                  <a:srgbClr val="FF0000"/>
                </a:solidFill>
              </a:rPr>
              <a:t>［年間賃金台帳（旧）］については変更は行っておりません。</a:t>
            </a:r>
            <a:endParaRPr lang="en-US" altLang="ja-JP" sz="1800" dirty="0">
              <a:solidFill>
                <a:prstClr val="black"/>
              </a:solidFill>
            </a:endParaRPr>
          </a:p>
          <a:p>
            <a:pPr lvl="0">
              <a:lnSpc>
                <a:spcPts val="1900"/>
              </a:lnSpc>
              <a:buClr>
                <a:srgbClr val="F9BE00"/>
              </a:buClr>
            </a:pPr>
            <a:endParaRPr lang="ja-JP" altLang="en-US" sz="1400" dirty="0">
              <a:solidFill>
                <a:prstClr val="black"/>
              </a:solidFill>
            </a:endParaRPr>
          </a:p>
          <a:p>
            <a:pPr lvl="0">
              <a:lnSpc>
                <a:spcPts val="1900"/>
              </a:lnSpc>
              <a:buClr>
                <a:srgbClr val="F9BE00"/>
              </a:buClr>
            </a:pPr>
            <a:endParaRPr lang="en-US" altLang="ja-JP" dirty="0">
              <a:solidFill>
                <a:prstClr val="black"/>
              </a:solidFill>
            </a:endParaRPr>
          </a:p>
          <a:p>
            <a:pPr lvl="0">
              <a:lnSpc>
                <a:spcPts val="1900"/>
              </a:lnSpc>
              <a:buClr>
                <a:srgbClr val="F9BE00"/>
              </a:buClr>
            </a:pPr>
            <a:endParaRPr lang="en-US" altLang="ja-JP" dirty="0">
              <a:solidFill>
                <a:prstClr val="black"/>
              </a:solidFill>
            </a:endParaRPr>
          </a:p>
        </p:txBody>
      </p:sp>
      <p:sp>
        <p:nvSpPr>
          <p:cNvPr id="4"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ea typeface="+mn-ea"/>
              </a:rPr>
              <a:t>SuperStream</a:t>
            </a:r>
            <a:r>
              <a:rPr lang="en-US" altLang="ja-JP" sz="2000" dirty="0">
                <a:solidFill>
                  <a:prstClr val="white"/>
                </a:solidFill>
                <a:latin typeface="+mn-ea"/>
                <a:ea typeface="+mn-ea"/>
              </a:rPr>
              <a:t>-NX </a:t>
            </a:r>
            <a:r>
              <a:rPr lang="ja-JP" altLang="en-US" sz="2000" dirty="0">
                <a:solidFill>
                  <a:prstClr val="white"/>
                </a:solidFill>
                <a:latin typeface="+mn-ea"/>
                <a:ea typeface="+mn-ea"/>
              </a:rPr>
              <a:t>人事管理・給与管理</a:t>
            </a:r>
            <a:r>
              <a:rPr lang="en-US" altLang="ja-JP" sz="2000" dirty="0">
                <a:solidFill>
                  <a:prstClr val="white"/>
                </a:solidFill>
                <a:latin typeface="+mn-ea"/>
                <a:ea typeface="+mn-ea"/>
              </a:rPr>
              <a:t/>
            </a:r>
            <a:br>
              <a:rPr lang="en-US" altLang="ja-JP" sz="2000" dirty="0">
                <a:solidFill>
                  <a:prstClr val="white"/>
                </a:solidFill>
                <a:latin typeface="+mn-ea"/>
                <a:ea typeface="+mn-ea"/>
              </a:rPr>
            </a:br>
            <a:r>
              <a:rPr lang="en-US" altLang="ja-JP" sz="1800" dirty="0">
                <a:solidFill>
                  <a:prstClr val="white"/>
                </a:solidFill>
                <a:latin typeface="+mn-ea"/>
                <a:ea typeface="+mn-ea"/>
              </a:rPr>
              <a:t>9. </a:t>
            </a:r>
            <a:r>
              <a:rPr lang="ja-JP" altLang="en-US" sz="1800" dirty="0">
                <a:solidFill>
                  <a:prstClr val="white"/>
                </a:solidFill>
                <a:latin typeface="+mn-ea"/>
                <a:ea typeface="+mn-ea"/>
              </a:rPr>
              <a:t>年間賃金台帳の機能強化</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8" name="テキスト プレースホルダー 2"/>
          <p:cNvSpPr txBox="1">
            <a:spLocks/>
          </p:cNvSpPr>
          <p:nvPr/>
        </p:nvSpPr>
        <p:spPr>
          <a:xfrm>
            <a:off x="354220" y="2924640"/>
            <a:ext cx="2309568"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en-US" altLang="ja-JP" sz="1200" u="sng" dirty="0">
                <a:solidFill>
                  <a:prstClr val="black"/>
                </a:solidFill>
                <a:latin typeface="メイリオ"/>
                <a:ea typeface="メイリオ"/>
              </a:rPr>
              <a:t>&lt;</a:t>
            </a:r>
            <a:r>
              <a:rPr lang="ja-JP" altLang="en-US" sz="1200" u="sng" dirty="0">
                <a:solidFill>
                  <a:prstClr val="black"/>
                </a:solidFill>
                <a:latin typeface="メイリオ"/>
                <a:ea typeface="メイリオ"/>
              </a:rPr>
              <a:t>対象機能・帳票</a:t>
            </a:r>
            <a:r>
              <a:rPr lang="en-US" altLang="ja-JP" sz="1200" u="sng" dirty="0">
                <a:solidFill>
                  <a:prstClr val="black"/>
                </a:solidFill>
                <a:latin typeface="メイリオ"/>
                <a:ea typeface="メイリオ"/>
              </a:rPr>
              <a:t>&gt;</a:t>
            </a:r>
          </a:p>
        </p:txBody>
      </p:sp>
      <p:graphicFrame>
        <p:nvGraphicFramePr>
          <p:cNvPr id="9" name="表 8"/>
          <p:cNvGraphicFramePr>
            <a:graphicFrameLocks noGrp="1"/>
          </p:cNvGraphicFramePr>
          <p:nvPr>
            <p:extLst>
              <p:ext uri="{D42A27DB-BD31-4B8C-83A1-F6EECF244321}">
                <p14:modId xmlns:p14="http://schemas.microsoft.com/office/powerpoint/2010/main" val="2723430349"/>
              </p:ext>
            </p:extLst>
          </p:nvPr>
        </p:nvGraphicFramePr>
        <p:xfrm>
          <a:off x="371314" y="3247246"/>
          <a:ext cx="8335367" cy="548640"/>
        </p:xfrm>
        <a:graphic>
          <a:graphicData uri="http://schemas.openxmlformats.org/drawingml/2006/table">
            <a:tbl>
              <a:tblPr firstRow="1" bandRow="1">
                <a:tableStyleId>{21E4AEA4-8DFA-4A89-87EB-49C32662AFE0}</a:tableStyleId>
              </a:tblPr>
              <a:tblGrid>
                <a:gridCol w="1068338">
                  <a:extLst>
                    <a:ext uri="{9D8B030D-6E8A-4147-A177-3AD203B41FA5}">
                      <a16:colId xmlns:a16="http://schemas.microsoft.com/office/drawing/2014/main" val="744128327"/>
                    </a:ext>
                  </a:extLst>
                </a:gridCol>
                <a:gridCol w="2016224">
                  <a:extLst>
                    <a:ext uri="{9D8B030D-6E8A-4147-A177-3AD203B41FA5}">
                      <a16:colId xmlns:a16="http://schemas.microsoft.com/office/drawing/2014/main" val="3706995798"/>
                    </a:ext>
                  </a:extLst>
                </a:gridCol>
                <a:gridCol w="1908212">
                  <a:extLst>
                    <a:ext uri="{9D8B030D-6E8A-4147-A177-3AD203B41FA5}">
                      <a16:colId xmlns:a16="http://schemas.microsoft.com/office/drawing/2014/main" val="1362471758"/>
                    </a:ext>
                  </a:extLst>
                </a:gridCol>
                <a:gridCol w="3342593">
                  <a:extLst>
                    <a:ext uri="{9D8B030D-6E8A-4147-A177-3AD203B41FA5}">
                      <a16:colId xmlns:a16="http://schemas.microsoft.com/office/drawing/2014/main" val="3725125565"/>
                    </a:ext>
                  </a:extLst>
                </a:gridCol>
              </a:tblGrid>
              <a:tr h="217454">
                <a:tc>
                  <a:txBody>
                    <a:bodyPr/>
                    <a:lstStyle/>
                    <a:p>
                      <a:r>
                        <a:rPr kumimoji="1" lang="ja-JP" altLang="en-US" sz="1200" b="0" dirty="0">
                          <a:latin typeface="+mn-ea"/>
                          <a:ea typeface="+mn-ea"/>
                        </a:rPr>
                        <a:t>機能</a:t>
                      </a:r>
                      <a:r>
                        <a:rPr kumimoji="1" lang="en-US" altLang="ja-JP" sz="1200" b="0" dirty="0">
                          <a:latin typeface="+mn-ea"/>
                          <a:ea typeface="+mn-ea"/>
                        </a:rPr>
                        <a:t>ID</a:t>
                      </a:r>
                      <a:endParaRPr kumimoji="1" lang="ja-JP" altLang="en-US" sz="1200" b="0" dirty="0">
                        <a:latin typeface="+mn-ea"/>
                        <a:ea typeface="+mn-ea"/>
                      </a:endParaRPr>
                    </a:p>
                  </a:txBody>
                  <a:tcPr/>
                </a:tc>
                <a:tc>
                  <a:txBody>
                    <a:bodyPr/>
                    <a:lstStyle/>
                    <a:p>
                      <a:r>
                        <a:rPr kumimoji="1" lang="ja-JP" altLang="en-US" sz="1200" b="0" dirty="0">
                          <a:latin typeface="+mn-ea"/>
                          <a:ea typeface="+mn-ea"/>
                        </a:rPr>
                        <a:t>機能名称</a:t>
                      </a:r>
                    </a:p>
                  </a:txBody>
                  <a:tcPr/>
                </a:tc>
                <a:tc>
                  <a:txBody>
                    <a:bodyPr/>
                    <a:lstStyle/>
                    <a:p>
                      <a:r>
                        <a:rPr kumimoji="1" lang="ja-JP" altLang="en-US" sz="1200" b="0" dirty="0">
                          <a:latin typeface="+mn-ea"/>
                          <a:ea typeface="+mn-ea"/>
                        </a:rPr>
                        <a:t>帳票名</a:t>
                      </a:r>
                    </a:p>
                  </a:txBody>
                  <a:tcPr/>
                </a:tc>
                <a:tc>
                  <a:txBody>
                    <a:bodyPr/>
                    <a:lstStyle/>
                    <a:p>
                      <a:r>
                        <a:rPr kumimoji="1" lang="ja-JP" altLang="en-US" sz="1200" b="0" dirty="0">
                          <a:latin typeface="+mn-ea"/>
                          <a:ea typeface="+mn-ea"/>
                        </a:rPr>
                        <a:t>備考</a:t>
                      </a:r>
                    </a:p>
                  </a:txBody>
                  <a:tcPr/>
                </a:tc>
                <a:extLst>
                  <a:ext uri="{0D108BD9-81ED-4DB2-BD59-A6C34878D82A}">
                    <a16:rowId xmlns:a16="http://schemas.microsoft.com/office/drawing/2014/main" val="2458625585"/>
                  </a:ext>
                </a:extLst>
              </a:tr>
              <a:tr h="231166">
                <a:tc>
                  <a:txBody>
                    <a:bodyPr/>
                    <a:lstStyle/>
                    <a:p>
                      <a:r>
                        <a:rPr kumimoji="1" lang="en-US" altLang="ja-JP" sz="1200" dirty="0">
                          <a:latin typeface="+mn-ea"/>
                          <a:ea typeface="+mn-ea"/>
                        </a:rPr>
                        <a:t>JP510300</a:t>
                      </a:r>
                      <a:endParaRPr kumimoji="1" lang="ja-JP" altLang="en-US" sz="1200" dirty="0">
                        <a:latin typeface="+mn-ea"/>
                        <a:ea typeface="+mn-ea"/>
                      </a:endParaRPr>
                    </a:p>
                  </a:txBody>
                  <a:tcPr/>
                </a:tc>
                <a:tc>
                  <a:txBody>
                    <a:bodyPr/>
                    <a:lstStyle/>
                    <a:p>
                      <a:r>
                        <a:rPr kumimoji="1" lang="ja-JP" altLang="en-US" sz="1200" dirty="0">
                          <a:latin typeface="+mn-ea"/>
                          <a:ea typeface="+mn-ea"/>
                        </a:rPr>
                        <a:t>年間賃金台帳</a:t>
                      </a:r>
                    </a:p>
                  </a:txBody>
                  <a:tcPr/>
                </a:tc>
                <a:tc>
                  <a:txBody>
                    <a:bodyPr/>
                    <a:lstStyle/>
                    <a:p>
                      <a:r>
                        <a:rPr kumimoji="1" lang="ja-JP" altLang="en-US" sz="1200" dirty="0">
                          <a:latin typeface="+mn-ea"/>
                          <a:ea typeface="+mn-ea"/>
                        </a:rPr>
                        <a:t>年間賃金台帳</a:t>
                      </a:r>
                    </a:p>
                  </a:txBody>
                  <a:tcPr/>
                </a:tc>
                <a:tc>
                  <a:txBody>
                    <a:bodyPr/>
                    <a:lstStyle/>
                    <a:p>
                      <a:endParaRPr kumimoji="1" lang="ja-JP" altLang="en-US" sz="1200" dirty="0">
                        <a:latin typeface="+mn-ea"/>
                        <a:ea typeface="+mn-ea"/>
                      </a:endParaRPr>
                    </a:p>
                  </a:txBody>
                  <a:tcPr/>
                </a:tc>
                <a:extLst>
                  <a:ext uri="{0D108BD9-81ED-4DB2-BD59-A6C34878D82A}">
                    <a16:rowId xmlns:a16="http://schemas.microsoft.com/office/drawing/2014/main" val="3937712758"/>
                  </a:ext>
                </a:extLst>
              </a:tr>
            </a:tbl>
          </a:graphicData>
        </a:graphic>
      </p:graphicFrame>
    </p:spTree>
    <p:extLst>
      <p:ext uri="{BB962C8B-B14F-4D97-AF65-F5344CB8AC3E}">
        <p14:creationId xmlns:p14="http://schemas.microsoft.com/office/powerpoint/2010/main" val="38130251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368800" y="1418120"/>
            <a:ext cx="5302192" cy="3313870"/>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78</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6"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人事管理・給与管理</a:t>
            </a:r>
            <a:r>
              <a:rPr lang="en-US" altLang="ja-JP" sz="2000" dirty="0">
                <a:solidFill>
                  <a:prstClr val="white"/>
                </a:solidFill>
                <a:latin typeface="+mn-ea"/>
              </a:rPr>
              <a:t/>
            </a:r>
            <a:br>
              <a:rPr lang="en-US" altLang="ja-JP" sz="2000" dirty="0">
                <a:solidFill>
                  <a:prstClr val="white"/>
                </a:solidFill>
                <a:latin typeface="+mn-ea"/>
              </a:rPr>
            </a:br>
            <a:r>
              <a:rPr lang="en-US" altLang="ja-JP" sz="1800" dirty="0">
                <a:solidFill>
                  <a:prstClr val="white"/>
                </a:solidFill>
                <a:latin typeface="+mn-ea"/>
              </a:rPr>
              <a:t>9. </a:t>
            </a:r>
            <a:r>
              <a:rPr lang="ja-JP" altLang="en-US" sz="1800" dirty="0">
                <a:solidFill>
                  <a:prstClr val="white"/>
                </a:solidFill>
                <a:latin typeface="+mn-ea"/>
              </a:rPr>
              <a:t>年間賃金台帳の機能強化</a:t>
            </a:r>
            <a:endParaRPr kumimoji="1" lang="ja-JP" altLang="en-US" sz="1800" dirty="0">
              <a:latin typeface="+mn-ea"/>
              <a:ea typeface="+mn-ea"/>
            </a:endParaRPr>
          </a:p>
        </p:txBody>
      </p:sp>
      <p:sp>
        <p:nvSpPr>
          <p:cNvPr id="8" name="テキスト プレースホルダー 2"/>
          <p:cNvSpPr txBox="1">
            <a:spLocks/>
          </p:cNvSpPr>
          <p:nvPr/>
        </p:nvSpPr>
        <p:spPr>
          <a:xfrm>
            <a:off x="287524" y="915566"/>
            <a:ext cx="450050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dirty="0">
                <a:solidFill>
                  <a:prstClr val="black"/>
                </a:solidFill>
              </a:rPr>
              <a:t>〇年度単位（任意の「開始年月」から</a:t>
            </a:r>
            <a:r>
              <a:rPr lang="en-US" altLang="ja-JP" sz="1050" dirty="0">
                <a:solidFill>
                  <a:prstClr val="black"/>
                </a:solidFill>
              </a:rPr>
              <a:t>12</a:t>
            </a:r>
            <a:r>
              <a:rPr lang="ja-JP" altLang="en-US" sz="1050" dirty="0">
                <a:solidFill>
                  <a:prstClr val="black"/>
                </a:solidFill>
              </a:rPr>
              <a:t>か月分）出力機能の追加</a:t>
            </a:r>
            <a:endParaRPr lang="en-US" altLang="ja-JP" sz="825" dirty="0">
              <a:solidFill>
                <a:prstClr val="black"/>
              </a:solidFill>
              <a:latin typeface="メイリオ"/>
              <a:ea typeface="メイリオ"/>
            </a:endParaRPr>
          </a:p>
        </p:txBody>
      </p:sp>
      <p:sp>
        <p:nvSpPr>
          <p:cNvPr id="16" name="正方形/長方形 15"/>
          <p:cNvSpPr/>
          <p:nvPr/>
        </p:nvSpPr>
        <p:spPr>
          <a:xfrm>
            <a:off x="467544" y="1670148"/>
            <a:ext cx="1512168" cy="4227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8" name="正方形/長方形 17"/>
          <p:cNvSpPr/>
          <p:nvPr/>
        </p:nvSpPr>
        <p:spPr>
          <a:xfrm>
            <a:off x="5832140" y="1378412"/>
            <a:ext cx="3060340" cy="1361911"/>
          </a:xfrm>
          <a:prstGeom prst="rect">
            <a:avLst/>
          </a:prstGeom>
        </p:spPr>
        <p:txBody>
          <a:bodyPr wrap="square">
            <a:spAutoFit/>
          </a:bodyPr>
          <a:lstStyle/>
          <a:p>
            <a:pPr lvl="0" defTabSz="685800">
              <a:defRPr/>
            </a:pPr>
            <a:r>
              <a:rPr lang="ja-JP" altLang="en-US" sz="1050" dirty="0"/>
              <a:t>＜日付指定＞</a:t>
            </a:r>
            <a:endParaRPr lang="en-US" altLang="ja-JP" sz="1050" dirty="0"/>
          </a:p>
          <a:p>
            <a:pPr lvl="0" defTabSz="685800">
              <a:defRPr/>
            </a:pPr>
            <a:r>
              <a:rPr lang="ja-JP" altLang="en-US" sz="1050" dirty="0"/>
              <a:t>「対象年」、「開始年月」から選択します</a:t>
            </a:r>
            <a:endParaRPr lang="en-US" altLang="ja-JP" sz="1050" dirty="0"/>
          </a:p>
          <a:p>
            <a:pPr lvl="0" defTabSz="685800">
              <a:defRPr/>
            </a:pPr>
            <a:r>
              <a:rPr lang="ja-JP" altLang="en-US" sz="1050" dirty="0"/>
              <a:t>〇対象年</a:t>
            </a:r>
            <a:endParaRPr lang="en-US" altLang="ja-JP" sz="1050" dirty="0"/>
          </a:p>
          <a:p>
            <a:pPr lvl="0" defTabSz="685800">
              <a:defRPr/>
            </a:pPr>
            <a:r>
              <a:rPr lang="ja-JP" altLang="en-US" sz="1050" dirty="0"/>
              <a:t>　・指定した年の</a:t>
            </a:r>
            <a:r>
              <a:rPr lang="en-US" altLang="ja-JP" sz="1050" dirty="0"/>
              <a:t>1</a:t>
            </a:r>
            <a:r>
              <a:rPr lang="ja-JP" altLang="en-US" sz="1050" dirty="0"/>
              <a:t>～</a:t>
            </a:r>
            <a:r>
              <a:rPr lang="en-US" altLang="ja-JP" sz="1050" dirty="0"/>
              <a:t>12</a:t>
            </a:r>
            <a:r>
              <a:rPr lang="ja-JP" altLang="en-US" sz="1050" dirty="0"/>
              <a:t>月分が出力されます</a:t>
            </a:r>
            <a:endParaRPr lang="en-US" altLang="ja-JP" sz="1050" dirty="0"/>
          </a:p>
          <a:p>
            <a:pPr lvl="0" defTabSz="685800">
              <a:defRPr/>
            </a:pPr>
            <a:r>
              <a:rPr lang="ja-JP" altLang="en-US" sz="1050" dirty="0"/>
              <a:t>　・年調情報・前職分が出力されます</a:t>
            </a:r>
            <a:endParaRPr lang="en-US" altLang="ja-JP" sz="1050" dirty="0"/>
          </a:p>
          <a:p>
            <a:pPr lvl="0" defTabSz="685800">
              <a:defRPr/>
            </a:pPr>
            <a:r>
              <a:rPr lang="ja-JP" altLang="en-US" sz="1000" dirty="0"/>
              <a:t>〇開始年月</a:t>
            </a:r>
            <a:endParaRPr lang="en-US" altLang="ja-JP" sz="1000" dirty="0"/>
          </a:p>
          <a:p>
            <a:pPr lvl="0" defTabSz="685800">
              <a:defRPr/>
            </a:pPr>
            <a:r>
              <a:rPr lang="ja-JP" altLang="en-US" sz="1000" dirty="0"/>
              <a:t>　・指定した年月から</a:t>
            </a:r>
            <a:r>
              <a:rPr lang="en-US" altLang="ja-JP" sz="1000" dirty="0"/>
              <a:t>12</a:t>
            </a:r>
            <a:r>
              <a:rPr lang="ja-JP" altLang="en-US" sz="1000" dirty="0"/>
              <a:t>か月分が出力されます</a:t>
            </a:r>
            <a:endParaRPr lang="en-US" altLang="ja-JP" sz="1000" dirty="0"/>
          </a:p>
          <a:p>
            <a:pPr lvl="0" defTabSz="685800">
              <a:defRPr/>
            </a:pPr>
            <a:r>
              <a:rPr lang="ja-JP" altLang="en-US" sz="1000" dirty="0"/>
              <a:t>　・年調情報・前職分は出力されません</a:t>
            </a:r>
            <a:endParaRPr lang="en-US" altLang="ja-JP" sz="1000" dirty="0">
              <a:solidFill>
                <a:srgbClr val="FF0000"/>
              </a:solidFill>
            </a:endParaRPr>
          </a:p>
        </p:txBody>
      </p:sp>
      <p:sp>
        <p:nvSpPr>
          <p:cNvPr id="13" name="テキスト プレースホルダー 2"/>
          <p:cNvSpPr txBox="1">
            <a:spLocks/>
          </p:cNvSpPr>
          <p:nvPr/>
        </p:nvSpPr>
        <p:spPr>
          <a:xfrm>
            <a:off x="396450" y="1167594"/>
            <a:ext cx="1861444"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b="1" u="sng" dirty="0">
                <a:solidFill>
                  <a:prstClr val="black"/>
                </a:solidFill>
                <a:latin typeface="メイリオ"/>
                <a:ea typeface="メイリオ"/>
              </a:rPr>
              <a:t>画面イメージ</a:t>
            </a:r>
            <a:endParaRPr lang="en-US" altLang="ja-JP" sz="825" u="sng" dirty="0">
              <a:solidFill>
                <a:prstClr val="black"/>
              </a:solidFill>
              <a:latin typeface="メイリオ"/>
              <a:ea typeface="メイリオ"/>
            </a:endParaRPr>
          </a:p>
        </p:txBody>
      </p:sp>
    </p:spTree>
    <p:extLst>
      <p:ext uri="{BB962C8B-B14F-4D97-AF65-F5344CB8AC3E}">
        <p14:creationId xmlns:p14="http://schemas.microsoft.com/office/powerpoint/2010/main" val="5795546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74401" y="1517354"/>
            <a:ext cx="5614875" cy="2062508"/>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79</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6"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人事管理・給与管理</a:t>
            </a:r>
            <a:r>
              <a:rPr lang="en-US" altLang="ja-JP" sz="2000" dirty="0">
                <a:solidFill>
                  <a:prstClr val="white"/>
                </a:solidFill>
                <a:latin typeface="+mn-ea"/>
              </a:rPr>
              <a:t/>
            </a:r>
            <a:br>
              <a:rPr lang="en-US" altLang="ja-JP" sz="2000" dirty="0">
                <a:solidFill>
                  <a:prstClr val="white"/>
                </a:solidFill>
                <a:latin typeface="+mn-ea"/>
              </a:rPr>
            </a:br>
            <a:r>
              <a:rPr lang="en-US" altLang="ja-JP" sz="1800" dirty="0">
                <a:solidFill>
                  <a:prstClr val="white"/>
                </a:solidFill>
                <a:latin typeface="+mn-ea"/>
              </a:rPr>
              <a:t>9. </a:t>
            </a:r>
            <a:r>
              <a:rPr lang="ja-JP" altLang="en-US" sz="1800" dirty="0">
                <a:solidFill>
                  <a:prstClr val="white"/>
                </a:solidFill>
                <a:latin typeface="+mn-ea"/>
              </a:rPr>
              <a:t>年間賃金台帳の機能強化</a:t>
            </a:r>
            <a:endParaRPr kumimoji="1" lang="ja-JP" altLang="en-US" sz="1800" dirty="0">
              <a:latin typeface="+mn-ea"/>
              <a:ea typeface="+mn-ea"/>
            </a:endParaRPr>
          </a:p>
        </p:txBody>
      </p:sp>
      <p:sp>
        <p:nvSpPr>
          <p:cNvPr id="8" name="テキスト プレースホルダー 2"/>
          <p:cNvSpPr txBox="1">
            <a:spLocks/>
          </p:cNvSpPr>
          <p:nvPr/>
        </p:nvSpPr>
        <p:spPr>
          <a:xfrm>
            <a:off x="287524" y="915566"/>
            <a:ext cx="450050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dirty="0">
                <a:solidFill>
                  <a:prstClr val="black"/>
                </a:solidFill>
              </a:rPr>
              <a:t>〇年度単位（任意の「開始年月」から</a:t>
            </a:r>
            <a:r>
              <a:rPr lang="en-US" altLang="ja-JP" sz="1050" dirty="0">
                <a:solidFill>
                  <a:prstClr val="black"/>
                </a:solidFill>
              </a:rPr>
              <a:t>12</a:t>
            </a:r>
            <a:r>
              <a:rPr lang="ja-JP" altLang="en-US" sz="1050" dirty="0">
                <a:solidFill>
                  <a:prstClr val="black"/>
                </a:solidFill>
              </a:rPr>
              <a:t>か月分）出力機能の追加</a:t>
            </a:r>
            <a:endParaRPr lang="en-US" altLang="ja-JP" sz="825" dirty="0">
              <a:solidFill>
                <a:prstClr val="black"/>
              </a:solidFill>
              <a:latin typeface="メイリオ"/>
              <a:ea typeface="メイリオ"/>
            </a:endParaRPr>
          </a:p>
        </p:txBody>
      </p:sp>
      <p:sp>
        <p:nvSpPr>
          <p:cNvPr id="16" name="正方形/長方形 15"/>
          <p:cNvSpPr/>
          <p:nvPr/>
        </p:nvSpPr>
        <p:spPr>
          <a:xfrm>
            <a:off x="2520000" y="1602397"/>
            <a:ext cx="1439932" cy="2212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8" name="正方形/長方形 17"/>
          <p:cNvSpPr/>
          <p:nvPr/>
        </p:nvSpPr>
        <p:spPr>
          <a:xfrm>
            <a:off x="5995028" y="1378412"/>
            <a:ext cx="2861448" cy="3147015"/>
          </a:xfrm>
          <a:prstGeom prst="rect">
            <a:avLst/>
          </a:prstGeom>
        </p:spPr>
        <p:txBody>
          <a:bodyPr wrap="square">
            <a:spAutoFit/>
          </a:bodyPr>
          <a:lstStyle/>
          <a:p>
            <a:pPr lvl="0" defTabSz="685800">
              <a:defRPr/>
            </a:pPr>
            <a:r>
              <a:rPr lang="ja-JP" altLang="en-US" sz="1050" dirty="0"/>
              <a:t>＜タイトル＞</a:t>
            </a:r>
            <a:endParaRPr lang="en-US" altLang="ja-JP" sz="1050" dirty="0"/>
          </a:p>
          <a:p>
            <a:pPr lvl="0" defTabSz="685800">
              <a:defRPr/>
            </a:pPr>
            <a:r>
              <a:rPr lang="ja-JP" altLang="en-US" sz="1050" dirty="0"/>
              <a:t>〇「対象年」指定</a:t>
            </a:r>
            <a:endParaRPr lang="en-US" altLang="ja-JP" sz="1050" dirty="0"/>
          </a:p>
          <a:p>
            <a:pPr lvl="0" defTabSz="685800">
              <a:defRPr/>
            </a:pPr>
            <a:r>
              <a:rPr lang="ja-JP" altLang="en-US" sz="1050" dirty="0"/>
              <a:t>　・対象年</a:t>
            </a:r>
            <a:r>
              <a:rPr lang="en-US" altLang="ja-JP" sz="1050" dirty="0"/>
              <a:t>1</a:t>
            </a:r>
            <a:r>
              <a:rPr lang="ja-JP" altLang="en-US" sz="1050" dirty="0"/>
              <a:t>月～対象年</a:t>
            </a:r>
            <a:r>
              <a:rPr lang="en-US" altLang="ja-JP" sz="1050" dirty="0"/>
              <a:t>12</a:t>
            </a:r>
            <a:r>
              <a:rPr lang="ja-JP" altLang="en-US" sz="1050" dirty="0"/>
              <a:t>月　で表記します</a:t>
            </a:r>
            <a:endParaRPr lang="en-US" altLang="ja-JP" sz="1050" dirty="0"/>
          </a:p>
          <a:p>
            <a:pPr lvl="0" defTabSz="685800">
              <a:defRPr/>
            </a:pPr>
            <a:r>
              <a:rPr lang="ja-JP" altLang="en-US" sz="1050" dirty="0"/>
              <a:t>　・年調情報・前職分が出力されます</a:t>
            </a:r>
            <a:endParaRPr lang="en-US" altLang="ja-JP" sz="1100" dirty="0"/>
          </a:p>
          <a:p>
            <a:pPr lvl="0" defTabSz="685800">
              <a:defRPr/>
            </a:pPr>
            <a:r>
              <a:rPr lang="ja-JP" altLang="en-US" sz="1050" dirty="0">
                <a:solidFill>
                  <a:srgbClr val="FF0000"/>
                </a:solidFill>
              </a:rPr>
              <a:t>　</a:t>
            </a:r>
            <a:r>
              <a:rPr lang="en-US" altLang="ja-JP" sz="1050" dirty="0">
                <a:solidFill>
                  <a:srgbClr val="FF0000"/>
                </a:solidFill>
              </a:rPr>
              <a:t>※2019</a:t>
            </a:r>
            <a:r>
              <a:rPr lang="ja-JP" altLang="en-US" sz="1050" dirty="0">
                <a:solidFill>
                  <a:srgbClr val="FF0000"/>
                </a:solidFill>
              </a:rPr>
              <a:t>年以前を指定した場合は、</a:t>
            </a:r>
            <a:endParaRPr lang="en-US" altLang="ja-JP" sz="1050" dirty="0">
              <a:solidFill>
                <a:srgbClr val="FF0000"/>
              </a:solidFill>
            </a:endParaRPr>
          </a:p>
          <a:p>
            <a:pPr lvl="0" defTabSz="685800">
              <a:defRPr/>
            </a:pPr>
            <a:r>
              <a:rPr lang="ja-JP" altLang="en-US" sz="1050" dirty="0">
                <a:solidFill>
                  <a:srgbClr val="FF0000"/>
                </a:solidFill>
              </a:rPr>
              <a:t>　　従来のレイアウトでの出力となります</a:t>
            </a:r>
            <a:endParaRPr lang="en-US" altLang="ja-JP" sz="1050" dirty="0"/>
          </a:p>
          <a:p>
            <a:pPr lvl="0" defTabSz="685800">
              <a:defRPr/>
            </a:pPr>
            <a:endParaRPr lang="en-US" altLang="ja-JP" sz="1050" dirty="0"/>
          </a:p>
          <a:p>
            <a:pPr lvl="0" defTabSz="685800">
              <a:defRPr/>
            </a:pPr>
            <a:r>
              <a:rPr lang="ja-JP" altLang="en-US" sz="1050" dirty="0"/>
              <a:t>〇「開始年月」指定</a:t>
            </a:r>
            <a:endParaRPr lang="en-US" altLang="ja-JP" sz="1050" dirty="0"/>
          </a:p>
          <a:p>
            <a:pPr lvl="0" defTabSz="685800">
              <a:defRPr/>
            </a:pPr>
            <a:r>
              <a:rPr lang="ja-JP" altLang="en-US" sz="1050" dirty="0"/>
              <a:t>　・開始年月～終了年月　で表記します</a:t>
            </a:r>
            <a:endParaRPr lang="en-US" altLang="ja-JP" sz="1050" dirty="0"/>
          </a:p>
          <a:p>
            <a:pPr lvl="0" defTabSz="685800">
              <a:defRPr/>
            </a:pPr>
            <a:r>
              <a:rPr lang="ja-JP" altLang="en-US" sz="1050" dirty="0"/>
              <a:t>　・年調情報・前職分は出力されません</a:t>
            </a:r>
            <a:endParaRPr lang="en-US" altLang="ja-JP" sz="1050" dirty="0"/>
          </a:p>
          <a:p>
            <a:pPr lvl="0" defTabSz="685800">
              <a:defRPr/>
            </a:pPr>
            <a:r>
              <a:rPr lang="ja-JP" altLang="en-US" sz="1050" dirty="0"/>
              <a:t>　・累計は、</a:t>
            </a:r>
            <a:endParaRPr lang="en-US" altLang="ja-JP" sz="1050" dirty="0"/>
          </a:p>
          <a:p>
            <a:pPr lvl="0" defTabSz="685800">
              <a:defRPr/>
            </a:pPr>
            <a:r>
              <a:rPr lang="ja-JP" altLang="en-US" sz="1050" dirty="0"/>
              <a:t>　　</a:t>
            </a:r>
            <a:r>
              <a:rPr lang="en-US" altLang="ja-JP" sz="1050" dirty="0"/>
              <a:t>- </a:t>
            </a:r>
            <a:r>
              <a:rPr lang="ja-JP" altLang="en-US" sz="1050" dirty="0"/>
              <a:t>賃金台帳マスタ</a:t>
            </a:r>
            <a:endParaRPr lang="en-US" altLang="ja-JP" sz="1050" dirty="0"/>
          </a:p>
          <a:p>
            <a:pPr lvl="0" defTabSz="685800">
              <a:defRPr/>
            </a:pPr>
            <a:r>
              <a:rPr lang="ja-JP" altLang="en-US" sz="1050" dirty="0"/>
              <a:t>　　</a:t>
            </a:r>
            <a:r>
              <a:rPr lang="en-US" altLang="ja-JP" sz="1050" dirty="0"/>
              <a:t>- </a:t>
            </a:r>
            <a:r>
              <a:rPr lang="ja-JP" altLang="en-US" sz="1050" dirty="0"/>
              <a:t>給与計算実績マスタ</a:t>
            </a:r>
            <a:endParaRPr lang="en-US" altLang="ja-JP" sz="1050" dirty="0"/>
          </a:p>
          <a:p>
            <a:pPr lvl="0" defTabSz="685800">
              <a:defRPr/>
            </a:pPr>
            <a:r>
              <a:rPr lang="ja-JP" altLang="en-US" sz="1050" dirty="0"/>
              <a:t>　　</a:t>
            </a:r>
            <a:r>
              <a:rPr lang="en-US" altLang="ja-JP" sz="1050" dirty="0"/>
              <a:t>- </a:t>
            </a:r>
            <a:r>
              <a:rPr lang="ja-JP" altLang="en-US" sz="1050" dirty="0"/>
              <a:t>賞与計算実績マスタ</a:t>
            </a:r>
            <a:endParaRPr lang="en-US" altLang="ja-JP" sz="1050" dirty="0"/>
          </a:p>
          <a:p>
            <a:pPr lvl="0" defTabSz="685800">
              <a:defRPr/>
            </a:pPr>
            <a:r>
              <a:rPr lang="ja-JP" altLang="en-US" sz="1050" dirty="0"/>
              <a:t>　　より、</a:t>
            </a:r>
            <a:endParaRPr lang="en-US" altLang="ja-JP" sz="1050" dirty="0"/>
          </a:p>
          <a:p>
            <a:pPr lvl="0" defTabSz="685800">
              <a:defRPr/>
            </a:pPr>
            <a:r>
              <a:rPr lang="ja-JP" altLang="en-US" sz="1050" dirty="0"/>
              <a:t>　　期間内のデータを集計して出力します</a:t>
            </a:r>
            <a:endParaRPr lang="en-US" altLang="ja-JP" sz="1050" dirty="0"/>
          </a:p>
          <a:p>
            <a:pPr lvl="0" defTabSz="685800">
              <a:defRPr/>
            </a:pPr>
            <a:r>
              <a:rPr lang="ja-JP" altLang="en-US" sz="1050" dirty="0">
                <a:solidFill>
                  <a:srgbClr val="FF0000"/>
                </a:solidFill>
              </a:rPr>
              <a:t>　</a:t>
            </a:r>
            <a:r>
              <a:rPr lang="en-US" altLang="ja-JP" sz="1050" dirty="0">
                <a:solidFill>
                  <a:srgbClr val="FF0000"/>
                </a:solidFill>
              </a:rPr>
              <a:t>※2019</a:t>
            </a:r>
            <a:r>
              <a:rPr lang="ja-JP" altLang="en-US" sz="1050" dirty="0">
                <a:solidFill>
                  <a:srgbClr val="FF0000"/>
                </a:solidFill>
              </a:rPr>
              <a:t>年以前を指定した場合も、</a:t>
            </a:r>
            <a:endParaRPr lang="en-US" altLang="ja-JP" sz="1050" dirty="0">
              <a:solidFill>
                <a:srgbClr val="FF0000"/>
              </a:solidFill>
            </a:endParaRPr>
          </a:p>
          <a:p>
            <a:pPr lvl="0" defTabSz="685800">
              <a:defRPr/>
            </a:pPr>
            <a:r>
              <a:rPr lang="ja-JP" altLang="en-US" sz="1050" dirty="0">
                <a:solidFill>
                  <a:srgbClr val="FF0000"/>
                </a:solidFill>
              </a:rPr>
              <a:t>　　新レイアウトでの出力となります</a:t>
            </a:r>
            <a:endParaRPr lang="en-US" altLang="ja-JP" sz="1050" dirty="0">
              <a:solidFill>
                <a:srgbClr val="FF0000"/>
              </a:solidFill>
            </a:endParaRPr>
          </a:p>
          <a:p>
            <a:pPr lvl="0" defTabSz="685800">
              <a:defRPr/>
            </a:pPr>
            <a:endParaRPr lang="en-US" altLang="ja-JP" sz="1050" dirty="0"/>
          </a:p>
        </p:txBody>
      </p:sp>
      <p:sp>
        <p:nvSpPr>
          <p:cNvPr id="11" name="正方形/長方形 10"/>
          <p:cNvSpPr/>
          <p:nvPr/>
        </p:nvSpPr>
        <p:spPr>
          <a:xfrm>
            <a:off x="575556" y="2003607"/>
            <a:ext cx="2700300" cy="3240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2" name="正方形/長方形 11"/>
          <p:cNvSpPr/>
          <p:nvPr/>
        </p:nvSpPr>
        <p:spPr>
          <a:xfrm>
            <a:off x="3275856" y="2003607"/>
            <a:ext cx="1620180" cy="3240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3" name="正方形/長方形 12"/>
          <p:cNvSpPr/>
          <p:nvPr/>
        </p:nvSpPr>
        <p:spPr>
          <a:xfrm>
            <a:off x="4896036" y="2003607"/>
            <a:ext cx="864096" cy="3240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4" name="テキスト プレースホルダー 2"/>
          <p:cNvSpPr txBox="1">
            <a:spLocks/>
          </p:cNvSpPr>
          <p:nvPr/>
        </p:nvSpPr>
        <p:spPr>
          <a:xfrm>
            <a:off x="396450" y="1099327"/>
            <a:ext cx="1861444"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b="1" u="sng" dirty="0">
                <a:solidFill>
                  <a:prstClr val="black"/>
                </a:solidFill>
                <a:latin typeface="メイリオ"/>
                <a:ea typeface="メイリオ"/>
              </a:rPr>
              <a:t>出力イメージ</a:t>
            </a:r>
            <a:endParaRPr lang="en-US" altLang="ja-JP" sz="825" u="sng" dirty="0">
              <a:solidFill>
                <a:prstClr val="black"/>
              </a:solidFill>
              <a:latin typeface="メイリオ"/>
              <a:ea typeface="メイリオ"/>
            </a:endParaRPr>
          </a:p>
        </p:txBody>
      </p:sp>
    </p:spTree>
    <p:extLst>
      <p:ext uri="{BB962C8B-B14F-4D97-AF65-F5344CB8AC3E}">
        <p14:creationId xmlns:p14="http://schemas.microsoft.com/office/powerpoint/2010/main" val="2824758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給与管理</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1.</a:t>
            </a:r>
            <a:r>
              <a:rPr lang="ja-JP" altLang="en-US" sz="1800" dirty="0">
                <a:solidFill>
                  <a:prstClr val="white"/>
                </a:solidFill>
              </a:rPr>
              <a:t>給与情報検索</a:t>
            </a:r>
            <a:endParaRPr lang="ja-JP" altLang="en-US" sz="1800" dirty="0">
              <a:latin typeface="+mn-ea"/>
              <a:ea typeface="+mn-ea"/>
            </a:endParaRPr>
          </a:p>
        </p:txBody>
      </p:sp>
      <p:sp>
        <p:nvSpPr>
          <p:cNvPr id="12" name="山形 11"/>
          <p:cNvSpPr/>
          <p:nvPr/>
        </p:nvSpPr>
        <p:spPr>
          <a:xfrm>
            <a:off x="1362626" y="854381"/>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800" dirty="0">
                <a:solidFill>
                  <a:schemeClr val="tx1"/>
                </a:solidFill>
              </a:rPr>
              <a:t>抽出条件</a:t>
            </a:r>
            <a:endParaRPr kumimoji="1" lang="en-US" altLang="ja-JP" sz="800" dirty="0">
              <a:solidFill>
                <a:schemeClr val="tx1"/>
              </a:solidFill>
            </a:endParaRPr>
          </a:p>
          <a:p>
            <a:pPr algn="ctr"/>
            <a:r>
              <a:rPr kumimoji="1" lang="ja-JP" altLang="en-US" sz="800" dirty="0">
                <a:solidFill>
                  <a:schemeClr val="tx1"/>
                </a:solidFill>
              </a:rPr>
              <a:t>パターンの登録</a:t>
            </a:r>
          </a:p>
        </p:txBody>
      </p:sp>
      <p:sp>
        <p:nvSpPr>
          <p:cNvPr id="13" name="山形 12"/>
          <p:cNvSpPr/>
          <p:nvPr/>
        </p:nvSpPr>
        <p:spPr>
          <a:xfrm>
            <a:off x="2473732" y="854381"/>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給与情報の</a:t>
            </a:r>
            <a:r>
              <a:rPr kumimoji="1" lang="ja-JP" altLang="en-US" sz="800" dirty="0">
                <a:solidFill>
                  <a:schemeClr val="tx1"/>
                </a:solidFill>
              </a:rPr>
              <a:t>照会</a:t>
            </a:r>
          </a:p>
        </p:txBody>
      </p:sp>
      <p:sp>
        <p:nvSpPr>
          <p:cNvPr id="16" name="山形 15"/>
          <p:cNvSpPr/>
          <p:nvPr/>
        </p:nvSpPr>
        <p:spPr>
          <a:xfrm>
            <a:off x="251520" y="854381"/>
            <a:ext cx="1152128" cy="313213"/>
          </a:xfrm>
          <a:prstGeom prst="chevron">
            <a:avLst>
              <a:gd name="adj" fmla="val 3756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表示項目</a:t>
            </a:r>
            <a:endParaRPr lang="en-US" altLang="ja-JP" sz="800" dirty="0">
              <a:solidFill>
                <a:schemeClr val="tx1"/>
              </a:solidFill>
            </a:endParaRPr>
          </a:p>
          <a:p>
            <a:pPr algn="ctr"/>
            <a:r>
              <a:rPr kumimoji="1" lang="ja-JP" altLang="en-US" sz="800" dirty="0">
                <a:solidFill>
                  <a:schemeClr val="tx1"/>
                </a:solidFill>
              </a:rPr>
              <a:t>パターンの登録</a:t>
            </a:r>
          </a:p>
        </p:txBody>
      </p:sp>
      <p:sp>
        <p:nvSpPr>
          <p:cNvPr id="26" name="テキスト プレースホルダー 2"/>
          <p:cNvSpPr txBox="1">
            <a:spLocks/>
          </p:cNvSpPr>
          <p:nvPr/>
        </p:nvSpPr>
        <p:spPr>
          <a:xfrm>
            <a:off x="3660802" y="915566"/>
            <a:ext cx="4897985" cy="27450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b="1" dirty="0">
                <a:solidFill>
                  <a:prstClr val="black"/>
                </a:solidFill>
                <a:latin typeface="メイリオ"/>
                <a:ea typeface="メイリオ"/>
              </a:rPr>
              <a:t>「検索カテゴリ」で指定したカテゴリごとに表示される項目のマスタ</a:t>
            </a:r>
            <a:endParaRPr lang="en-US" altLang="ja-JP" sz="825" b="1" dirty="0">
              <a:solidFill>
                <a:prstClr val="black"/>
              </a:solidFill>
              <a:latin typeface="メイリオ"/>
              <a:ea typeface="メイリオ"/>
            </a:endParaRPr>
          </a:p>
        </p:txBody>
      </p:sp>
      <p:graphicFrame>
        <p:nvGraphicFramePr>
          <p:cNvPr id="25" name="表 24"/>
          <p:cNvGraphicFramePr>
            <a:graphicFrameLocks noGrp="1"/>
          </p:cNvGraphicFramePr>
          <p:nvPr>
            <p:extLst>
              <p:ext uri="{D42A27DB-BD31-4B8C-83A1-F6EECF244321}">
                <p14:modId xmlns:p14="http://schemas.microsoft.com/office/powerpoint/2010/main" val="2545436283"/>
              </p:ext>
            </p:extLst>
          </p:nvPr>
        </p:nvGraphicFramePr>
        <p:xfrm>
          <a:off x="177261" y="1234561"/>
          <a:ext cx="2525477" cy="2849357"/>
        </p:xfrm>
        <a:graphic>
          <a:graphicData uri="http://schemas.openxmlformats.org/drawingml/2006/table">
            <a:tbl>
              <a:tblPr firstRow="1" bandRow="1">
                <a:tableStyleId>{21E4AEA4-8DFA-4A89-87EB-49C32662AFE0}</a:tableStyleId>
              </a:tblPr>
              <a:tblGrid>
                <a:gridCol w="913218">
                  <a:extLst>
                    <a:ext uri="{9D8B030D-6E8A-4147-A177-3AD203B41FA5}">
                      <a16:colId xmlns:a16="http://schemas.microsoft.com/office/drawing/2014/main" val="3605468794"/>
                    </a:ext>
                  </a:extLst>
                </a:gridCol>
                <a:gridCol w="1612259">
                  <a:extLst>
                    <a:ext uri="{9D8B030D-6E8A-4147-A177-3AD203B41FA5}">
                      <a16:colId xmlns:a16="http://schemas.microsoft.com/office/drawing/2014/main" val="3789424605"/>
                    </a:ext>
                  </a:extLst>
                </a:gridCol>
              </a:tblGrid>
              <a:tr h="206713">
                <a:tc>
                  <a:txBody>
                    <a:bodyPr/>
                    <a:lstStyle/>
                    <a:p>
                      <a:r>
                        <a:rPr kumimoji="1" lang="ja-JP" altLang="en-US" sz="800" dirty="0"/>
                        <a:t>カテゴリ名</a:t>
                      </a:r>
                    </a:p>
                  </a:txBody>
                  <a:tcPr/>
                </a:tc>
                <a:tc>
                  <a:txBody>
                    <a:bodyPr/>
                    <a:lstStyle/>
                    <a:p>
                      <a:r>
                        <a:rPr kumimoji="1" lang="ja-JP" altLang="en-US" sz="800" dirty="0"/>
                        <a:t>マスタ名称</a:t>
                      </a:r>
                    </a:p>
                  </a:txBody>
                  <a:tcPr/>
                </a:tc>
                <a:extLst>
                  <a:ext uri="{0D108BD9-81ED-4DB2-BD59-A6C34878D82A}">
                    <a16:rowId xmlns:a16="http://schemas.microsoft.com/office/drawing/2014/main" val="2452939904"/>
                  </a:ext>
                </a:extLst>
              </a:tr>
              <a:tr h="206713">
                <a:tc rowSpan="4">
                  <a:txBody>
                    <a:bodyPr/>
                    <a:lstStyle/>
                    <a:p>
                      <a:r>
                        <a:rPr kumimoji="1" lang="en-US" altLang="ja-JP" sz="800" dirty="0">
                          <a:solidFill>
                            <a:srgbClr val="FF0000"/>
                          </a:solidFill>
                        </a:rPr>
                        <a:t>PR</a:t>
                      </a:r>
                      <a:r>
                        <a:rPr kumimoji="1" lang="ja-JP" altLang="en-US" sz="800" dirty="0">
                          <a:solidFill>
                            <a:srgbClr val="FF0000"/>
                          </a:solidFill>
                        </a:rPr>
                        <a:t>基本情報</a:t>
                      </a:r>
                      <a:endParaRPr kumimoji="1" lang="en-US" altLang="ja-JP" sz="800" dirty="0">
                        <a:solidFill>
                          <a:srgbClr val="FF0000"/>
                        </a:solidFill>
                      </a:endParaRPr>
                    </a:p>
                    <a:p>
                      <a:r>
                        <a:rPr kumimoji="1" lang="en-US" altLang="ja-JP" sz="800" dirty="0">
                          <a:solidFill>
                            <a:srgbClr val="FF0000"/>
                          </a:solidFill>
                        </a:rPr>
                        <a:t>-</a:t>
                      </a:r>
                      <a:r>
                        <a:rPr kumimoji="1" lang="ja-JP" altLang="en-US" sz="800" dirty="0">
                          <a:solidFill>
                            <a:srgbClr val="FF0000"/>
                          </a:solidFill>
                        </a:rPr>
                        <a:t>画面選択</a:t>
                      </a:r>
                      <a:r>
                        <a:rPr kumimoji="1" lang="en-US" altLang="ja-JP" sz="800" dirty="0">
                          <a:solidFill>
                            <a:srgbClr val="FF0000"/>
                          </a:solidFill>
                        </a:rPr>
                        <a:t>-</a:t>
                      </a:r>
                      <a:endParaRPr kumimoji="1" lang="ja-JP" altLang="en-US" sz="800" dirty="0">
                        <a:solidFill>
                          <a:srgbClr val="FF0000"/>
                        </a:solidFill>
                      </a:endParaRPr>
                    </a:p>
                  </a:txBody>
                  <a:tcPr/>
                </a:tc>
                <a:tc>
                  <a:txBody>
                    <a:bodyPr/>
                    <a:lstStyle/>
                    <a:p>
                      <a:pPr algn="l"/>
                      <a:r>
                        <a:rPr kumimoji="1" lang="ja-JP" altLang="en-US" sz="800" dirty="0">
                          <a:solidFill>
                            <a:srgbClr val="FF0000"/>
                          </a:solidFill>
                        </a:rPr>
                        <a:t>基本属性マスタ</a:t>
                      </a:r>
                    </a:p>
                  </a:txBody>
                  <a:tcPr/>
                </a:tc>
                <a:extLst>
                  <a:ext uri="{0D108BD9-81ED-4DB2-BD59-A6C34878D82A}">
                    <a16:rowId xmlns:a16="http://schemas.microsoft.com/office/drawing/2014/main" val="3223150721"/>
                  </a:ext>
                </a:extLst>
              </a:tr>
              <a:tr h="206713">
                <a:tc vMerge="1">
                  <a:txBody>
                    <a:bodyPr/>
                    <a:lstStyle/>
                    <a:p>
                      <a:endParaRPr kumimoji="1" lang="ja-JP" altLang="en-US" sz="800" dirty="0"/>
                    </a:p>
                  </a:txBody>
                  <a:tcPr/>
                </a:tc>
                <a:tc>
                  <a:txBody>
                    <a:bodyPr/>
                    <a:lstStyle/>
                    <a:p>
                      <a:pPr algn="l"/>
                      <a:r>
                        <a:rPr kumimoji="1" lang="ja-JP" altLang="en-US" sz="800" dirty="0">
                          <a:solidFill>
                            <a:srgbClr val="FF0000"/>
                          </a:solidFill>
                        </a:rPr>
                        <a:t>基本属性拡張項目マスタ</a:t>
                      </a:r>
                    </a:p>
                  </a:txBody>
                  <a:tcPr/>
                </a:tc>
                <a:extLst>
                  <a:ext uri="{0D108BD9-81ED-4DB2-BD59-A6C34878D82A}">
                    <a16:rowId xmlns:a16="http://schemas.microsoft.com/office/drawing/2014/main" val="250815892"/>
                  </a:ext>
                </a:extLst>
              </a:tr>
              <a:tr h="206713">
                <a:tc vMerge="1">
                  <a:txBody>
                    <a:bodyPr/>
                    <a:lstStyle/>
                    <a:p>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FF0000"/>
                          </a:solidFill>
                        </a:rPr>
                        <a:t>家族情報マスタ</a:t>
                      </a:r>
                    </a:p>
                  </a:txBody>
                  <a:tcPr/>
                </a:tc>
                <a:extLst>
                  <a:ext uri="{0D108BD9-81ED-4DB2-BD59-A6C34878D82A}">
                    <a16:rowId xmlns:a16="http://schemas.microsoft.com/office/drawing/2014/main" val="4117638677"/>
                  </a:ext>
                </a:extLst>
              </a:tr>
              <a:tr h="206713">
                <a:tc vMerge="1">
                  <a:txBody>
                    <a:bodyPr/>
                    <a:lstStyle/>
                    <a:p>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FF0000"/>
                          </a:solidFill>
                        </a:rPr>
                        <a:t>個人口座マスタ</a:t>
                      </a:r>
                    </a:p>
                  </a:txBody>
                  <a:tcPr/>
                </a:tc>
                <a:extLst>
                  <a:ext uri="{0D108BD9-81ED-4DB2-BD59-A6C34878D82A}">
                    <a16:rowId xmlns:a16="http://schemas.microsoft.com/office/drawing/2014/main" val="897144455"/>
                  </a:ext>
                </a:extLst>
              </a:tr>
              <a:tr h="206713">
                <a:tc rowSpan="3">
                  <a:txBody>
                    <a:bodyPr/>
                    <a:lstStyle/>
                    <a:p>
                      <a:r>
                        <a:rPr kumimoji="1" lang="ja-JP" altLang="en-US" sz="800" dirty="0"/>
                        <a:t>賃金情報</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賃金台帳マスタ</a:t>
                      </a:r>
                      <a:r>
                        <a:rPr kumimoji="1" lang="en-US" altLang="ja-JP" sz="800" dirty="0"/>
                        <a:t>1/2</a:t>
                      </a:r>
                      <a:endParaRPr kumimoji="1" lang="ja-JP" altLang="en-US" sz="800" dirty="0">
                        <a:solidFill>
                          <a:schemeClr val="tx1"/>
                        </a:solidFill>
                      </a:endParaRPr>
                    </a:p>
                  </a:txBody>
                  <a:tcPr/>
                </a:tc>
                <a:extLst>
                  <a:ext uri="{0D108BD9-81ED-4DB2-BD59-A6C34878D82A}">
                    <a16:rowId xmlns:a16="http://schemas.microsoft.com/office/drawing/2014/main" val="1682054535"/>
                  </a:ext>
                </a:extLst>
              </a:tr>
              <a:tr h="206713">
                <a:tc vMerge="1">
                  <a:txBody>
                    <a:bodyPr/>
                    <a:lstStyle/>
                    <a:p>
                      <a:endParaRPr kumimoji="1" lang="ja-JP" altLang="en-US" sz="800" dirty="0"/>
                    </a:p>
                  </a:txBody>
                  <a:tcPr>
                    <a:solidFill>
                      <a:srgbClr val="F8D1C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賃金台帳マスタ</a:t>
                      </a:r>
                      <a:r>
                        <a:rPr kumimoji="1" lang="en-US" altLang="ja-JP" sz="800" dirty="0"/>
                        <a:t>2/2</a:t>
                      </a:r>
                      <a:endParaRPr kumimoji="1" lang="ja-JP" altLang="en-US" sz="800" dirty="0">
                        <a:solidFill>
                          <a:schemeClr val="tx1"/>
                        </a:solidFill>
                      </a:endParaRPr>
                    </a:p>
                  </a:txBody>
                  <a:tcPr/>
                </a:tc>
                <a:extLst>
                  <a:ext uri="{0D108BD9-81ED-4DB2-BD59-A6C34878D82A}">
                    <a16:rowId xmlns:a16="http://schemas.microsoft.com/office/drawing/2014/main" val="2668885575"/>
                  </a:ext>
                </a:extLst>
              </a:tr>
              <a:tr h="206713">
                <a:tc vMerge="1">
                  <a:txBody>
                    <a:bodyPr/>
                    <a:lstStyle/>
                    <a:p>
                      <a:endParaRPr kumimoji="1" lang="ja-JP" altLang="en-US" sz="800" dirty="0"/>
                    </a:p>
                  </a:txBody>
                  <a:tcPr>
                    <a:solidFill>
                      <a:srgbClr val="F8D1C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賃金台帳社保マスタ</a:t>
                      </a:r>
                      <a:endParaRPr kumimoji="1" lang="ja-JP" altLang="en-US" sz="800" dirty="0">
                        <a:solidFill>
                          <a:schemeClr val="tx1"/>
                        </a:solidFill>
                      </a:endParaRPr>
                    </a:p>
                  </a:txBody>
                  <a:tcPr/>
                </a:tc>
                <a:extLst>
                  <a:ext uri="{0D108BD9-81ED-4DB2-BD59-A6C34878D82A}">
                    <a16:rowId xmlns:a16="http://schemas.microsoft.com/office/drawing/2014/main" val="564925958"/>
                  </a:ext>
                </a:extLst>
              </a:tr>
              <a:tr h="206713">
                <a:tc>
                  <a:txBody>
                    <a:bodyPr/>
                    <a:lstStyle/>
                    <a:p>
                      <a:r>
                        <a:rPr kumimoji="1" lang="ja-JP" altLang="en-US" sz="800" dirty="0"/>
                        <a:t>勤怠情報</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勤怠マスタ</a:t>
                      </a:r>
                      <a:endParaRPr kumimoji="1" lang="ja-JP" altLang="en-US" sz="800" dirty="0">
                        <a:solidFill>
                          <a:schemeClr val="tx1"/>
                        </a:solidFill>
                      </a:endParaRPr>
                    </a:p>
                  </a:txBody>
                  <a:tcPr/>
                </a:tc>
                <a:extLst>
                  <a:ext uri="{0D108BD9-81ED-4DB2-BD59-A6C34878D82A}">
                    <a16:rowId xmlns:a16="http://schemas.microsoft.com/office/drawing/2014/main" val="3642815443"/>
                  </a:ext>
                </a:extLst>
              </a:tr>
              <a:tr h="206713">
                <a:tc rowSpan="3">
                  <a:txBody>
                    <a:bodyPr/>
                    <a:lstStyle/>
                    <a:p>
                      <a:r>
                        <a:rPr kumimoji="1" lang="ja-JP" altLang="en-US" sz="800" dirty="0"/>
                        <a:t>年末調整情報</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年調計算実績マスタ</a:t>
                      </a:r>
                      <a:endParaRPr kumimoji="1" lang="ja-JP" altLang="en-US" sz="800" dirty="0">
                        <a:solidFill>
                          <a:schemeClr val="tx1"/>
                        </a:solidFill>
                      </a:endParaRPr>
                    </a:p>
                  </a:txBody>
                  <a:tcPr/>
                </a:tc>
                <a:extLst>
                  <a:ext uri="{0D108BD9-81ED-4DB2-BD59-A6C34878D82A}">
                    <a16:rowId xmlns:a16="http://schemas.microsoft.com/office/drawing/2014/main" val="2538128582"/>
                  </a:ext>
                </a:extLst>
              </a:tr>
              <a:tr h="206713">
                <a:tc vMerge="1">
                  <a:txBody>
                    <a:bodyPr/>
                    <a:lstStyle/>
                    <a:p>
                      <a:endParaRPr kumimoji="1" lang="ja-JP" altLang="en-US" sz="800" dirty="0"/>
                    </a:p>
                  </a:txBody>
                  <a:tcPr>
                    <a:solidFill>
                      <a:srgbClr val="F8D1C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年調計算実績</a:t>
                      </a:r>
                      <a:r>
                        <a:rPr kumimoji="1" lang="en-US" altLang="ja-JP" sz="800" dirty="0"/>
                        <a:t>2</a:t>
                      </a:r>
                      <a:r>
                        <a:rPr kumimoji="1" lang="ja-JP" altLang="en-US" sz="800" dirty="0"/>
                        <a:t>マスタ</a:t>
                      </a:r>
                      <a:endParaRPr kumimoji="1" lang="ja-JP" altLang="en-US" sz="800" dirty="0">
                        <a:solidFill>
                          <a:schemeClr val="tx1"/>
                        </a:solidFill>
                      </a:endParaRPr>
                    </a:p>
                  </a:txBody>
                  <a:tcPr/>
                </a:tc>
                <a:extLst>
                  <a:ext uri="{0D108BD9-81ED-4DB2-BD59-A6C34878D82A}">
                    <a16:rowId xmlns:a16="http://schemas.microsoft.com/office/drawing/2014/main" val="3278425090"/>
                  </a:ext>
                </a:extLst>
              </a:tr>
              <a:tr h="206713">
                <a:tc vMerge="1">
                  <a:txBody>
                    <a:bodyPr/>
                    <a:lstStyle/>
                    <a:p>
                      <a:endParaRPr kumimoji="1" lang="ja-JP" altLang="en-US" sz="800" dirty="0"/>
                    </a:p>
                  </a:txBody>
                  <a:tcPr>
                    <a:solidFill>
                      <a:srgbClr val="F8D1C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年調計算実績</a:t>
                      </a:r>
                      <a:r>
                        <a:rPr kumimoji="1" lang="en-US" altLang="ja-JP" sz="800" dirty="0"/>
                        <a:t>3</a:t>
                      </a:r>
                      <a:r>
                        <a:rPr kumimoji="1" lang="ja-JP" altLang="en-US" sz="800" dirty="0"/>
                        <a:t>マスタ</a:t>
                      </a:r>
                      <a:endParaRPr kumimoji="1" lang="ja-JP" altLang="en-US" sz="800" dirty="0">
                        <a:solidFill>
                          <a:schemeClr val="tx1"/>
                        </a:solidFill>
                      </a:endParaRPr>
                    </a:p>
                  </a:txBody>
                  <a:tcPr/>
                </a:tc>
                <a:extLst>
                  <a:ext uri="{0D108BD9-81ED-4DB2-BD59-A6C34878D82A}">
                    <a16:rowId xmlns:a16="http://schemas.microsoft.com/office/drawing/2014/main" val="4250912696"/>
                  </a:ext>
                </a:extLst>
              </a:tr>
              <a:tr h="289037">
                <a:tc>
                  <a:txBody>
                    <a:bodyPr/>
                    <a:lstStyle/>
                    <a:p>
                      <a:r>
                        <a:rPr kumimoji="1" lang="ja-JP" altLang="en-US" sz="800" dirty="0"/>
                        <a:t>社会保険情報</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社会保険算定実績履歴マスタ</a:t>
                      </a:r>
                      <a:endParaRPr kumimoji="1" lang="ja-JP" altLang="en-US" sz="800" dirty="0">
                        <a:solidFill>
                          <a:schemeClr val="tx1"/>
                        </a:solidFill>
                      </a:endParaRPr>
                    </a:p>
                  </a:txBody>
                  <a:tcPr/>
                </a:tc>
                <a:extLst>
                  <a:ext uri="{0D108BD9-81ED-4DB2-BD59-A6C34878D82A}">
                    <a16:rowId xmlns:a16="http://schemas.microsoft.com/office/drawing/2014/main" val="3232307745"/>
                  </a:ext>
                </a:extLst>
              </a:tr>
            </a:tbl>
          </a:graphicData>
        </a:graphic>
      </p:graphicFrame>
      <p:graphicFrame>
        <p:nvGraphicFramePr>
          <p:cNvPr id="29" name="表 28"/>
          <p:cNvGraphicFramePr>
            <a:graphicFrameLocks noGrp="1"/>
          </p:cNvGraphicFramePr>
          <p:nvPr>
            <p:extLst>
              <p:ext uri="{D42A27DB-BD31-4B8C-83A1-F6EECF244321}">
                <p14:modId xmlns:p14="http://schemas.microsoft.com/office/powerpoint/2010/main" val="2157068635"/>
              </p:ext>
            </p:extLst>
          </p:nvPr>
        </p:nvGraphicFramePr>
        <p:xfrm>
          <a:off x="3037181" y="1205872"/>
          <a:ext cx="2596732" cy="2042160"/>
        </p:xfrm>
        <a:graphic>
          <a:graphicData uri="http://schemas.openxmlformats.org/drawingml/2006/table">
            <a:tbl>
              <a:tblPr firstRow="1" bandRow="1">
                <a:tableStyleId>{21E4AEA4-8DFA-4A89-87EB-49C32662AFE0}</a:tableStyleId>
              </a:tblPr>
              <a:tblGrid>
                <a:gridCol w="1160000">
                  <a:extLst>
                    <a:ext uri="{9D8B030D-6E8A-4147-A177-3AD203B41FA5}">
                      <a16:colId xmlns:a16="http://schemas.microsoft.com/office/drawing/2014/main" val="3605468794"/>
                    </a:ext>
                  </a:extLst>
                </a:gridCol>
                <a:gridCol w="1436732">
                  <a:extLst>
                    <a:ext uri="{9D8B030D-6E8A-4147-A177-3AD203B41FA5}">
                      <a16:colId xmlns:a16="http://schemas.microsoft.com/office/drawing/2014/main" val="3789424605"/>
                    </a:ext>
                  </a:extLst>
                </a:gridCol>
              </a:tblGrid>
              <a:tr h="162041">
                <a:tc>
                  <a:txBody>
                    <a:bodyPr/>
                    <a:lstStyle/>
                    <a:p>
                      <a:r>
                        <a:rPr kumimoji="1" lang="ja-JP" altLang="en-US" sz="800" dirty="0"/>
                        <a:t>カテゴリ名</a:t>
                      </a:r>
                    </a:p>
                  </a:txBody>
                  <a:tcPr/>
                </a:tc>
                <a:tc>
                  <a:txBody>
                    <a:bodyPr/>
                    <a:lstStyle/>
                    <a:p>
                      <a:r>
                        <a:rPr kumimoji="1" lang="ja-JP" altLang="en-US" sz="800" dirty="0"/>
                        <a:t>マスタ名称</a:t>
                      </a:r>
                    </a:p>
                  </a:txBody>
                  <a:tcPr/>
                </a:tc>
                <a:extLst>
                  <a:ext uri="{0D108BD9-81ED-4DB2-BD59-A6C34878D82A}">
                    <a16:rowId xmlns:a16="http://schemas.microsoft.com/office/drawing/2014/main" val="2452939904"/>
                  </a:ext>
                </a:extLst>
              </a:tr>
              <a:tr h="162041">
                <a:tc rowSpan="4">
                  <a:txBody>
                    <a:bodyPr/>
                    <a:lstStyle/>
                    <a:p>
                      <a:r>
                        <a:rPr kumimoji="1" lang="en-US" altLang="ja-JP" sz="800" dirty="0"/>
                        <a:t>PR</a:t>
                      </a:r>
                      <a:r>
                        <a:rPr kumimoji="1" lang="ja-JP" altLang="en-US" sz="800" dirty="0"/>
                        <a:t>基本情報</a:t>
                      </a:r>
                    </a:p>
                  </a:txBody>
                  <a:tcPr/>
                </a:tc>
                <a:tc>
                  <a:txBody>
                    <a:bodyPr/>
                    <a:lstStyle/>
                    <a:p>
                      <a:pPr algn="l"/>
                      <a:r>
                        <a:rPr kumimoji="1" lang="ja-JP" altLang="en-US" sz="800" dirty="0"/>
                        <a:t>基本属性マスタ</a:t>
                      </a:r>
                    </a:p>
                  </a:txBody>
                  <a:tcPr/>
                </a:tc>
                <a:extLst>
                  <a:ext uri="{0D108BD9-81ED-4DB2-BD59-A6C34878D82A}">
                    <a16:rowId xmlns:a16="http://schemas.microsoft.com/office/drawing/2014/main" val="3223150721"/>
                  </a:ext>
                </a:extLst>
              </a:tr>
              <a:tr h="162041">
                <a:tc vMerge="1">
                  <a:txBody>
                    <a:bodyPr/>
                    <a:lstStyle/>
                    <a:p>
                      <a:endParaRPr kumimoji="1" lang="ja-JP" altLang="en-US" sz="800" dirty="0"/>
                    </a:p>
                  </a:txBody>
                  <a:tcPr/>
                </a:tc>
                <a:tc>
                  <a:txBody>
                    <a:bodyPr/>
                    <a:lstStyle/>
                    <a:p>
                      <a:pPr algn="l"/>
                      <a:r>
                        <a:rPr kumimoji="1" lang="ja-JP" altLang="en-US" sz="800" dirty="0"/>
                        <a:t>基本属性拡張項目マスタ</a:t>
                      </a:r>
                    </a:p>
                  </a:txBody>
                  <a:tcPr/>
                </a:tc>
                <a:extLst>
                  <a:ext uri="{0D108BD9-81ED-4DB2-BD59-A6C34878D82A}">
                    <a16:rowId xmlns:a16="http://schemas.microsoft.com/office/drawing/2014/main" val="250815892"/>
                  </a:ext>
                </a:extLst>
              </a:tr>
              <a:tr h="162041">
                <a:tc vMerge="1">
                  <a:txBody>
                    <a:bodyPr/>
                    <a:lstStyle/>
                    <a:p>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家族情報マスタ</a:t>
                      </a:r>
                      <a:endParaRPr kumimoji="1" lang="ja-JP" altLang="en-US" sz="800" dirty="0">
                        <a:solidFill>
                          <a:schemeClr val="tx1"/>
                        </a:solidFill>
                      </a:endParaRPr>
                    </a:p>
                  </a:txBody>
                  <a:tcPr/>
                </a:tc>
                <a:extLst>
                  <a:ext uri="{0D108BD9-81ED-4DB2-BD59-A6C34878D82A}">
                    <a16:rowId xmlns:a16="http://schemas.microsoft.com/office/drawing/2014/main" val="4117638677"/>
                  </a:ext>
                </a:extLst>
              </a:tr>
              <a:tr h="162041">
                <a:tc vMerge="1">
                  <a:txBody>
                    <a:bodyPr/>
                    <a:lstStyle/>
                    <a:p>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個人口座マスタ</a:t>
                      </a:r>
                      <a:endParaRPr kumimoji="1" lang="ja-JP" altLang="en-US" sz="800" dirty="0">
                        <a:solidFill>
                          <a:schemeClr val="tx1"/>
                        </a:solidFill>
                      </a:endParaRPr>
                    </a:p>
                  </a:txBody>
                  <a:tcPr/>
                </a:tc>
                <a:extLst>
                  <a:ext uri="{0D108BD9-81ED-4DB2-BD59-A6C34878D82A}">
                    <a16:rowId xmlns:a16="http://schemas.microsoft.com/office/drawing/2014/main" val="897144455"/>
                  </a:ext>
                </a:extLst>
              </a:tr>
              <a:tr h="162041">
                <a:tc rowSpan="3">
                  <a:txBody>
                    <a:bodyPr/>
                    <a:lstStyle/>
                    <a:p>
                      <a:r>
                        <a:rPr kumimoji="1" lang="ja-JP" altLang="en-US" sz="800" dirty="0">
                          <a:solidFill>
                            <a:srgbClr val="FF0000"/>
                          </a:solidFill>
                        </a:rPr>
                        <a:t>賃金情報</a:t>
                      </a:r>
                      <a:endParaRPr kumimoji="1" lang="en-US" altLang="ja-JP" sz="800" dirty="0">
                        <a:solidFill>
                          <a:srgbClr val="FF0000"/>
                        </a:solidFill>
                      </a:endParaRPr>
                    </a:p>
                    <a:p>
                      <a:r>
                        <a:rPr kumimoji="1" lang="en-US" altLang="ja-JP" sz="800" dirty="0">
                          <a:solidFill>
                            <a:srgbClr val="FF0000"/>
                          </a:solidFill>
                        </a:rPr>
                        <a:t>-</a:t>
                      </a:r>
                      <a:r>
                        <a:rPr kumimoji="1" lang="ja-JP" altLang="en-US" sz="800" dirty="0">
                          <a:solidFill>
                            <a:srgbClr val="FF0000"/>
                          </a:solidFill>
                        </a:rPr>
                        <a:t>画面指定</a:t>
                      </a:r>
                      <a:r>
                        <a:rPr kumimoji="1" lang="en-US" altLang="ja-JP" sz="800" dirty="0">
                          <a:solidFill>
                            <a:srgbClr val="FF0000"/>
                          </a:solidFill>
                        </a:rPr>
                        <a:t>-</a:t>
                      </a:r>
                      <a:endParaRPr kumimoji="1" lang="ja-JP" altLang="en-US" sz="8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FF0000"/>
                          </a:solidFill>
                        </a:rPr>
                        <a:t>賃金台帳マスタ</a:t>
                      </a:r>
                      <a:r>
                        <a:rPr kumimoji="1" lang="en-US" altLang="ja-JP" sz="800" dirty="0">
                          <a:solidFill>
                            <a:srgbClr val="FF0000"/>
                          </a:solidFill>
                        </a:rPr>
                        <a:t>1/2</a:t>
                      </a:r>
                      <a:endParaRPr kumimoji="1" lang="ja-JP" altLang="en-US" sz="800" dirty="0">
                        <a:solidFill>
                          <a:srgbClr val="FF0000"/>
                        </a:solidFill>
                      </a:endParaRPr>
                    </a:p>
                  </a:txBody>
                  <a:tcPr/>
                </a:tc>
                <a:extLst>
                  <a:ext uri="{0D108BD9-81ED-4DB2-BD59-A6C34878D82A}">
                    <a16:rowId xmlns:a16="http://schemas.microsoft.com/office/drawing/2014/main" val="1682054535"/>
                  </a:ext>
                </a:extLst>
              </a:tr>
              <a:tr h="162041">
                <a:tc vMerge="1">
                  <a:txBody>
                    <a:bodyPr/>
                    <a:lstStyle/>
                    <a:p>
                      <a:endParaRPr kumimoji="1" lang="ja-JP" altLang="en-US" sz="800" dirty="0"/>
                    </a:p>
                  </a:txBody>
                  <a:tcPr>
                    <a:solidFill>
                      <a:srgbClr val="F8D1C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FF0000"/>
                          </a:solidFill>
                        </a:rPr>
                        <a:t>賃金台帳マスタ</a:t>
                      </a:r>
                      <a:r>
                        <a:rPr kumimoji="1" lang="en-US" altLang="ja-JP" sz="800" dirty="0">
                          <a:solidFill>
                            <a:srgbClr val="FF0000"/>
                          </a:solidFill>
                        </a:rPr>
                        <a:t>2/2</a:t>
                      </a:r>
                      <a:endParaRPr kumimoji="1" lang="ja-JP" altLang="en-US" sz="800" dirty="0">
                        <a:solidFill>
                          <a:srgbClr val="FF0000"/>
                        </a:solidFill>
                      </a:endParaRPr>
                    </a:p>
                  </a:txBody>
                  <a:tcPr/>
                </a:tc>
                <a:extLst>
                  <a:ext uri="{0D108BD9-81ED-4DB2-BD59-A6C34878D82A}">
                    <a16:rowId xmlns:a16="http://schemas.microsoft.com/office/drawing/2014/main" val="2668885575"/>
                  </a:ext>
                </a:extLst>
              </a:tr>
              <a:tr h="162041">
                <a:tc vMerge="1">
                  <a:txBody>
                    <a:bodyPr/>
                    <a:lstStyle/>
                    <a:p>
                      <a:endParaRPr kumimoji="1" lang="ja-JP" altLang="en-US" sz="800" dirty="0"/>
                    </a:p>
                  </a:txBody>
                  <a:tcPr>
                    <a:solidFill>
                      <a:srgbClr val="F8D1C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FF0000"/>
                          </a:solidFill>
                        </a:rPr>
                        <a:t>賃金台帳社保マスタ</a:t>
                      </a:r>
                    </a:p>
                  </a:txBody>
                  <a:tcPr/>
                </a:tc>
                <a:extLst>
                  <a:ext uri="{0D108BD9-81ED-4DB2-BD59-A6C34878D82A}">
                    <a16:rowId xmlns:a16="http://schemas.microsoft.com/office/drawing/2014/main" val="564925958"/>
                  </a:ext>
                </a:extLst>
              </a:tr>
              <a:tr h="162041">
                <a:tc>
                  <a:txBody>
                    <a:bodyPr/>
                    <a:lstStyle/>
                    <a:p>
                      <a:r>
                        <a:rPr kumimoji="1" lang="ja-JP" altLang="en-US" sz="800" dirty="0"/>
                        <a:t>勤怠情報</a:t>
                      </a:r>
                      <a:endParaRPr kumimoji="1" lang="en-US" altLang="ja-JP" sz="800" dirty="0"/>
                    </a:p>
                    <a:p>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勤怠マスタ</a:t>
                      </a:r>
                      <a:endParaRPr kumimoji="1" lang="ja-JP" altLang="en-US" sz="800" dirty="0">
                        <a:solidFill>
                          <a:schemeClr val="tx1"/>
                        </a:solidFill>
                      </a:endParaRPr>
                    </a:p>
                  </a:txBody>
                  <a:tcPr/>
                </a:tc>
                <a:extLst>
                  <a:ext uri="{0D108BD9-81ED-4DB2-BD59-A6C34878D82A}">
                    <a16:rowId xmlns:a16="http://schemas.microsoft.com/office/drawing/2014/main" val="3642815443"/>
                  </a:ext>
                </a:extLst>
              </a:tr>
            </a:tbl>
          </a:graphicData>
        </a:graphic>
      </p:graphicFrame>
      <p:graphicFrame>
        <p:nvGraphicFramePr>
          <p:cNvPr id="30" name="表 29"/>
          <p:cNvGraphicFramePr>
            <a:graphicFrameLocks noGrp="1"/>
          </p:cNvGraphicFramePr>
          <p:nvPr>
            <p:extLst>
              <p:ext uri="{D42A27DB-BD31-4B8C-83A1-F6EECF244321}">
                <p14:modId xmlns:p14="http://schemas.microsoft.com/office/powerpoint/2010/main" val="1522071528"/>
              </p:ext>
            </p:extLst>
          </p:nvPr>
        </p:nvGraphicFramePr>
        <p:xfrm>
          <a:off x="5958333" y="1203598"/>
          <a:ext cx="2591486" cy="2042160"/>
        </p:xfrm>
        <a:graphic>
          <a:graphicData uri="http://schemas.openxmlformats.org/drawingml/2006/table">
            <a:tbl>
              <a:tblPr firstRow="1" bandRow="1">
                <a:tableStyleId>{21E4AEA4-8DFA-4A89-87EB-49C32662AFE0}</a:tableStyleId>
              </a:tblPr>
              <a:tblGrid>
                <a:gridCol w="1157656">
                  <a:extLst>
                    <a:ext uri="{9D8B030D-6E8A-4147-A177-3AD203B41FA5}">
                      <a16:colId xmlns:a16="http://schemas.microsoft.com/office/drawing/2014/main" val="3605468794"/>
                    </a:ext>
                  </a:extLst>
                </a:gridCol>
                <a:gridCol w="1433830">
                  <a:extLst>
                    <a:ext uri="{9D8B030D-6E8A-4147-A177-3AD203B41FA5}">
                      <a16:colId xmlns:a16="http://schemas.microsoft.com/office/drawing/2014/main" val="3789424605"/>
                    </a:ext>
                  </a:extLst>
                </a:gridCol>
              </a:tblGrid>
              <a:tr h="189983">
                <a:tc>
                  <a:txBody>
                    <a:bodyPr/>
                    <a:lstStyle/>
                    <a:p>
                      <a:r>
                        <a:rPr kumimoji="1" lang="ja-JP" altLang="en-US" sz="800" dirty="0"/>
                        <a:t>カテゴリ名</a:t>
                      </a:r>
                    </a:p>
                  </a:txBody>
                  <a:tcPr/>
                </a:tc>
                <a:tc>
                  <a:txBody>
                    <a:bodyPr/>
                    <a:lstStyle/>
                    <a:p>
                      <a:r>
                        <a:rPr kumimoji="1" lang="ja-JP" altLang="en-US" sz="800" dirty="0"/>
                        <a:t>マスタ名称</a:t>
                      </a:r>
                    </a:p>
                  </a:txBody>
                  <a:tcPr/>
                </a:tc>
                <a:extLst>
                  <a:ext uri="{0D108BD9-81ED-4DB2-BD59-A6C34878D82A}">
                    <a16:rowId xmlns:a16="http://schemas.microsoft.com/office/drawing/2014/main" val="2452939904"/>
                  </a:ext>
                </a:extLst>
              </a:tr>
              <a:tr h="189983">
                <a:tc rowSpan="4">
                  <a:txBody>
                    <a:bodyPr/>
                    <a:lstStyle/>
                    <a:p>
                      <a:r>
                        <a:rPr kumimoji="1" lang="en-US" altLang="ja-JP" sz="800" dirty="0"/>
                        <a:t>PR</a:t>
                      </a:r>
                      <a:r>
                        <a:rPr kumimoji="1" lang="ja-JP" altLang="en-US" sz="800" dirty="0"/>
                        <a:t>基本情報</a:t>
                      </a:r>
                    </a:p>
                  </a:txBody>
                  <a:tcPr/>
                </a:tc>
                <a:tc>
                  <a:txBody>
                    <a:bodyPr/>
                    <a:lstStyle/>
                    <a:p>
                      <a:pPr algn="l"/>
                      <a:r>
                        <a:rPr kumimoji="1" lang="ja-JP" altLang="en-US" sz="800" dirty="0"/>
                        <a:t>基本属性マスタ</a:t>
                      </a:r>
                    </a:p>
                  </a:txBody>
                  <a:tcPr/>
                </a:tc>
                <a:extLst>
                  <a:ext uri="{0D108BD9-81ED-4DB2-BD59-A6C34878D82A}">
                    <a16:rowId xmlns:a16="http://schemas.microsoft.com/office/drawing/2014/main" val="3223150721"/>
                  </a:ext>
                </a:extLst>
              </a:tr>
              <a:tr h="189983">
                <a:tc vMerge="1">
                  <a:txBody>
                    <a:bodyPr/>
                    <a:lstStyle/>
                    <a:p>
                      <a:endParaRPr kumimoji="1" lang="ja-JP" altLang="en-US" sz="800" dirty="0"/>
                    </a:p>
                  </a:txBody>
                  <a:tcPr/>
                </a:tc>
                <a:tc>
                  <a:txBody>
                    <a:bodyPr/>
                    <a:lstStyle/>
                    <a:p>
                      <a:pPr algn="l"/>
                      <a:r>
                        <a:rPr kumimoji="1" lang="ja-JP" altLang="en-US" sz="800" dirty="0"/>
                        <a:t>基本属性拡張項目マスタ</a:t>
                      </a:r>
                    </a:p>
                  </a:txBody>
                  <a:tcPr/>
                </a:tc>
                <a:extLst>
                  <a:ext uri="{0D108BD9-81ED-4DB2-BD59-A6C34878D82A}">
                    <a16:rowId xmlns:a16="http://schemas.microsoft.com/office/drawing/2014/main" val="250815892"/>
                  </a:ext>
                </a:extLst>
              </a:tr>
              <a:tr h="189983">
                <a:tc vMerge="1">
                  <a:txBody>
                    <a:bodyPr/>
                    <a:lstStyle/>
                    <a:p>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家族情報マスタ</a:t>
                      </a:r>
                      <a:endParaRPr kumimoji="1" lang="ja-JP" altLang="en-US" sz="800" dirty="0">
                        <a:solidFill>
                          <a:schemeClr val="tx1"/>
                        </a:solidFill>
                      </a:endParaRPr>
                    </a:p>
                  </a:txBody>
                  <a:tcPr/>
                </a:tc>
                <a:extLst>
                  <a:ext uri="{0D108BD9-81ED-4DB2-BD59-A6C34878D82A}">
                    <a16:rowId xmlns:a16="http://schemas.microsoft.com/office/drawing/2014/main" val="4117638677"/>
                  </a:ext>
                </a:extLst>
              </a:tr>
              <a:tr h="189983">
                <a:tc vMerge="1">
                  <a:txBody>
                    <a:bodyPr/>
                    <a:lstStyle/>
                    <a:p>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個人口座マスタ</a:t>
                      </a:r>
                      <a:endParaRPr kumimoji="1" lang="ja-JP" altLang="en-US" sz="800" dirty="0">
                        <a:solidFill>
                          <a:schemeClr val="tx1"/>
                        </a:solidFill>
                      </a:endParaRPr>
                    </a:p>
                  </a:txBody>
                  <a:tcPr/>
                </a:tc>
                <a:extLst>
                  <a:ext uri="{0D108BD9-81ED-4DB2-BD59-A6C34878D82A}">
                    <a16:rowId xmlns:a16="http://schemas.microsoft.com/office/drawing/2014/main" val="897144455"/>
                  </a:ext>
                </a:extLst>
              </a:tr>
              <a:tr h="189983">
                <a:tc rowSpan="3">
                  <a:txBody>
                    <a:bodyPr/>
                    <a:lstStyle/>
                    <a:p>
                      <a:r>
                        <a:rPr kumimoji="1" lang="ja-JP" altLang="en-US" sz="800" dirty="0"/>
                        <a:t>賃金情報</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賃金台帳マスタ</a:t>
                      </a:r>
                      <a:r>
                        <a:rPr kumimoji="1" lang="en-US" altLang="ja-JP" sz="800" dirty="0"/>
                        <a:t>1/2</a:t>
                      </a:r>
                      <a:endParaRPr kumimoji="1" lang="ja-JP" altLang="en-US" sz="800" dirty="0">
                        <a:solidFill>
                          <a:schemeClr val="tx1"/>
                        </a:solidFill>
                      </a:endParaRPr>
                    </a:p>
                  </a:txBody>
                  <a:tcPr/>
                </a:tc>
                <a:extLst>
                  <a:ext uri="{0D108BD9-81ED-4DB2-BD59-A6C34878D82A}">
                    <a16:rowId xmlns:a16="http://schemas.microsoft.com/office/drawing/2014/main" val="1682054535"/>
                  </a:ext>
                </a:extLst>
              </a:tr>
              <a:tr h="189983">
                <a:tc vMerge="1">
                  <a:txBody>
                    <a:bodyPr/>
                    <a:lstStyle/>
                    <a:p>
                      <a:endParaRPr kumimoji="1" lang="ja-JP" altLang="en-US" sz="800" dirty="0"/>
                    </a:p>
                  </a:txBody>
                  <a:tcPr>
                    <a:solidFill>
                      <a:srgbClr val="F8D1C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賃金台帳マスタ</a:t>
                      </a:r>
                      <a:r>
                        <a:rPr kumimoji="1" lang="en-US" altLang="ja-JP" sz="800" dirty="0"/>
                        <a:t>2/2</a:t>
                      </a:r>
                      <a:endParaRPr kumimoji="1" lang="ja-JP" altLang="en-US" sz="800" dirty="0">
                        <a:solidFill>
                          <a:schemeClr val="tx1"/>
                        </a:solidFill>
                      </a:endParaRPr>
                    </a:p>
                  </a:txBody>
                  <a:tcPr/>
                </a:tc>
                <a:extLst>
                  <a:ext uri="{0D108BD9-81ED-4DB2-BD59-A6C34878D82A}">
                    <a16:rowId xmlns:a16="http://schemas.microsoft.com/office/drawing/2014/main" val="2668885575"/>
                  </a:ext>
                </a:extLst>
              </a:tr>
              <a:tr h="189983">
                <a:tc vMerge="1">
                  <a:txBody>
                    <a:bodyPr/>
                    <a:lstStyle/>
                    <a:p>
                      <a:endParaRPr kumimoji="1" lang="ja-JP" altLang="en-US" sz="800" dirty="0"/>
                    </a:p>
                  </a:txBody>
                  <a:tcPr>
                    <a:solidFill>
                      <a:srgbClr val="F8D1C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賃金台帳社保マスタ</a:t>
                      </a:r>
                      <a:endParaRPr kumimoji="1" lang="ja-JP" altLang="en-US" sz="800" dirty="0">
                        <a:solidFill>
                          <a:schemeClr val="tx1"/>
                        </a:solidFill>
                      </a:endParaRPr>
                    </a:p>
                  </a:txBody>
                  <a:tcPr/>
                </a:tc>
                <a:extLst>
                  <a:ext uri="{0D108BD9-81ED-4DB2-BD59-A6C34878D82A}">
                    <a16:rowId xmlns:a16="http://schemas.microsoft.com/office/drawing/2014/main" val="564925958"/>
                  </a:ext>
                </a:extLst>
              </a:tr>
              <a:tr h="298544">
                <a:tc>
                  <a:txBody>
                    <a:bodyPr/>
                    <a:lstStyle/>
                    <a:p>
                      <a:r>
                        <a:rPr kumimoji="1" lang="ja-JP" altLang="en-US" sz="800" dirty="0">
                          <a:solidFill>
                            <a:srgbClr val="FF0000"/>
                          </a:solidFill>
                        </a:rPr>
                        <a:t>勤怠情報</a:t>
                      </a:r>
                      <a:endParaRPr kumimoji="1" lang="en-US" altLang="ja-JP" sz="800" dirty="0">
                        <a:solidFill>
                          <a:srgbClr val="FF0000"/>
                        </a:solidFill>
                      </a:endParaRPr>
                    </a:p>
                    <a:p>
                      <a:r>
                        <a:rPr kumimoji="1" lang="en-US" altLang="ja-JP" sz="800" dirty="0">
                          <a:solidFill>
                            <a:srgbClr val="FF0000"/>
                          </a:solidFill>
                        </a:rPr>
                        <a:t>-</a:t>
                      </a:r>
                      <a:r>
                        <a:rPr kumimoji="1" lang="ja-JP" altLang="en-US" sz="800" dirty="0">
                          <a:solidFill>
                            <a:srgbClr val="FF0000"/>
                          </a:solidFill>
                        </a:rPr>
                        <a:t>画面指定</a:t>
                      </a:r>
                      <a:r>
                        <a:rPr kumimoji="1" lang="en-US" altLang="ja-JP" sz="800" dirty="0">
                          <a:solidFill>
                            <a:srgbClr val="FF0000"/>
                          </a:solidFill>
                        </a:rPr>
                        <a:t>-</a:t>
                      </a:r>
                      <a:endParaRPr kumimoji="1" lang="ja-JP" altLang="en-US" sz="8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FF0000"/>
                          </a:solidFill>
                        </a:rPr>
                        <a:t>勤怠マスタ</a:t>
                      </a:r>
                    </a:p>
                  </a:txBody>
                  <a:tcPr/>
                </a:tc>
                <a:extLst>
                  <a:ext uri="{0D108BD9-81ED-4DB2-BD59-A6C34878D82A}">
                    <a16:rowId xmlns:a16="http://schemas.microsoft.com/office/drawing/2014/main" val="3642815443"/>
                  </a:ext>
                </a:extLst>
              </a:tr>
            </a:tbl>
          </a:graphicData>
        </a:graphic>
      </p:graphicFrame>
      <p:graphicFrame>
        <p:nvGraphicFramePr>
          <p:cNvPr id="31" name="表 30"/>
          <p:cNvGraphicFramePr>
            <a:graphicFrameLocks noGrp="1"/>
          </p:cNvGraphicFramePr>
          <p:nvPr>
            <p:extLst>
              <p:ext uri="{D42A27DB-BD31-4B8C-83A1-F6EECF244321}">
                <p14:modId xmlns:p14="http://schemas.microsoft.com/office/powerpoint/2010/main" val="2466603116"/>
              </p:ext>
            </p:extLst>
          </p:nvPr>
        </p:nvGraphicFramePr>
        <p:xfrm>
          <a:off x="3039649" y="3332470"/>
          <a:ext cx="2594264" cy="1706880"/>
        </p:xfrm>
        <a:graphic>
          <a:graphicData uri="http://schemas.openxmlformats.org/drawingml/2006/table">
            <a:tbl>
              <a:tblPr firstRow="1" bandRow="1">
                <a:tableStyleId>{21E4AEA4-8DFA-4A89-87EB-49C32662AFE0}</a:tableStyleId>
              </a:tblPr>
              <a:tblGrid>
                <a:gridCol w="1158898">
                  <a:extLst>
                    <a:ext uri="{9D8B030D-6E8A-4147-A177-3AD203B41FA5}">
                      <a16:colId xmlns:a16="http://schemas.microsoft.com/office/drawing/2014/main" val="3605468794"/>
                    </a:ext>
                  </a:extLst>
                </a:gridCol>
                <a:gridCol w="1435366">
                  <a:extLst>
                    <a:ext uri="{9D8B030D-6E8A-4147-A177-3AD203B41FA5}">
                      <a16:colId xmlns:a16="http://schemas.microsoft.com/office/drawing/2014/main" val="3789424605"/>
                    </a:ext>
                  </a:extLst>
                </a:gridCol>
              </a:tblGrid>
              <a:tr h="206120">
                <a:tc>
                  <a:txBody>
                    <a:bodyPr/>
                    <a:lstStyle/>
                    <a:p>
                      <a:r>
                        <a:rPr kumimoji="1" lang="ja-JP" altLang="en-US" sz="800" dirty="0"/>
                        <a:t>カテゴリ名</a:t>
                      </a:r>
                    </a:p>
                  </a:txBody>
                  <a:tcPr/>
                </a:tc>
                <a:tc>
                  <a:txBody>
                    <a:bodyPr/>
                    <a:lstStyle/>
                    <a:p>
                      <a:r>
                        <a:rPr kumimoji="1" lang="ja-JP" altLang="en-US" sz="800" dirty="0"/>
                        <a:t>マスタ名称</a:t>
                      </a:r>
                    </a:p>
                  </a:txBody>
                  <a:tcPr/>
                </a:tc>
                <a:extLst>
                  <a:ext uri="{0D108BD9-81ED-4DB2-BD59-A6C34878D82A}">
                    <a16:rowId xmlns:a16="http://schemas.microsoft.com/office/drawing/2014/main" val="2452939904"/>
                  </a:ext>
                </a:extLst>
              </a:tr>
              <a:tr h="206120">
                <a:tc rowSpan="4">
                  <a:txBody>
                    <a:bodyPr/>
                    <a:lstStyle/>
                    <a:p>
                      <a:r>
                        <a:rPr kumimoji="1" lang="en-US" altLang="ja-JP" sz="800" dirty="0"/>
                        <a:t>PR</a:t>
                      </a:r>
                      <a:r>
                        <a:rPr kumimoji="1" lang="ja-JP" altLang="en-US" sz="800" dirty="0"/>
                        <a:t>基本情報</a:t>
                      </a:r>
                      <a:endParaRPr kumimoji="1" lang="ja-JP" altLang="en-US" sz="800" dirty="0">
                        <a:solidFill>
                          <a:schemeClr val="tx1"/>
                        </a:solidFill>
                      </a:endParaRPr>
                    </a:p>
                  </a:txBody>
                  <a:tcPr/>
                </a:tc>
                <a:tc>
                  <a:txBody>
                    <a:bodyPr/>
                    <a:lstStyle/>
                    <a:p>
                      <a:pPr algn="l"/>
                      <a:r>
                        <a:rPr kumimoji="1" lang="ja-JP" altLang="en-US" sz="800" dirty="0"/>
                        <a:t>基本属性マスタ</a:t>
                      </a:r>
                    </a:p>
                  </a:txBody>
                  <a:tcPr/>
                </a:tc>
                <a:extLst>
                  <a:ext uri="{0D108BD9-81ED-4DB2-BD59-A6C34878D82A}">
                    <a16:rowId xmlns:a16="http://schemas.microsoft.com/office/drawing/2014/main" val="3223150721"/>
                  </a:ext>
                </a:extLst>
              </a:tr>
              <a:tr h="206120">
                <a:tc vMerge="1">
                  <a:txBody>
                    <a:bodyPr/>
                    <a:lstStyle/>
                    <a:p>
                      <a:endParaRPr kumimoji="1" lang="ja-JP" altLang="en-US" sz="800" dirty="0"/>
                    </a:p>
                  </a:txBody>
                  <a:tcPr/>
                </a:tc>
                <a:tc>
                  <a:txBody>
                    <a:bodyPr/>
                    <a:lstStyle/>
                    <a:p>
                      <a:pPr algn="l"/>
                      <a:r>
                        <a:rPr kumimoji="1" lang="ja-JP" altLang="en-US" sz="800" dirty="0"/>
                        <a:t>基本属性拡張項目マスタ</a:t>
                      </a:r>
                    </a:p>
                  </a:txBody>
                  <a:tcPr/>
                </a:tc>
                <a:extLst>
                  <a:ext uri="{0D108BD9-81ED-4DB2-BD59-A6C34878D82A}">
                    <a16:rowId xmlns:a16="http://schemas.microsoft.com/office/drawing/2014/main" val="250815892"/>
                  </a:ext>
                </a:extLst>
              </a:tr>
              <a:tr h="206120">
                <a:tc vMerge="1">
                  <a:txBody>
                    <a:bodyPr/>
                    <a:lstStyle/>
                    <a:p>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家族情報マスタ</a:t>
                      </a:r>
                      <a:endParaRPr kumimoji="1" lang="ja-JP" altLang="en-US" sz="800" dirty="0">
                        <a:solidFill>
                          <a:schemeClr val="tx1"/>
                        </a:solidFill>
                      </a:endParaRPr>
                    </a:p>
                  </a:txBody>
                  <a:tcPr/>
                </a:tc>
                <a:extLst>
                  <a:ext uri="{0D108BD9-81ED-4DB2-BD59-A6C34878D82A}">
                    <a16:rowId xmlns:a16="http://schemas.microsoft.com/office/drawing/2014/main" val="4117638677"/>
                  </a:ext>
                </a:extLst>
              </a:tr>
              <a:tr h="206120">
                <a:tc vMerge="1">
                  <a:txBody>
                    <a:bodyPr/>
                    <a:lstStyle/>
                    <a:p>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個人口座マスタ</a:t>
                      </a:r>
                      <a:endParaRPr kumimoji="1" lang="ja-JP" altLang="en-US" sz="800" dirty="0">
                        <a:solidFill>
                          <a:schemeClr val="tx1"/>
                        </a:solidFill>
                      </a:endParaRPr>
                    </a:p>
                  </a:txBody>
                  <a:tcPr/>
                </a:tc>
                <a:extLst>
                  <a:ext uri="{0D108BD9-81ED-4DB2-BD59-A6C34878D82A}">
                    <a16:rowId xmlns:a16="http://schemas.microsoft.com/office/drawing/2014/main" val="897144455"/>
                  </a:ext>
                </a:extLst>
              </a:tr>
              <a:tr h="206120">
                <a:tc rowSpan="3">
                  <a:txBody>
                    <a:bodyPr/>
                    <a:lstStyle/>
                    <a:p>
                      <a:r>
                        <a:rPr kumimoji="1" lang="ja-JP" altLang="en-US" sz="800" dirty="0">
                          <a:solidFill>
                            <a:srgbClr val="FF0000"/>
                          </a:solidFill>
                        </a:rPr>
                        <a:t>年末調整情報</a:t>
                      </a:r>
                      <a:endParaRPr kumimoji="1" lang="en-US" altLang="ja-JP" sz="800" dirty="0">
                        <a:solidFill>
                          <a:srgbClr val="FF0000"/>
                        </a:solidFill>
                      </a:endParaRPr>
                    </a:p>
                    <a:p>
                      <a:r>
                        <a:rPr kumimoji="1" lang="en-US" altLang="ja-JP" sz="800" dirty="0">
                          <a:solidFill>
                            <a:srgbClr val="FF0000"/>
                          </a:solidFill>
                        </a:rPr>
                        <a:t>-</a:t>
                      </a:r>
                      <a:r>
                        <a:rPr kumimoji="1" lang="ja-JP" altLang="en-US" sz="800" dirty="0">
                          <a:solidFill>
                            <a:srgbClr val="FF0000"/>
                          </a:solidFill>
                        </a:rPr>
                        <a:t>画面指定</a:t>
                      </a:r>
                      <a:r>
                        <a:rPr kumimoji="1" lang="en-US" altLang="ja-JP" sz="800" dirty="0">
                          <a:solidFill>
                            <a:srgbClr val="FF0000"/>
                          </a:solidFill>
                        </a:rPr>
                        <a:t>-</a:t>
                      </a:r>
                      <a:endParaRPr kumimoji="1" lang="ja-JP" altLang="en-US" sz="800" dirty="0">
                        <a:solidFill>
                          <a:srgbClr val="FF0000"/>
                        </a:solidFill>
                      </a:endParaRPr>
                    </a:p>
                    <a:p>
                      <a:endParaRPr kumimoji="1" lang="ja-JP" altLang="en-US" sz="8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FF0000"/>
                          </a:solidFill>
                        </a:rPr>
                        <a:t>年調計算実績マスタ</a:t>
                      </a:r>
                    </a:p>
                  </a:txBody>
                  <a:tcPr/>
                </a:tc>
                <a:extLst>
                  <a:ext uri="{0D108BD9-81ED-4DB2-BD59-A6C34878D82A}">
                    <a16:rowId xmlns:a16="http://schemas.microsoft.com/office/drawing/2014/main" val="2538128582"/>
                  </a:ext>
                </a:extLst>
              </a:tr>
              <a:tr h="206120">
                <a:tc vMerge="1">
                  <a:txBody>
                    <a:bodyPr/>
                    <a:lstStyle/>
                    <a:p>
                      <a:endParaRPr kumimoji="1" lang="ja-JP" altLang="en-US" sz="800" dirty="0"/>
                    </a:p>
                  </a:txBody>
                  <a:tcPr>
                    <a:solidFill>
                      <a:srgbClr val="F8D1C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FF0000"/>
                          </a:solidFill>
                        </a:rPr>
                        <a:t>年調計算実績</a:t>
                      </a:r>
                      <a:r>
                        <a:rPr kumimoji="1" lang="en-US" altLang="ja-JP" sz="800" dirty="0">
                          <a:solidFill>
                            <a:srgbClr val="FF0000"/>
                          </a:solidFill>
                        </a:rPr>
                        <a:t>2</a:t>
                      </a:r>
                      <a:r>
                        <a:rPr kumimoji="1" lang="ja-JP" altLang="en-US" sz="800" dirty="0">
                          <a:solidFill>
                            <a:srgbClr val="FF0000"/>
                          </a:solidFill>
                        </a:rPr>
                        <a:t>マスタ</a:t>
                      </a:r>
                    </a:p>
                  </a:txBody>
                  <a:tcPr/>
                </a:tc>
                <a:extLst>
                  <a:ext uri="{0D108BD9-81ED-4DB2-BD59-A6C34878D82A}">
                    <a16:rowId xmlns:a16="http://schemas.microsoft.com/office/drawing/2014/main" val="3278425090"/>
                  </a:ext>
                </a:extLst>
              </a:tr>
              <a:tr h="206120">
                <a:tc vMerge="1">
                  <a:txBody>
                    <a:bodyPr/>
                    <a:lstStyle/>
                    <a:p>
                      <a:endParaRPr kumimoji="1" lang="ja-JP" altLang="en-US" sz="800" dirty="0"/>
                    </a:p>
                  </a:txBody>
                  <a:tcPr>
                    <a:solidFill>
                      <a:srgbClr val="F8D1C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FF0000"/>
                          </a:solidFill>
                        </a:rPr>
                        <a:t>年調計算実績</a:t>
                      </a:r>
                      <a:r>
                        <a:rPr kumimoji="1" lang="en-US" altLang="ja-JP" sz="800" dirty="0">
                          <a:solidFill>
                            <a:srgbClr val="FF0000"/>
                          </a:solidFill>
                        </a:rPr>
                        <a:t>3</a:t>
                      </a:r>
                      <a:r>
                        <a:rPr kumimoji="1" lang="ja-JP" altLang="en-US" sz="800" dirty="0">
                          <a:solidFill>
                            <a:srgbClr val="FF0000"/>
                          </a:solidFill>
                        </a:rPr>
                        <a:t>マスタ</a:t>
                      </a:r>
                    </a:p>
                  </a:txBody>
                  <a:tcPr/>
                </a:tc>
                <a:extLst>
                  <a:ext uri="{0D108BD9-81ED-4DB2-BD59-A6C34878D82A}">
                    <a16:rowId xmlns:a16="http://schemas.microsoft.com/office/drawing/2014/main" val="4250912696"/>
                  </a:ext>
                </a:extLst>
              </a:tr>
            </a:tbl>
          </a:graphicData>
        </a:graphic>
      </p:graphicFrame>
      <p:graphicFrame>
        <p:nvGraphicFramePr>
          <p:cNvPr id="32" name="表 31"/>
          <p:cNvGraphicFramePr>
            <a:graphicFrameLocks noGrp="1"/>
          </p:cNvGraphicFramePr>
          <p:nvPr>
            <p:extLst>
              <p:ext uri="{D42A27DB-BD31-4B8C-83A1-F6EECF244321}">
                <p14:modId xmlns:p14="http://schemas.microsoft.com/office/powerpoint/2010/main" val="2100850734"/>
              </p:ext>
            </p:extLst>
          </p:nvPr>
        </p:nvGraphicFramePr>
        <p:xfrm>
          <a:off x="5976155" y="3343570"/>
          <a:ext cx="2808313" cy="1447497"/>
        </p:xfrm>
        <a:graphic>
          <a:graphicData uri="http://schemas.openxmlformats.org/drawingml/2006/table">
            <a:tbl>
              <a:tblPr firstRow="1" bandRow="1">
                <a:tableStyleId>{21E4AEA4-8DFA-4A89-87EB-49C32662AFE0}</a:tableStyleId>
              </a:tblPr>
              <a:tblGrid>
                <a:gridCol w="1254516">
                  <a:extLst>
                    <a:ext uri="{9D8B030D-6E8A-4147-A177-3AD203B41FA5}">
                      <a16:colId xmlns:a16="http://schemas.microsoft.com/office/drawing/2014/main" val="3605468794"/>
                    </a:ext>
                  </a:extLst>
                </a:gridCol>
                <a:gridCol w="1553797">
                  <a:extLst>
                    <a:ext uri="{9D8B030D-6E8A-4147-A177-3AD203B41FA5}">
                      <a16:colId xmlns:a16="http://schemas.microsoft.com/office/drawing/2014/main" val="3789424605"/>
                    </a:ext>
                  </a:extLst>
                </a:gridCol>
              </a:tblGrid>
              <a:tr h="188392">
                <a:tc>
                  <a:txBody>
                    <a:bodyPr/>
                    <a:lstStyle/>
                    <a:p>
                      <a:r>
                        <a:rPr kumimoji="1" lang="ja-JP" altLang="en-US" sz="800" dirty="0"/>
                        <a:t>カテゴリ名</a:t>
                      </a:r>
                    </a:p>
                  </a:txBody>
                  <a:tcPr/>
                </a:tc>
                <a:tc>
                  <a:txBody>
                    <a:bodyPr/>
                    <a:lstStyle/>
                    <a:p>
                      <a:r>
                        <a:rPr kumimoji="1" lang="ja-JP" altLang="en-US" sz="800" dirty="0"/>
                        <a:t>マスタ名称</a:t>
                      </a:r>
                    </a:p>
                  </a:txBody>
                  <a:tcPr/>
                </a:tc>
                <a:extLst>
                  <a:ext uri="{0D108BD9-81ED-4DB2-BD59-A6C34878D82A}">
                    <a16:rowId xmlns:a16="http://schemas.microsoft.com/office/drawing/2014/main" val="2452939904"/>
                  </a:ext>
                </a:extLst>
              </a:tr>
              <a:tr h="188392">
                <a:tc rowSpan="4">
                  <a:txBody>
                    <a:bodyPr/>
                    <a:lstStyle/>
                    <a:p>
                      <a:r>
                        <a:rPr kumimoji="1" lang="en-US" altLang="ja-JP" sz="800" dirty="0"/>
                        <a:t>PR</a:t>
                      </a:r>
                      <a:r>
                        <a:rPr kumimoji="1" lang="ja-JP" altLang="en-US" sz="800" dirty="0"/>
                        <a:t>基本情報</a:t>
                      </a:r>
                      <a:endParaRPr kumimoji="1" lang="en-US" altLang="ja-JP" sz="800" dirty="0">
                        <a:solidFill>
                          <a:schemeClr val="tx1"/>
                        </a:solidFill>
                      </a:endParaRPr>
                    </a:p>
                  </a:txBody>
                  <a:tcPr/>
                </a:tc>
                <a:tc>
                  <a:txBody>
                    <a:bodyPr/>
                    <a:lstStyle/>
                    <a:p>
                      <a:pPr algn="l"/>
                      <a:r>
                        <a:rPr kumimoji="1" lang="ja-JP" altLang="en-US" sz="800" dirty="0"/>
                        <a:t>基本属性マスタ</a:t>
                      </a:r>
                    </a:p>
                  </a:txBody>
                  <a:tcPr/>
                </a:tc>
                <a:extLst>
                  <a:ext uri="{0D108BD9-81ED-4DB2-BD59-A6C34878D82A}">
                    <a16:rowId xmlns:a16="http://schemas.microsoft.com/office/drawing/2014/main" val="3223150721"/>
                  </a:ext>
                </a:extLst>
              </a:tr>
              <a:tr h="258777">
                <a:tc vMerge="1">
                  <a:txBody>
                    <a:bodyPr/>
                    <a:lstStyle/>
                    <a:p>
                      <a:endParaRPr kumimoji="1" lang="ja-JP" altLang="en-US" sz="800" dirty="0"/>
                    </a:p>
                  </a:txBody>
                  <a:tcPr/>
                </a:tc>
                <a:tc>
                  <a:txBody>
                    <a:bodyPr/>
                    <a:lstStyle/>
                    <a:p>
                      <a:pPr algn="l"/>
                      <a:r>
                        <a:rPr kumimoji="1" lang="ja-JP" altLang="en-US" sz="800" dirty="0"/>
                        <a:t>基本属性拡張項目マスタ</a:t>
                      </a:r>
                    </a:p>
                  </a:txBody>
                  <a:tcPr/>
                </a:tc>
                <a:extLst>
                  <a:ext uri="{0D108BD9-81ED-4DB2-BD59-A6C34878D82A}">
                    <a16:rowId xmlns:a16="http://schemas.microsoft.com/office/drawing/2014/main" val="250815892"/>
                  </a:ext>
                </a:extLst>
              </a:tr>
              <a:tr h="188392">
                <a:tc vMerge="1">
                  <a:txBody>
                    <a:bodyPr/>
                    <a:lstStyle/>
                    <a:p>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家族情報マスタ</a:t>
                      </a:r>
                      <a:endParaRPr kumimoji="1" lang="ja-JP" altLang="en-US" sz="800" dirty="0">
                        <a:solidFill>
                          <a:schemeClr val="tx1"/>
                        </a:solidFill>
                      </a:endParaRPr>
                    </a:p>
                  </a:txBody>
                  <a:tcPr/>
                </a:tc>
                <a:extLst>
                  <a:ext uri="{0D108BD9-81ED-4DB2-BD59-A6C34878D82A}">
                    <a16:rowId xmlns:a16="http://schemas.microsoft.com/office/drawing/2014/main" val="4117638677"/>
                  </a:ext>
                </a:extLst>
              </a:tr>
              <a:tr h="188392">
                <a:tc vMerge="1">
                  <a:txBody>
                    <a:bodyPr/>
                    <a:lstStyle/>
                    <a:p>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個人口座マスタ</a:t>
                      </a:r>
                      <a:endParaRPr kumimoji="1" lang="ja-JP" altLang="en-US" sz="800" dirty="0">
                        <a:solidFill>
                          <a:schemeClr val="tx1"/>
                        </a:solidFill>
                      </a:endParaRPr>
                    </a:p>
                  </a:txBody>
                  <a:tcPr/>
                </a:tc>
                <a:extLst>
                  <a:ext uri="{0D108BD9-81ED-4DB2-BD59-A6C34878D82A}">
                    <a16:rowId xmlns:a16="http://schemas.microsoft.com/office/drawing/2014/main" val="897144455"/>
                  </a:ext>
                </a:extLst>
              </a:tr>
              <a:tr h="258777">
                <a:tc>
                  <a:txBody>
                    <a:bodyPr/>
                    <a:lstStyle/>
                    <a:p>
                      <a:r>
                        <a:rPr kumimoji="1" lang="ja-JP" altLang="en-US" sz="800" dirty="0">
                          <a:solidFill>
                            <a:srgbClr val="FF0000"/>
                          </a:solidFill>
                        </a:rPr>
                        <a:t>社会保険情報</a:t>
                      </a:r>
                      <a:endParaRPr kumimoji="1" lang="en-US" altLang="ja-JP" sz="8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rgbClr val="FF0000"/>
                          </a:solidFill>
                        </a:rPr>
                        <a:t>-</a:t>
                      </a:r>
                      <a:r>
                        <a:rPr kumimoji="1" lang="ja-JP" altLang="en-US" sz="800" dirty="0">
                          <a:solidFill>
                            <a:srgbClr val="FF0000"/>
                          </a:solidFill>
                        </a:rPr>
                        <a:t>画面指定</a:t>
                      </a:r>
                      <a:r>
                        <a:rPr kumimoji="1" lang="en-US" altLang="ja-JP" sz="800" dirty="0">
                          <a:solidFill>
                            <a:srgbClr val="FF0000"/>
                          </a:solidFill>
                        </a:rPr>
                        <a:t>-</a:t>
                      </a:r>
                      <a:endParaRPr kumimoji="1" lang="ja-JP" altLang="en-US" sz="8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FF0000"/>
                          </a:solidFill>
                        </a:rPr>
                        <a:t>社会保険算定実績履歴マスタ</a:t>
                      </a:r>
                    </a:p>
                  </a:txBody>
                  <a:tcPr/>
                </a:tc>
                <a:extLst>
                  <a:ext uri="{0D108BD9-81ED-4DB2-BD59-A6C34878D82A}">
                    <a16:rowId xmlns:a16="http://schemas.microsoft.com/office/drawing/2014/main" val="3232307745"/>
                  </a:ext>
                </a:extLst>
              </a:tr>
            </a:tbl>
          </a:graphicData>
        </a:graphic>
      </p:graphicFrame>
      <p:sp>
        <p:nvSpPr>
          <p:cNvPr id="33" name="正方形/長方形 32"/>
          <p:cNvSpPr/>
          <p:nvPr/>
        </p:nvSpPr>
        <p:spPr>
          <a:xfrm>
            <a:off x="132069" y="4185910"/>
            <a:ext cx="2615860" cy="415498"/>
          </a:xfrm>
          <a:prstGeom prst="rect">
            <a:avLst/>
          </a:prstGeom>
        </p:spPr>
        <p:txBody>
          <a:bodyPr wrap="square">
            <a:spAutoFit/>
          </a:bodyPr>
          <a:lstStyle/>
          <a:p>
            <a:pPr lvl="0" defTabSz="685800">
              <a:defRPr/>
            </a:pPr>
            <a:r>
              <a:rPr lang="en-US" altLang="ja-JP" sz="1050" dirty="0"/>
              <a:t>PR</a:t>
            </a:r>
            <a:r>
              <a:rPr lang="ja-JP" altLang="en-US" sz="1050" dirty="0"/>
              <a:t>基本属性を選択した場合は全カテゴリが一覧表示されます</a:t>
            </a:r>
            <a:endParaRPr lang="en-US" altLang="ja-JP" sz="1050" dirty="0"/>
          </a:p>
        </p:txBody>
      </p:sp>
    </p:spTree>
    <p:extLst>
      <p:ext uri="{BB962C8B-B14F-4D97-AF65-F5344CB8AC3E}">
        <p14:creationId xmlns:p14="http://schemas.microsoft.com/office/powerpoint/2010/main" val="20089187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368800" y="1418120"/>
            <a:ext cx="5302192" cy="3313870"/>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80</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6"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人事管理・給与管理</a:t>
            </a:r>
            <a:r>
              <a:rPr lang="en-US" altLang="ja-JP" sz="2000" dirty="0">
                <a:solidFill>
                  <a:prstClr val="white"/>
                </a:solidFill>
                <a:latin typeface="+mn-ea"/>
              </a:rPr>
              <a:t/>
            </a:r>
            <a:br>
              <a:rPr lang="en-US" altLang="ja-JP" sz="2000" dirty="0">
                <a:solidFill>
                  <a:prstClr val="white"/>
                </a:solidFill>
                <a:latin typeface="+mn-ea"/>
              </a:rPr>
            </a:br>
            <a:r>
              <a:rPr lang="en-US" altLang="ja-JP" sz="1800" dirty="0">
                <a:solidFill>
                  <a:prstClr val="white"/>
                </a:solidFill>
                <a:latin typeface="+mn-ea"/>
              </a:rPr>
              <a:t>9. </a:t>
            </a:r>
            <a:r>
              <a:rPr lang="ja-JP" altLang="en-US" sz="1800" dirty="0">
                <a:solidFill>
                  <a:prstClr val="white"/>
                </a:solidFill>
                <a:latin typeface="+mn-ea"/>
              </a:rPr>
              <a:t>年間賃金台帳の機能強化</a:t>
            </a:r>
            <a:endParaRPr kumimoji="1" lang="ja-JP" altLang="en-US" sz="1800" dirty="0">
              <a:latin typeface="+mn-ea"/>
              <a:ea typeface="+mn-ea"/>
            </a:endParaRPr>
          </a:p>
        </p:txBody>
      </p:sp>
      <p:sp>
        <p:nvSpPr>
          <p:cNvPr id="8" name="テキスト プレースホルダー 2"/>
          <p:cNvSpPr txBox="1">
            <a:spLocks/>
          </p:cNvSpPr>
          <p:nvPr/>
        </p:nvSpPr>
        <p:spPr>
          <a:xfrm>
            <a:off x="287524" y="915566"/>
            <a:ext cx="450050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dirty="0">
                <a:solidFill>
                  <a:prstClr val="black"/>
                </a:solidFill>
              </a:rPr>
              <a:t>〇出力対象従業員番号の複数選択機能の追加</a:t>
            </a:r>
            <a:endParaRPr lang="en-US" altLang="ja-JP" sz="825" dirty="0">
              <a:solidFill>
                <a:prstClr val="black"/>
              </a:solidFill>
              <a:latin typeface="メイリオ"/>
              <a:ea typeface="メイリオ"/>
            </a:endParaRPr>
          </a:p>
        </p:txBody>
      </p:sp>
      <p:sp>
        <p:nvSpPr>
          <p:cNvPr id="16" name="正方形/長方形 15"/>
          <p:cNvSpPr/>
          <p:nvPr/>
        </p:nvSpPr>
        <p:spPr>
          <a:xfrm>
            <a:off x="683916" y="2751770"/>
            <a:ext cx="3023988" cy="4680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8" name="正方形/長方形 17"/>
          <p:cNvSpPr/>
          <p:nvPr/>
        </p:nvSpPr>
        <p:spPr>
          <a:xfrm>
            <a:off x="5832140" y="1378412"/>
            <a:ext cx="3060340" cy="1054135"/>
          </a:xfrm>
          <a:prstGeom prst="rect">
            <a:avLst/>
          </a:prstGeom>
        </p:spPr>
        <p:txBody>
          <a:bodyPr wrap="square">
            <a:spAutoFit/>
          </a:bodyPr>
          <a:lstStyle/>
          <a:p>
            <a:pPr lvl="0" defTabSz="685800">
              <a:defRPr/>
            </a:pPr>
            <a:r>
              <a:rPr lang="ja-JP" altLang="en-US" sz="1050" dirty="0"/>
              <a:t>＜条件指定 </a:t>
            </a:r>
            <a:r>
              <a:rPr lang="en-US" altLang="ja-JP" sz="1050" dirty="0"/>
              <a:t>– </a:t>
            </a:r>
            <a:r>
              <a:rPr lang="ja-JP" altLang="en-US" sz="1050" dirty="0"/>
              <a:t>従業員番号＞</a:t>
            </a:r>
            <a:endParaRPr lang="en-US" altLang="ja-JP" sz="1050" dirty="0"/>
          </a:p>
          <a:p>
            <a:pPr lvl="0" defTabSz="685800">
              <a:defRPr/>
            </a:pPr>
            <a:r>
              <a:rPr lang="ja-JP" altLang="en-US" sz="1050" dirty="0"/>
              <a:t>〇従業員番号の「範囲選択」・「複数選択」を</a:t>
            </a:r>
            <a:endParaRPr lang="en-US" altLang="ja-JP" sz="1050" dirty="0"/>
          </a:p>
          <a:p>
            <a:pPr lvl="0" defTabSz="685800">
              <a:defRPr/>
            </a:pPr>
            <a:r>
              <a:rPr lang="ja-JP" altLang="en-US" sz="1050" dirty="0"/>
              <a:t>　選択します</a:t>
            </a:r>
            <a:endParaRPr lang="en-US" altLang="ja-JP" sz="1050" dirty="0"/>
          </a:p>
          <a:p>
            <a:pPr lvl="0" defTabSz="685800">
              <a:defRPr/>
            </a:pPr>
            <a:r>
              <a:rPr lang="ja-JP" altLang="en-US" sz="1050" dirty="0"/>
              <a:t>　「複数選択」ボタンを押下すると</a:t>
            </a:r>
            <a:endParaRPr lang="en-US" altLang="ja-JP" sz="1050" dirty="0"/>
          </a:p>
          <a:p>
            <a:pPr lvl="0" defTabSz="685800">
              <a:defRPr/>
            </a:pPr>
            <a:r>
              <a:rPr lang="ja-JP" altLang="en-US" sz="1050" dirty="0"/>
              <a:t>　［複数社員選択」子画面が表示され、</a:t>
            </a:r>
            <a:endParaRPr lang="en-US" altLang="ja-JP" sz="1050" dirty="0"/>
          </a:p>
          <a:p>
            <a:pPr lvl="0" defTabSz="685800">
              <a:defRPr/>
            </a:pPr>
            <a:r>
              <a:rPr lang="ja-JP" altLang="en-US" sz="1050" dirty="0"/>
              <a:t>　最大</a:t>
            </a:r>
            <a:r>
              <a:rPr lang="en-US" altLang="ja-JP" sz="1050" dirty="0"/>
              <a:t>10</a:t>
            </a:r>
            <a:r>
              <a:rPr lang="ja-JP" altLang="en-US" sz="1050" dirty="0"/>
              <a:t>人まで選択することができます</a:t>
            </a:r>
            <a:endParaRPr lang="en-US" altLang="ja-JP" sz="1000" dirty="0"/>
          </a:p>
        </p:txBody>
      </p:sp>
      <p:sp>
        <p:nvSpPr>
          <p:cNvPr id="13" name="テキスト プレースホルダー 2"/>
          <p:cNvSpPr txBox="1">
            <a:spLocks/>
          </p:cNvSpPr>
          <p:nvPr/>
        </p:nvSpPr>
        <p:spPr>
          <a:xfrm>
            <a:off x="396450" y="1167594"/>
            <a:ext cx="1861444"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b="1" u="sng" dirty="0">
                <a:solidFill>
                  <a:prstClr val="black"/>
                </a:solidFill>
                <a:latin typeface="メイリオ"/>
                <a:ea typeface="メイリオ"/>
              </a:rPr>
              <a:t>画面イメージ</a:t>
            </a:r>
            <a:endParaRPr lang="en-US" altLang="ja-JP" sz="825" u="sng" dirty="0">
              <a:solidFill>
                <a:prstClr val="black"/>
              </a:solidFill>
              <a:latin typeface="メイリオ"/>
              <a:ea typeface="メイリオ"/>
            </a:endParaRPr>
          </a:p>
        </p:txBody>
      </p:sp>
      <p:pic>
        <p:nvPicPr>
          <p:cNvPr id="3" name="図 2"/>
          <p:cNvPicPr>
            <a:picLocks noChangeAspect="1"/>
          </p:cNvPicPr>
          <p:nvPr/>
        </p:nvPicPr>
        <p:blipFill>
          <a:blip r:embed="rId3"/>
          <a:stretch>
            <a:fillRect/>
          </a:stretch>
        </p:blipFill>
        <p:spPr>
          <a:xfrm>
            <a:off x="3023828" y="3202020"/>
            <a:ext cx="2689396" cy="1765980"/>
          </a:xfrm>
          <a:prstGeom prst="rect">
            <a:avLst/>
          </a:prstGeom>
          <a:ln w="25400">
            <a:solidFill>
              <a:srgbClr val="FF0000"/>
            </a:solidFill>
          </a:ln>
        </p:spPr>
      </p:pic>
    </p:spTree>
    <p:extLst>
      <p:ext uri="{BB962C8B-B14F-4D97-AF65-F5344CB8AC3E}">
        <p14:creationId xmlns:p14="http://schemas.microsoft.com/office/powerpoint/2010/main" val="3993415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251520" y="1418120"/>
            <a:ext cx="5302192" cy="3313870"/>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81</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6"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人事管理・給与管理</a:t>
            </a:r>
            <a:r>
              <a:rPr lang="en-US" altLang="ja-JP" sz="2000" dirty="0">
                <a:solidFill>
                  <a:prstClr val="white"/>
                </a:solidFill>
                <a:latin typeface="+mn-ea"/>
              </a:rPr>
              <a:t/>
            </a:r>
            <a:br>
              <a:rPr lang="en-US" altLang="ja-JP" sz="2000" dirty="0">
                <a:solidFill>
                  <a:prstClr val="white"/>
                </a:solidFill>
                <a:latin typeface="+mn-ea"/>
              </a:rPr>
            </a:br>
            <a:r>
              <a:rPr lang="en-US" altLang="ja-JP" sz="1800" dirty="0">
                <a:solidFill>
                  <a:prstClr val="white"/>
                </a:solidFill>
                <a:latin typeface="+mn-ea"/>
              </a:rPr>
              <a:t>9. </a:t>
            </a:r>
            <a:r>
              <a:rPr lang="ja-JP" altLang="en-US" sz="1800" dirty="0">
                <a:solidFill>
                  <a:prstClr val="white"/>
                </a:solidFill>
                <a:latin typeface="+mn-ea"/>
              </a:rPr>
              <a:t>年間賃金台帳の機能強化</a:t>
            </a:r>
            <a:endParaRPr kumimoji="1" lang="ja-JP" altLang="en-US" sz="1800" dirty="0">
              <a:latin typeface="+mn-ea"/>
              <a:ea typeface="+mn-ea"/>
            </a:endParaRPr>
          </a:p>
        </p:txBody>
      </p:sp>
      <p:sp>
        <p:nvSpPr>
          <p:cNvPr id="8" name="テキスト プレースホルダー 2"/>
          <p:cNvSpPr txBox="1">
            <a:spLocks/>
          </p:cNvSpPr>
          <p:nvPr/>
        </p:nvSpPr>
        <p:spPr>
          <a:xfrm>
            <a:off x="287524" y="915566"/>
            <a:ext cx="738082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dirty="0">
                <a:solidFill>
                  <a:prstClr val="black"/>
                </a:solidFill>
              </a:rPr>
              <a:t>〇「</a:t>
            </a:r>
            <a:r>
              <a:rPr lang="en-US" altLang="ja-JP" sz="1050" dirty="0">
                <a:solidFill>
                  <a:prstClr val="black"/>
                </a:solidFill>
              </a:rPr>
              <a:t>0</a:t>
            </a:r>
            <a:r>
              <a:rPr lang="ja-JP" altLang="en-US" sz="1050" dirty="0">
                <a:solidFill>
                  <a:prstClr val="black"/>
                </a:solidFill>
              </a:rPr>
              <a:t>円データの給与支給控除項目を出力しない」・「実績のない給与支給控除項目は出力しない」オプションの追加</a:t>
            </a:r>
            <a:endParaRPr lang="en-US" altLang="ja-JP" sz="825" dirty="0">
              <a:solidFill>
                <a:prstClr val="black"/>
              </a:solidFill>
              <a:latin typeface="メイリオ"/>
              <a:ea typeface="メイリオ"/>
            </a:endParaRPr>
          </a:p>
        </p:txBody>
      </p:sp>
      <p:sp>
        <p:nvSpPr>
          <p:cNvPr id="16" name="正方形/長方形 15"/>
          <p:cNvSpPr/>
          <p:nvPr/>
        </p:nvSpPr>
        <p:spPr>
          <a:xfrm>
            <a:off x="2294888" y="1851671"/>
            <a:ext cx="136774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8" name="正方形/長方形 17"/>
          <p:cNvSpPr/>
          <p:nvPr/>
        </p:nvSpPr>
        <p:spPr>
          <a:xfrm>
            <a:off x="5553712" y="1378412"/>
            <a:ext cx="3518788" cy="1708160"/>
          </a:xfrm>
          <a:prstGeom prst="rect">
            <a:avLst/>
          </a:prstGeom>
        </p:spPr>
        <p:txBody>
          <a:bodyPr wrap="square">
            <a:spAutoFit/>
          </a:bodyPr>
          <a:lstStyle/>
          <a:p>
            <a:pPr lvl="0" defTabSz="685800">
              <a:defRPr/>
            </a:pPr>
            <a:r>
              <a:rPr lang="ja-JP" altLang="en-US" sz="1050" dirty="0"/>
              <a:t>＜出力対象指定＞</a:t>
            </a:r>
            <a:endParaRPr lang="en-US" altLang="ja-JP" sz="1050" dirty="0"/>
          </a:p>
          <a:p>
            <a:pPr lvl="0" defTabSz="685800">
              <a:defRPr/>
            </a:pPr>
            <a:r>
              <a:rPr lang="ja-JP" altLang="en-US" sz="1050" dirty="0"/>
              <a:t>〇「</a:t>
            </a:r>
            <a:r>
              <a:rPr lang="en-US" altLang="ja-JP" sz="1050" dirty="0"/>
              <a:t>0</a:t>
            </a:r>
            <a:r>
              <a:rPr lang="ja-JP" altLang="en-US" sz="1050" dirty="0"/>
              <a:t>円データの給与支給控除項目を出力しない」</a:t>
            </a:r>
            <a:endParaRPr lang="en-US" altLang="ja-JP" sz="1050" dirty="0"/>
          </a:p>
          <a:p>
            <a:pPr lvl="0" defTabSz="685800">
              <a:defRPr/>
            </a:pPr>
            <a:r>
              <a:rPr lang="ja-JP" altLang="en-US" sz="1050" dirty="0"/>
              <a:t>　「実績のない給与支給控除項目を出力しない」を</a:t>
            </a:r>
            <a:endParaRPr lang="en-US" altLang="ja-JP" sz="1050" dirty="0"/>
          </a:p>
          <a:p>
            <a:pPr lvl="0" defTabSz="685800">
              <a:defRPr/>
            </a:pPr>
            <a:r>
              <a:rPr lang="ja-JP" altLang="en-US" sz="1050" dirty="0"/>
              <a:t>　選択可能とします。</a:t>
            </a:r>
            <a:endParaRPr lang="en-US" altLang="ja-JP" sz="1050" dirty="0"/>
          </a:p>
          <a:p>
            <a:pPr lvl="0" defTabSz="685800">
              <a:defRPr/>
            </a:pPr>
            <a:r>
              <a:rPr lang="ja-JP" altLang="en-US" sz="1050" dirty="0"/>
              <a:t>　〇</a:t>
            </a:r>
            <a:r>
              <a:rPr lang="en-US" altLang="ja-JP" sz="1050" dirty="0"/>
              <a:t>0</a:t>
            </a:r>
            <a:r>
              <a:rPr lang="ja-JP" altLang="en-US" sz="1050" dirty="0"/>
              <a:t>円データの給与支給控除項目を出力しない</a:t>
            </a:r>
            <a:endParaRPr lang="en-US" altLang="ja-JP" sz="1050" dirty="0"/>
          </a:p>
          <a:p>
            <a:pPr lvl="0" defTabSz="685800">
              <a:defRPr/>
            </a:pPr>
            <a:r>
              <a:rPr lang="ja-JP" altLang="en-US" sz="1050" dirty="0"/>
              <a:t>　　・金額が</a:t>
            </a:r>
            <a:r>
              <a:rPr lang="en-US" altLang="ja-JP" sz="1050" dirty="0"/>
              <a:t>0</a:t>
            </a:r>
            <a:r>
              <a:rPr lang="ja-JP" altLang="en-US" sz="1050" dirty="0"/>
              <a:t>円または実績のない給与支給控除項目を</a:t>
            </a:r>
            <a:endParaRPr lang="en-US" altLang="ja-JP" sz="1050" dirty="0"/>
          </a:p>
          <a:p>
            <a:pPr lvl="0" defTabSz="685800">
              <a:defRPr/>
            </a:pPr>
            <a:r>
              <a:rPr lang="ja-JP" altLang="en-US" sz="1050" dirty="0"/>
              <a:t>　　　出力しません</a:t>
            </a:r>
            <a:endParaRPr lang="en-US" altLang="ja-JP" sz="1050" dirty="0"/>
          </a:p>
          <a:p>
            <a:pPr lvl="0" defTabSz="685800">
              <a:defRPr/>
            </a:pPr>
            <a:r>
              <a:rPr lang="ja-JP" altLang="en-US" sz="1050" dirty="0"/>
              <a:t>　〇実績のない給与支給控除項目を出力しない</a:t>
            </a:r>
            <a:endParaRPr lang="en-US" altLang="ja-JP" sz="1050" dirty="0"/>
          </a:p>
          <a:p>
            <a:pPr lvl="0" defTabSz="685800">
              <a:defRPr/>
            </a:pPr>
            <a:r>
              <a:rPr lang="ja-JP" altLang="en-US" sz="1050" dirty="0"/>
              <a:t>　　・実績のない給与支給控除項目を出力しません</a:t>
            </a:r>
            <a:endParaRPr lang="en-US" altLang="ja-JP" sz="1050" dirty="0"/>
          </a:p>
          <a:p>
            <a:pPr lvl="0" defTabSz="685800">
              <a:defRPr/>
            </a:pPr>
            <a:r>
              <a:rPr lang="ja-JP" altLang="en-US" sz="1050" dirty="0"/>
              <a:t>　　・金額が</a:t>
            </a:r>
            <a:r>
              <a:rPr lang="en-US" altLang="ja-JP" sz="1050" dirty="0"/>
              <a:t>0</a:t>
            </a:r>
            <a:r>
              <a:rPr lang="ja-JP" altLang="en-US" sz="1050" dirty="0"/>
              <a:t>円の給与支給控除項目は出力されます</a:t>
            </a:r>
            <a:endParaRPr lang="en-US" altLang="ja-JP" sz="1050" dirty="0"/>
          </a:p>
        </p:txBody>
      </p:sp>
      <p:sp>
        <p:nvSpPr>
          <p:cNvPr id="13" name="テキスト プレースホルダー 2"/>
          <p:cNvSpPr txBox="1">
            <a:spLocks/>
          </p:cNvSpPr>
          <p:nvPr/>
        </p:nvSpPr>
        <p:spPr>
          <a:xfrm>
            <a:off x="396450" y="1167594"/>
            <a:ext cx="1861444"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b="1" u="sng" dirty="0">
                <a:solidFill>
                  <a:prstClr val="black"/>
                </a:solidFill>
                <a:latin typeface="メイリオ"/>
                <a:ea typeface="メイリオ"/>
              </a:rPr>
              <a:t>画面イメージ</a:t>
            </a:r>
            <a:endParaRPr lang="en-US" altLang="ja-JP" sz="825" u="sng" dirty="0">
              <a:solidFill>
                <a:prstClr val="black"/>
              </a:solidFill>
              <a:latin typeface="メイリオ"/>
              <a:ea typeface="メイリオ"/>
            </a:endParaRPr>
          </a:p>
        </p:txBody>
      </p:sp>
    </p:spTree>
    <p:extLst>
      <p:ext uri="{BB962C8B-B14F-4D97-AF65-F5344CB8AC3E}">
        <p14:creationId xmlns:p14="http://schemas.microsoft.com/office/powerpoint/2010/main" val="11711219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251520" y="1418120"/>
            <a:ext cx="5302192" cy="3313870"/>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82</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6"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人事管理・給与管理</a:t>
            </a:r>
            <a:r>
              <a:rPr lang="en-US" altLang="ja-JP" sz="2000" dirty="0">
                <a:solidFill>
                  <a:prstClr val="white"/>
                </a:solidFill>
                <a:latin typeface="+mn-ea"/>
              </a:rPr>
              <a:t/>
            </a:r>
            <a:br>
              <a:rPr lang="en-US" altLang="ja-JP" sz="2000" dirty="0">
                <a:solidFill>
                  <a:prstClr val="white"/>
                </a:solidFill>
                <a:latin typeface="+mn-ea"/>
              </a:rPr>
            </a:br>
            <a:r>
              <a:rPr lang="en-US" altLang="ja-JP" sz="1800" dirty="0">
                <a:solidFill>
                  <a:prstClr val="white"/>
                </a:solidFill>
                <a:latin typeface="+mn-ea"/>
              </a:rPr>
              <a:t>9. </a:t>
            </a:r>
            <a:r>
              <a:rPr lang="ja-JP" altLang="en-US" sz="1800" dirty="0">
                <a:solidFill>
                  <a:prstClr val="white"/>
                </a:solidFill>
                <a:latin typeface="+mn-ea"/>
              </a:rPr>
              <a:t>年間賃金台帳の機能強化</a:t>
            </a:r>
            <a:endParaRPr kumimoji="1" lang="ja-JP" altLang="en-US" sz="1800" dirty="0">
              <a:latin typeface="+mn-ea"/>
              <a:ea typeface="+mn-ea"/>
            </a:endParaRPr>
          </a:p>
        </p:txBody>
      </p:sp>
      <p:sp>
        <p:nvSpPr>
          <p:cNvPr id="8" name="テキスト プレースホルダー 2"/>
          <p:cNvSpPr txBox="1">
            <a:spLocks/>
          </p:cNvSpPr>
          <p:nvPr/>
        </p:nvSpPr>
        <p:spPr>
          <a:xfrm>
            <a:off x="287524" y="915566"/>
            <a:ext cx="738082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dirty="0">
                <a:solidFill>
                  <a:prstClr val="black"/>
                </a:solidFill>
              </a:rPr>
              <a:t>〇「その他支給計」・「その他控除計」の出力順設定機能の追加</a:t>
            </a:r>
            <a:endParaRPr lang="en-US" altLang="ja-JP" sz="825" dirty="0">
              <a:solidFill>
                <a:prstClr val="black"/>
              </a:solidFill>
              <a:latin typeface="メイリオ"/>
              <a:ea typeface="メイリオ"/>
            </a:endParaRPr>
          </a:p>
        </p:txBody>
      </p:sp>
      <p:sp>
        <p:nvSpPr>
          <p:cNvPr id="16" name="正方形/長方形 15"/>
          <p:cNvSpPr/>
          <p:nvPr/>
        </p:nvSpPr>
        <p:spPr>
          <a:xfrm>
            <a:off x="4968044" y="1612377"/>
            <a:ext cx="585668" cy="2032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8" name="正方形/長方形 17"/>
          <p:cNvSpPr/>
          <p:nvPr/>
        </p:nvSpPr>
        <p:spPr>
          <a:xfrm>
            <a:off x="5553712" y="1378412"/>
            <a:ext cx="3518788" cy="1223412"/>
          </a:xfrm>
          <a:prstGeom prst="rect">
            <a:avLst/>
          </a:prstGeom>
        </p:spPr>
        <p:txBody>
          <a:bodyPr wrap="square">
            <a:spAutoFit/>
          </a:bodyPr>
          <a:lstStyle/>
          <a:p>
            <a:pPr lvl="0" defTabSz="685800">
              <a:defRPr/>
            </a:pPr>
            <a:r>
              <a:rPr lang="ja-JP" altLang="en-US" sz="1050" dirty="0"/>
              <a:t>＜出力項目設定 </a:t>
            </a:r>
            <a:r>
              <a:rPr lang="en-US" altLang="ja-JP" sz="1050" dirty="0"/>
              <a:t>- </a:t>
            </a:r>
            <a:r>
              <a:rPr lang="ja-JP" altLang="en-US" sz="1050" dirty="0"/>
              <a:t>支給控除集計項目＞</a:t>
            </a:r>
            <a:endParaRPr lang="en-US" altLang="ja-JP" sz="1050" dirty="0"/>
          </a:p>
          <a:p>
            <a:pPr lvl="0" defTabSz="685800">
              <a:defRPr/>
            </a:pPr>
            <a:r>
              <a:rPr lang="ja-JP" altLang="en-US" sz="1050" dirty="0"/>
              <a:t>〇「その他支給計</a:t>
            </a:r>
            <a:r>
              <a:rPr lang="en-US" altLang="ja-JP" sz="1050" dirty="0"/>
              <a:t>/</a:t>
            </a:r>
            <a:r>
              <a:rPr lang="ja-JP" altLang="en-US" sz="1050" dirty="0"/>
              <a:t>控除計の出力順を指定する」</a:t>
            </a:r>
            <a:endParaRPr lang="en-US" altLang="ja-JP" sz="1050" dirty="0"/>
          </a:p>
          <a:p>
            <a:pPr lvl="0" defTabSz="685800">
              <a:defRPr/>
            </a:pPr>
            <a:r>
              <a:rPr lang="ja-JP" altLang="en-US" sz="1050" dirty="0"/>
              <a:t>　・チェックを</a:t>
            </a:r>
            <a:r>
              <a:rPr lang="en-US" altLang="ja-JP" sz="1050" dirty="0"/>
              <a:t>ON</a:t>
            </a:r>
            <a:r>
              <a:rPr lang="ja-JP" altLang="en-US" sz="1050" dirty="0"/>
              <a:t>にして「出力順」を指定すると</a:t>
            </a:r>
            <a:endParaRPr lang="en-US" altLang="ja-JP" sz="1050" dirty="0"/>
          </a:p>
          <a:p>
            <a:pPr lvl="0" defTabSz="685800">
              <a:defRPr/>
            </a:pPr>
            <a:r>
              <a:rPr lang="ja-JP" altLang="en-US" sz="1050" dirty="0"/>
              <a:t>　　「その他支給計」・「その他控除計」が</a:t>
            </a:r>
            <a:endParaRPr lang="en-US" altLang="ja-JP" sz="1050" dirty="0"/>
          </a:p>
          <a:p>
            <a:pPr lvl="0" defTabSz="685800">
              <a:defRPr/>
            </a:pPr>
            <a:r>
              <a:rPr lang="ja-JP" altLang="en-US" sz="1050" dirty="0"/>
              <a:t>　　指定した場所に出力されます</a:t>
            </a:r>
            <a:endParaRPr lang="en-US" altLang="ja-JP" sz="1050" dirty="0"/>
          </a:p>
          <a:p>
            <a:pPr lvl="0" defTabSz="685800">
              <a:defRPr/>
            </a:pPr>
            <a:r>
              <a:rPr lang="ja-JP" altLang="en-US" sz="1050" dirty="0"/>
              <a:t>　・他の項目と重複した場合には、</a:t>
            </a:r>
            <a:endParaRPr lang="en-US" altLang="ja-JP" sz="1050" dirty="0"/>
          </a:p>
          <a:p>
            <a:pPr lvl="0" defTabSz="685800">
              <a:defRPr/>
            </a:pPr>
            <a:r>
              <a:rPr lang="ja-JP" altLang="en-US" sz="1050" dirty="0"/>
              <a:t>　　同一出力順の中で最下位に出力されます</a:t>
            </a:r>
            <a:endParaRPr lang="en-US" altLang="ja-JP" sz="1050" dirty="0"/>
          </a:p>
        </p:txBody>
      </p:sp>
      <p:sp>
        <p:nvSpPr>
          <p:cNvPr id="13" name="テキスト プレースホルダー 2"/>
          <p:cNvSpPr txBox="1">
            <a:spLocks/>
          </p:cNvSpPr>
          <p:nvPr/>
        </p:nvSpPr>
        <p:spPr>
          <a:xfrm>
            <a:off x="396450" y="1167594"/>
            <a:ext cx="1861444"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b="1" u="sng" dirty="0">
                <a:solidFill>
                  <a:prstClr val="black"/>
                </a:solidFill>
                <a:latin typeface="メイリオ"/>
                <a:ea typeface="メイリオ"/>
              </a:rPr>
              <a:t>画面イメージ</a:t>
            </a:r>
            <a:endParaRPr lang="en-US" altLang="ja-JP" sz="825" u="sng" dirty="0">
              <a:solidFill>
                <a:prstClr val="black"/>
              </a:solidFill>
              <a:latin typeface="メイリオ"/>
              <a:ea typeface="メイリオ"/>
            </a:endParaRPr>
          </a:p>
        </p:txBody>
      </p:sp>
      <p:pic>
        <p:nvPicPr>
          <p:cNvPr id="3" name="図 2"/>
          <p:cNvPicPr>
            <a:picLocks noChangeAspect="1"/>
          </p:cNvPicPr>
          <p:nvPr/>
        </p:nvPicPr>
        <p:blipFill>
          <a:blip r:embed="rId3"/>
          <a:stretch>
            <a:fillRect/>
          </a:stretch>
        </p:blipFill>
        <p:spPr>
          <a:xfrm>
            <a:off x="558200" y="1583511"/>
            <a:ext cx="4265828" cy="3249718"/>
          </a:xfrm>
          <a:prstGeom prst="rect">
            <a:avLst/>
          </a:prstGeom>
        </p:spPr>
      </p:pic>
      <p:sp>
        <p:nvSpPr>
          <p:cNvPr id="11" name="正方形/長方形 10"/>
          <p:cNvSpPr/>
          <p:nvPr/>
        </p:nvSpPr>
        <p:spPr>
          <a:xfrm>
            <a:off x="647564" y="3723878"/>
            <a:ext cx="1296144" cy="3960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Tree>
    <p:extLst>
      <p:ext uri="{BB962C8B-B14F-4D97-AF65-F5344CB8AC3E}">
        <p14:creationId xmlns:p14="http://schemas.microsoft.com/office/powerpoint/2010/main" val="36335760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lang="en-US" altLang="ja-JP">
                <a:solidFill>
                  <a:schemeClr val="bg1"/>
                </a:solidFill>
              </a:rPr>
              <a:t>©SuperStream Inc. All rights reserved.</a:t>
            </a:r>
            <a:endParaRPr lang="ja-JP" altLang="en-US" dirty="0"/>
          </a:p>
        </p:txBody>
      </p:sp>
      <p:sp>
        <p:nvSpPr>
          <p:cNvPr id="4" name="タイトル 3"/>
          <p:cNvSpPr>
            <a:spLocks noGrp="1"/>
          </p:cNvSpPr>
          <p:nvPr>
            <p:ph type="title"/>
          </p:nvPr>
        </p:nvSpPr>
        <p:spPr/>
        <p:txBody>
          <a:bodyPr/>
          <a:lstStyle/>
          <a:p>
            <a:r>
              <a:rPr lang="en-US" altLang="ja-JP" dirty="0">
                <a:solidFill>
                  <a:schemeClr val="accent6"/>
                </a:solidFill>
              </a:rPr>
              <a:t>02</a:t>
            </a:r>
            <a:r>
              <a:rPr lang="en-US" altLang="ja-JP" dirty="0"/>
              <a:t/>
            </a:r>
            <a:br>
              <a:rPr lang="en-US" altLang="ja-JP" dirty="0"/>
            </a:br>
            <a:r>
              <a:rPr lang="en-US" altLang="ja-JP" dirty="0"/>
              <a:t>SuperStream-NX 2021-06-01</a:t>
            </a:r>
            <a:br>
              <a:rPr lang="en-US" altLang="ja-JP" dirty="0"/>
            </a:br>
            <a:r>
              <a:rPr lang="ja-JP" altLang="en-US" dirty="0"/>
              <a:t>（人事管理</a:t>
            </a:r>
            <a:r>
              <a:rPr lang="en-US" altLang="ja-JP" dirty="0"/>
              <a:t>/</a:t>
            </a:r>
            <a:r>
              <a:rPr lang="ja-JP" altLang="en-US" dirty="0"/>
              <a:t>給与管理）</a:t>
            </a:r>
            <a:r>
              <a:rPr lang="en-US" altLang="ja-JP" dirty="0"/>
              <a:t/>
            </a:r>
            <a:br>
              <a:rPr lang="en-US" altLang="ja-JP" dirty="0"/>
            </a:br>
            <a:r>
              <a:rPr lang="en-US" altLang="ja-JP" dirty="0"/>
              <a:t>-</a:t>
            </a:r>
            <a:r>
              <a:rPr lang="ja-JP" altLang="en-US" dirty="0"/>
              <a:t> 法制度対応  </a:t>
            </a:r>
            <a:r>
              <a:rPr lang="en-US" altLang="ja-JP" dirty="0"/>
              <a:t>- </a:t>
            </a:r>
            <a:br>
              <a:rPr lang="en-US" altLang="ja-JP" dirty="0"/>
            </a:br>
            <a:endParaRPr kumimoji="1" lang="ja-JP" altLang="en-US" dirty="0"/>
          </a:p>
        </p:txBody>
      </p:sp>
    </p:spTree>
    <p:extLst>
      <p:ext uri="{BB962C8B-B14F-4D97-AF65-F5344CB8AC3E}">
        <p14:creationId xmlns:p14="http://schemas.microsoft.com/office/powerpoint/2010/main" val="22655646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stretch>
            <a:fillRect/>
          </a:stretch>
        </p:blipFill>
        <p:spPr>
          <a:xfrm>
            <a:off x="340422" y="2119662"/>
            <a:ext cx="4339590" cy="2720340"/>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84</a:t>
            </a:fld>
            <a:endParaRPr kumimoji="1" lang="ja-JP" altLang="en-US" dirty="0"/>
          </a:p>
        </p:txBody>
      </p:sp>
      <p:sp>
        <p:nvSpPr>
          <p:cNvPr id="3" name="テキスト プレースホルダー 2"/>
          <p:cNvSpPr>
            <a:spLocks noGrp="1"/>
          </p:cNvSpPr>
          <p:nvPr>
            <p:ph type="body" sz="quarter" idx="14"/>
          </p:nvPr>
        </p:nvSpPr>
        <p:spPr>
          <a:xfrm>
            <a:off x="360000" y="915565"/>
            <a:ext cx="8424000" cy="958949"/>
          </a:xfrm>
        </p:spPr>
        <p:txBody>
          <a:bodyPr/>
          <a:lstStyle/>
          <a:p>
            <a:pPr lvl="0">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lvl="0">
              <a:lnSpc>
                <a:spcPts val="1900"/>
              </a:lnSpc>
              <a:buClr>
                <a:srgbClr val="F9BE00"/>
              </a:buClr>
            </a:pPr>
            <a:r>
              <a:rPr lang="ja-JP" altLang="en-US" sz="1800" b="1" dirty="0">
                <a:solidFill>
                  <a:srgbClr val="00AEEB"/>
                </a:solidFill>
              </a:rPr>
              <a:t>　</a:t>
            </a:r>
            <a:r>
              <a:rPr lang="ja-JP" altLang="en-US" dirty="0">
                <a:solidFill>
                  <a:prstClr val="black"/>
                </a:solidFill>
              </a:rPr>
              <a:t>社会保険の義務化対象の３つの届出と資格取得届、資格喪失届に対して電子申請に対応しました。</a:t>
            </a:r>
            <a:endParaRPr lang="en-US" altLang="ja-JP" dirty="0">
              <a:solidFill>
                <a:prstClr val="black"/>
              </a:solidFill>
            </a:endParaRPr>
          </a:p>
          <a:p>
            <a:pPr lvl="0">
              <a:lnSpc>
                <a:spcPts val="1900"/>
              </a:lnSpc>
              <a:buClr>
                <a:srgbClr val="F9BE00"/>
              </a:buClr>
            </a:pPr>
            <a:r>
              <a:rPr lang="ja-JP" altLang="en-US" dirty="0">
                <a:solidFill>
                  <a:prstClr val="black"/>
                </a:solidFill>
              </a:rPr>
              <a:t>　［社会保険磁気媒体届出書作成処理］より、</a:t>
            </a:r>
            <a:r>
              <a:rPr lang="en-US" altLang="ja-JP" dirty="0">
                <a:solidFill>
                  <a:prstClr val="black"/>
                </a:solidFill>
              </a:rPr>
              <a:t>CSV</a:t>
            </a:r>
            <a:r>
              <a:rPr lang="ja-JP" altLang="en-US" dirty="0">
                <a:solidFill>
                  <a:prstClr val="black"/>
                </a:solidFill>
              </a:rPr>
              <a:t>出力するのと同様に申請することができます。</a:t>
            </a:r>
          </a:p>
          <a:p>
            <a:pPr lvl="0">
              <a:lnSpc>
                <a:spcPts val="1900"/>
              </a:lnSpc>
              <a:buClr>
                <a:srgbClr val="F9BE00"/>
              </a:buClr>
            </a:pPr>
            <a:r>
              <a:rPr lang="ja-JP" altLang="en-US" dirty="0">
                <a:solidFill>
                  <a:prstClr val="black"/>
                </a:solidFill>
              </a:rPr>
              <a:t>　申請データ形式は「個別署名形式（</a:t>
            </a:r>
            <a:r>
              <a:rPr lang="en-US" altLang="ja-JP" dirty="0">
                <a:solidFill>
                  <a:prstClr val="black"/>
                </a:solidFill>
              </a:rPr>
              <a:t>CSV</a:t>
            </a:r>
            <a:r>
              <a:rPr lang="ja-JP" altLang="en-US" dirty="0">
                <a:solidFill>
                  <a:prstClr val="black"/>
                </a:solidFill>
              </a:rPr>
              <a:t>添付方式）」に対応しています。</a:t>
            </a:r>
            <a:endParaRPr lang="en-US" altLang="ja-JP" sz="1800" dirty="0">
              <a:solidFill>
                <a:prstClr val="black"/>
              </a:solidFill>
            </a:endParaRPr>
          </a:p>
          <a:p>
            <a:pPr lvl="0">
              <a:lnSpc>
                <a:spcPts val="1900"/>
              </a:lnSpc>
              <a:buClr>
                <a:srgbClr val="F9BE00"/>
              </a:buClr>
            </a:pPr>
            <a:endParaRPr lang="ja-JP" altLang="en-US" sz="1400" dirty="0">
              <a:solidFill>
                <a:prstClr val="black"/>
              </a:solidFill>
            </a:endParaRPr>
          </a:p>
          <a:p>
            <a:pPr lvl="0">
              <a:lnSpc>
                <a:spcPts val="1900"/>
              </a:lnSpc>
              <a:buClr>
                <a:srgbClr val="F9BE00"/>
              </a:buClr>
            </a:pPr>
            <a:endParaRPr lang="en-US" altLang="ja-JP" dirty="0">
              <a:solidFill>
                <a:prstClr val="black"/>
              </a:solidFill>
            </a:endParaRPr>
          </a:p>
          <a:p>
            <a:pPr lvl="0">
              <a:lnSpc>
                <a:spcPts val="1900"/>
              </a:lnSpc>
              <a:buClr>
                <a:srgbClr val="F9BE00"/>
              </a:buClr>
            </a:pPr>
            <a:endParaRPr lang="en-US" altLang="ja-JP" dirty="0">
              <a:solidFill>
                <a:prstClr val="black"/>
              </a:solidFill>
            </a:endParaRPr>
          </a:p>
        </p:txBody>
      </p:sp>
      <p:sp>
        <p:nvSpPr>
          <p:cNvPr id="4" name="タイトル 3"/>
          <p:cNvSpPr>
            <a:spLocks noGrp="1"/>
          </p:cNvSpPr>
          <p:nvPr>
            <p:ph type="title"/>
          </p:nvPr>
        </p:nvSpPr>
        <p:spPr>
          <a:xfrm>
            <a:off x="360000" y="87475"/>
            <a:ext cx="7416356" cy="648072"/>
          </a:xfrm>
        </p:spPr>
        <p:txBody>
          <a:bodyPr/>
          <a:lstStyle/>
          <a:p>
            <a:r>
              <a:rPr lang="en-US" altLang="ja-JP" sz="2000" dirty="0">
                <a:solidFill>
                  <a:prstClr val="white"/>
                </a:solidFill>
                <a:latin typeface="+mn-ea"/>
                <a:ea typeface="+mn-ea"/>
              </a:rPr>
              <a:t>SuperStream-NX </a:t>
            </a:r>
            <a:r>
              <a:rPr lang="ja-JP" altLang="en-US" sz="2000" dirty="0">
                <a:solidFill>
                  <a:prstClr val="white"/>
                </a:solidFill>
                <a:latin typeface="+mn-ea"/>
                <a:ea typeface="+mn-ea"/>
              </a:rPr>
              <a:t>人事給与</a:t>
            </a:r>
            <a:r>
              <a:rPr lang="ja-JP" altLang="en-US" sz="1400" dirty="0">
                <a:solidFill>
                  <a:prstClr val="white"/>
                </a:solidFill>
                <a:latin typeface="+mn-ea"/>
                <a:ea typeface="+mn-ea"/>
              </a:rPr>
              <a:t>（</a:t>
            </a:r>
            <a:r>
              <a:rPr lang="en-US" altLang="ja-JP" sz="1400" dirty="0">
                <a:latin typeface="+mn-ea"/>
              </a:rPr>
              <a:t>2021-06-01</a:t>
            </a:r>
            <a:r>
              <a:rPr lang="ja-JP" altLang="en-US" sz="1400" dirty="0">
                <a:latin typeface="+mn-ea"/>
              </a:rPr>
              <a:t>版・</a:t>
            </a:r>
            <a:r>
              <a:rPr lang="en-US" altLang="ja-JP" sz="1400" dirty="0">
                <a:latin typeface="+mn-ea"/>
              </a:rPr>
              <a:t>2020-08-01</a:t>
            </a:r>
            <a:r>
              <a:rPr lang="ja-JP" altLang="en-US" sz="1400" dirty="0">
                <a:latin typeface="+mn-ea"/>
              </a:rPr>
              <a:t>版）</a:t>
            </a:r>
            <a:r>
              <a:rPr lang="en-US" altLang="ja-JP" sz="1400" dirty="0">
                <a:solidFill>
                  <a:prstClr val="white"/>
                </a:solidFill>
              </a:rPr>
              <a:t/>
            </a:r>
            <a:br>
              <a:rPr lang="en-US" altLang="ja-JP" sz="1400" dirty="0">
                <a:solidFill>
                  <a:prstClr val="white"/>
                </a:solidFill>
              </a:rPr>
            </a:br>
            <a:r>
              <a:rPr lang="en-US" altLang="ja-JP" sz="1800" dirty="0">
                <a:solidFill>
                  <a:prstClr val="white"/>
                </a:solidFill>
                <a:latin typeface="+mn-ea"/>
                <a:ea typeface="+mn-ea"/>
              </a:rPr>
              <a:t>1. </a:t>
            </a:r>
            <a:r>
              <a:rPr lang="ja-JP" altLang="en-US" sz="1800" dirty="0">
                <a:solidFill>
                  <a:prstClr val="white"/>
                </a:solidFill>
                <a:latin typeface="+mn-ea"/>
                <a:ea typeface="+mn-ea"/>
              </a:rPr>
              <a:t>電子申請対応</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テキスト プレースホルダー 2"/>
          <p:cNvSpPr txBox="1">
            <a:spLocks/>
          </p:cNvSpPr>
          <p:nvPr/>
        </p:nvSpPr>
        <p:spPr>
          <a:xfrm>
            <a:off x="213880" y="1874515"/>
            <a:ext cx="2452239" cy="23429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u="sng" dirty="0">
                <a:solidFill>
                  <a:prstClr val="black"/>
                </a:solidFill>
                <a:latin typeface="メイリオ"/>
                <a:ea typeface="メイリオ"/>
              </a:rPr>
              <a:t>社会保険磁気媒体届出書作成処理</a:t>
            </a:r>
            <a:endParaRPr lang="en-US" altLang="ja-JP" sz="825" u="sng" dirty="0">
              <a:solidFill>
                <a:prstClr val="black"/>
              </a:solidFill>
              <a:latin typeface="メイリオ"/>
              <a:ea typeface="メイリオ"/>
            </a:endParaRPr>
          </a:p>
        </p:txBody>
      </p:sp>
      <p:sp>
        <p:nvSpPr>
          <p:cNvPr id="10" name="正方形/長方形 9"/>
          <p:cNvSpPr/>
          <p:nvPr/>
        </p:nvSpPr>
        <p:spPr>
          <a:xfrm>
            <a:off x="4199431" y="2484347"/>
            <a:ext cx="480582" cy="5914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15" name="四角形吹き出し 14"/>
          <p:cNvSpPr/>
          <p:nvPr/>
        </p:nvSpPr>
        <p:spPr>
          <a:xfrm>
            <a:off x="5180669" y="2089402"/>
            <a:ext cx="1169370" cy="1387417"/>
          </a:xfrm>
          <a:prstGeom prst="wedgeRectCallout">
            <a:avLst>
              <a:gd name="adj1" fmla="val -90210"/>
              <a:gd name="adj2" fmla="val -397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pic>
        <p:nvPicPr>
          <p:cNvPr id="16" name="図 15"/>
          <p:cNvPicPr>
            <a:picLocks noChangeAspect="1"/>
          </p:cNvPicPr>
          <p:nvPr/>
        </p:nvPicPr>
        <p:blipFill>
          <a:blip r:embed="rId3"/>
          <a:stretch>
            <a:fillRect/>
          </a:stretch>
        </p:blipFill>
        <p:spPr>
          <a:xfrm>
            <a:off x="5256076" y="2131384"/>
            <a:ext cx="1037273" cy="1251585"/>
          </a:xfrm>
          <a:prstGeom prst="rect">
            <a:avLst/>
          </a:prstGeom>
        </p:spPr>
      </p:pic>
      <p:sp>
        <p:nvSpPr>
          <p:cNvPr id="9" name="正方形/長方形 8"/>
          <p:cNvSpPr/>
          <p:nvPr/>
        </p:nvSpPr>
        <p:spPr>
          <a:xfrm>
            <a:off x="5269963" y="2164233"/>
            <a:ext cx="3059872" cy="7583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17" name="正方形/長方形 16"/>
          <p:cNvSpPr/>
          <p:nvPr/>
        </p:nvSpPr>
        <p:spPr>
          <a:xfrm>
            <a:off x="5268749" y="2955461"/>
            <a:ext cx="3047667" cy="4275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graphicFrame>
        <p:nvGraphicFramePr>
          <p:cNvPr id="18" name="表 17"/>
          <p:cNvGraphicFramePr>
            <a:graphicFrameLocks noGrp="1"/>
          </p:cNvGraphicFramePr>
          <p:nvPr/>
        </p:nvGraphicFramePr>
        <p:xfrm>
          <a:off x="5184068" y="3556270"/>
          <a:ext cx="3475616" cy="1224280"/>
        </p:xfrm>
        <a:graphic>
          <a:graphicData uri="http://schemas.openxmlformats.org/drawingml/2006/table">
            <a:tbl>
              <a:tblPr firstRow="1" bandRow="1">
                <a:tableStyleId>{21E4AEA4-8DFA-4A89-87EB-49C32662AFE0}</a:tableStyleId>
              </a:tblPr>
              <a:tblGrid>
                <a:gridCol w="3475616">
                  <a:extLst>
                    <a:ext uri="{9D8B030D-6E8A-4147-A177-3AD203B41FA5}">
                      <a16:colId xmlns:a16="http://schemas.microsoft.com/office/drawing/2014/main" val="2189758948"/>
                    </a:ext>
                  </a:extLst>
                </a:gridCol>
              </a:tblGrid>
              <a:tr h="370840">
                <a:tc>
                  <a:txBody>
                    <a:bodyPr/>
                    <a:lstStyle/>
                    <a:p>
                      <a:pPr algn="ctr"/>
                      <a:r>
                        <a:rPr kumimoji="1" lang="ja-JP" altLang="en-US" sz="1000" dirty="0"/>
                        <a:t>対象届出</a:t>
                      </a:r>
                    </a:p>
                  </a:txBody>
                  <a:tcPr anchor="ctr"/>
                </a:tc>
                <a:extLst>
                  <a:ext uri="{0D108BD9-81ED-4DB2-BD59-A6C34878D82A}">
                    <a16:rowId xmlns:a16="http://schemas.microsoft.com/office/drawing/2014/main" val="3853383931"/>
                  </a:ext>
                </a:extLst>
              </a:tr>
              <a:tr h="284447">
                <a:tc>
                  <a:txBody>
                    <a:bodyPr/>
                    <a:lstStyle/>
                    <a:p>
                      <a:r>
                        <a:rPr kumimoji="1" lang="zh-TW" altLang="en-US" sz="1000" dirty="0">
                          <a:solidFill>
                            <a:schemeClr val="tx1"/>
                          </a:solidFill>
                        </a:rPr>
                        <a:t>被保険者報酬月額算定基礎届</a:t>
                      </a:r>
                      <a:r>
                        <a:rPr kumimoji="1" lang="en-US" altLang="ja-JP" sz="1000" dirty="0">
                          <a:solidFill>
                            <a:schemeClr val="tx1"/>
                          </a:solidFill>
                        </a:rPr>
                        <a:t>/70</a:t>
                      </a:r>
                      <a:r>
                        <a:rPr kumimoji="1" lang="ja-JP" altLang="en-US" sz="1000" dirty="0">
                          <a:solidFill>
                            <a:schemeClr val="tx1"/>
                          </a:solidFill>
                        </a:rPr>
                        <a:t>歳以上被用者算定基礎届</a:t>
                      </a:r>
                      <a:endParaRPr kumimoji="1" lang="zh-TW" altLang="en-US" sz="1000" dirty="0">
                        <a:solidFill>
                          <a:schemeClr val="tx1"/>
                        </a:solidFill>
                      </a:endParaRPr>
                    </a:p>
                    <a:p>
                      <a:r>
                        <a:rPr kumimoji="1" lang="zh-TW" altLang="en-US" sz="1000" dirty="0">
                          <a:solidFill>
                            <a:schemeClr val="tx1"/>
                          </a:solidFill>
                        </a:rPr>
                        <a:t>被保険者報酬月額</a:t>
                      </a:r>
                      <a:r>
                        <a:rPr kumimoji="1" lang="ja-JP" altLang="en-US" sz="1000" dirty="0">
                          <a:solidFill>
                            <a:schemeClr val="tx1"/>
                          </a:solidFill>
                        </a:rPr>
                        <a:t>変更</a:t>
                      </a:r>
                      <a:r>
                        <a:rPr kumimoji="1" lang="zh-TW" altLang="en-US" sz="1000" dirty="0">
                          <a:solidFill>
                            <a:schemeClr val="tx1"/>
                          </a:solidFill>
                        </a:rPr>
                        <a:t>届</a:t>
                      </a:r>
                      <a:r>
                        <a:rPr kumimoji="1" lang="en-US" altLang="ja-JP" sz="1000" dirty="0">
                          <a:solidFill>
                            <a:schemeClr val="tx1"/>
                          </a:solidFill>
                        </a:rPr>
                        <a:t>/70</a:t>
                      </a:r>
                      <a:r>
                        <a:rPr kumimoji="1" lang="ja-JP" altLang="en-US" sz="1000" dirty="0">
                          <a:solidFill>
                            <a:schemeClr val="tx1"/>
                          </a:solidFill>
                        </a:rPr>
                        <a:t>歳以上被用者月額変更届</a:t>
                      </a:r>
                      <a:endParaRPr kumimoji="1" lang="en-US" altLang="ja-JP" sz="10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sz="1000" dirty="0">
                          <a:solidFill>
                            <a:schemeClr val="tx1"/>
                          </a:solidFill>
                        </a:rPr>
                        <a:t>被保険者賞与支払届</a:t>
                      </a:r>
                      <a:r>
                        <a:rPr kumimoji="1" lang="en-US" altLang="ja-JP" sz="1000" dirty="0">
                          <a:solidFill>
                            <a:schemeClr val="tx1"/>
                          </a:solidFill>
                        </a:rPr>
                        <a:t>/70</a:t>
                      </a:r>
                      <a:r>
                        <a:rPr kumimoji="1" lang="ja-JP" altLang="en-US" sz="1000" dirty="0">
                          <a:solidFill>
                            <a:schemeClr val="tx1"/>
                          </a:solidFill>
                        </a:rPr>
                        <a:t>歳以上被用者賞与支払届</a:t>
                      </a:r>
                      <a:endParaRPr kumimoji="1" lang="zh-TW" altLang="en-US" sz="1000" dirty="0">
                        <a:solidFill>
                          <a:schemeClr val="tx1"/>
                        </a:solidFill>
                      </a:endParaRPr>
                    </a:p>
                    <a:p>
                      <a:r>
                        <a:rPr kumimoji="1" lang="zh-TW" altLang="en-US" sz="1000" dirty="0">
                          <a:solidFill>
                            <a:schemeClr val="tx1"/>
                          </a:solidFill>
                        </a:rPr>
                        <a:t>被保険者資格取得届</a:t>
                      </a:r>
                      <a:r>
                        <a:rPr kumimoji="1" lang="en-US" altLang="ja-JP" sz="1000" dirty="0">
                          <a:solidFill>
                            <a:schemeClr val="tx1"/>
                          </a:solidFill>
                        </a:rPr>
                        <a:t>/7</a:t>
                      </a:r>
                      <a:r>
                        <a:rPr kumimoji="1" lang="en-US" altLang="zh-CN" sz="1000" dirty="0">
                          <a:solidFill>
                            <a:schemeClr val="tx1"/>
                          </a:solidFill>
                        </a:rPr>
                        <a:t>0</a:t>
                      </a:r>
                      <a:r>
                        <a:rPr kumimoji="1" lang="zh-CN" altLang="en-US" sz="1000" dirty="0">
                          <a:solidFill>
                            <a:schemeClr val="tx1"/>
                          </a:solidFill>
                        </a:rPr>
                        <a:t>歳以上被用者該当届</a:t>
                      </a:r>
                      <a:endParaRPr kumimoji="1" lang="zh-TW" altLang="en-US" sz="1000" dirty="0">
                        <a:solidFill>
                          <a:schemeClr val="tx1"/>
                        </a:solidFill>
                      </a:endParaRPr>
                    </a:p>
                    <a:p>
                      <a:r>
                        <a:rPr kumimoji="1" lang="zh-TW" altLang="en-US" sz="1000" dirty="0">
                          <a:solidFill>
                            <a:schemeClr val="tx1"/>
                          </a:solidFill>
                        </a:rPr>
                        <a:t>被保険者資格喪失届</a:t>
                      </a:r>
                      <a:r>
                        <a:rPr kumimoji="1" lang="en-US" altLang="ja-JP" sz="1000" dirty="0">
                          <a:solidFill>
                            <a:schemeClr val="tx1"/>
                          </a:solidFill>
                        </a:rPr>
                        <a:t>/</a:t>
                      </a:r>
                      <a:r>
                        <a:rPr kumimoji="1" lang="en-US" altLang="zh-CN" sz="1000" dirty="0">
                          <a:solidFill>
                            <a:schemeClr val="tx1"/>
                          </a:solidFill>
                        </a:rPr>
                        <a:t>70</a:t>
                      </a:r>
                      <a:r>
                        <a:rPr kumimoji="1" lang="zh-CN" altLang="en-US" sz="1000" dirty="0">
                          <a:solidFill>
                            <a:schemeClr val="tx1"/>
                          </a:solidFill>
                        </a:rPr>
                        <a:t>歳以上被用者不該当届</a:t>
                      </a:r>
                      <a:endParaRPr kumimoji="1" lang="zh-TW" altLang="en-US" sz="1000" dirty="0">
                        <a:solidFill>
                          <a:schemeClr val="tx1"/>
                        </a:solidFill>
                      </a:endParaRPr>
                    </a:p>
                  </a:txBody>
                  <a:tcPr/>
                </a:tc>
                <a:extLst>
                  <a:ext uri="{0D108BD9-81ED-4DB2-BD59-A6C34878D82A}">
                    <a16:rowId xmlns:a16="http://schemas.microsoft.com/office/drawing/2014/main" val="3349563653"/>
                  </a:ext>
                </a:extLst>
              </a:tr>
            </a:tbl>
          </a:graphicData>
        </a:graphic>
      </p:graphicFrame>
      <p:sp>
        <p:nvSpPr>
          <p:cNvPr id="19" name="テキスト ボックス 18"/>
          <p:cNvSpPr txBox="1"/>
          <p:nvPr/>
        </p:nvSpPr>
        <p:spPr>
          <a:xfrm>
            <a:off x="6408204" y="2211710"/>
            <a:ext cx="1799731" cy="646331"/>
          </a:xfrm>
          <a:prstGeom prst="rect">
            <a:avLst/>
          </a:prstGeom>
          <a:noFill/>
        </p:spPr>
        <p:txBody>
          <a:bodyPr wrap="square" rtlCol="0">
            <a:spAutoFit/>
          </a:bodyPr>
          <a:lstStyle/>
          <a:p>
            <a:r>
              <a:rPr kumimoji="1" lang="ja-JP" altLang="en-US" sz="1200" dirty="0"/>
              <a:t>年金事務所（厚生年金保険、協会けんぽ）への届出に対応。</a:t>
            </a:r>
          </a:p>
        </p:txBody>
      </p:sp>
      <p:sp>
        <p:nvSpPr>
          <p:cNvPr id="20" name="テキスト ボックス 19"/>
          <p:cNvSpPr txBox="1"/>
          <p:nvPr/>
        </p:nvSpPr>
        <p:spPr>
          <a:xfrm>
            <a:off x="6408204" y="2967794"/>
            <a:ext cx="1748714" cy="461665"/>
          </a:xfrm>
          <a:prstGeom prst="rect">
            <a:avLst/>
          </a:prstGeom>
          <a:noFill/>
        </p:spPr>
        <p:txBody>
          <a:bodyPr wrap="square" rtlCol="0">
            <a:spAutoFit/>
          </a:bodyPr>
          <a:lstStyle/>
          <a:p>
            <a:r>
              <a:rPr kumimoji="1" lang="ja-JP" altLang="en-US" sz="1200" dirty="0"/>
              <a:t>健康保険組合への届出に対応。</a:t>
            </a:r>
          </a:p>
        </p:txBody>
      </p:sp>
      <p:sp>
        <p:nvSpPr>
          <p:cNvPr id="21" name="四角形吹き出し 20"/>
          <p:cNvSpPr/>
          <p:nvPr/>
        </p:nvSpPr>
        <p:spPr>
          <a:xfrm>
            <a:off x="5232156" y="3952566"/>
            <a:ext cx="3427527" cy="455896"/>
          </a:xfrm>
          <a:prstGeom prst="wedgeRectCallout">
            <a:avLst>
              <a:gd name="adj1" fmla="val 27942"/>
              <a:gd name="adj2" fmla="val -8337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22" name="正方形/長方形 21"/>
          <p:cNvSpPr/>
          <p:nvPr/>
        </p:nvSpPr>
        <p:spPr>
          <a:xfrm>
            <a:off x="7364008" y="3592274"/>
            <a:ext cx="1224136" cy="2036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dirty="0"/>
              <a:t>義務化対象</a:t>
            </a:r>
          </a:p>
        </p:txBody>
      </p:sp>
    </p:spTree>
    <p:extLst>
      <p:ext uri="{BB962C8B-B14F-4D97-AF65-F5344CB8AC3E}">
        <p14:creationId xmlns:p14="http://schemas.microsoft.com/office/powerpoint/2010/main" val="37324393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85</a:t>
            </a:fld>
            <a:endParaRPr kumimoji="1" lang="ja-JP" altLang="en-US" dirty="0"/>
          </a:p>
        </p:txBody>
      </p:sp>
      <p:sp>
        <p:nvSpPr>
          <p:cNvPr id="3" name="テキスト プレースホルダー 2"/>
          <p:cNvSpPr>
            <a:spLocks noGrp="1"/>
          </p:cNvSpPr>
          <p:nvPr>
            <p:ph type="body" sz="quarter" idx="14"/>
          </p:nvPr>
        </p:nvSpPr>
        <p:spPr>
          <a:xfrm>
            <a:off x="360000" y="951570"/>
            <a:ext cx="8424000" cy="3780420"/>
          </a:xfrm>
        </p:spPr>
        <p:txBody>
          <a:bodyPr/>
          <a:lstStyle/>
          <a:p>
            <a:r>
              <a:rPr lang="en-US" altLang="ja-JP" b="1" u="sng" dirty="0">
                <a:solidFill>
                  <a:srgbClr val="0070C0"/>
                </a:solidFill>
              </a:rPr>
              <a:t>Ⅰ</a:t>
            </a:r>
            <a:r>
              <a:rPr lang="ja-JP" altLang="en-US" b="1" u="sng" dirty="0" err="1">
                <a:solidFill>
                  <a:srgbClr val="0070C0"/>
                </a:solidFill>
              </a:rPr>
              <a:t>．</a:t>
            </a:r>
            <a:r>
              <a:rPr lang="en-US" altLang="ja-JP" b="1" u="sng" dirty="0">
                <a:solidFill>
                  <a:srgbClr val="0070C0"/>
                </a:solidFill>
              </a:rPr>
              <a:t>e-</a:t>
            </a:r>
            <a:r>
              <a:rPr lang="en-US" altLang="ja-JP" b="1" u="sng" dirty="0" err="1">
                <a:solidFill>
                  <a:srgbClr val="0070C0"/>
                </a:solidFill>
              </a:rPr>
              <a:t>Gov</a:t>
            </a:r>
            <a:r>
              <a:rPr lang="ja-JP" altLang="en-US" b="1" u="sng" dirty="0">
                <a:solidFill>
                  <a:srgbClr val="0070C0"/>
                </a:solidFill>
              </a:rPr>
              <a:t>電子申請（厚生年金保険、協会けんぽ）</a:t>
            </a:r>
            <a:endParaRPr lang="en-US" altLang="ja-JP" b="1" u="sng" dirty="0">
              <a:solidFill>
                <a:srgbClr val="0070C0"/>
              </a:solidFill>
            </a:endParaRPr>
          </a:p>
          <a:p>
            <a:r>
              <a:rPr lang="ja-JP" altLang="en-US" dirty="0"/>
              <a:t>　・「厚生年金保険」、「協会けんぽ」への届出を</a:t>
            </a:r>
            <a:r>
              <a:rPr lang="en-US" altLang="ja-JP" b="1" dirty="0"/>
              <a:t>e-</a:t>
            </a:r>
            <a:r>
              <a:rPr lang="en-US" altLang="ja-JP" b="1" dirty="0" err="1"/>
              <a:t>Gov</a:t>
            </a:r>
            <a:r>
              <a:rPr lang="ja-JP" altLang="en-US" dirty="0"/>
              <a:t>提供の「電子申請</a:t>
            </a:r>
            <a:r>
              <a:rPr lang="en-US" altLang="ja-JP" dirty="0"/>
              <a:t>API</a:t>
            </a:r>
            <a:r>
              <a:rPr lang="ja-JP" altLang="en-US" dirty="0"/>
              <a:t>」を利用して電子申請することができます</a:t>
            </a:r>
            <a:endParaRPr lang="en-US" altLang="ja-JP" dirty="0"/>
          </a:p>
          <a:p>
            <a:r>
              <a:rPr lang="ja-JP" altLang="en-US" dirty="0"/>
              <a:t>　 ・［</a:t>
            </a:r>
            <a:r>
              <a:rPr lang="en-US" altLang="ja-JP" dirty="0"/>
              <a:t>e-</a:t>
            </a:r>
            <a:r>
              <a:rPr lang="en-US" altLang="ja-JP" dirty="0" err="1"/>
              <a:t>Gov</a:t>
            </a:r>
            <a:r>
              <a:rPr lang="ja-JP" altLang="en-US" dirty="0"/>
              <a:t>申請］ボタンを押下で申請を、［</a:t>
            </a:r>
            <a:r>
              <a:rPr lang="en-US" altLang="ja-JP" dirty="0"/>
              <a:t>e-</a:t>
            </a:r>
            <a:r>
              <a:rPr lang="en-US" altLang="ja-JP" dirty="0" err="1"/>
              <a:t>Gov</a:t>
            </a:r>
            <a:r>
              <a:rPr lang="ja-JP" altLang="en-US" dirty="0"/>
              <a:t>照会］ボタン押下で申請した届出の状況を取得し、確認することが</a:t>
            </a:r>
            <a:endParaRPr lang="en-US" altLang="ja-JP" dirty="0"/>
          </a:p>
          <a:p>
            <a:r>
              <a:rPr lang="ja-JP" altLang="en-US" dirty="0"/>
              <a:t>　　できます</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lang="ja-JP" altLang="en-US" dirty="0"/>
              <a:t>・</a:t>
            </a:r>
            <a:r>
              <a:rPr lang="en-US" altLang="ja-JP" dirty="0"/>
              <a:t>e-</a:t>
            </a:r>
            <a:r>
              <a:rPr lang="en-US" altLang="ja-JP" dirty="0" err="1"/>
              <a:t>Gov</a:t>
            </a:r>
            <a:r>
              <a:rPr lang="ja-JP" altLang="en-US" dirty="0"/>
              <a:t>に電子申請には以下のアカウントが利用できます。</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lang="ja-JP" altLang="en-US" dirty="0"/>
              <a:t>　</a:t>
            </a:r>
            <a:endParaRPr lang="en-US" altLang="ja-JP"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6"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a:solidFill>
                  <a:prstClr val="white"/>
                </a:solidFill>
                <a:latin typeface="+mn-ea"/>
                <a:ea typeface="+mn-ea"/>
              </a:rPr>
              <a:t>SuperStream-NX </a:t>
            </a:r>
            <a:r>
              <a:rPr lang="ja-JP" altLang="en-US" sz="2000" dirty="0">
                <a:solidFill>
                  <a:prstClr val="white"/>
                </a:solidFill>
                <a:latin typeface="+mn-ea"/>
                <a:ea typeface="+mn-ea"/>
              </a:rPr>
              <a:t>人事給与</a:t>
            </a:r>
            <a:r>
              <a:rPr lang="ja-JP" altLang="en-US" sz="1400" dirty="0">
                <a:solidFill>
                  <a:prstClr val="white"/>
                </a:solidFill>
              </a:rPr>
              <a:t>（</a:t>
            </a:r>
            <a:r>
              <a:rPr lang="en-US" altLang="ja-JP" sz="1400" dirty="0">
                <a:solidFill>
                  <a:prstClr val="white"/>
                </a:solidFill>
              </a:rPr>
              <a:t>2021-06-01</a:t>
            </a:r>
            <a:r>
              <a:rPr lang="ja-JP" altLang="en-US" sz="1400" dirty="0">
                <a:solidFill>
                  <a:prstClr val="white"/>
                </a:solidFill>
              </a:rPr>
              <a:t>版・</a:t>
            </a:r>
            <a:r>
              <a:rPr lang="en-US" altLang="ja-JP" sz="1400" dirty="0">
                <a:solidFill>
                  <a:prstClr val="white"/>
                </a:solidFill>
              </a:rPr>
              <a:t>2020-08-01</a:t>
            </a:r>
            <a:r>
              <a:rPr lang="ja-JP" altLang="en-US" sz="1400" dirty="0">
                <a:solidFill>
                  <a:prstClr val="white"/>
                </a:solidFill>
              </a:rPr>
              <a:t>版）</a:t>
            </a:r>
            <a:r>
              <a:rPr lang="en-US" altLang="ja-JP" dirty="0">
                <a:solidFill>
                  <a:prstClr val="white"/>
                </a:solidFill>
              </a:rPr>
              <a:t/>
            </a:r>
            <a:br>
              <a:rPr lang="en-US" altLang="ja-JP" dirty="0">
                <a:solidFill>
                  <a:prstClr val="white"/>
                </a:solidFill>
              </a:rPr>
            </a:br>
            <a:r>
              <a:rPr lang="en-US" altLang="ja-JP" sz="1800" dirty="0">
                <a:solidFill>
                  <a:prstClr val="white"/>
                </a:solidFill>
                <a:latin typeface="+mn-ea"/>
                <a:ea typeface="+mn-ea"/>
              </a:rPr>
              <a:t>1. </a:t>
            </a:r>
            <a:r>
              <a:rPr lang="ja-JP" altLang="en-US" sz="1800" dirty="0">
                <a:solidFill>
                  <a:prstClr val="white"/>
                </a:solidFill>
                <a:latin typeface="+mn-ea"/>
                <a:ea typeface="+mn-ea"/>
              </a:rPr>
              <a:t>電子申請対応</a:t>
            </a:r>
            <a:endParaRPr lang="ja-JP" altLang="en-US" sz="1800" dirty="0">
              <a:latin typeface="+mn-ea"/>
              <a:ea typeface="+mn-ea"/>
            </a:endParaRPr>
          </a:p>
        </p:txBody>
      </p:sp>
      <p:graphicFrame>
        <p:nvGraphicFramePr>
          <p:cNvPr id="11" name="表 3">
            <a:extLst>
              <a:ext uri="{FF2B5EF4-FFF2-40B4-BE49-F238E27FC236}">
                <a16:creationId xmlns:a16="http://schemas.microsoft.com/office/drawing/2014/main" id="{BDE3D80E-4292-4562-9034-B7261614CEFC}"/>
              </a:ext>
            </a:extLst>
          </p:cNvPr>
          <p:cNvGraphicFramePr>
            <a:graphicFrameLocks noGrp="1"/>
          </p:cNvGraphicFramePr>
          <p:nvPr/>
        </p:nvGraphicFramePr>
        <p:xfrm>
          <a:off x="503548" y="3097706"/>
          <a:ext cx="8192694" cy="518160"/>
        </p:xfrm>
        <a:graphic>
          <a:graphicData uri="http://schemas.openxmlformats.org/drawingml/2006/table">
            <a:tbl>
              <a:tblPr bandRow="1">
                <a:tableStyleId>{5C22544A-7EE6-4342-B048-85BDC9FD1C3A}</a:tableStyleId>
              </a:tblPr>
              <a:tblGrid>
                <a:gridCol w="1982679">
                  <a:extLst>
                    <a:ext uri="{9D8B030D-6E8A-4147-A177-3AD203B41FA5}">
                      <a16:colId xmlns:a16="http://schemas.microsoft.com/office/drawing/2014/main" val="2932331772"/>
                    </a:ext>
                  </a:extLst>
                </a:gridCol>
                <a:gridCol w="6210015">
                  <a:extLst>
                    <a:ext uri="{9D8B030D-6E8A-4147-A177-3AD203B41FA5}">
                      <a16:colId xmlns:a16="http://schemas.microsoft.com/office/drawing/2014/main" val="4193964025"/>
                    </a:ext>
                  </a:extLst>
                </a:gridCol>
              </a:tblGrid>
              <a:tr h="197424">
                <a:tc>
                  <a:txBody>
                    <a:bodyPr/>
                    <a:lstStyle/>
                    <a:p>
                      <a:r>
                        <a:rPr kumimoji="1" lang="en-US" altLang="ja-JP" sz="1100" dirty="0">
                          <a:latin typeface="メイリオ" panose="020B0604030504040204" pitchFamily="50" charset="-128"/>
                          <a:ea typeface="メイリオ" panose="020B0604030504040204" pitchFamily="50" charset="-128"/>
                        </a:rPr>
                        <a:t>e-</a:t>
                      </a:r>
                      <a:r>
                        <a:rPr kumimoji="1" lang="en-US" altLang="ja-JP" sz="1100" dirty="0" err="1">
                          <a:latin typeface="メイリオ" panose="020B0604030504040204" pitchFamily="50" charset="-128"/>
                          <a:ea typeface="メイリオ" panose="020B0604030504040204" pitchFamily="50" charset="-128"/>
                        </a:rPr>
                        <a:t>Gov</a:t>
                      </a:r>
                      <a:r>
                        <a:rPr kumimoji="1" lang="ja-JP" altLang="en-US" sz="1100" dirty="0">
                          <a:latin typeface="メイリオ" panose="020B0604030504040204" pitchFamily="50" charset="-128"/>
                          <a:ea typeface="メイリオ" panose="020B0604030504040204" pitchFamily="50" charset="-128"/>
                        </a:rPr>
                        <a:t>アカウント</a:t>
                      </a:r>
                    </a:p>
                  </a:txBody>
                  <a:tcPr>
                    <a:solidFill>
                      <a:schemeClr val="tx2">
                        <a:lumMod val="40000"/>
                        <a:lumOff val="60000"/>
                      </a:schemeClr>
                    </a:solidFill>
                  </a:tcPr>
                </a:tc>
                <a:tc>
                  <a:txBody>
                    <a:bodyPr/>
                    <a:lstStyle/>
                    <a:p>
                      <a:r>
                        <a:rPr kumimoji="1" lang="en-US" altLang="ja-JP" sz="1100" dirty="0">
                          <a:latin typeface="メイリオ" panose="020B0604030504040204" pitchFamily="50" charset="-128"/>
                          <a:ea typeface="メイリオ" panose="020B0604030504040204" pitchFamily="50" charset="-128"/>
                        </a:rPr>
                        <a:t>e-Gov</a:t>
                      </a:r>
                      <a:r>
                        <a:rPr kumimoji="1" lang="ja-JP" altLang="en-US" sz="1100" dirty="0">
                          <a:latin typeface="メイリオ" panose="020B0604030504040204" pitchFamily="50" charset="-128"/>
                          <a:ea typeface="メイリオ" panose="020B0604030504040204" pitchFamily="50" charset="-128"/>
                        </a:rPr>
                        <a:t>サービス共通で利用できるアカウントです。申請の際に「電子証明書」が必要です。</a:t>
                      </a:r>
                    </a:p>
                  </a:txBody>
                  <a:tcPr>
                    <a:solidFill>
                      <a:schemeClr val="tx2">
                        <a:lumMod val="40000"/>
                        <a:lumOff val="60000"/>
                      </a:schemeClr>
                    </a:solidFill>
                  </a:tcPr>
                </a:tc>
                <a:extLst>
                  <a:ext uri="{0D108BD9-81ED-4DB2-BD59-A6C34878D82A}">
                    <a16:rowId xmlns:a16="http://schemas.microsoft.com/office/drawing/2014/main" val="3375550782"/>
                  </a:ext>
                </a:extLst>
              </a:tr>
              <a:tr h="197424">
                <a:tc>
                  <a:txBody>
                    <a:bodyPr/>
                    <a:lstStyle/>
                    <a:p>
                      <a:r>
                        <a:rPr kumimoji="1" lang="en-US" altLang="ja-JP" sz="1100" dirty="0">
                          <a:latin typeface="メイリオ" panose="020B0604030504040204" pitchFamily="50" charset="-128"/>
                          <a:ea typeface="メイリオ" panose="020B0604030504040204" pitchFamily="50" charset="-128"/>
                        </a:rPr>
                        <a:t>G</a:t>
                      </a:r>
                      <a:r>
                        <a:rPr kumimoji="1" lang="ja-JP" altLang="en-US" sz="1100" dirty="0">
                          <a:latin typeface="メイリオ" panose="020B0604030504040204" pitchFamily="50" charset="-128"/>
                          <a:ea typeface="メイリオ" panose="020B0604030504040204" pitchFamily="50" charset="-128"/>
                        </a:rPr>
                        <a:t>ビズ</a:t>
                      </a:r>
                      <a:r>
                        <a:rPr kumimoji="1" lang="en-US" altLang="ja-JP" sz="1100" dirty="0">
                          <a:latin typeface="メイリオ" panose="020B0604030504040204" pitchFamily="50" charset="-128"/>
                          <a:ea typeface="メイリオ" panose="020B0604030504040204" pitchFamily="50" charset="-128"/>
                        </a:rPr>
                        <a:t>ID</a:t>
                      </a:r>
                      <a:endParaRPr kumimoji="1" lang="ja-JP" altLang="en-US" sz="1100" dirty="0">
                        <a:latin typeface="メイリオ" panose="020B0604030504040204" pitchFamily="50" charset="-128"/>
                        <a:ea typeface="メイリオ" panose="020B0604030504040204" pitchFamily="50" charset="-128"/>
                      </a:endParaRPr>
                    </a:p>
                  </a:txBody>
                  <a:tcPr>
                    <a:solidFill>
                      <a:schemeClr val="tx2">
                        <a:lumMod val="20000"/>
                        <a:lumOff val="80000"/>
                      </a:schemeClr>
                    </a:solidFill>
                  </a:tcPr>
                </a:tc>
                <a:tc>
                  <a:txBody>
                    <a:bodyPr/>
                    <a:lstStyle/>
                    <a:p>
                      <a:r>
                        <a:rPr kumimoji="1" lang="ja-JP" altLang="en-US" sz="1100" dirty="0">
                          <a:latin typeface="メイリオ" panose="020B0604030504040204" pitchFamily="50" charset="-128"/>
                          <a:ea typeface="メイリオ" panose="020B0604030504040204" pitchFamily="50" charset="-128"/>
                        </a:rPr>
                        <a:t>「</a:t>
                      </a:r>
                      <a:r>
                        <a:rPr kumimoji="1" lang="en-US" altLang="ja-JP" sz="1100" dirty="0" err="1">
                          <a:latin typeface="メイリオ" panose="020B0604030504040204" pitchFamily="50" charset="-128"/>
                          <a:ea typeface="メイリオ" panose="020B0604030504040204" pitchFamily="50" charset="-128"/>
                        </a:rPr>
                        <a:t>gBizID</a:t>
                      </a:r>
                      <a:r>
                        <a:rPr kumimoji="1" lang="ja-JP" altLang="en-US" sz="1100" dirty="0">
                          <a:latin typeface="メイリオ" panose="020B0604030504040204" pitchFamily="50" charset="-128"/>
                          <a:ea typeface="メイリオ" panose="020B0604030504040204" pitchFamily="50" charset="-128"/>
                        </a:rPr>
                        <a:t>プライム」と「</a:t>
                      </a:r>
                      <a:r>
                        <a:rPr kumimoji="1" lang="en-US" altLang="ja-JP" sz="1100" dirty="0" err="1">
                          <a:latin typeface="メイリオ" panose="020B0604030504040204" pitchFamily="50" charset="-128"/>
                          <a:ea typeface="メイリオ" panose="020B0604030504040204" pitchFamily="50" charset="-128"/>
                        </a:rPr>
                        <a:t>gBizID</a:t>
                      </a:r>
                      <a:r>
                        <a:rPr kumimoji="1" lang="ja-JP" altLang="en-US" sz="1100" dirty="0">
                          <a:latin typeface="メイリオ" panose="020B0604030504040204" pitchFamily="50" charset="-128"/>
                          <a:ea typeface="メイリオ" panose="020B0604030504040204" pitchFamily="50" charset="-128"/>
                        </a:rPr>
                        <a:t>メンバー」で申請ができます。</a:t>
                      </a:r>
                      <a:endParaRPr kumimoji="1" lang="en-US" altLang="ja-JP" sz="1100" dirty="0">
                        <a:latin typeface="メイリオ" panose="020B0604030504040204" pitchFamily="50" charset="-128"/>
                        <a:ea typeface="メイリオ" panose="020B0604030504040204" pitchFamily="50" charset="-128"/>
                      </a:endParaRPr>
                    </a:p>
                  </a:txBody>
                  <a:tcPr>
                    <a:solidFill>
                      <a:schemeClr val="tx2">
                        <a:lumMod val="20000"/>
                        <a:lumOff val="80000"/>
                      </a:schemeClr>
                    </a:solidFill>
                  </a:tcPr>
                </a:tc>
                <a:extLst>
                  <a:ext uri="{0D108BD9-81ED-4DB2-BD59-A6C34878D82A}">
                    <a16:rowId xmlns:a16="http://schemas.microsoft.com/office/drawing/2014/main" val="2047227966"/>
                  </a:ext>
                </a:extLst>
              </a:tr>
            </a:tbl>
          </a:graphicData>
        </a:graphic>
      </p:graphicFrame>
      <p:sp>
        <p:nvSpPr>
          <p:cNvPr id="12" name="角丸四角形 11"/>
          <p:cNvSpPr/>
          <p:nvPr/>
        </p:nvSpPr>
        <p:spPr>
          <a:xfrm>
            <a:off x="575556" y="3697678"/>
            <a:ext cx="8165859" cy="926300"/>
          </a:xfrm>
          <a:prstGeom prst="roundRect">
            <a:avLst>
              <a:gd name="adj" fmla="val 5469"/>
            </a:avLst>
          </a:prstGeom>
        </p:spPr>
        <p:style>
          <a:lnRef idx="2">
            <a:schemeClr val="accent3">
              <a:shade val="50000"/>
            </a:schemeClr>
          </a:lnRef>
          <a:fillRef idx="1">
            <a:schemeClr val="accent3"/>
          </a:fillRef>
          <a:effectRef idx="0">
            <a:schemeClr val="accent3"/>
          </a:effectRef>
          <a:fontRef idx="minor">
            <a:schemeClr val="lt1"/>
          </a:fontRef>
        </p:style>
        <p:txBody>
          <a:bodyPr lIns="36000" tIns="3600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050" dirty="0"/>
              <a:t>・使用するアカウントは、事前に取得しておく必要があります</a:t>
            </a:r>
            <a:endParaRPr lang="en-US" altLang="ja-JP" sz="1050" dirty="0"/>
          </a:p>
          <a:p>
            <a:r>
              <a:rPr lang="ja-JP" altLang="en-US" sz="1050" dirty="0"/>
              <a:t>・どちらのアカウントでも「二要素認証」のためのスマートフォンを用意する必要があります</a:t>
            </a:r>
            <a:endParaRPr lang="en-US" altLang="ja-JP" sz="1050" dirty="0"/>
          </a:p>
          <a:p>
            <a:r>
              <a:rPr lang="ja-JP" altLang="en-US" sz="1050" dirty="0"/>
              <a:t>・「</a:t>
            </a:r>
            <a:r>
              <a:rPr lang="en-US" altLang="ja-JP" sz="1050" dirty="0"/>
              <a:t>Microsoft</a:t>
            </a:r>
            <a:r>
              <a:rPr lang="ja-JP" altLang="en-US" sz="1050" dirty="0"/>
              <a:t>アカウント」での利用検証は行っておりません</a:t>
            </a:r>
            <a:endParaRPr lang="en-US" altLang="ja-JP" sz="1050" dirty="0"/>
          </a:p>
          <a:p>
            <a:r>
              <a:rPr lang="ja-JP" altLang="en-US" sz="1050" dirty="0"/>
              <a:t>・ 「個別ファイル署名形式」に対応しているため、「</a:t>
            </a:r>
            <a:r>
              <a:rPr lang="en-US" altLang="ja-JP" sz="1050" dirty="0"/>
              <a:t>e-</a:t>
            </a:r>
            <a:r>
              <a:rPr lang="en-US" altLang="ja-JP" sz="1050" dirty="0" err="1"/>
              <a:t>Gov</a:t>
            </a:r>
            <a:r>
              <a:rPr lang="ja-JP" altLang="en-US" sz="1050" dirty="0"/>
              <a:t>アカウント」を使用する場合は、</a:t>
            </a:r>
            <a:r>
              <a:rPr lang="en-US" altLang="ja-JP" sz="1050" dirty="0"/>
              <a:t>1</a:t>
            </a:r>
            <a:r>
              <a:rPr lang="ja-JP" altLang="en-US" sz="1050" dirty="0" err="1"/>
              <a:t>つの</a:t>
            </a:r>
            <a:r>
              <a:rPr lang="ja-JP" altLang="en-US" sz="1050" dirty="0"/>
              <a:t>届出に対して電子証明書を</a:t>
            </a:r>
            <a:endParaRPr lang="en-US" altLang="ja-JP" sz="1050" dirty="0"/>
          </a:p>
          <a:p>
            <a:r>
              <a:rPr lang="ja-JP" altLang="en-US" sz="1050" dirty="0"/>
              <a:t>　２回添付する必要があります。</a:t>
            </a:r>
            <a:endParaRPr lang="en-US" altLang="ja-JP" sz="1050" dirty="0"/>
          </a:p>
        </p:txBody>
      </p:sp>
      <p:pic>
        <p:nvPicPr>
          <p:cNvPr id="20" name="図 19"/>
          <p:cNvPicPr>
            <a:picLocks noChangeAspect="1"/>
          </p:cNvPicPr>
          <p:nvPr/>
        </p:nvPicPr>
        <p:blipFill>
          <a:blip r:embed="rId2"/>
          <a:stretch>
            <a:fillRect/>
          </a:stretch>
        </p:blipFill>
        <p:spPr>
          <a:xfrm>
            <a:off x="585251" y="1971424"/>
            <a:ext cx="1845945" cy="754380"/>
          </a:xfrm>
          <a:prstGeom prst="rect">
            <a:avLst/>
          </a:prstGeom>
        </p:spPr>
      </p:pic>
      <p:pic>
        <p:nvPicPr>
          <p:cNvPr id="21" name="図 20"/>
          <p:cNvPicPr>
            <a:picLocks noChangeAspect="1"/>
          </p:cNvPicPr>
          <p:nvPr/>
        </p:nvPicPr>
        <p:blipFill>
          <a:blip r:embed="rId3"/>
          <a:stretch>
            <a:fillRect/>
          </a:stretch>
        </p:blipFill>
        <p:spPr>
          <a:xfrm>
            <a:off x="2780071" y="1958335"/>
            <a:ext cx="806768" cy="973455"/>
          </a:xfrm>
          <a:prstGeom prst="rect">
            <a:avLst/>
          </a:prstGeom>
        </p:spPr>
      </p:pic>
      <p:sp>
        <p:nvSpPr>
          <p:cNvPr id="22" name="正方形/長方形 21"/>
          <p:cNvSpPr/>
          <p:nvPr/>
        </p:nvSpPr>
        <p:spPr>
          <a:xfrm>
            <a:off x="632984" y="2229063"/>
            <a:ext cx="1800000" cy="216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23" name="四角形吹き出し 22"/>
          <p:cNvSpPr/>
          <p:nvPr/>
        </p:nvSpPr>
        <p:spPr>
          <a:xfrm>
            <a:off x="2736014" y="1941591"/>
            <a:ext cx="971890" cy="641901"/>
          </a:xfrm>
          <a:prstGeom prst="wedgeRectCallout">
            <a:avLst>
              <a:gd name="adj1" fmla="val -73878"/>
              <a:gd name="adj2" fmla="val -451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24" name="正方形/長方形 23"/>
          <p:cNvSpPr/>
          <p:nvPr/>
        </p:nvSpPr>
        <p:spPr>
          <a:xfrm>
            <a:off x="2780071" y="2102077"/>
            <a:ext cx="806768"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13" name="正方形/長方形 12"/>
          <p:cNvSpPr/>
          <p:nvPr/>
        </p:nvSpPr>
        <p:spPr>
          <a:xfrm>
            <a:off x="2779420" y="2283738"/>
            <a:ext cx="806768"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Tree>
    <p:extLst>
      <p:ext uri="{BB962C8B-B14F-4D97-AF65-F5344CB8AC3E}">
        <p14:creationId xmlns:p14="http://schemas.microsoft.com/office/powerpoint/2010/main" val="5615112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3" name="テキスト プレースホルダー 2"/>
          <p:cNvSpPr>
            <a:spLocks noGrp="1"/>
          </p:cNvSpPr>
          <p:nvPr>
            <p:ph type="body" sz="quarter" idx="14"/>
          </p:nvPr>
        </p:nvSpPr>
        <p:spPr>
          <a:xfrm>
            <a:off x="360000" y="951570"/>
            <a:ext cx="8424000" cy="190291"/>
          </a:xfrm>
        </p:spPr>
        <p:txBody>
          <a:bodyPr/>
          <a:lstStyle/>
          <a:p>
            <a:r>
              <a:rPr lang="en-US" altLang="ja-JP" b="1" u="sng" dirty="0"/>
              <a:t>e</a:t>
            </a:r>
            <a:r>
              <a:rPr kumimoji="1" lang="en-US" altLang="ja-JP" b="1" u="sng" dirty="0"/>
              <a:t>-</a:t>
            </a:r>
            <a:r>
              <a:rPr kumimoji="1" lang="en-US" altLang="ja-JP" b="1" u="sng" dirty="0" err="1"/>
              <a:t>Gov</a:t>
            </a:r>
            <a:r>
              <a:rPr kumimoji="1" lang="ja-JP" altLang="en-US" b="1" u="sng" dirty="0"/>
              <a:t>電子申請の流れ（認証～申請：</a:t>
            </a:r>
            <a:r>
              <a:rPr kumimoji="1" lang="en-US" altLang="ja-JP" b="1" u="sng" dirty="0"/>
              <a:t>e-</a:t>
            </a:r>
            <a:r>
              <a:rPr kumimoji="1" lang="en-US" altLang="ja-JP" b="1" u="sng" dirty="0" err="1"/>
              <a:t>Gov</a:t>
            </a:r>
            <a:r>
              <a:rPr kumimoji="1" lang="ja-JP" altLang="en-US" b="1" u="sng" dirty="0"/>
              <a:t>アカウント利用）</a:t>
            </a:r>
            <a:endParaRPr kumimoji="1" lang="en-US" altLang="ja-JP" b="1" u="sng" dirty="0"/>
          </a:p>
        </p:txBody>
      </p:sp>
      <p:sp>
        <p:nvSpPr>
          <p:cNvPr id="5" name="フッター プレースホルダー 4"/>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©SuperStream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6"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pPr lvl="0">
              <a:defRPr/>
            </a:pPr>
            <a:r>
              <a:rPr kumimoji="1" lang="en-US" altLang="ja-JP" sz="2000" b="1" i="0" u="none" strike="noStrike" kern="1200" cap="none" spc="0" normalizeH="0" baseline="0" noProof="0" dirty="0">
                <a:ln>
                  <a:noFill/>
                </a:ln>
                <a:solidFill>
                  <a:prstClr val="white"/>
                </a:solidFill>
                <a:effectLst/>
                <a:uLnTx/>
                <a:uFillTx/>
                <a:latin typeface="メイリオ"/>
                <a:ea typeface="メイリオ"/>
                <a:cs typeface="+mj-cs"/>
              </a:rPr>
              <a:t>SuperStream-NX </a:t>
            </a:r>
            <a:r>
              <a:rPr kumimoji="1" lang="ja-JP" altLang="en-US" sz="2000" b="1" i="0" u="none" strike="noStrike" kern="1200" cap="none" spc="0" normalizeH="0" baseline="0" noProof="0" dirty="0">
                <a:ln>
                  <a:noFill/>
                </a:ln>
                <a:solidFill>
                  <a:prstClr val="white"/>
                </a:solidFill>
                <a:effectLst/>
                <a:uLnTx/>
                <a:uFillTx/>
                <a:latin typeface="メイリオ"/>
                <a:ea typeface="メイリオ"/>
                <a:cs typeface="+mj-cs"/>
              </a:rPr>
              <a:t>人事給与</a:t>
            </a:r>
            <a:r>
              <a:rPr lang="ja-JP" altLang="en-US" sz="1400" dirty="0">
                <a:solidFill>
                  <a:prstClr val="white"/>
                </a:solidFill>
              </a:rPr>
              <a:t>（</a:t>
            </a:r>
            <a:r>
              <a:rPr lang="en-US" altLang="ja-JP" sz="1400" dirty="0">
                <a:solidFill>
                  <a:prstClr val="white"/>
                </a:solidFill>
              </a:rPr>
              <a:t>2021-06-01</a:t>
            </a:r>
            <a:r>
              <a:rPr lang="ja-JP" altLang="en-US" sz="1400" dirty="0">
                <a:solidFill>
                  <a:prstClr val="white"/>
                </a:solidFill>
              </a:rPr>
              <a:t>版・</a:t>
            </a:r>
            <a:r>
              <a:rPr lang="en-US" altLang="ja-JP" sz="1400" dirty="0">
                <a:solidFill>
                  <a:prstClr val="white"/>
                </a:solidFill>
              </a:rPr>
              <a:t>2020-08-01</a:t>
            </a:r>
            <a:r>
              <a:rPr lang="ja-JP" altLang="en-US" sz="1400" dirty="0">
                <a:solidFill>
                  <a:prstClr val="white"/>
                </a:solidFill>
              </a:rPr>
              <a:t>版）</a:t>
            </a:r>
            <a:r>
              <a:rPr kumimoji="1" lang="en-US" altLang="ja-JP" sz="1700" b="1" i="0" u="none" strike="noStrike" kern="1200" cap="none" spc="0" normalizeH="0" baseline="0" noProof="0" dirty="0">
                <a:ln>
                  <a:noFill/>
                </a:ln>
                <a:solidFill>
                  <a:prstClr val="white"/>
                </a:solidFill>
                <a:effectLst/>
                <a:uLnTx/>
                <a:uFillTx/>
                <a:latin typeface="メイリオ"/>
                <a:ea typeface="メイリオ"/>
                <a:cs typeface="+mj-cs"/>
              </a:rPr>
              <a:t/>
            </a:r>
            <a:br>
              <a:rPr kumimoji="1" lang="en-US" altLang="ja-JP" sz="1700" b="1" i="0" u="none" strike="noStrike" kern="1200" cap="none" spc="0" normalizeH="0" baseline="0" noProof="0" dirty="0">
                <a:ln>
                  <a:noFill/>
                </a:ln>
                <a:solidFill>
                  <a:prstClr val="white"/>
                </a:solidFill>
                <a:effectLst/>
                <a:uLnTx/>
                <a:uFillTx/>
                <a:latin typeface="メイリオ"/>
                <a:ea typeface="メイリオ"/>
                <a:cs typeface="+mj-cs"/>
              </a:rPr>
            </a:br>
            <a:r>
              <a:rPr kumimoji="1" lang="en-US" altLang="ja-JP" sz="1800" b="1" i="0" u="none" strike="noStrike" kern="1200" cap="none" spc="0" normalizeH="0" baseline="0" noProof="0" dirty="0">
                <a:ln>
                  <a:noFill/>
                </a:ln>
                <a:solidFill>
                  <a:prstClr val="white"/>
                </a:solidFill>
                <a:effectLst/>
                <a:uLnTx/>
                <a:uFillTx/>
                <a:latin typeface="メイリオ"/>
                <a:ea typeface="メイリオ"/>
                <a:cs typeface="+mj-cs"/>
              </a:rPr>
              <a:t>1. </a:t>
            </a:r>
            <a:r>
              <a:rPr kumimoji="1" lang="ja-JP" altLang="en-US" sz="1800" b="1" i="0" u="none" strike="noStrike" kern="1200" cap="none" spc="0" normalizeH="0" baseline="0" noProof="0" dirty="0">
                <a:ln>
                  <a:noFill/>
                </a:ln>
                <a:solidFill>
                  <a:prstClr val="white"/>
                </a:solidFill>
                <a:effectLst/>
                <a:uLnTx/>
                <a:uFillTx/>
                <a:latin typeface="メイリオ"/>
                <a:ea typeface="メイリオ"/>
                <a:cs typeface="+mj-cs"/>
              </a:rPr>
              <a:t>電子申請対応</a:t>
            </a:r>
          </a:p>
        </p:txBody>
      </p:sp>
      <p:pic>
        <p:nvPicPr>
          <p:cNvPr id="11" name="図 10"/>
          <p:cNvPicPr>
            <a:picLocks noChangeAspect="1"/>
          </p:cNvPicPr>
          <p:nvPr/>
        </p:nvPicPr>
        <p:blipFill>
          <a:blip r:embed="rId2"/>
          <a:stretch>
            <a:fillRect/>
          </a:stretch>
        </p:blipFill>
        <p:spPr>
          <a:xfrm>
            <a:off x="4859218" y="1378852"/>
            <a:ext cx="1314450" cy="1125855"/>
          </a:xfrm>
          <a:prstGeom prst="rect">
            <a:avLst/>
          </a:prstGeom>
        </p:spPr>
      </p:pic>
      <p:pic>
        <p:nvPicPr>
          <p:cNvPr id="13" name="図 12"/>
          <p:cNvPicPr>
            <a:picLocks noChangeAspect="1"/>
          </p:cNvPicPr>
          <p:nvPr/>
        </p:nvPicPr>
        <p:blipFill>
          <a:blip r:embed="rId3"/>
          <a:stretch>
            <a:fillRect/>
          </a:stretch>
        </p:blipFill>
        <p:spPr>
          <a:xfrm>
            <a:off x="2969037" y="1846974"/>
            <a:ext cx="1104953" cy="557974"/>
          </a:xfrm>
          <a:prstGeom prst="rect">
            <a:avLst/>
          </a:prstGeom>
        </p:spPr>
      </p:pic>
      <p:sp>
        <p:nvSpPr>
          <p:cNvPr id="14" name="下矢印 13"/>
          <p:cNvSpPr/>
          <p:nvPr/>
        </p:nvSpPr>
        <p:spPr>
          <a:xfrm>
            <a:off x="259074" y="1974110"/>
            <a:ext cx="2259953" cy="673556"/>
          </a:xfrm>
          <a:prstGeom prst="downArrow">
            <a:avLst>
              <a:gd name="adj1" fmla="val 100000"/>
              <a:gd name="adj2" fmla="val 38215"/>
            </a:avLst>
          </a:prstGeom>
        </p:spPr>
        <p:style>
          <a:lnRef idx="1">
            <a:schemeClr val="accent1"/>
          </a:lnRef>
          <a:fillRef idx="2">
            <a:schemeClr val="accent1"/>
          </a:fillRef>
          <a:effectRef idx="1">
            <a:schemeClr val="accent1"/>
          </a:effectRef>
          <a:fontRef idx="minor">
            <a:schemeClr val="dk1"/>
          </a:fontRef>
        </p:style>
        <p:txBody>
          <a:bodyPr lIns="36000" tIns="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メイリオ"/>
                <a:ea typeface="メイリオ"/>
                <a:cs typeface="+mn-cs"/>
              </a:rPr>
              <a:t>(2)</a:t>
            </a: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電子証明書の添付</a:t>
            </a:r>
            <a:r>
              <a:rPr kumimoji="1" lang="en-US" altLang="ja-JP" sz="1100" b="0" i="0" u="none" strike="noStrike" kern="1200" cap="none" spc="0" normalizeH="0" baseline="0" noProof="0" dirty="0">
                <a:ln>
                  <a:noFill/>
                </a:ln>
                <a:solidFill>
                  <a:prstClr val="black"/>
                </a:solidFill>
                <a:effectLst/>
                <a:uLnTx/>
                <a:uFillTx/>
                <a:latin typeface="メイリオ"/>
                <a:ea typeface="メイリオ"/>
                <a:cs typeface="+mn-cs"/>
              </a:rPr>
              <a:t>×2</a:t>
            </a: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回</a:t>
            </a:r>
            <a:endParaRPr kumimoji="1" lang="en-US" altLang="ja-JP" sz="11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5" name="下矢印 14"/>
          <p:cNvSpPr/>
          <p:nvPr/>
        </p:nvSpPr>
        <p:spPr>
          <a:xfrm>
            <a:off x="259074" y="2751769"/>
            <a:ext cx="2260926" cy="489669"/>
          </a:xfrm>
          <a:prstGeom prst="downArrow">
            <a:avLst>
              <a:gd name="adj1" fmla="val 100000"/>
              <a:gd name="adj2" fmla="val 46904"/>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メイリオ"/>
                <a:ea typeface="メイリオ"/>
                <a:cs typeface="+mn-cs"/>
              </a:rPr>
              <a:t>(3)e-</a:t>
            </a:r>
            <a:r>
              <a:rPr kumimoji="1" lang="en-US" altLang="ja-JP" sz="1100" b="0" i="0" u="none" strike="noStrike" kern="1200" cap="none" spc="0" normalizeH="0" baseline="0" noProof="0" dirty="0" err="1">
                <a:ln>
                  <a:noFill/>
                </a:ln>
                <a:solidFill>
                  <a:prstClr val="black"/>
                </a:solidFill>
                <a:effectLst/>
                <a:uLnTx/>
                <a:uFillTx/>
                <a:latin typeface="メイリオ"/>
                <a:ea typeface="メイリオ"/>
                <a:cs typeface="+mn-cs"/>
              </a:rPr>
              <a:t>Gov</a:t>
            </a: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アカウントのログイン</a:t>
            </a:r>
          </a:p>
        </p:txBody>
      </p:sp>
      <p:sp>
        <p:nvSpPr>
          <p:cNvPr id="16" name="下矢印 15"/>
          <p:cNvSpPr/>
          <p:nvPr/>
        </p:nvSpPr>
        <p:spPr>
          <a:xfrm>
            <a:off x="263335" y="1330208"/>
            <a:ext cx="2260926" cy="493983"/>
          </a:xfrm>
          <a:prstGeom prst="downArrow">
            <a:avLst>
              <a:gd name="adj1" fmla="val 100000"/>
              <a:gd name="adj2" fmla="val 34963"/>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メイリオ"/>
                <a:ea typeface="メイリオ"/>
                <a:cs typeface="+mn-cs"/>
              </a:rPr>
              <a:t>(1)</a:t>
            </a: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a:t>
            </a:r>
            <a:r>
              <a:rPr kumimoji="1" lang="en-US" altLang="ja-JP" sz="1100" b="0" i="0" u="none" strike="noStrike" kern="1200" cap="none" spc="0" normalizeH="0" baseline="0" noProof="0" dirty="0">
                <a:ln>
                  <a:noFill/>
                </a:ln>
                <a:solidFill>
                  <a:prstClr val="black"/>
                </a:solidFill>
                <a:effectLst/>
                <a:uLnTx/>
                <a:uFillTx/>
                <a:latin typeface="メイリオ"/>
                <a:ea typeface="メイリオ"/>
                <a:cs typeface="+mn-cs"/>
              </a:rPr>
              <a:t>e-</a:t>
            </a:r>
            <a:r>
              <a:rPr kumimoji="1" lang="en-US" altLang="ja-JP" sz="1100" b="0" i="0" u="none" strike="noStrike" kern="1200" cap="none" spc="0" normalizeH="0" baseline="0" noProof="0" dirty="0" err="1">
                <a:ln>
                  <a:noFill/>
                </a:ln>
                <a:solidFill>
                  <a:prstClr val="black"/>
                </a:solidFill>
                <a:effectLst/>
                <a:uLnTx/>
                <a:uFillTx/>
                <a:latin typeface="メイリオ"/>
                <a:ea typeface="メイリオ"/>
                <a:cs typeface="+mn-cs"/>
              </a:rPr>
              <a:t>Gov</a:t>
            </a: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申請］をクリック</a:t>
            </a:r>
          </a:p>
        </p:txBody>
      </p:sp>
      <p:pic>
        <p:nvPicPr>
          <p:cNvPr id="18" name="図 17"/>
          <p:cNvPicPr>
            <a:picLocks noChangeAspect="1"/>
          </p:cNvPicPr>
          <p:nvPr/>
        </p:nvPicPr>
        <p:blipFill>
          <a:blip r:embed="rId4"/>
          <a:stretch>
            <a:fillRect/>
          </a:stretch>
        </p:blipFill>
        <p:spPr>
          <a:xfrm>
            <a:off x="2969037" y="1384130"/>
            <a:ext cx="1095375" cy="238125"/>
          </a:xfrm>
          <a:prstGeom prst="rect">
            <a:avLst/>
          </a:prstGeom>
        </p:spPr>
      </p:pic>
      <p:sp>
        <p:nvSpPr>
          <p:cNvPr id="20" name="下矢印 19"/>
          <p:cNvSpPr/>
          <p:nvPr/>
        </p:nvSpPr>
        <p:spPr>
          <a:xfrm>
            <a:off x="275180" y="3329982"/>
            <a:ext cx="2260926" cy="402535"/>
          </a:xfrm>
          <a:prstGeom prst="downArrow">
            <a:avLst>
              <a:gd name="adj1" fmla="val 100000"/>
              <a:gd name="adj2" fmla="val 46904"/>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メイリオ"/>
                <a:ea typeface="メイリオ"/>
                <a:cs typeface="+mn-cs"/>
              </a:rPr>
              <a:t>(4)</a:t>
            </a: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二要素認証の入力</a:t>
            </a:r>
          </a:p>
        </p:txBody>
      </p:sp>
      <p:sp>
        <p:nvSpPr>
          <p:cNvPr id="21" name="右矢印 20"/>
          <p:cNvSpPr/>
          <p:nvPr/>
        </p:nvSpPr>
        <p:spPr>
          <a:xfrm>
            <a:off x="4258558" y="1899132"/>
            <a:ext cx="313442" cy="229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2" name="テキスト ボックス 21"/>
          <p:cNvSpPr txBox="1"/>
          <p:nvPr/>
        </p:nvSpPr>
        <p:spPr>
          <a:xfrm>
            <a:off x="6314202" y="1357884"/>
            <a:ext cx="2109797" cy="4086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メイリオ"/>
                <a:ea typeface="メイリオ"/>
                <a:cs typeface="+mn-cs"/>
              </a:rPr>
              <a:t>電子証明書の添付は「届出書」選択数</a:t>
            </a:r>
            <a:r>
              <a:rPr kumimoji="1" lang="en-US" altLang="ja-JP" sz="900" b="0" i="0" u="none" strike="noStrike" kern="1200" cap="none" spc="0" normalizeH="0" baseline="0" noProof="0" dirty="0">
                <a:ln>
                  <a:noFill/>
                </a:ln>
                <a:solidFill>
                  <a:schemeClr val="tx1"/>
                </a:solidFill>
                <a:effectLst/>
                <a:uLnTx/>
                <a:uFillTx/>
                <a:latin typeface="メイリオ"/>
                <a:ea typeface="メイリオ"/>
                <a:cs typeface="+mn-cs"/>
              </a:rPr>
              <a:t>×</a:t>
            </a:r>
            <a:r>
              <a:rPr kumimoji="1" lang="ja-JP" altLang="en-US" sz="900" b="0" i="0" u="none" strike="noStrike" kern="1200" cap="none" spc="0" normalizeH="0" baseline="0" noProof="0" dirty="0">
                <a:ln>
                  <a:noFill/>
                </a:ln>
                <a:solidFill>
                  <a:schemeClr val="tx1"/>
                </a:solidFill>
                <a:effectLst/>
                <a:uLnTx/>
                <a:uFillTx/>
                <a:latin typeface="メイリオ"/>
                <a:ea typeface="メイリオ"/>
                <a:cs typeface="+mn-cs"/>
              </a:rPr>
              <a:t>２回分実行する必要があります。</a:t>
            </a:r>
            <a:endParaRPr kumimoji="1" lang="en-US" altLang="ja-JP" sz="900" b="0" i="0" u="none" strike="noStrike" kern="1200" cap="none" spc="0" normalizeH="0" baseline="0" noProof="0" dirty="0">
              <a:ln>
                <a:noFill/>
              </a:ln>
              <a:solidFill>
                <a:schemeClr val="tx1"/>
              </a:solidFill>
              <a:effectLst/>
              <a:uLnTx/>
              <a:uFillTx/>
              <a:latin typeface="メイリオ"/>
              <a:ea typeface="メイリオ"/>
              <a:cs typeface="+mn-cs"/>
            </a:endParaRPr>
          </a:p>
        </p:txBody>
      </p:sp>
      <p:pic>
        <p:nvPicPr>
          <p:cNvPr id="23" name="図 22"/>
          <p:cNvPicPr>
            <a:picLocks noChangeAspect="1"/>
          </p:cNvPicPr>
          <p:nvPr/>
        </p:nvPicPr>
        <p:blipFill>
          <a:blip r:embed="rId5"/>
          <a:stretch>
            <a:fillRect/>
          </a:stretch>
        </p:blipFill>
        <p:spPr>
          <a:xfrm>
            <a:off x="4969735" y="2607754"/>
            <a:ext cx="1654493" cy="942975"/>
          </a:xfrm>
          <a:prstGeom prst="rect">
            <a:avLst/>
          </a:prstGeom>
        </p:spPr>
      </p:pic>
      <p:sp>
        <p:nvSpPr>
          <p:cNvPr id="27" name="正方形/長方形 26"/>
          <p:cNvSpPr/>
          <p:nvPr/>
        </p:nvSpPr>
        <p:spPr>
          <a:xfrm>
            <a:off x="275180" y="4323918"/>
            <a:ext cx="2260926" cy="28798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メイリオ"/>
                <a:ea typeface="メイリオ"/>
                <a:cs typeface="+mn-cs"/>
              </a:rPr>
              <a:t>(6)</a:t>
            </a: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申請結果受信</a:t>
            </a:r>
          </a:p>
        </p:txBody>
      </p:sp>
      <p:pic>
        <p:nvPicPr>
          <p:cNvPr id="30" name="図 29"/>
          <p:cNvPicPr>
            <a:picLocks noChangeAspect="1"/>
          </p:cNvPicPr>
          <p:nvPr/>
        </p:nvPicPr>
        <p:blipFill>
          <a:blip r:embed="rId6"/>
          <a:stretch>
            <a:fillRect/>
          </a:stretch>
        </p:blipFill>
        <p:spPr>
          <a:xfrm>
            <a:off x="4860032" y="3633675"/>
            <a:ext cx="1997869" cy="1266825"/>
          </a:xfrm>
          <a:prstGeom prst="rect">
            <a:avLst/>
          </a:prstGeom>
        </p:spPr>
      </p:pic>
      <p:sp>
        <p:nvSpPr>
          <p:cNvPr id="31" name="下矢印 30"/>
          <p:cNvSpPr/>
          <p:nvPr/>
        </p:nvSpPr>
        <p:spPr>
          <a:xfrm>
            <a:off x="275180" y="3837177"/>
            <a:ext cx="2260926" cy="402535"/>
          </a:xfrm>
          <a:prstGeom prst="downArrow">
            <a:avLst>
              <a:gd name="adj1" fmla="val 100000"/>
              <a:gd name="adj2" fmla="val 46904"/>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メイリオ"/>
                <a:ea typeface="メイリオ"/>
                <a:cs typeface="+mn-cs"/>
              </a:rPr>
              <a:t>(5)</a:t>
            </a: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申請データ作成・送信</a:t>
            </a:r>
          </a:p>
        </p:txBody>
      </p:sp>
      <p:sp>
        <p:nvSpPr>
          <p:cNvPr id="32" name="右矢印 31"/>
          <p:cNvSpPr/>
          <p:nvPr/>
        </p:nvSpPr>
        <p:spPr>
          <a:xfrm>
            <a:off x="6831272" y="3068055"/>
            <a:ext cx="657052" cy="31330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33" name="図 32"/>
          <p:cNvPicPr>
            <a:picLocks noChangeAspect="1"/>
          </p:cNvPicPr>
          <p:nvPr/>
        </p:nvPicPr>
        <p:blipFill>
          <a:blip r:embed="rId7"/>
          <a:stretch>
            <a:fillRect/>
          </a:stretch>
        </p:blipFill>
        <p:spPr>
          <a:xfrm>
            <a:off x="2927525" y="2792318"/>
            <a:ext cx="1604010" cy="2011680"/>
          </a:xfrm>
          <a:prstGeom prst="rect">
            <a:avLst/>
          </a:prstGeom>
        </p:spPr>
      </p:pic>
      <p:sp>
        <p:nvSpPr>
          <p:cNvPr id="34" name="右矢印 33"/>
          <p:cNvSpPr/>
          <p:nvPr/>
        </p:nvSpPr>
        <p:spPr>
          <a:xfrm rot="8638080">
            <a:off x="4088991" y="2502129"/>
            <a:ext cx="642532" cy="229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35" name="正方形/長方形 34"/>
          <p:cNvSpPr/>
          <p:nvPr/>
        </p:nvSpPr>
        <p:spPr>
          <a:xfrm>
            <a:off x="3030899" y="3075347"/>
            <a:ext cx="1368705" cy="8546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8" name="右矢印 27"/>
          <p:cNvSpPr/>
          <p:nvPr/>
        </p:nvSpPr>
        <p:spPr>
          <a:xfrm>
            <a:off x="4499992" y="3105124"/>
            <a:ext cx="313442" cy="3063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4" name="テキスト ボックス 3"/>
          <p:cNvSpPr txBox="1"/>
          <p:nvPr/>
        </p:nvSpPr>
        <p:spPr>
          <a:xfrm>
            <a:off x="2927524" y="1167594"/>
            <a:ext cx="420340" cy="246221"/>
          </a:xfrm>
          <a:prstGeom prst="rect">
            <a:avLst/>
          </a:prstGeom>
          <a:noFill/>
        </p:spPr>
        <p:txBody>
          <a:bodyPr wrap="square" rtlCol="0">
            <a:spAutoFit/>
          </a:bodyPr>
          <a:lstStyle/>
          <a:p>
            <a:r>
              <a:rPr kumimoji="1" lang="en-US" altLang="ja-JP" sz="1000" dirty="0"/>
              <a:t>(1)</a:t>
            </a:r>
            <a:endParaRPr kumimoji="1" lang="ja-JP" altLang="en-US" sz="1000" dirty="0"/>
          </a:p>
        </p:txBody>
      </p:sp>
      <p:sp>
        <p:nvSpPr>
          <p:cNvPr id="25" name="テキスト ボックス 24"/>
          <p:cNvSpPr txBox="1"/>
          <p:nvPr/>
        </p:nvSpPr>
        <p:spPr>
          <a:xfrm>
            <a:off x="4741266" y="1153168"/>
            <a:ext cx="420340" cy="246221"/>
          </a:xfrm>
          <a:prstGeom prst="rect">
            <a:avLst/>
          </a:prstGeom>
          <a:noFill/>
        </p:spPr>
        <p:txBody>
          <a:bodyPr wrap="square" rtlCol="0">
            <a:spAutoFit/>
          </a:bodyPr>
          <a:lstStyle/>
          <a:p>
            <a:r>
              <a:rPr kumimoji="1" lang="en-US" altLang="ja-JP" sz="1000" dirty="0"/>
              <a:t>(2)</a:t>
            </a:r>
            <a:endParaRPr kumimoji="1" lang="ja-JP" altLang="en-US" sz="1000" dirty="0"/>
          </a:p>
        </p:txBody>
      </p:sp>
      <p:sp>
        <p:nvSpPr>
          <p:cNvPr id="26" name="テキスト ボックス 25"/>
          <p:cNvSpPr txBox="1"/>
          <p:nvPr/>
        </p:nvSpPr>
        <p:spPr>
          <a:xfrm>
            <a:off x="2939367" y="2592802"/>
            <a:ext cx="420340" cy="246221"/>
          </a:xfrm>
          <a:prstGeom prst="rect">
            <a:avLst/>
          </a:prstGeom>
          <a:noFill/>
        </p:spPr>
        <p:txBody>
          <a:bodyPr wrap="square" rtlCol="0">
            <a:spAutoFit/>
          </a:bodyPr>
          <a:lstStyle/>
          <a:p>
            <a:r>
              <a:rPr kumimoji="1" lang="en-US" altLang="ja-JP" sz="1000" dirty="0"/>
              <a:t>(3)</a:t>
            </a:r>
            <a:endParaRPr kumimoji="1" lang="ja-JP" altLang="en-US" sz="1000" dirty="0"/>
          </a:p>
        </p:txBody>
      </p:sp>
      <p:sp>
        <p:nvSpPr>
          <p:cNvPr id="29" name="テキスト ボックス 28"/>
          <p:cNvSpPr txBox="1"/>
          <p:nvPr/>
        </p:nvSpPr>
        <p:spPr>
          <a:xfrm>
            <a:off x="4727724" y="2607754"/>
            <a:ext cx="420340" cy="246221"/>
          </a:xfrm>
          <a:prstGeom prst="rect">
            <a:avLst/>
          </a:prstGeom>
          <a:noFill/>
        </p:spPr>
        <p:txBody>
          <a:bodyPr wrap="square" rtlCol="0">
            <a:spAutoFit/>
          </a:bodyPr>
          <a:lstStyle/>
          <a:p>
            <a:r>
              <a:rPr kumimoji="1" lang="en-US" altLang="ja-JP" sz="1000" dirty="0"/>
              <a:t>(4)</a:t>
            </a:r>
            <a:endParaRPr kumimoji="1" lang="ja-JP" altLang="en-US" sz="1000" dirty="0"/>
          </a:p>
        </p:txBody>
      </p:sp>
      <p:sp>
        <p:nvSpPr>
          <p:cNvPr id="36" name="テキスト ボックス 35"/>
          <p:cNvSpPr txBox="1"/>
          <p:nvPr/>
        </p:nvSpPr>
        <p:spPr>
          <a:xfrm>
            <a:off x="6896322" y="2870947"/>
            <a:ext cx="420340" cy="246221"/>
          </a:xfrm>
          <a:prstGeom prst="rect">
            <a:avLst/>
          </a:prstGeom>
          <a:noFill/>
        </p:spPr>
        <p:txBody>
          <a:bodyPr wrap="square" rtlCol="0">
            <a:spAutoFit/>
          </a:bodyPr>
          <a:lstStyle/>
          <a:p>
            <a:r>
              <a:rPr kumimoji="1" lang="en-US" altLang="ja-JP" sz="1000" dirty="0"/>
              <a:t>(5)</a:t>
            </a:r>
            <a:endParaRPr kumimoji="1" lang="ja-JP" altLang="en-US" sz="1000" dirty="0"/>
          </a:p>
        </p:txBody>
      </p:sp>
      <p:sp>
        <p:nvSpPr>
          <p:cNvPr id="8" name="角丸四角形 7"/>
          <p:cNvSpPr/>
          <p:nvPr/>
        </p:nvSpPr>
        <p:spPr>
          <a:xfrm>
            <a:off x="7560955" y="2895786"/>
            <a:ext cx="1151660" cy="1836204"/>
          </a:xfrm>
          <a:prstGeom prst="roundRect">
            <a:avLst>
              <a:gd name="adj" fmla="val 10712"/>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7" name="図 6"/>
          <p:cNvPicPr>
            <a:picLocks noChangeAspect="1"/>
          </p:cNvPicPr>
          <p:nvPr/>
        </p:nvPicPr>
        <p:blipFill>
          <a:blip r:embed="rId8"/>
          <a:stretch>
            <a:fillRect/>
          </a:stretch>
        </p:blipFill>
        <p:spPr>
          <a:xfrm>
            <a:off x="7647073" y="3618397"/>
            <a:ext cx="979424" cy="311635"/>
          </a:xfrm>
          <a:prstGeom prst="rect">
            <a:avLst/>
          </a:prstGeom>
        </p:spPr>
      </p:pic>
      <p:sp>
        <p:nvSpPr>
          <p:cNvPr id="37" name="右矢印 36"/>
          <p:cNvSpPr/>
          <p:nvPr/>
        </p:nvSpPr>
        <p:spPr>
          <a:xfrm rot="10800000">
            <a:off x="6922221" y="4163603"/>
            <a:ext cx="566103" cy="31330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38" name="テキスト ボックス 37"/>
          <p:cNvSpPr txBox="1"/>
          <p:nvPr/>
        </p:nvSpPr>
        <p:spPr>
          <a:xfrm>
            <a:off x="7084820" y="3917382"/>
            <a:ext cx="420340" cy="246221"/>
          </a:xfrm>
          <a:prstGeom prst="rect">
            <a:avLst/>
          </a:prstGeom>
          <a:noFill/>
        </p:spPr>
        <p:txBody>
          <a:bodyPr wrap="square" rtlCol="0">
            <a:spAutoFit/>
          </a:bodyPr>
          <a:lstStyle/>
          <a:p>
            <a:r>
              <a:rPr kumimoji="1" lang="en-US" altLang="ja-JP" sz="1000" dirty="0"/>
              <a:t>(</a:t>
            </a:r>
            <a:r>
              <a:rPr lang="en-US" altLang="ja-JP" sz="1000" dirty="0"/>
              <a:t>6</a:t>
            </a:r>
            <a:r>
              <a:rPr kumimoji="1" lang="en-US" altLang="ja-JP" sz="1000" dirty="0"/>
              <a:t>)</a:t>
            </a:r>
            <a:endParaRPr kumimoji="1" lang="ja-JP" altLang="en-US" sz="1000" dirty="0"/>
          </a:p>
        </p:txBody>
      </p:sp>
      <p:sp>
        <p:nvSpPr>
          <p:cNvPr id="39" name="右矢印 38"/>
          <p:cNvSpPr/>
          <p:nvPr/>
        </p:nvSpPr>
        <p:spPr>
          <a:xfrm rot="5400000">
            <a:off x="3443730" y="1610283"/>
            <a:ext cx="145987" cy="229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413712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87</a:t>
            </a:fld>
            <a:endParaRPr kumimoji="1" lang="ja-JP" altLang="en-US" dirty="0"/>
          </a:p>
        </p:txBody>
      </p:sp>
      <p:sp>
        <p:nvSpPr>
          <p:cNvPr id="3" name="テキスト プレースホルダー 2"/>
          <p:cNvSpPr>
            <a:spLocks noGrp="1"/>
          </p:cNvSpPr>
          <p:nvPr>
            <p:ph type="body" sz="quarter" idx="14"/>
          </p:nvPr>
        </p:nvSpPr>
        <p:spPr>
          <a:xfrm>
            <a:off x="360000" y="951570"/>
            <a:ext cx="4063883" cy="190291"/>
          </a:xfrm>
        </p:spPr>
        <p:txBody>
          <a:bodyPr/>
          <a:lstStyle/>
          <a:p>
            <a:r>
              <a:rPr lang="en-US" altLang="ja-JP" b="1" u="sng" dirty="0"/>
              <a:t>e</a:t>
            </a:r>
            <a:r>
              <a:rPr kumimoji="1" lang="en-US" altLang="ja-JP" b="1" u="sng" dirty="0"/>
              <a:t>-</a:t>
            </a:r>
            <a:r>
              <a:rPr kumimoji="1" lang="en-US" altLang="ja-JP" b="1" u="sng" dirty="0" err="1"/>
              <a:t>Gov</a:t>
            </a:r>
            <a:r>
              <a:rPr kumimoji="1" lang="ja-JP" altLang="en-US" b="1" u="sng" dirty="0"/>
              <a:t>電子申請の流れ（認証～申請：</a:t>
            </a:r>
            <a:r>
              <a:rPr kumimoji="1" lang="en-US" altLang="ja-JP" b="1" u="sng" dirty="0"/>
              <a:t>G</a:t>
            </a:r>
            <a:r>
              <a:rPr kumimoji="1" lang="ja-JP" altLang="en-US" b="1" u="sng" dirty="0"/>
              <a:t>ビズ</a:t>
            </a:r>
            <a:r>
              <a:rPr kumimoji="1" lang="en-US" altLang="ja-JP" b="1" u="sng" dirty="0"/>
              <a:t>ID</a:t>
            </a:r>
            <a:r>
              <a:rPr kumimoji="1" lang="ja-JP" altLang="en-US" b="1" u="sng" dirty="0"/>
              <a:t>利用）</a:t>
            </a:r>
            <a:endParaRPr kumimoji="1" lang="en-US" altLang="ja-JP" b="1" u="sng"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6"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a:solidFill>
                  <a:prstClr val="white"/>
                </a:solidFill>
                <a:latin typeface="+mn-ea"/>
                <a:ea typeface="+mn-ea"/>
              </a:rPr>
              <a:t>SuperStream-NX </a:t>
            </a:r>
            <a:r>
              <a:rPr lang="ja-JP" altLang="en-US" sz="2000" dirty="0">
                <a:solidFill>
                  <a:prstClr val="white"/>
                </a:solidFill>
                <a:latin typeface="+mn-ea"/>
                <a:ea typeface="+mn-ea"/>
              </a:rPr>
              <a:t>人事給与</a:t>
            </a:r>
            <a:r>
              <a:rPr lang="ja-JP" altLang="en-US" sz="1400" dirty="0">
                <a:solidFill>
                  <a:prstClr val="white"/>
                </a:solidFill>
              </a:rPr>
              <a:t>（</a:t>
            </a:r>
            <a:r>
              <a:rPr lang="en-US" altLang="ja-JP" sz="1400" dirty="0">
                <a:solidFill>
                  <a:prstClr val="white"/>
                </a:solidFill>
              </a:rPr>
              <a:t>2021-06-01</a:t>
            </a:r>
            <a:r>
              <a:rPr lang="ja-JP" altLang="en-US" sz="1400" dirty="0">
                <a:solidFill>
                  <a:prstClr val="white"/>
                </a:solidFill>
              </a:rPr>
              <a:t>版・</a:t>
            </a:r>
            <a:r>
              <a:rPr lang="en-US" altLang="ja-JP" sz="1400" dirty="0">
                <a:solidFill>
                  <a:prstClr val="white"/>
                </a:solidFill>
              </a:rPr>
              <a:t>2020-08-01</a:t>
            </a:r>
            <a:r>
              <a:rPr lang="ja-JP" altLang="en-US" sz="1400" dirty="0">
                <a:solidFill>
                  <a:prstClr val="white"/>
                </a:solidFill>
              </a:rPr>
              <a:t>版）</a:t>
            </a:r>
            <a:r>
              <a:rPr lang="en-US" altLang="ja-JP" dirty="0">
                <a:solidFill>
                  <a:prstClr val="white"/>
                </a:solidFill>
              </a:rPr>
              <a:t/>
            </a:r>
            <a:br>
              <a:rPr lang="en-US" altLang="ja-JP" dirty="0">
                <a:solidFill>
                  <a:prstClr val="white"/>
                </a:solidFill>
              </a:rPr>
            </a:br>
            <a:r>
              <a:rPr lang="en-US" altLang="ja-JP" sz="1800" dirty="0">
                <a:solidFill>
                  <a:prstClr val="white"/>
                </a:solidFill>
                <a:latin typeface="+mn-ea"/>
                <a:ea typeface="+mn-ea"/>
              </a:rPr>
              <a:t>1. </a:t>
            </a:r>
            <a:r>
              <a:rPr lang="ja-JP" altLang="en-US" sz="1800" dirty="0">
                <a:solidFill>
                  <a:prstClr val="white"/>
                </a:solidFill>
                <a:latin typeface="+mn-ea"/>
                <a:ea typeface="+mn-ea"/>
              </a:rPr>
              <a:t>電子申請対応</a:t>
            </a:r>
            <a:endParaRPr lang="ja-JP" altLang="en-US" sz="1800" dirty="0">
              <a:latin typeface="+mn-ea"/>
              <a:ea typeface="+mn-ea"/>
            </a:endParaRPr>
          </a:p>
        </p:txBody>
      </p:sp>
      <p:pic>
        <p:nvPicPr>
          <p:cNvPr id="13" name="図 12"/>
          <p:cNvPicPr>
            <a:picLocks noChangeAspect="1"/>
          </p:cNvPicPr>
          <p:nvPr/>
        </p:nvPicPr>
        <p:blipFill>
          <a:blip r:embed="rId2"/>
          <a:stretch>
            <a:fillRect/>
          </a:stretch>
        </p:blipFill>
        <p:spPr>
          <a:xfrm>
            <a:off x="2771800" y="1863237"/>
            <a:ext cx="1136880" cy="574096"/>
          </a:xfrm>
          <a:prstGeom prst="rect">
            <a:avLst/>
          </a:prstGeom>
        </p:spPr>
      </p:pic>
      <p:sp>
        <p:nvSpPr>
          <p:cNvPr id="14" name="下矢印 13"/>
          <p:cNvSpPr/>
          <p:nvPr/>
        </p:nvSpPr>
        <p:spPr>
          <a:xfrm>
            <a:off x="263335" y="2491665"/>
            <a:ext cx="2259953" cy="418400"/>
          </a:xfrm>
          <a:prstGeom prst="downArrow">
            <a:avLst>
              <a:gd name="adj1" fmla="val 100000"/>
              <a:gd name="adj2" fmla="val 38215"/>
            </a:avLst>
          </a:prstGeom>
        </p:spPr>
        <p:style>
          <a:lnRef idx="1">
            <a:schemeClr val="accent1"/>
          </a:lnRef>
          <a:fillRef idx="2">
            <a:schemeClr val="accent1"/>
          </a:fillRef>
          <a:effectRef idx="1">
            <a:schemeClr val="accent1"/>
          </a:effectRef>
          <a:fontRef idx="minor">
            <a:schemeClr val="dk1"/>
          </a:fontRef>
        </p:style>
        <p:txBody>
          <a:bodyPr lIns="36000" tIns="0" rIns="36000" bIns="36000" rtlCol="0" anchor="ctr"/>
          <a:lstStyle/>
          <a:p>
            <a:pPr algn="ctr"/>
            <a:r>
              <a:rPr kumimoji="1" lang="en-US" altLang="ja-JP" sz="1100" dirty="0">
                <a:solidFill>
                  <a:schemeClr val="tx1"/>
                </a:solidFill>
              </a:rPr>
              <a:t>(3)</a:t>
            </a:r>
            <a:r>
              <a:rPr kumimoji="1" lang="ja-JP" altLang="en-US" sz="1100" dirty="0">
                <a:solidFill>
                  <a:schemeClr val="tx1"/>
                </a:solidFill>
              </a:rPr>
              <a:t>「</a:t>
            </a:r>
            <a:r>
              <a:rPr kumimoji="1" lang="ja-JP" altLang="en-US" sz="1100" dirty="0" err="1">
                <a:solidFill>
                  <a:schemeClr val="tx1"/>
                </a:solidFill>
              </a:rPr>
              <a:t>ｇ</a:t>
            </a:r>
            <a:r>
              <a:rPr kumimoji="1" lang="en-US" altLang="ja-JP" sz="1100" dirty="0" err="1">
                <a:solidFill>
                  <a:schemeClr val="tx1"/>
                </a:solidFill>
              </a:rPr>
              <a:t>BizID</a:t>
            </a:r>
            <a:r>
              <a:rPr kumimoji="1" lang="ja-JP" altLang="en-US" sz="1100" dirty="0">
                <a:solidFill>
                  <a:schemeClr val="tx1"/>
                </a:solidFill>
              </a:rPr>
              <a:t>」でログイン</a:t>
            </a:r>
            <a:endParaRPr kumimoji="1" lang="ja-JP" altLang="en-US" sz="1000" dirty="0">
              <a:solidFill>
                <a:srgbClr val="0070C0"/>
              </a:solidFill>
            </a:endParaRPr>
          </a:p>
        </p:txBody>
      </p:sp>
      <p:sp>
        <p:nvSpPr>
          <p:cNvPr id="15" name="下矢印 14"/>
          <p:cNvSpPr/>
          <p:nvPr/>
        </p:nvSpPr>
        <p:spPr>
          <a:xfrm>
            <a:off x="275180" y="1733053"/>
            <a:ext cx="2260926" cy="709687"/>
          </a:xfrm>
          <a:prstGeom prst="downArrow">
            <a:avLst>
              <a:gd name="adj1" fmla="val 100000"/>
              <a:gd name="adj2" fmla="val 2738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100" dirty="0">
                <a:solidFill>
                  <a:schemeClr val="tx1"/>
                </a:solidFill>
              </a:rPr>
              <a:t>(</a:t>
            </a:r>
            <a:r>
              <a:rPr lang="en-US" altLang="ja-JP" sz="1100" dirty="0">
                <a:solidFill>
                  <a:schemeClr val="tx1"/>
                </a:solidFill>
              </a:rPr>
              <a:t>2</a:t>
            </a:r>
            <a:r>
              <a:rPr kumimoji="1" lang="en-US" altLang="ja-JP" sz="1100" dirty="0">
                <a:solidFill>
                  <a:schemeClr val="tx1"/>
                </a:solidFill>
              </a:rPr>
              <a:t>)e-</a:t>
            </a:r>
            <a:r>
              <a:rPr kumimoji="1" lang="en-US" altLang="ja-JP" sz="1100" dirty="0" err="1">
                <a:solidFill>
                  <a:schemeClr val="tx1"/>
                </a:solidFill>
              </a:rPr>
              <a:t>Gov</a:t>
            </a:r>
            <a:r>
              <a:rPr kumimoji="1" lang="ja-JP" altLang="en-US" sz="1100" dirty="0">
                <a:solidFill>
                  <a:schemeClr val="tx1"/>
                </a:solidFill>
              </a:rPr>
              <a:t>アカウントのログイン</a:t>
            </a:r>
            <a:endParaRPr kumimoji="1" lang="en-US" altLang="ja-JP" sz="1100" dirty="0">
              <a:solidFill>
                <a:schemeClr val="tx1"/>
              </a:solidFill>
            </a:endParaRPr>
          </a:p>
          <a:p>
            <a:pPr algn="ctr"/>
            <a:r>
              <a:rPr lang="ja-JP" altLang="en-US" sz="1100" dirty="0">
                <a:solidFill>
                  <a:schemeClr val="tx1"/>
                </a:solidFill>
              </a:rPr>
              <a:t>［</a:t>
            </a:r>
            <a:r>
              <a:rPr lang="en-US" altLang="ja-JP" sz="1100" dirty="0">
                <a:solidFill>
                  <a:schemeClr val="tx1"/>
                </a:solidFill>
              </a:rPr>
              <a:t>G</a:t>
            </a:r>
            <a:r>
              <a:rPr lang="ja-JP" altLang="en-US" sz="1100" dirty="0">
                <a:solidFill>
                  <a:schemeClr val="tx1"/>
                </a:solidFill>
              </a:rPr>
              <a:t>ビズ</a:t>
            </a:r>
            <a:r>
              <a:rPr lang="en-US" altLang="ja-JP" sz="1100" dirty="0">
                <a:solidFill>
                  <a:schemeClr val="tx1"/>
                </a:solidFill>
              </a:rPr>
              <a:t>ID</a:t>
            </a:r>
            <a:r>
              <a:rPr lang="ja-JP" altLang="en-US" sz="1100" dirty="0">
                <a:solidFill>
                  <a:schemeClr val="tx1"/>
                </a:solidFill>
              </a:rPr>
              <a:t>でログイン］を</a:t>
            </a:r>
            <a:endParaRPr lang="en-US" altLang="ja-JP" sz="1100" dirty="0">
              <a:solidFill>
                <a:schemeClr val="tx1"/>
              </a:solidFill>
            </a:endParaRPr>
          </a:p>
          <a:p>
            <a:pPr algn="ctr"/>
            <a:r>
              <a:rPr lang="ja-JP" altLang="en-US" sz="1100" dirty="0">
                <a:solidFill>
                  <a:schemeClr val="tx1"/>
                </a:solidFill>
              </a:rPr>
              <a:t>クリック</a:t>
            </a:r>
            <a:endParaRPr kumimoji="1" lang="ja-JP" altLang="en-US" sz="1100" dirty="0">
              <a:solidFill>
                <a:schemeClr val="tx1"/>
              </a:solidFill>
            </a:endParaRPr>
          </a:p>
        </p:txBody>
      </p:sp>
      <p:sp>
        <p:nvSpPr>
          <p:cNvPr id="16" name="下矢印 15"/>
          <p:cNvSpPr/>
          <p:nvPr/>
        </p:nvSpPr>
        <p:spPr>
          <a:xfrm>
            <a:off x="263335" y="1203598"/>
            <a:ext cx="2260926" cy="493983"/>
          </a:xfrm>
          <a:prstGeom prst="downArrow">
            <a:avLst>
              <a:gd name="adj1" fmla="val 100000"/>
              <a:gd name="adj2" fmla="val 3496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100" dirty="0">
                <a:solidFill>
                  <a:schemeClr val="tx1"/>
                </a:solidFill>
                <a:latin typeface="+mn-ea"/>
              </a:rPr>
              <a:t>(1)</a:t>
            </a:r>
            <a:r>
              <a:rPr lang="ja-JP" altLang="en-US" sz="1100" dirty="0">
                <a:solidFill>
                  <a:schemeClr val="tx1"/>
                </a:solidFill>
                <a:latin typeface="+mn-ea"/>
              </a:rPr>
              <a:t>［</a:t>
            </a:r>
            <a:r>
              <a:rPr lang="en-US" altLang="ja-JP" sz="1100" dirty="0">
                <a:solidFill>
                  <a:schemeClr val="tx1"/>
                </a:solidFill>
                <a:latin typeface="+mn-ea"/>
              </a:rPr>
              <a:t>e-</a:t>
            </a:r>
            <a:r>
              <a:rPr lang="en-US" altLang="ja-JP" sz="1100" dirty="0" err="1">
                <a:solidFill>
                  <a:schemeClr val="tx1"/>
                </a:solidFill>
                <a:latin typeface="+mn-ea"/>
              </a:rPr>
              <a:t>Gov</a:t>
            </a:r>
            <a:r>
              <a:rPr lang="ja-JP" altLang="en-US" sz="1100" dirty="0">
                <a:solidFill>
                  <a:schemeClr val="tx1"/>
                </a:solidFill>
                <a:latin typeface="+mn-ea"/>
              </a:rPr>
              <a:t>申請］をクリック</a:t>
            </a:r>
          </a:p>
        </p:txBody>
      </p:sp>
      <p:pic>
        <p:nvPicPr>
          <p:cNvPr id="18" name="図 17"/>
          <p:cNvPicPr>
            <a:picLocks noChangeAspect="1"/>
          </p:cNvPicPr>
          <p:nvPr/>
        </p:nvPicPr>
        <p:blipFill>
          <a:blip r:embed="rId3"/>
          <a:stretch>
            <a:fillRect/>
          </a:stretch>
        </p:blipFill>
        <p:spPr>
          <a:xfrm>
            <a:off x="2820439" y="1419622"/>
            <a:ext cx="1095375" cy="238125"/>
          </a:xfrm>
          <a:prstGeom prst="rect">
            <a:avLst/>
          </a:prstGeom>
        </p:spPr>
      </p:pic>
      <p:sp>
        <p:nvSpPr>
          <p:cNvPr id="20" name="下矢印 19"/>
          <p:cNvSpPr/>
          <p:nvPr/>
        </p:nvSpPr>
        <p:spPr>
          <a:xfrm>
            <a:off x="282405" y="2942888"/>
            <a:ext cx="2260926" cy="453480"/>
          </a:xfrm>
          <a:prstGeom prst="downArrow">
            <a:avLst>
              <a:gd name="adj1" fmla="val 100000"/>
              <a:gd name="adj2" fmla="val 4690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100" dirty="0">
                <a:solidFill>
                  <a:schemeClr val="tx1"/>
                </a:solidFill>
              </a:rPr>
              <a:t>(4)</a:t>
            </a:r>
            <a:r>
              <a:rPr kumimoji="1" lang="ja-JP" altLang="en-US" sz="1100" dirty="0">
                <a:solidFill>
                  <a:schemeClr val="tx1"/>
                </a:solidFill>
              </a:rPr>
              <a:t>二要素認証の入力</a:t>
            </a:r>
          </a:p>
        </p:txBody>
      </p:sp>
      <p:sp>
        <p:nvSpPr>
          <p:cNvPr id="21" name="右矢印 20"/>
          <p:cNvSpPr/>
          <p:nvPr/>
        </p:nvSpPr>
        <p:spPr>
          <a:xfrm rot="5400000">
            <a:off x="3260165" y="1645888"/>
            <a:ext cx="145987" cy="229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255029" y="4378990"/>
            <a:ext cx="2260926" cy="28798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100" dirty="0">
                <a:solidFill>
                  <a:schemeClr val="tx1"/>
                </a:solidFill>
              </a:rPr>
              <a:t>(7)</a:t>
            </a:r>
            <a:r>
              <a:rPr kumimoji="1" lang="ja-JP" altLang="en-US" sz="1100" dirty="0">
                <a:solidFill>
                  <a:schemeClr val="tx1"/>
                </a:solidFill>
              </a:rPr>
              <a:t>申請結果受信</a:t>
            </a:r>
          </a:p>
        </p:txBody>
      </p:sp>
      <p:sp>
        <p:nvSpPr>
          <p:cNvPr id="31" name="下矢印 30"/>
          <p:cNvSpPr/>
          <p:nvPr/>
        </p:nvSpPr>
        <p:spPr>
          <a:xfrm>
            <a:off x="255029" y="3936459"/>
            <a:ext cx="2260926" cy="402535"/>
          </a:xfrm>
          <a:prstGeom prst="downArrow">
            <a:avLst>
              <a:gd name="adj1" fmla="val 100000"/>
              <a:gd name="adj2" fmla="val 4690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100" dirty="0">
                <a:solidFill>
                  <a:schemeClr val="tx1"/>
                </a:solidFill>
              </a:rPr>
              <a:t>(6)</a:t>
            </a:r>
            <a:r>
              <a:rPr lang="ja-JP" altLang="en-US" sz="1100" dirty="0">
                <a:solidFill>
                  <a:schemeClr val="tx1"/>
                </a:solidFill>
              </a:rPr>
              <a:t>申請データ作成・送信</a:t>
            </a:r>
          </a:p>
        </p:txBody>
      </p:sp>
      <p:sp>
        <p:nvSpPr>
          <p:cNvPr id="32" name="右矢印 31"/>
          <p:cNvSpPr/>
          <p:nvPr/>
        </p:nvSpPr>
        <p:spPr>
          <a:xfrm>
            <a:off x="4153970" y="2046662"/>
            <a:ext cx="269913" cy="313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p:cNvPicPr>
            <a:picLocks noChangeAspect="1"/>
          </p:cNvPicPr>
          <p:nvPr/>
        </p:nvPicPr>
        <p:blipFill>
          <a:blip r:embed="rId4"/>
          <a:stretch>
            <a:fillRect/>
          </a:stretch>
        </p:blipFill>
        <p:spPr>
          <a:xfrm>
            <a:off x="4623981" y="1120724"/>
            <a:ext cx="1483732" cy="1860832"/>
          </a:xfrm>
          <a:prstGeom prst="rect">
            <a:avLst/>
          </a:prstGeom>
        </p:spPr>
      </p:pic>
      <p:sp>
        <p:nvSpPr>
          <p:cNvPr id="36" name="正方形/長方形 35"/>
          <p:cNvSpPr/>
          <p:nvPr/>
        </p:nvSpPr>
        <p:spPr>
          <a:xfrm>
            <a:off x="4681494" y="2548013"/>
            <a:ext cx="1368705" cy="1953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37" name="図 36"/>
          <p:cNvPicPr>
            <a:picLocks noChangeAspect="1"/>
          </p:cNvPicPr>
          <p:nvPr/>
        </p:nvPicPr>
        <p:blipFill>
          <a:blip r:embed="rId5"/>
          <a:stretch>
            <a:fillRect/>
          </a:stretch>
        </p:blipFill>
        <p:spPr>
          <a:xfrm>
            <a:off x="7033204" y="1133625"/>
            <a:ext cx="1449324" cy="722376"/>
          </a:xfrm>
          <a:prstGeom prst="rect">
            <a:avLst/>
          </a:prstGeom>
        </p:spPr>
      </p:pic>
      <p:pic>
        <p:nvPicPr>
          <p:cNvPr id="38" name="図 37"/>
          <p:cNvPicPr>
            <a:picLocks noChangeAspect="1"/>
          </p:cNvPicPr>
          <p:nvPr/>
        </p:nvPicPr>
        <p:blipFill>
          <a:blip r:embed="rId6"/>
          <a:stretch>
            <a:fillRect/>
          </a:stretch>
        </p:blipFill>
        <p:spPr>
          <a:xfrm>
            <a:off x="7087097" y="2067694"/>
            <a:ext cx="1431608" cy="795814"/>
          </a:xfrm>
          <a:prstGeom prst="rect">
            <a:avLst/>
          </a:prstGeom>
        </p:spPr>
      </p:pic>
      <p:sp>
        <p:nvSpPr>
          <p:cNvPr id="40" name="右矢印 39"/>
          <p:cNvSpPr/>
          <p:nvPr/>
        </p:nvSpPr>
        <p:spPr>
          <a:xfrm rot="19278648">
            <a:off x="5941905" y="1931595"/>
            <a:ext cx="1065640" cy="313306"/>
          </a:xfrm>
          <a:prstGeom prst="rightArrow">
            <a:avLst>
              <a:gd name="adj1" fmla="val 33535"/>
              <a:gd name="adj2" fmla="val 5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41" name="右矢印 40"/>
          <p:cNvSpPr/>
          <p:nvPr/>
        </p:nvSpPr>
        <p:spPr>
          <a:xfrm rot="10092197">
            <a:off x="4933414" y="2893279"/>
            <a:ext cx="2022564" cy="224382"/>
          </a:xfrm>
          <a:prstGeom prst="rightArrow">
            <a:avLst>
              <a:gd name="adj1" fmla="val 61381"/>
              <a:gd name="adj2" fmla="val 5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42" name="下矢印 41"/>
          <p:cNvSpPr/>
          <p:nvPr/>
        </p:nvSpPr>
        <p:spPr>
          <a:xfrm>
            <a:off x="282405" y="3434199"/>
            <a:ext cx="2260926" cy="453480"/>
          </a:xfrm>
          <a:prstGeom prst="downArrow">
            <a:avLst>
              <a:gd name="adj1" fmla="val 100000"/>
              <a:gd name="adj2" fmla="val 4690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100" dirty="0">
                <a:solidFill>
                  <a:schemeClr val="tx1"/>
                </a:solidFill>
              </a:rPr>
              <a:t>(5)</a:t>
            </a:r>
            <a:r>
              <a:rPr kumimoji="1" lang="ja-JP" altLang="en-US" sz="1100" dirty="0">
                <a:solidFill>
                  <a:schemeClr val="tx1"/>
                </a:solidFill>
              </a:rPr>
              <a:t>電子申請実行の許可</a:t>
            </a:r>
          </a:p>
        </p:txBody>
      </p:sp>
      <p:pic>
        <p:nvPicPr>
          <p:cNvPr id="43" name="図 42"/>
          <p:cNvPicPr>
            <a:picLocks noChangeAspect="1"/>
          </p:cNvPicPr>
          <p:nvPr/>
        </p:nvPicPr>
        <p:blipFill>
          <a:blip r:embed="rId7"/>
          <a:stretch>
            <a:fillRect/>
          </a:stretch>
        </p:blipFill>
        <p:spPr>
          <a:xfrm>
            <a:off x="2773516" y="3159979"/>
            <a:ext cx="2052257" cy="1265301"/>
          </a:xfrm>
          <a:prstGeom prst="rect">
            <a:avLst/>
          </a:prstGeom>
        </p:spPr>
      </p:pic>
      <p:pic>
        <p:nvPicPr>
          <p:cNvPr id="44" name="図 43"/>
          <p:cNvPicPr>
            <a:picLocks noChangeAspect="1"/>
          </p:cNvPicPr>
          <p:nvPr/>
        </p:nvPicPr>
        <p:blipFill>
          <a:blip r:embed="rId8"/>
          <a:stretch>
            <a:fillRect/>
          </a:stretch>
        </p:blipFill>
        <p:spPr>
          <a:xfrm>
            <a:off x="4931837" y="3705582"/>
            <a:ext cx="1904266" cy="1207472"/>
          </a:xfrm>
          <a:prstGeom prst="rect">
            <a:avLst/>
          </a:prstGeom>
        </p:spPr>
      </p:pic>
      <p:sp>
        <p:nvSpPr>
          <p:cNvPr id="26" name="右矢印 25"/>
          <p:cNvSpPr/>
          <p:nvPr/>
        </p:nvSpPr>
        <p:spPr>
          <a:xfrm rot="5400000">
            <a:off x="7690814" y="1929611"/>
            <a:ext cx="190980" cy="22920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2735796" y="1167594"/>
            <a:ext cx="420340" cy="246221"/>
          </a:xfrm>
          <a:prstGeom prst="rect">
            <a:avLst/>
          </a:prstGeom>
          <a:noFill/>
        </p:spPr>
        <p:txBody>
          <a:bodyPr wrap="square" rtlCol="0">
            <a:spAutoFit/>
          </a:bodyPr>
          <a:lstStyle/>
          <a:p>
            <a:r>
              <a:rPr kumimoji="1" lang="en-US" altLang="ja-JP" sz="1000" dirty="0"/>
              <a:t>(1)</a:t>
            </a:r>
            <a:endParaRPr kumimoji="1" lang="ja-JP" altLang="en-US" sz="1000" dirty="0"/>
          </a:p>
        </p:txBody>
      </p:sp>
      <p:sp>
        <p:nvSpPr>
          <p:cNvPr id="30" name="テキスト ボックス 29"/>
          <p:cNvSpPr txBox="1"/>
          <p:nvPr/>
        </p:nvSpPr>
        <p:spPr>
          <a:xfrm>
            <a:off x="4572000" y="895640"/>
            <a:ext cx="420340" cy="246221"/>
          </a:xfrm>
          <a:prstGeom prst="rect">
            <a:avLst/>
          </a:prstGeom>
          <a:noFill/>
        </p:spPr>
        <p:txBody>
          <a:bodyPr wrap="square" rtlCol="0">
            <a:spAutoFit/>
          </a:bodyPr>
          <a:lstStyle/>
          <a:p>
            <a:r>
              <a:rPr kumimoji="1" lang="en-US" altLang="ja-JP" sz="1000" dirty="0"/>
              <a:t>(2)</a:t>
            </a:r>
            <a:endParaRPr kumimoji="1" lang="ja-JP" altLang="en-US" sz="1000" dirty="0"/>
          </a:p>
        </p:txBody>
      </p:sp>
      <p:sp>
        <p:nvSpPr>
          <p:cNvPr id="34" name="テキスト ボックス 33"/>
          <p:cNvSpPr txBox="1"/>
          <p:nvPr/>
        </p:nvSpPr>
        <p:spPr>
          <a:xfrm>
            <a:off x="6988540" y="896610"/>
            <a:ext cx="420340" cy="246221"/>
          </a:xfrm>
          <a:prstGeom prst="rect">
            <a:avLst/>
          </a:prstGeom>
          <a:noFill/>
        </p:spPr>
        <p:txBody>
          <a:bodyPr wrap="square" rtlCol="0">
            <a:spAutoFit/>
          </a:bodyPr>
          <a:lstStyle/>
          <a:p>
            <a:r>
              <a:rPr kumimoji="1" lang="en-US" altLang="ja-JP" sz="1000" dirty="0"/>
              <a:t>(3)</a:t>
            </a:r>
            <a:endParaRPr kumimoji="1" lang="ja-JP" altLang="en-US" sz="1000" dirty="0"/>
          </a:p>
        </p:txBody>
      </p:sp>
      <p:sp>
        <p:nvSpPr>
          <p:cNvPr id="35" name="テキスト ボックス 34"/>
          <p:cNvSpPr txBox="1"/>
          <p:nvPr/>
        </p:nvSpPr>
        <p:spPr>
          <a:xfrm>
            <a:off x="7005792" y="1923678"/>
            <a:ext cx="420340" cy="246221"/>
          </a:xfrm>
          <a:prstGeom prst="rect">
            <a:avLst/>
          </a:prstGeom>
          <a:noFill/>
        </p:spPr>
        <p:txBody>
          <a:bodyPr wrap="square" rtlCol="0">
            <a:spAutoFit/>
          </a:bodyPr>
          <a:lstStyle/>
          <a:p>
            <a:r>
              <a:rPr kumimoji="1" lang="en-US" altLang="ja-JP" sz="1000" dirty="0"/>
              <a:t>(4)</a:t>
            </a:r>
            <a:endParaRPr kumimoji="1" lang="ja-JP" altLang="en-US" sz="1000" dirty="0"/>
          </a:p>
        </p:txBody>
      </p:sp>
      <p:sp>
        <p:nvSpPr>
          <p:cNvPr id="39" name="テキスト ボックス 38"/>
          <p:cNvSpPr txBox="1"/>
          <p:nvPr/>
        </p:nvSpPr>
        <p:spPr>
          <a:xfrm>
            <a:off x="2735796" y="2895786"/>
            <a:ext cx="420340" cy="246221"/>
          </a:xfrm>
          <a:prstGeom prst="rect">
            <a:avLst/>
          </a:prstGeom>
          <a:noFill/>
        </p:spPr>
        <p:txBody>
          <a:bodyPr wrap="square" rtlCol="0">
            <a:spAutoFit/>
          </a:bodyPr>
          <a:lstStyle/>
          <a:p>
            <a:r>
              <a:rPr kumimoji="1" lang="en-US" altLang="ja-JP" sz="1000" dirty="0"/>
              <a:t>(5)</a:t>
            </a:r>
            <a:endParaRPr kumimoji="1" lang="ja-JP" altLang="en-US" sz="1000" dirty="0"/>
          </a:p>
        </p:txBody>
      </p:sp>
      <p:sp>
        <p:nvSpPr>
          <p:cNvPr id="47" name="右矢印 46"/>
          <p:cNvSpPr/>
          <p:nvPr/>
        </p:nvSpPr>
        <p:spPr>
          <a:xfrm>
            <a:off x="4898404" y="3409777"/>
            <a:ext cx="2523442" cy="222029"/>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48" name="テキスト ボックス 47"/>
          <p:cNvSpPr txBox="1"/>
          <p:nvPr/>
        </p:nvSpPr>
        <p:spPr>
          <a:xfrm>
            <a:off x="5967332" y="3219822"/>
            <a:ext cx="420340" cy="246221"/>
          </a:xfrm>
          <a:prstGeom prst="rect">
            <a:avLst/>
          </a:prstGeom>
          <a:noFill/>
        </p:spPr>
        <p:txBody>
          <a:bodyPr wrap="square" rtlCol="0">
            <a:spAutoFit/>
          </a:bodyPr>
          <a:lstStyle/>
          <a:p>
            <a:r>
              <a:rPr kumimoji="1" lang="en-US" altLang="ja-JP" sz="1000" dirty="0"/>
              <a:t>(6)</a:t>
            </a:r>
            <a:endParaRPr kumimoji="1" lang="ja-JP" altLang="en-US" sz="1000" dirty="0"/>
          </a:p>
        </p:txBody>
      </p:sp>
      <p:sp>
        <p:nvSpPr>
          <p:cNvPr id="49" name="角丸四角形 48"/>
          <p:cNvSpPr/>
          <p:nvPr/>
        </p:nvSpPr>
        <p:spPr>
          <a:xfrm>
            <a:off x="7560955" y="3142006"/>
            <a:ext cx="1151660" cy="1589983"/>
          </a:xfrm>
          <a:prstGeom prst="roundRect">
            <a:avLst>
              <a:gd name="adj" fmla="val 10712"/>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50" name="右矢印 49"/>
          <p:cNvSpPr/>
          <p:nvPr/>
        </p:nvSpPr>
        <p:spPr>
          <a:xfrm rot="10800000">
            <a:off x="6828978" y="4152665"/>
            <a:ext cx="659345" cy="31330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51" name="テキスト ボックス 50"/>
          <p:cNvSpPr txBox="1"/>
          <p:nvPr/>
        </p:nvSpPr>
        <p:spPr>
          <a:xfrm>
            <a:off x="7084820" y="3917382"/>
            <a:ext cx="420340" cy="246221"/>
          </a:xfrm>
          <a:prstGeom prst="rect">
            <a:avLst/>
          </a:prstGeom>
          <a:noFill/>
        </p:spPr>
        <p:txBody>
          <a:bodyPr wrap="square" rtlCol="0">
            <a:spAutoFit/>
          </a:bodyPr>
          <a:lstStyle/>
          <a:p>
            <a:r>
              <a:rPr kumimoji="1" lang="en-US" altLang="ja-JP" sz="1000" dirty="0"/>
              <a:t>(</a:t>
            </a:r>
            <a:r>
              <a:rPr lang="en-US" altLang="ja-JP" sz="1000" dirty="0"/>
              <a:t>7</a:t>
            </a:r>
            <a:r>
              <a:rPr kumimoji="1" lang="en-US" altLang="ja-JP" sz="1000" dirty="0"/>
              <a:t>)</a:t>
            </a:r>
            <a:endParaRPr kumimoji="1" lang="ja-JP" altLang="en-US" sz="1000" dirty="0"/>
          </a:p>
        </p:txBody>
      </p:sp>
      <p:pic>
        <p:nvPicPr>
          <p:cNvPr id="52" name="図 51"/>
          <p:cNvPicPr>
            <a:picLocks noChangeAspect="1"/>
          </p:cNvPicPr>
          <p:nvPr/>
        </p:nvPicPr>
        <p:blipFill>
          <a:blip r:embed="rId9"/>
          <a:stretch>
            <a:fillRect/>
          </a:stretch>
        </p:blipFill>
        <p:spPr>
          <a:xfrm>
            <a:off x="7647073" y="3797315"/>
            <a:ext cx="979424" cy="311635"/>
          </a:xfrm>
          <a:prstGeom prst="rect">
            <a:avLst/>
          </a:prstGeom>
        </p:spPr>
      </p:pic>
    </p:spTree>
    <p:extLst>
      <p:ext uri="{BB962C8B-B14F-4D97-AF65-F5344CB8AC3E}">
        <p14:creationId xmlns:p14="http://schemas.microsoft.com/office/powerpoint/2010/main" val="10564002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88</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6"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a:solidFill>
                  <a:prstClr val="white"/>
                </a:solidFill>
                <a:latin typeface="+mn-ea"/>
                <a:ea typeface="+mn-ea"/>
              </a:rPr>
              <a:t>SuperStream-NX </a:t>
            </a:r>
            <a:r>
              <a:rPr lang="ja-JP" altLang="en-US" sz="2000" dirty="0">
                <a:solidFill>
                  <a:prstClr val="white"/>
                </a:solidFill>
                <a:latin typeface="+mn-ea"/>
                <a:ea typeface="+mn-ea"/>
              </a:rPr>
              <a:t>人事給与</a:t>
            </a:r>
            <a:r>
              <a:rPr lang="ja-JP" altLang="en-US" sz="1400" dirty="0">
                <a:solidFill>
                  <a:prstClr val="white"/>
                </a:solidFill>
              </a:rPr>
              <a:t>（</a:t>
            </a:r>
            <a:r>
              <a:rPr lang="en-US" altLang="ja-JP" sz="1400" dirty="0">
                <a:solidFill>
                  <a:prstClr val="white"/>
                </a:solidFill>
              </a:rPr>
              <a:t>2021-06-01</a:t>
            </a:r>
            <a:r>
              <a:rPr lang="ja-JP" altLang="en-US" sz="1400" dirty="0">
                <a:solidFill>
                  <a:prstClr val="white"/>
                </a:solidFill>
              </a:rPr>
              <a:t>版・</a:t>
            </a:r>
            <a:r>
              <a:rPr lang="en-US" altLang="ja-JP" sz="1400" dirty="0">
                <a:solidFill>
                  <a:prstClr val="white"/>
                </a:solidFill>
              </a:rPr>
              <a:t>2020-08-01</a:t>
            </a:r>
            <a:r>
              <a:rPr lang="ja-JP" altLang="en-US" sz="1400" dirty="0">
                <a:solidFill>
                  <a:prstClr val="white"/>
                </a:solidFill>
              </a:rPr>
              <a:t>版）</a:t>
            </a:r>
            <a:r>
              <a:rPr lang="en-US" altLang="ja-JP" dirty="0">
                <a:solidFill>
                  <a:prstClr val="white"/>
                </a:solidFill>
              </a:rPr>
              <a:t/>
            </a:r>
            <a:br>
              <a:rPr lang="en-US" altLang="ja-JP" dirty="0">
                <a:solidFill>
                  <a:prstClr val="white"/>
                </a:solidFill>
              </a:rPr>
            </a:br>
            <a:r>
              <a:rPr lang="en-US" altLang="ja-JP" sz="1800" dirty="0">
                <a:solidFill>
                  <a:prstClr val="white"/>
                </a:solidFill>
                <a:latin typeface="+mn-ea"/>
                <a:ea typeface="+mn-ea"/>
              </a:rPr>
              <a:t>1. </a:t>
            </a:r>
            <a:r>
              <a:rPr lang="ja-JP" altLang="en-US" sz="1800" dirty="0">
                <a:solidFill>
                  <a:prstClr val="white"/>
                </a:solidFill>
                <a:latin typeface="+mn-ea"/>
                <a:ea typeface="+mn-ea"/>
              </a:rPr>
              <a:t>電子申請対応</a:t>
            </a:r>
            <a:endParaRPr lang="ja-JP" altLang="en-US" sz="1800" dirty="0">
              <a:latin typeface="+mn-ea"/>
              <a:ea typeface="+mn-ea"/>
            </a:endParaRPr>
          </a:p>
        </p:txBody>
      </p:sp>
      <p:sp>
        <p:nvSpPr>
          <p:cNvPr id="7" name="テキスト プレースホルダー 2"/>
          <p:cNvSpPr txBox="1">
            <a:spLocks/>
          </p:cNvSpPr>
          <p:nvPr/>
        </p:nvSpPr>
        <p:spPr>
          <a:xfrm>
            <a:off x="360000" y="951570"/>
            <a:ext cx="3851960" cy="290427"/>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en-US" altLang="ja-JP" b="1" u="sng" dirty="0"/>
              <a:t>e-</a:t>
            </a:r>
            <a:r>
              <a:rPr lang="en-US" altLang="ja-JP" b="1" u="sng" dirty="0" err="1"/>
              <a:t>Gov</a:t>
            </a:r>
            <a:r>
              <a:rPr lang="ja-JP" altLang="en-US" b="1" u="sng" dirty="0"/>
              <a:t>申請の申請状況確認の流れ（申請状況照会）</a:t>
            </a:r>
            <a:endParaRPr lang="en-US" altLang="ja-JP" b="1" u="sng" dirty="0"/>
          </a:p>
        </p:txBody>
      </p:sp>
      <p:sp>
        <p:nvSpPr>
          <p:cNvPr id="8" name="下矢印 7"/>
          <p:cNvSpPr/>
          <p:nvPr/>
        </p:nvSpPr>
        <p:spPr>
          <a:xfrm>
            <a:off x="263335" y="1290683"/>
            <a:ext cx="2364449" cy="623996"/>
          </a:xfrm>
          <a:prstGeom prst="downArrow">
            <a:avLst>
              <a:gd name="adj1" fmla="val 100000"/>
              <a:gd name="adj2" fmla="val 3496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100" dirty="0">
                <a:solidFill>
                  <a:schemeClr val="tx1"/>
                </a:solidFill>
                <a:latin typeface="+mn-ea"/>
              </a:rPr>
              <a:t>(1)</a:t>
            </a:r>
            <a:r>
              <a:rPr lang="ja-JP" altLang="en-US" sz="1100" dirty="0">
                <a:solidFill>
                  <a:schemeClr val="tx1"/>
                </a:solidFill>
                <a:latin typeface="+mn-ea"/>
              </a:rPr>
              <a:t>［</a:t>
            </a:r>
            <a:r>
              <a:rPr lang="en-US" altLang="ja-JP" sz="1100" dirty="0">
                <a:solidFill>
                  <a:schemeClr val="tx1"/>
                </a:solidFill>
                <a:latin typeface="+mn-ea"/>
              </a:rPr>
              <a:t>e-</a:t>
            </a:r>
            <a:r>
              <a:rPr lang="en-US" altLang="ja-JP" sz="1100" dirty="0" err="1">
                <a:solidFill>
                  <a:schemeClr val="tx1"/>
                </a:solidFill>
                <a:latin typeface="+mn-ea"/>
              </a:rPr>
              <a:t>Gov</a:t>
            </a:r>
            <a:r>
              <a:rPr lang="ja-JP" altLang="en-US" sz="1100" dirty="0">
                <a:solidFill>
                  <a:schemeClr val="tx1"/>
                </a:solidFill>
                <a:latin typeface="+mn-ea"/>
              </a:rPr>
              <a:t>照会］をクリックし、［申請案件一覧］を表示</a:t>
            </a:r>
          </a:p>
        </p:txBody>
      </p:sp>
      <p:sp>
        <p:nvSpPr>
          <p:cNvPr id="9" name="テキスト ボックス 8"/>
          <p:cNvSpPr txBox="1"/>
          <p:nvPr/>
        </p:nvSpPr>
        <p:spPr>
          <a:xfrm>
            <a:off x="4552636" y="1185083"/>
            <a:ext cx="4248004" cy="61293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altLang="ja-JP" sz="1000" dirty="0">
                <a:solidFill>
                  <a:schemeClr val="tx1"/>
                </a:solidFill>
              </a:rPr>
              <a:t>e</a:t>
            </a:r>
            <a:r>
              <a:rPr kumimoji="1" lang="en-US" altLang="ja-JP" sz="1000" dirty="0">
                <a:solidFill>
                  <a:schemeClr val="tx1"/>
                </a:solidFill>
              </a:rPr>
              <a:t>-</a:t>
            </a:r>
            <a:r>
              <a:rPr kumimoji="1" lang="en-US" altLang="ja-JP" sz="1000" dirty="0" err="1">
                <a:solidFill>
                  <a:schemeClr val="tx1"/>
                </a:solidFill>
              </a:rPr>
              <a:t>Gov</a:t>
            </a:r>
            <a:r>
              <a:rPr kumimoji="1" lang="ja-JP" altLang="en-US" sz="1000" dirty="0">
                <a:solidFill>
                  <a:schemeClr val="tx1"/>
                </a:solidFill>
              </a:rPr>
              <a:t>の認証の有効期間は</a:t>
            </a:r>
            <a:r>
              <a:rPr kumimoji="1" lang="en-US" altLang="ja-JP" sz="1000" dirty="0">
                <a:solidFill>
                  <a:schemeClr val="tx1"/>
                </a:solidFill>
              </a:rPr>
              <a:t>30</a:t>
            </a:r>
            <a:r>
              <a:rPr kumimoji="1" lang="ja-JP" altLang="en-US" sz="1000" dirty="0">
                <a:solidFill>
                  <a:schemeClr val="tx1"/>
                </a:solidFill>
              </a:rPr>
              <a:t>分です。［</a:t>
            </a:r>
            <a:r>
              <a:rPr kumimoji="1" lang="en-US" altLang="ja-JP" sz="1000" dirty="0">
                <a:solidFill>
                  <a:schemeClr val="tx1"/>
                </a:solidFill>
              </a:rPr>
              <a:t>e-</a:t>
            </a:r>
            <a:r>
              <a:rPr kumimoji="1" lang="en-US" altLang="ja-JP" sz="1000" dirty="0" err="1">
                <a:solidFill>
                  <a:schemeClr val="tx1"/>
                </a:solidFill>
              </a:rPr>
              <a:t>Gov</a:t>
            </a:r>
            <a:r>
              <a:rPr kumimoji="1" lang="ja-JP" altLang="en-US" sz="1000" dirty="0">
                <a:solidFill>
                  <a:schemeClr val="tx1"/>
                </a:solidFill>
              </a:rPr>
              <a:t>申請］から続けて</a:t>
            </a:r>
            <a:r>
              <a:rPr kumimoji="1" lang="en-US" altLang="ja-JP" sz="1000" dirty="0">
                <a:solidFill>
                  <a:schemeClr val="tx1"/>
                </a:solidFill>
              </a:rPr>
              <a:t>30</a:t>
            </a:r>
            <a:r>
              <a:rPr kumimoji="1" lang="ja-JP" altLang="en-US" sz="1000" dirty="0">
                <a:solidFill>
                  <a:schemeClr val="tx1"/>
                </a:solidFill>
              </a:rPr>
              <a:t>分以内の場合は、申請時の認証が引き継がれます。</a:t>
            </a:r>
            <a:r>
              <a:rPr kumimoji="1" lang="en-US" altLang="ja-JP" sz="1000" dirty="0">
                <a:solidFill>
                  <a:schemeClr val="tx1"/>
                </a:solidFill>
              </a:rPr>
              <a:t>30</a:t>
            </a:r>
            <a:r>
              <a:rPr kumimoji="1" lang="ja-JP" altLang="en-US" sz="1000" dirty="0">
                <a:solidFill>
                  <a:schemeClr val="tx1"/>
                </a:solidFill>
              </a:rPr>
              <a:t>分以上経過および、画面を閉じた場合は、再度申請と同様の設定を行う必要があります。</a:t>
            </a:r>
          </a:p>
        </p:txBody>
      </p:sp>
      <p:pic>
        <p:nvPicPr>
          <p:cNvPr id="10" name="図 9"/>
          <p:cNvPicPr>
            <a:picLocks noChangeAspect="1"/>
          </p:cNvPicPr>
          <p:nvPr/>
        </p:nvPicPr>
        <p:blipFill>
          <a:blip r:embed="rId2"/>
          <a:stretch>
            <a:fillRect/>
          </a:stretch>
        </p:blipFill>
        <p:spPr>
          <a:xfrm>
            <a:off x="3131839" y="1326436"/>
            <a:ext cx="1162050" cy="266700"/>
          </a:xfrm>
          <a:prstGeom prst="rect">
            <a:avLst/>
          </a:prstGeom>
        </p:spPr>
      </p:pic>
      <p:pic>
        <p:nvPicPr>
          <p:cNvPr id="11" name="図 10"/>
          <p:cNvPicPr>
            <a:picLocks noChangeAspect="1"/>
          </p:cNvPicPr>
          <p:nvPr/>
        </p:nvPicPr>
        <p:blipFill>
          <a:blip r:embed="rId3"/>
          <a:stretch>
            <a:fillRect/>
          </a:stretch>
        </p:blipFill>
        <p:spPr>
          <a:xfrm>
            <a:off x="2789404" y="1885759"/>
            <a:ext cx="2712244" cy="1695450"/>
          </a:xfrm>
          <a:prstGeom prst="rect">
            <a:avLst/>
          </a:prstGeom>
        </p:spPr>
      </p:pic>
      <p:pic>
        <p:nvPicPr>
          <p:cNvPr id="12" name="図 11"/>
          <p:cNvPicPr>
            <a:picLocks noChangeAspect="1"/>
          </p:cNvPicPr>
          <p:nvPr/>
        </p:nvPicPr>
        <p:blipFill>
          <a:blip r:embed="rId4"/>
          <a:stretch>
            <a:fillRect/>
          </a:stretch>
        </p:blipFill>
        <p:spPr>
          <a:xfrm>
            <a:off x="5997610" y="1914679"/>
            <a:ext cx="2709863" cy="1690688"/>
          </a:xfrm>
          <a:prstGeom prst="rect">
            <a:avLst/>
          </a:prstGeom>
        </p:spPr>
      </p:pic>
      <p:sp>
        <p:nvSpPr>
          <p:cNvPr id="15" name="正方形/長方形 14"/>
          <p:cNvSpPr/>
          <p:nvPr/>
        </p:nvSpPr>
        <p:spPr>
          <a:xfrm>
            <a:off x="4932040" y="2200372"/>
            <a:ext cx="295308" cy="227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下矢印 15"/>
          <p:cNvSpPr/>
          <p:nvPr/>
        </p:nvSpPr>
        <p:spPr>
          <a:xfrm>
            <a:off x="242258" y="2008952"/>
            <a:ext cx="2364449" cy="618325"/>
          </a:xfrm>
          <a:prstGeom prst="downArrow">
            <a:avLst>
              <a:gd name="adj1" fmla="val 100000"/>
              <a:gd name="adj2" fmla="val 2803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100" dirty="0">
                <a:solidFill>
                  <a:schemeClr val="tx1"/>
                </a:solidFill>
                <a:latin typeface="+mn-ea"/>
              </a:rPr>
              <a:t>(2)</a:t>
            </a:r>
            <a:r>
              <a:rPr lang="ja-JP" altLang="en-US" sz="1100" dirty="0">
                <a:solidFill>
                  <a:schemeClr val="tx1"/>
                </a:solidFill>
                <a:latin typeface="+mn-ea"/>
              </a:rPr>
              <a:t>「到達年月日」を</a:t>
            </a:r>
            <a:r>
              <a:rPr lang="en-US" altLang="ja-JP" sz="1100" dirty="0">
                <a:solidFill>
                  <a:schemeClr val="tx1"/>
                </a:solidFill>
                <a:latin typeface="+mn-ea"/>
              </a:rPr>
              <a:t>FROM</a:t>
            </a:r>
            <a:r>
              <a:rPr lang="ja-JP" altLang="en-US" sz="1100" dirty="0">
                <a:solidFill>
                  <a:schemeClr val="tx1"/>
                </a:solidFill>
                <a:latin typeface="+mn-ea"/>
              </a:rPr>
              <a:t>～</a:t>
            </a:r>
            <a:r>
              <a:rPr lang="en-US" altLang="ja-JP" sz="1100" dirty="0">
                <a:solidFill>
                  <a:schemeClr val="tx1"/>
                </a:solidFill>
                <a:latin typeface="+mn-ea"/>
              </a:rPr>
              <a:t>TO</a:t>
            </a:r>
            <a:r>
              <a:rPr lang="ja-JP" altLang="en-US" sz="1100" dirty="0">
                <a:solidFill>
                  <a:schemeClr val="tx1"/>
                </a:solidFill>
                <a:latin typeface="+mn-ea"/>
              </a:rPr>
              <a:t>で指定して［検索］をクリック</a:t>
            </a:r>
          </a:p>
        </p:txBody>
      </p:sp>
      <p:sp>
        <p:nvSpPr>
          <p:cNvPr id="17" name="正方形/長方形 16"/>
          <p:cNvSpPr/>
          <p:nvPr/>
        </p:nvSpPr>
        <p:spPr>
          <a:xfrm>
            <a:off x="8165124" y="2784572"/>
            <a:ext cx="295308" cy="1112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8" name="右矢印 17"/>
          <p:cNvSpPr/>
          <p:nvPr/>
        </p:nvSpPr>
        <p:spPr>
          <a:xfrm rot="5400000">
            <a:off x="3561184" y="1492188"/>
            <a:ext cx="261794" cy="4636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吹き出し 18"/>
          <p:cNvSpPr/>
          <p:nvPr/>
        </p:nvSpPr>
        <p:spPr>
          <a:xfrm>
            <a:off x="4795298" y="2627278"/>
            <a:ext cx="706350" cy="834269"/>
          </a:xfrm>
          <a:prstGeom prst="wedgeRectCallout">
            <a:avLst>
              <a:gd name="adj1" fmla="val -21752"/>
              <a:gd name="adj2" fmla="val -7645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pic>
        <p:nvPicPr>
          <p:cNvPr id="20" name="図 19"/>
          <p:cNvPicPr>
            <a:picLocks noChangeAspect="1"/>
          </p:cNvPicPr>
          <p:nvPr/>
        </p:nvPicPr>
        <p:blipFill>
          <a:blip r:embed="rId5"/>
          <a:stretch>
            <a:fillRect/>
          </a:stretch>
        </p:blipFill>
        <p:spPr>
          <a:xfrm>
            <a:off x="4829011" y="2679622"/>
            <a:ext cx="620083" cy="677765"/>
          </a:xfrm>
          <a:prstGeom prst="rect">
            <a:avLst/>
          </a:prstGeom>
        </p:spPr>
      </p:pic>
      <p:sp>
        <p:nvSpPr>
          <p:cNvPr id="21" name="正方形/長方形 20"/>
          <p:cNvSpPr/>
          <p:nvPr/>
        </p:nvSpPr>
        <p:spPr>
          <a:xfrm>
            <a:off x="297279" y="3461547"/>
            <a:ext cx="2364449" cy="46957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100" dirty="0">
                <a:solidFill>
                  <a:schemeClr val="tx1"/>
                </a:solidFill>
                <a:latin typeface="+mn-ea"/>
              </a:rPr>
              <a:t>(4)</a:t>
            </a:r>
            <a:r>
              <a:rPr lang="ja-JP" altLang="en-US" sz="1100" dirty="0">
                <a:solidFill>
                  <a:schemeClr val="tx1"/>
                </a:solidFill>
                <a:latin typeface="+mn-ea"/>
              </a:rPr>
              <a:t> 公文書のダウンロード</a:t>
            </a:r>
          </a:p>
        </p:txBody>
      </p:sp>
      <p:sp>
        <p:nvSpPr>
          <p:cNvPr id="22" name="テキスト ボックス 21"/>
          <p:cNvSpPr txBox="1"/>
          <p:nvPr/>
        </p:nvSpPr>
        <p:spPr>
          <a:xfrm>
            <a:off x="6578218" y="3836958"/>
            <a:ext cx="2222422" cy="783193"/>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ja-JP" altLang="en-US" sz="1000" dirty="0">
                <a:solidFill>
                  <a:schemeClr val="tx1"/>
                </a:solidFill>
                <a:latin typeface="+mn-ea"/>
              </a:rPr>
              <a:t>「ステータス」が“手続き終了”になっている場合は、対象をグリッドで選択して［保存］をクリックして対象の公文書を保存します。</a:t>
            </a:r>
          </a:p>
        </p:txBody>
      </p:sp>
      <p:sp>
        <p:nvSpPr>
          <p:cNvPr id="23" name="正方形/長方形 22"/>
          <p:cNvSpPr/>
          <p:nvPr/>
        </p:nvSpPr>
        <p:spPr>
          <a:xfrm>
            <a:off x="2925662" y="2003547"/>
            <a:ext cx="890254" cy="1001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4" name="下矢印 23"/>
          <p:cNvSpPr/>
          <p:nvPr/>
        </p:nvSpPr>
        <p:spPr>
          <a:xfrm>
            <a:off x="263335" y="2662231"/>
            <a:ext cx="2364449" cy="749006"/>
          </a:xfrm>
          <a:prstGeom prst="downArrow">
            <a:avLst>
              <a:gd name="adj1" fmla="val 100000"/>
              <a:gd name="adj2" fmla="val 18620"/>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r>
              <a:rPr lang="en-US" altLang="ja-JP" sz="1100" dirty="0">
                <a:solidFill>
                  <a:schemeClr val="tx1"/>
                </a:solidFill>
                <a:latin typeface="+mn-ea"/>
              </a:rPr>
              <a:t>(3)</a:t>
            </a:r>
            <a:r>
              <a:rPr lang="ja-JP" altLang="en-US" sz="1100" dirty="0">
                <a:solidFill>
                  <a:schemeClr val="tx1"/>
                </a:solidFill>
                <a:latin typeface="+mn-ea"/>
              </a:rPr>
              <a:t>届出の詳細確認：</a:t>
            </a:r>
            <a:endParaRPr lang="en-US" altLang="ja-JP" sz="1100" dirty="0">
              <a:solidFill>
                <a:schemeClr val="tx1"/>
              </a:solidFill>
              <a:latin typeface="+mn-ea"/>
            </a:endParaRPr>
          </a:p>
          <a:p>
            <a:pPr algn="ctr"/>
            <a:r>
              <a:rPr lang="ja-JP" altLang="en-US" sz="1100" dirty="0">
                <a:solidFill>
                  <a:schemeClr val="tx1"/>
                </a:solidFill>
                <a:latin typeface="+mn-ea"/>
              </a:rPr>
              <a:t>　対象をグリッドで選択して</a:t>
            </a:r>
            <a:endParaRPr lang="en-US" altLang="ja-JP" sz="1100" dirty="0">
              <a:solidFill>
                <a:schemeClr val="tx1"/>
              </a:solidFill>
              <a:latin typeface="+mn-ea"/>
            </a:endParaRPr>
          </a:p>
          <a:p>
            <a:pPr algn="ctr"/>
            <a:r>
              <a:rPr lang="ja-JP" altLang="en-US" sz="1100" dirty="0">
                <a:solidFill>
                  <a:schemeClr val="tx1"/>
                </a:solidFill>
                <a:latin typeface="+mn-ea"/>
              </a:rPr>
              <a:t>　［明細表示］をクリック</a:t>
            </a:r>
            <a:endParaRPr lang="en-US" altLang="ja-JP" sz="1100" dirty="0">
              <a:solidFill>
                <a:schemeClr val="tx1"/>
              </a:solidFill>
              <a:latin typeface="+mn-ea"/>
            </a:endParaRPr>
          </a:p>
        </p:txBody>
      </p:sp>
      <p:sp>
        <p:nvSpPr>
          <p:cNvPr id="25" name="正方形/長方形 24"/>
          <p:cNvSpPr/>
          <p:nvPr/>
        </p:nvSpPr>
        <p:spPr>
          <a:xfrm>
            <a:off x="4860032" y="2703690"/>
            <a:ext cx="574968" cy="192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6" name="右矢印 25"/>
          <p:cNvSpPr/>
          <p:nvPr/>
        </p:nvSpPr>
        <p:spPr>
          <a:xfrm>
            <a:off x="5584741" y="2666151"/>
            <a:ext cx="269913" cy="2055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0" name="表 29"/>
          <p:cNvGraphicFramePr>
            <a:graphicFrameLocks noGrp="1"/>
          </p:cNvGraphicFramePr>
          <p:nvPr/>
        </p:nvGraphicFramePr>
        <p:xfrm>
          <a:off x="3067052" y="2645368"/>
          <a:ext cx="1008183" cy="1600200"/>
        </p:xfrm>
        <a:graphic>
          <a:graphicData uri="http://schemas.openxmlformats.org/drawingml/2006/table">
            <a:tbl>
              <a:tblPr firstRow="1" bandRow="1">
                <a:tableStyleId>{72833802-FEF1-4C79-8D5D-14CF1EAF98D9}</a:tableStyleId>
              </a:tblPr>
              <a:tblGrid>
                <a:gridCol w="1008183">
                  <a:extLst>
                    <a:ext uri="{9D8B030D-6E8A-4147-A177-3AD203B41FA5}">
                      <a16:colId xmlns:a16="http://schemas.microsoft.com/office/drawing/2014/main" val="1981304094"/>
                    </a:ext>
                  </a:extLst>
                </a:gridCol>
              </a:tblGrid>
              <a:tr h="228253">
                <a:tc>
                  <a:txBody>
                    <a:bodyPr/>
                    <a:lstStyle/>
                    <a:p>
                      <a:r>
                        <a:rPr kumimoji="1" lang="ja-JP" altLang="en-US" sz="900" dirty="0"/>
                        <a:t>グリッド項目</a:t>
                      </a:r>
                    </a:p>
                  </a:txBody>
                  <a:tcPr/>
                </a:tc>
                <a:extLst>
                  <a:ext uri="{0D108BD9-81ED-4DB2-BD59-A6C34878D82A}">
                    <a16:rowId xmlns:a16="http://schemas.microsoft.com/office/drawing/2014/main" val="295892296"/>
                  </a:ext>
                </a:extLst>
              </a:tr>
              <a:tr h="228253">
                <a:tc>
                  <a:txBody>
                    <a:bodyPr/>
                    <a:lstStyle/>
                    <a:p>
                      <a:r>
                        <a:rPr kumimoji="1" lang="ja-JP" altLang="en-US" sz="900" dirty="0"/>
                        <a:t>件名</a:t>
                      </a:r>
                    </a:p>
                  </a:txBody>
                  <a:tcPr/>
                </a:tc>
                <a:extLst>
                  <a:ext uri="{0D108BD9-81ED-4DB2-BD59-A6C34878D82A}">
                    <a16:rowId xmlns:a16="http://schemas.microsoft.com/office/drawing/2014/main" val="2146214732"/>
                  </a:ext>
                </a:extLst>
              </a:tr>
              <a:tr h="131441">
                <a:tc>
                  <a:txBody>
                    <a:bodyPr/>
                    <a:lstStyle/>
                    <a:p>
                      <a:r>
                        <a:rPr kumimoji="1" lang="ja-JP" altLang="en-US" sz="900" dirty="0"/>
                        <a:t>発行日時</a:t>
                      </a:r>
                    </a:p>
                  </a:txBody>
                  <a:tcPr/>
                </a:tc>
                <a:extLst>
                  <a:ext uri="{0D108BD9-81ED-4DB2-BD59-A6C34878D82A}">
                    <a16:rowId xmlns:a16="http://schemas.microsoft.com/office/drawing/2014/main" val="3516085518"/>
                  </a:ext>
                </a:extLst>
              </a:tr>
              <a:tr h="176597">
                <a:tc>
                  <a:txBody>
                    <a:bodyPr/>
                    <a:lstStyle/>
                    <a:p>
                      <a:r>
                        <a:rPr kumimoji="1" lang="ja-JP" altLang="en-US" sz="900" dirty="0"/>
                        <a:t>取得期限</a:t>
                      </a:r>
                    </a:p>
                  </a:txBody>
                  <a:tcPr/>
                </a:tc>
                <a:extLst>
                  <a:ext uri="{0D108BD9-81ED-4DB2-BD59-A6C34878D82A}">
                    <a16:rowId xmlns:a16="http://schemas.microsoft.com/office/drawing/2014/main" val="2324446691"/>
                  </a:ext>
                </a:extLst>
              </a:tr>
              <a:tr h="0">
                <a:tc>
                  <a:txBody>
                    <a:bodyPr/>
                    <a:lstStyle/>
                    <a:p>
                      <a:r>
                        <a:rPr kumimoji="1" lang="ja-JP" altLang="en-US" sz="900" dirty="0"/>
                        <a:t>取得完了日時</a:t>
                      </a:r>
                    </a:p>
                  </a:txBody>
                  <a:tcPr/>
                </a:tc>
                <a:extLst>
                  <a:ext uri="{0D108BD9-81ED-4DB2-BD59-A6C34878D82A}">
                    <a16:rowId xmlns:a16="http://schemas.microsoft.com/office/drawing/2014/main" val="4028153933"/>
                  </a:ext>
                </a:extLst>
              </a:tr>
              <a:tr h="176597">
                <a:tc>
                  <a:txBody>
                    <a:bodyPr/>
                    <a:lstStyle/>
                    <a:p>
                      <a:r>
                        <a:rPr kumimoji="1" lang="ja-JP" altLang="en-US" sz="900" dirty="0"/>
                        <a:t>署名有無</a:t>
                      </a:r>
                    </a:p>
                  </a:txBody>
                  <a:tcPr/>
                </a:tc>
                <a:extLst>
                  <a:ext uri="{0D108BD9-81ED-4DB2-BD59-A6C34878D82A}">
                    <a16:rowId xmlns:a16="http://schemas.microsoft.com/office/drawing/2014/main" val="4277562615"/>
                  </a:ext>
                </a:extLst>
              </a:tr>
              <a:tr h="176597">
                <a:tc>
                  <a:txBody>
                    <a:bodyPr/>
                    <a:lstStyle/>
                    <a:p>
                      <a:r>
                        <a:rPr kumimoji="1" lang="ja-JP" altLang="en-US" sz="900" dirty="0"/>
                        <a:t>通知通番</a:t>
                      </a:r>
                    </a:p>
                  </a:txBody>
                  <a:tcPr/>
                </a:tc>
                <a:extLst>
                  <a:ext uri="{0D108BD9-81ED-4DB2-BD59-A6C34878D82A}">
                    <a16:rowId xmlns:a16="http://schemas.microsoft.com/office/drawing/2014/main" val="1425654109"/>
                  </a:ext>
                </a:extLst>
              </a:tr>
            </a:tbl>
          </a:graphicData>
        </a:graphic>
      </p:graphicFrame>
      <p:pic>
        <p:nvPicPr>
          <p:cNvPr id="4" name="図 3"/>
          <p:cNvPicPr>
            <a:picLocks noChangeAspect="1"/>
          </p:cNvPicPr>
          <p:nvPr/>
        </p:nvPicPr>
        <p:blipFill>
          <a:blip r:embed="rId6"/>
          <a:stretch>
            <a:fillRect/>
          </a:stretch>
        </p:blipFill>
        <p:spPr>
          <a:xfrm>
            <a:off x="8104827" y="3061228"/>
            <a:ext cx="415902" cy="415902"/>
          </a:xfrm>
          <a:prstGeom prst="rect">
            <a:avLst/>
          </a:prstGeom>
        </p:spPr>
      </p:pic>
      <p:sp>
        <p:nvSpPr>
          <p:cNvPr id="27" name="テキスト ボックス 26"/>
          <p:cNvSpPr txBox="1"/>
          <p:nvPr/>
        </p:nvSpPr>
        <p:spPr>
          <a:xfrm>
            <a:off x="2735796" y="1167594"/>
            <a:ext cx="420340" cy="246221"/>
          </a:xfrm>
          <a:prstGeom prst="rect">
            <a:avLst/>
          </a:prstGeom>
          <a:noFill/>
        </p:spPr>
        <p:txBody>
          <a:bodyPr wrap="square" rtlCol="0">
            <a:spAutoFit/>
          </a:bodyPr>
          <a:lstStyle/>
          <a:p>
            <a:r>
              <a:rPr kumimoji="1" lang="en-US" altLang="ja-JP" sz="1000" dirty="0"/>
              <a:t>(1)</a:t>
            </a:r>
            <a:endParaRPr kumimoji="1" lang="ja-JP" altLang="en-US" sz="1000" dirty="0"/>
          </a:p>
        </p:txBody>
      </p:sp>
      <p:sp>
        <p:nvSpPr>
          <p:cNvPr id="28" name="テキスト ボックス 27"/>
          <p:cNvSpPr txBox="1"/>
          <p:nvPr/>
        </p:nvSpPr>
        <p:spPr>
          <a:xfrm>
            <a:off x="4436078" y="1960955"/>
            <a:ext cx="420340" cy="246221"/>
          </a:xfrm>
          <a:prstGeom prst="rect">
            <a:avLst/>
          </a:prstGeom>
          <a:noFill/>
        </p:spPr>
        <p:txBody>
          <a:bodyPr wrap="square" rtlCol="0">
            <a:spAutoFit/>
          </a:bodyPr>
          <a:lstStyle/>
          <a:p>
            <a:r>
              <a:rPr kumimoji="1" lang="en-US" altLang="ja-JP" sz="1000" dirty="0"/>
              <a:t>(2)</a:t>
            </a:r>
            <a:endParaRPr kumimoji="1" lang="ja-JP" altLang="en-US" sz="1000" dirty="0"/>
          </a:p>
        </p:txBody>
      </p:sp>
      <p:sp>
        <p:nvSpPr>
          <p:cNvPr id="29" name="正方形/長方形 28"/>
          <p:cNvSpPr/>
          <p:nvPr/>
        </p:nvSpPr>
        <p:spPr>
          <a:xfrm>
            <a:off x="4950071" y="2064423"/>
            <a:ext cx="277277" cy="1012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31" name="テキスト ボックス 30"/>
          <p:cNvSpPr txBox="1"/>
          <p:nvPr/>
        </p:nvSpPr>
        <p:spPr>
          <a:xfrm>
            <a:off x="4443744" y="2694660"/>
            <a:ext cx="420340" cy="246221"/>
          </a:xfrm>
          <a:prstGeom prst="rect">
            <a:avLst/>
          </a:prstGeom>
          <a:noFill/>
        </p:spPr>
        <p:txBody>
          <a:bodyPr wrap="square" rtlCol="0">
            <a:spAutoFit/>
          </a:bodyPr>
          <a:lstStyle/>
          <a:p>
            <a:r>
              <a:rPr kumimoji="1" lang="en-US" altLang="ja-JP" sz="1000" dirty="0"/>
              <a:t>(3)</a:t>
            </a:r>
            <a:endParaRPr kumimoji="1" lang="ja-JP" altLang="en-US" sz="1000" dirty="0"/>
          </a:p>
        </p:txBody>
      </p:sp>
      <p:sp>
        <p:nvSpPr>
          <p:cNvPr id="32" name="テキスト ボックス 31"/>
          <p:cNvSpPr txBox="1"/>
          <p:nvPr/>
        </p:nvSpPr>
        <p:spPr>
          <a:xfrm>
            <a:off x="8497303" y="2735739"/>
            <a:ext cx="420340" cy="246221"/>
          </a:xfrm>
          <a:prstGeom prst="rect">
            <a:avLst/>
          </a:prstGeom>
          <a:noFill/>
        </p:spPr>
        <p:txBody>
          <a:bodyPr wrap="square" rtlCol="0">
            <a:spAutoFit/>
          </a:bodyPr>
          <a:lstStyle/>
          <a:p>
            <a:r>
              <a:rPr kumimoji="1" lang="en-US" altLang="ja-JP" sz="1000" dirty="0"/>
              <a:t>(4)</a:t>
            </a:r>
            <a:endParaRPr kumimoji="1" lang="ja-JP" altLang="en-US" sz="1000" dirty="0"/>
          </a:p>
        </p:txBody>
      </p:sp>
    </p:spTree>
    <p:extLst>
      <p:ext uri="{BB962C8B-B14F-4D97-AF65-F5344CB8AC3E}">
        <p14:creationId xmlns:p14="http://schemas.microsoft.com/office/powerpoint/2010/main" val="28079606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3" name="テキスト プレースホルダー 2"/>
          <p:cNvSpPr>
            <a:spLocks noGrp="1"/>
          </p:cNvSpPr>
          <p:nvPr>
            <p:ph type="body" sz="quarter" idx="14"/>
          </p:nvPr>
        </p:nvSpPr>
        <p:spPr>
          <a:xfrm>
            <a:off x="360000" y="951570"/>
            <a:ext cx="8424000" cy="3780420"/>
          </a:xfrm>
        </p:spPr>
        <p:txBody>
          <a:bodyPr/>
          <a:lstStyle/>
          <a:p>
            <a:r>
              <a:rPr lang="en-US" altLang="ja-JP" b="1" u="sng" dirty="0">
                <a:solidFill>
                  <a:srgbClr val="0070C0"/>
                </a:solidFill>
              </a:rPr>
              <a:t>Ⅱ</a:t>
            </a:r>
            <a:r>
              <a:rPr lang="ja-JP" altLang="en-US" b="1" u="sng" dirty="0" err="1">
                <a:solidFill>
                  <a:srgbClr val="0070C0"/>
                </a:solidFill>
              </a:rPr>
              <a:t>．</a:t>
            </a:r>
            <a:r>
              <a:rPr lang="ja-JP" altLang="en-US" b="1" u="sng" dirty="0">
                <a:solidFill>
                  <a:srgbClr val="0070C0"/>
                </a:solidFill>
              </a:rPr>
              <a:t>マイナポータル申請（健康保険組合）</a:t>
            </a:r>
            <a:endParaRPr lang="en-US" altLang="ja-JP" b="1" u="sng" dirty="0">
              <a:solidFill>
                <a:srgbClr val="0070C0"/>
              </a:solidFill>
            </a:endParaRPr>
          </a:p>
          <a:p>
            <a:r>
              <a:rPr lang="ja-JP" altLang="en-US" dirty="0"/>
              <a:t>・「健康保険組合」への届出をマイナポータルの電子申請機能を利用して申請することができます</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lang="ja-JP" altLang="en-US" dirty="0"/>
              <a:t>・マイナポータルへの電子申請は、</a:t>
            </a:r>
            <a:r>
              <a:rPr lang="en-US" altLang="ja-JP" b="1" dirty="0"/>
              <a:t>G</a:t>
            </a:r>
            <a:r>
              <a:rPr lang="ja-JP" altLang="en-US" b="1" dirty="0"/>
              <a:t>ビズ</a:t>
            </a:r>
            <a:r>
              <a:rPr lang="en-US" altLang="ja-JP" b="1" dirty="0"/>
              <a:t>ID</a:t>
            </a:r>
            <a:r>
              <a:rPr lang="ja-JP" altLang="en-US" dirty="0"/>
              <a:t>による申請のみ対応しています</a:t>
            </a:r>
            <a:endParaRPr lang="en-US" altLang="ja-JP" dirty="0"/>
          </a:p>
          <a:p>
            <a:r>
              <a:rPr lang="ja-JP" altLang="en-US" dirty="0"/>
              <a:t>　</a:t>
            </a:r>
            <a:r>
              <a:rPr lang="ja-JP" altLang="en-US" dirty="0">
                <a:latin typeface="メイリオ" panose="020B0604030504040204" pitchFamily="50" charset="-128"/>
                <a:ea typeface="メイリオ" panose="020B0604030504040204" pitchFamily="50" charset="-128"/>
              </a:rPr>
              <a:t>「</a:t>
            </a:r>
            <a:r>
              <a:rPr lang="en-US" altLang="ja-JP" dirty="0" err="1">
                <a:latin typeface="メイリオ" panose="020B0604030504040204" pitchFamily="50" charset="-128"/>
                <a:ea typeface="メイリオ" panose="020B0604030504040204" pitchFamily="50" charset="-128"/>
              </a:rPr>
              <a:t>gBizID</a:t>
            </a:r>
            <a:r>
              <a:rPr lang="ja-JP" altLang="en-US" dirty="0">
                <a:latin typeface="メイリオ" panose="020B0604030504040204" pitchFamily="50" charset="-128"/>
                <a:ea typeface="メイリオ" panose="020B0604030504040204" pitchFamily="50" charset="-128"/>
              </a:rPr>
              <a:t>プライム」と「</a:t>
            </a:r>
            <a:r>
              <a:rPr lang="en-US" altLang="ja-JP" dirty="0" err="1">
                <a:latin typeface="メイリオ" panose="020B0604030504040204" pitchFamily="50" charset="-128"/>
                <a:ea typeface="メイリオ" panose="020B0604030504040204" pitchFamily="50" charset="-128"/>
              </a:rPr>
              <a:t>gBizID</a:t>
            </a:r>
            <a:r>
              <a:rPr lang="ja-JP" altLang="en-US" dirty="0">
                <a:latin typeface="メイリオ" panose="020B0604030504040204" pitchFamily="50" charset="-128"/>
                <a:ea typeface="メイリオ" panose="020B0604030504040204" pitchFamily="50" charset="-128"/>
              </a:rPr>
              <a:t>メンバー」で申請ができます。</a:t>
            </a:r>
            <a:endParaRPr lang="en-US" altLang="ja-JP" dirty="0">
              <a:latin typeface="メイリオ" panose="020B0604030504040204" pitchFamily="50" charset="-128"/>
              <a:ea typeface="メイリオ" panose="020B0604030504040204" pitchFamily="50" charset="-128"/>
            </a:endParaRPr>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lang="ja-JP" altLang="en-US" dirty="0"/>
              <a:t>　</a:t>
            </a:r>
            <a:endParaRPr lang="en-US" altLang="ja-JP" dirty="0"/>
          </a:p>
        </p:txBody>
      </p:sp>
      <p:sp>
        <p:nvSpPr>
          <p:cNvPr id="5" name="フッター プレースホルダー 4"/>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©SuperStream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6"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pPr lvl="0">
              <a:defRPr/>
            </a:pPr>
            <a:r>
              <a:rPr kumimoji="1" lang="en-US" altLang="ja-JP" sz="2000" b="1" i="0" u="none" strike="noStrike" kern="1200" cap="none" spc="0" normalizeH="0" baseline="0" noProof="0" dirty="0">
                <a:ln>
                  <a:noFill/>
                </a:ln>
                <a:solidFill>
                  <a:prstClr val="white"/>
                </a:solidFill>
                <a:effectLst/>
                <a:uLnTx/>
                <a:uFillTx/>
                <a:latin typeface="メイリオ"/>
                <a:ea typeface="メイリオ"/>
                <a:cs typeface="+mj-cs"/>
              </a:rPr>
              <a:t>SuperStream-NX </a:t>
            </a:r>
            <a:r>
              <a:rPr kumimoji="1" lang="ja-JP" altLang="en-US" sz="2000" b="1" i="0" u="none" strike="noStrike" kern="1200" cap="none" spc="0" normalizeH="0" baseline="0" noProof="0" dirty="0">
                <a:ln>
                  <a:noFill/>
                </a:ln>
                <a:solidFill>
                  <a:prstClr val="white"/>
                </a:solidFill>
                <a:effectLst/>
                <a:uLnTx/>
                <a:uFillTx/>
                <a:latin typeface="メイリオ"/>
                <a:ea typeface="メイリオ"/>
                <a:cs typeface="+mj-cs"/>
              </a:rPr>
              <a:t>人事給与</a:t>
            </a:r>
            <a:r>
              <a:rPr lang="ja-JP" altLang="en-US" sz="1400" dirty="0">
                <a:solidFill>
                  <a:prstClr val="white"/>
                </a:solidFill>
              </a:rPr>
              <a:t>（</a:t>
            </a:r>
            <a:r>
              <a:rPr lang="en-US" altLang="ja-JP" sz="1400" dirty="0">
                <a:solidFill>
                  <a:prstClr val="white"/>
                </a:solidFill>
              </a:rPr>
              <a:t>2021-06-01</a:t>
            </a:r>
            <a:r>
              <a:rPr lang="ja-JP" altLang="en-US" sz="1400" dirty="0">
                <a:solidFill>
                  <a:prstClr val="white"/>
                </a:solidFill>
              </a:rPr>
              <a:t>版・</a:t>
            </a:r>
            <a:r>
              <a:rPr lang="en-US" altLang="ja-JP" sz="1400" dirty="0">
                <a:solidFill>
                  <a:prstClr val="white"/>
                </a:solidFill>
              </a:rPr>
              <a:t>2020-08-01</a:t>
            </a:r>
            <a:r>
              <a:rPr lang="ja-JP" altLang="en-US" sz="1400" dirty="0">
                <a:solidFill>
                  <a:prstClr val="white"/>
                </a:solidFill>
              </a:rPr>
              <a:t>版）</a:t>
            </a:r>
            <a:r>
              <a:rPr kumimoji="1" lang="en-US" altLang="ja-JP" sz="1700" b="1" i="0" u="none" strike="noStrike" kern="1200" cap="none" spc="0" normalizeH="0" baseline="0" noProof="0" dirty="0">
                <a:ln>
                  <a:noFill/>
                </a:ln>
                <a:solidFill>
                  <a:prstClr val="white"/>
                </a:solidFill>
                <a:effectLst/>
                <a:uLnTx/>
                <a:uFillTx/>
                <a:latin typeface="メイリオ"/>
                <a:ea typeface="メイリオ"/>
                <a:cs typeface="+mj-cs"/>
              </a:rPr>
              <a:t/>
            </a:r>
            <a:br>
              <a:rPr kumimoji="1" lang="en-US" altLang="ja-JP" sz="1700" b="1" i="0" u="none" strike="noStrike" kern="1200" cap="none" spc="0" normalizeH="0" baseline="0" noProof="0" dirty="0">
                <a:ln>
                  <a:noFill/>
                </a:ln>
                <a:solidFill>
                  <a:prstClr val="white"/>
                </a:solidFill>
                <a:effectLst/>
                <a:uLnTx/>
                <a:uFillTx/>
                <a:latin typeface="メイリオ"/>
                <a:ea typeface="メイリオ"/>
                <a:cs typeface="+mj-cs"/>
              </a:rPr>
            </a:br>
            <a:r>
              <a:rPr kumimoji="1" lang="en-US" altLang="ja-JP" sz="1800" b="1" i="0" u="none" strike="noStrike" kern="1200" cap="none" spc="0" normalizeH="0" baseline="0" noProof="0" dirty="0">
                <a:ln>
                  <a:noFill/>
                </a:ln>
                <a:solidFill>
                  <a:prstClr val="white"/>
                </a:solidFill>
                <a:effectLst/>
                <a:uLnTx/>
                <a:uFillTx/>
                <a:latin typeface="メイリオ"/>
                <a:ea typeface="メイリオ"/>
                <a:cs typeface="+mj-cs"/>
              </a:rPr>
              <a:t>1. </a:t>
            </a:r>
            <a:r>
              <a:rPr kumimoji="1" lang="ja-JP" altLang="en-US" sz="1800" b="1" i="0" u="none" strike="noStrike" kern="1200" cap="none" spc="0" normalizeH="0" baseline="0" noProof="0" dirty="0">
                <a:ln>
                  <a:noFill/>
                </a:ln>
                <a:solidFill>
                  <a:prstClr val="white"/>
                </a:solidFill>
                <a:effectLst/>
                <a:uLnTx/>
                <a:uFillTx/>
                <a:latin typeface="メイリオ"/>
                <a:ea typeface="メイリオ"/>
                <a:cs typeface="+mj-cs"/>
              </a:rPr>
              <a:t>電子申請対応</a:t>
            </a:r>
          </a:p>
        </p:txBody>
      </p:sp>
      <p:sp>
        <p:nvSpPr>
          <p:cNvPr id="12" name="角丸四角形 11"/>
          <p:cNvSpPr/>
          <p:nvPr/>
        </p:nvSpPr>
        <p:spPr>
          <a:xfrm>
            <a:off x="489070" y="3003798"/>
            <a:ext cx="8165859" cy="386303"/>
          </a:xfrm>
          <a:prstGeom prst="roundRect">
            <a:avLst>
              <a:gd name="adj" fmla="val 5469"/>
            </a:avLst>
          </a:prstGeom>
        </p:spPr>
        <p:style>
          <a:lnRef idx="2">
            <a:schemeClr val="accent3">
              <a:shade val="50000"/>
            </a:schemeClr>
          </a:lnRef>
          <a:fillRef idx="1">
            <a:schemeClr val="accent3"/>
          </a:fillRef>
          <a:effectRef idx="0">
            <a:schemeClr val="accent3"/>
          </a:effectRef>
          <a:fontRef idx="minor">
            <a:schemeClr val="lt1"/>
          </a:fontRef>
        </p:style>
        <p:txBody>
          <a:bodyPr lIns="36000" tIns="3600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メイリオ"/>
                <a:ea typeface="メイリオ"/>
                <a:cs typeface="+mn-cs"/>
              </a:rPr>
              <a:t>・Ｇビズ</a:t>
            </a:r>
            <a:r>
              <a:rPr kumimoji="1" lang="en-US" altLang="ja-JP" sz="1050" b="0" i="0" u="none" strike="noStrike" kern="1200" cap="none" spc="0" normalizeH="0" baseline="0" noProof="0" dirty="0">
                <a:ln>
                  <a:noFill/>
                </a:ln>
                <a:solidFill>
                  <a:prstClr val="white"/>
                </a:solidFill>
                <a:effectLst/>
                <a:uLnTx/>
                <a:uFillTx/>
                <a:latin typeface="メイリオ"/>
                <a:ea typeface="メイリオ"/>
                <a:cs typeface="+mn-cs"/>
              </a:rPr>
              <a:t>ID</a:t>
            </a:r>
            <a:r>
              <a:rPr kumimoji="1" lang="ja-JP" altLang="en-US" sz="1050" b="0" i="0" u="none" strike="noStrike" kern="1200" cap="none" spc="0" normalizeH="0" baseline="0" noProof="0" dirty="0">
                <a:ln>
                  <a:noFill/>
                </a:ln>
                <a:solidFill>
                  <a:prstClr val="white"/>
                </a:solidFill>
                <a:effectLst/>
                <a:uLnTx/>
                <a:uFillTx/>
                <a:latin typeface="メイリオ"/>
                <a:ea typeface="メイリオ"/>
                <a:cs typeface="+mn-cs"/>
              </a:rPr>
              <a:t>は、事前に取得し「利用可能なサービス一覧」で「社会保険手続きの電子申請」を選択しておく必要があります</a:t>
            </a:r>
            <a:endParaRPr kumimoji="1" lang="en-US" altLang="ja-JP" sz="1050" b="0" i="0" u="none" strike="noStrike" kern="1200" cap="none" spc="0" normalizeH="0" baseline="0" noProof="0" dirty="0">
              <a:ln>
                <a:noFill/>
              </a:ln>
              <a:solidFill>
                <a:prstClr val="white"/>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メイリオ"/>
                <a:ea typeface="メイリオ"/>
                <a:cs typeface="+mn-cs"/>
              </a:rPr>
              <a:t>・「二要素認証」のためのスマートフォンを用意する必要があります</a:t>
            </a:r>
            <a:endParaRPr kumimoji="1" lang="en-US" altLang="ja-JP" sz="1050" b="0" i="0" u="none" strike="noStrike" kern="1200" cap="none" spc="0" normalizeH="0" baseline="0" noProof="0" dirty="0">
              <a:ln>
                <a:noFill/>
              </a:ln>
              <a:solidFill>
                <a:prstClr val="white"/>
              </a:solidFill>
              <a:effectLst/>
              <a:uLnTx/>
              <a:uFillTx/>
              <a:latin typeface="メイリオ"/>
              <a:ea typeface="メイリオ"/>
              <a:cs typeface="+mn-cs"/>
            </a:endParaRPr>
          </a:p>
        </p:txBody>
      </p:sp>
      <p:pic>
        <p:nvPicPr>
          <p:cNvPr id="20" name="図 19"/>
          <p:cNvPicPr>
            <a:picLocks noChangeAspect="1"/>
          </p:cNvPicPr>
          <p:nvPr/>
        </p:nvPicPr>
        <p:blipFill>
          <a:blip r:embed="rId2"/>
          <a:stretch>
            <a:fillRect/>
          </a:stretch>
        </p:blipFill>
        <p:spPr>
          <a:xfrm>
            <a:off x="585251" y="1468989"/>
            <a:ext cx="1845945" cy="754380"/>
          </a:xfrm>
          <a:prstGeom prst="rect">
            <a:avLst/>
          </a:prstGeom>
        </p:spPr>
      </p:pic>
      <p:pic>
        <p:nvPicPr>
          <p:cNvPr id="21" name="図 20"/>
          <p:cNvPicPr>
            <a:picLocks noChangeAspect="1"/>
          </p:cNvPicPr>
          <p:nvPr/>
        </p:nvPicPr>
        <p:blipFill>
          <a:blip r:embed="rId3"/>
          <a:stretch>
            <a:fillRect/>
          </a:stretch>
        </p:blipFill>
        <p:spPr>
          <a:xfrm>
            <a:off x="2780071" y="1455900"/>
            <a:ext cx="806768" cy="973455"/>
          </a:xfrm>
          <a:prstGeom prst="rect">
            <a:avLst/>
          </a:prstGeom>
        </p:spPr>
      </p:pic>
      <p:sp>
        <p:nvSpPr>
          <p:cNvPr id="22" name="正方形/長方形 21"/>
          <p:cNvSpPr/>
          <p:nvPr/>
        </p:nvSpPr>
        <p:spPr>
          <a:xfrm>
            <a:off x="625978" y="1966365"/>
            <a:ext cx="1821657" cy="1285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3" name="四角形吹き出し 22"/>
          <p:cNvSpPr/>
          <p:nvPr/>
        </p:nvSpPr>
        <p:spPr>
          <a:xfrm>
            <a:off x="2736014" y="2041236"/>
            <a:ext cx="850825" cy="356844"/>
          </a:xfrm>
          <a:prstGeom prst="wedgeRectCallout">
            <a:avLst>
              <a:gd name="adj1" fmla="val -80392"/>
              <a:gd name="adj2" fmla="val -4364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4" name="正方形/長方形 23"/>
          <p:cNvSpPr/>
          <p:nvPr/>
        </p:nvSpPr>
        <p:spPr>
          <a:xfrm>
            <a:off x="2823455" y="2094866"/>
            <a:ext cx="720000" cy="1285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865996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87524" y="1828006"/>
            <a:ext cx="4876800" cy="3048000"/>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err="1">
                <a:solidFill>
                  <a:prstClr val="white"/>
                </a:solidFill>
                <a:latin typeface="+mn-ea"/>
              </a:rPr>
              <a:t>SuperStream</a:t>
            </a:r>
            <a:r>
              <a:rPr lang="en-US" altLang="ja-JP" sz="2000" dirty="0">
                <a:solidFill>
                  <a:prstClr val="white"/>
                </a:solidFill>
                <a:latin typeface="+mn-ea"/>
              </a:rPr>
              <a:t>-NX </a:t>
            </a:r>
            <a:r>
              <a:rPr lang="ja-JP" altLang="en-US" sz="2000" dirty="0">
                <a:solidFill>
                  <a:prstClr val="white"/>
                </a:solidFill>
                <a:latin typeface="+mn-ea"/>
              </a:rPr>
              <a:t>給与管理</a:t>
            </a:r>
            <a:r>
              <a:rPr lang="en-US" altLang="ja-JP" sz="2000" dirty="0">
                <a:solidFill>
                  <a:prstClr val="white"/>
                </a:solidFill>
              </a:rPr>
              <a:t/>
            </a:r>
            <a:br>
              <a:rPr lang="en-US" altLang="ja-JP" sz="2000" dirty="0">
                <a:solidFill>
                  <a:prstClr val="white"/>
                </a:solidFill>
              </a:rPr>
            </a:br>
            <a:r>
              <a:rPr lang="en-US" altLang="ja-JP" sz="1800" dirty="0">
                <a:solidFill>
                  <a:prstClr val="white"/>
                </a:solidFill>
              </a:rPr>
              <a:t>1.</a:t>
            </a:r>
            <a:r>
              <a:rPr lang="ja-JP" altLang="en-US" sz="1800" dirty="0">
                <a:solidFill>
                  <a:prstClr val="white"/>
                </a:solidFill>
              </a:rPr>
              <a:t>給与情報検索</a:t>
            </a:r>
            <a:endParaRPr lang="ja-JP" altLang="en-US" sz="1800" dirty="0">
              <a:latin typeface="+mn-ea"/>
              <a:ea typeface="+mn-ea"/>
            </a:endParaRPr>
          </a:p>
        </p:txBody>
      </p:sp>
      <p:sp>
        <p:nvSpPr>
          <p:cNvPr id="12" name="山形 11"/>
          <p:cNvSpPr/>
          <p:nvPr/>
        </p:nvSpPr>
        <p:spPr>
          <a:xfrm>
            <a:off x="1362626" y="854381"/>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抽出</a:t>
            </a:r>
            <a:r>
              <a:rPr kumimoji="1" lang="ja-JP" altLang="en-US" sz="800" dirty="0">
                <a:solidFill>
                  <a:schemeClr val="tx1"/>
                </a:solidFill>
              </a:rPr>
              <a:t>条件</a:t>
            </a:r>
            <a:endParaRPr kumimoji="1" lang="en-US" altLang="ja-JP" sz="800" dirty="0">
              <a:solidFill>
                <a:schemeClr val="tx1"/>
              </a:solidFill>
            </a:endParaRPr>
          </a:p>
          <a:p>
            <a:pPr algn="ctr"/>
            <a:r>
              <a:rPr kumimoji="1" lang="ja-JP" altLang="en-US" sz="800" dirty="0">
                <a:solidFill>
                  <a:schemeClr val="tx1"/>
                </a:solidFill>
              </a:rPr>
              <a:t>パターンの登録</a:t>
            </a:r>
          </a:p>
        </p:txBody>
      </p:sp>
      <p:sp>
        <p:nvSpPr>
          <p:cNvPr id="13" name="山形 12"/>
          <p:cNvSpPr/>
          <p:nvPr/>
        </p:nvSpPr>
        <p:spPr>
          <a:xfrm>
            <a:off x="2473732" y="854381"/>
            <a:ext cx="1152128" cy="313213"/>
          </a:xfrm>
          <a:prstGeom prst="chevron">
            <a:avLst>
              <a:gd name="adj" fmla="val 37568"/>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給与情報の</a:t>
            </a:r>
            <a:r>
              <a:rPr kumimoji="1" lang="ja-JP" altLang="en-US" sz="800" dirty="0">
                <a:solidFill>
                  <a:schemeClr val="tx1"/>
                </a:solidFill>
              </a:rPr>
              <a:t>照会</a:t>
            </a:r>
          </a:p>
        </p:txBody>
      </p:sp>
      <p:sp>
        <p:nvSpPr>
          <p:cNvPr id="16" name="山形 15"/>
          <p:cNvSpPr/>
          <p:nvPr/>
        </p:nvSpPr>
        <p:spPr>
          <a:xfrm>
            <a:off x="251520" y="854381"/>
            <a:ext cx="1152128" cy="313213"/>
          </a:xfrm>
          <a:prstGeom prst="chevron">
            <a:avLst>
              <a:gd name="adj" fmla="val 3756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800" dirty="0">
                <a:solidFill>
                  <a:schemeClr val="tx1"/>
                </a:solidFill>
              </a:rPr>
              <a:t>表示項目</a:t>
            </a:r>
            <a:endParaRPr lang="en-US" altLang="ja-JP" sz="800" dirty="0">
              <a:solidFill>
                <a:schemeClr val="tx1"/>
              </a:solidFill>
            </a:endParaRPr>
          </a:p>
          <a:p>
            <a:pPr algn="ctr"/>
            <a:r>
              <a:rPr kumimoji="1" lang="ja-JP" altLang="en-US" sz="800" dirty="0">
                <a:solidFill>
                  <a:schemeClr val="tx1"/>
                </a:solidFill>
              </a:rPr>
              <a:t>パターンの登録</a:t>
            </a:r>
          </a:p>
        </p:txBody>
      </p:sp>
      <p:sp>
        <p:nvSpPr>
          <p:cNvPr id="20" name="テキスト プレースホルダー 2"/>
          <p:cNvSpPr txBox="1">
            <a:spLocks/>
          </p:cNvSpPr>
          <p:nvPr/>
        </p:nvSpPr>
        <p:spPr>
          <a:xfrm>
            <a:off x="215516" y="1239602"/>
            <a:ext cx="2083369" cy="24478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zh-TW" altLang="en-US" sz="1200" b="1" u="sng" dirty="0">
                <a:solidFill>
                  <a:prstClr val="black"/>
                </a:solidFill>
              </a:rPr>
              <a:t>出力項目一覧</a:t>
            </a:r>
            <a:endParaRPr lang="en-US" altLang="ja-JP" sz="1200" b="1" u="sng" dirty="0">
              <a:solidFill>
                <a:prstClr val="black"/>
              </a:solidFill>
              <a:latin typeface="メイリオ"/>
              <a:ea typeface="メイリオ"/>
            </a:endParaRPr>
          </a:p>
        </p:txBody>
      </p:sp>
      <p:sp>
        <p:nvSpPr>
          <p:cNvPr id="21" name="正方形/長方形 20"/>
          <p:cNvSpPr/>
          <p:nvPr/>
        </p:nvSpPr>
        <p:spPr>
          <a:xfrm>
            <a:off x="2694234" y="2549098"/>
            <a:ext cx="1913770" cy="2165136"/>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22" name="角丸四角形 21"/>
          <p:cNvSpPr/>
          <p:nvPr/>
        </p:nvSpPr>
        <p:spPr>
          <a:xfrm>
            <a:off x="303885" y="1501474"/>
            <a:ext cx="4052091" cy="28169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kumimoji="1" lang="ja-JP" altLang="en-US" sz="1050" dirty="0">
                <a:solidFill>
                  <a:schemeClr val="bg1"/>
                </a:solidFill>
              </a:rPr>
              <a:t>「選択対象項目一覧」から「＞」移動した項目を表示します。</a:t>
            </a:r>
          </a:p>
        </p:txBody>
      </p:sp>
      <p:sp>
        <p:nvSpPr>
          <p:cNvPr id="23" name="正方形/長方形 22"/>
          <p:cNvSpPr/>
          <p:nvPr/>
        </p:nvSpPr>
        <p:spPr>
          <a:xfrm>
            <a:off x="2735796" y="2715766"/>
            <a:ext cx="180020" cy="1942162"/>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24" name="正方形/長方形 23"/>
          <p:cNvSpPr/>
          <p:nvPr/>
        </p:nvSpPr>
        <p:spPr>
          <a:xfrm>
            <a:off x="3723563" y="2715321"/>
            <a:ext cx="236369" cy="1971429"/>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25" name="角丸四角形吹き出し 24"/>
          <p:cNvSpPr/>
          <p:nvPr/>
        </p:nvSpPr>
        <p:spPr>
          <a:xfrm>
            <a:off x="5538332" y="2207167"/>
            <a:ext cx="3239892" cy="644563"/>
          </a:xfrm>
          <a:prstGeom prst="wedgeRoundRectCallout">
            <a:avLst>
              <a:gd name="adj1" fmla="val -100852"/>
              <a:gd name="adj2" fmla="val 5649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lvl="0" defTabSz="685800">
              <a:defRPr/>
            </a:pPr>
            <a:r>
              <a:rPr lang="ja-JP" altLang="en-US" sz="1000" b="1" dirty="0">
                <a:solidFill>
                  <a:srgbClr val="0070C0"/>
                </a:solidFill>
              </a:rPr>
              <a:t>条件指定</a:t>
            </a:r>
            <a:endParaRPr lang="en-US" altLang="ja-JP" sz="1000" b="1" dirty="0">
              <a:solidFill>
                <a:srgbClr val="0070C0"/>
              </a:solidFill>
            </a:endParaRPr>
          </a:p>
          <a:p>
            <a:pPr lvl="0" defTabSz="685800">
              <a:defRPr/>
            </a:pPr>
            <a:r>
              <a:rPr lang="ja-JP" altLang="en-US" sz="1000" dirty="0"/>
              <a:t>［給与検索条件設定］で抽出条件を設定する対象項目にチェックします。</a:t>
            </a:r>
            <a:endParaRPr lang="en-US" altLang="ja-JP" sz="1000" dirty="0"/>
          </a:p>
        </p:txBody>
      </p:sp>
      <p:sp>
        <p:nvSpPr>
          <p:cNvPr id="26" name="角丸四角形吹き出し 25"/>
          <p:cNvSpPr/>
          <p:nvPr/>
        </p:nvSpPr>
        <p:spPr>
          <a:xfrm>
            <a:off x="124123" y="2576846"/>
            <a:ext cx="2081903" cy="985081"/>
          </a:xfrm>
          <a:prstGeom prst="wedgeRoundRectCallout">
            <a:avLst>
              <a:gd name="adj1" fmla="val 77019"/>
              <a:gd name="adj2" fmla="val -2161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lvl="0" defTabSz="685800">
              <a:defRPr/>
            </a:pPr>
            <a:r>
              <a:rPr lang="ja-JP" altLang="en-US" sz="1000" b="1" dirty="0">
                <a:solidFill>
                  <a:srgbClr val="0070C0"/>
                </a:solidFill>
              </a:rPr>
              <a:t>選択</a:t>
            </a:r>
            <a:endParaRPr lang="en-US" altLang="ja-JP" sz="1000" b="1" dirty="0">
              <a:solidFill>
                <a:srgbClr val="0070C0"/>
              </a:solidFill>
            </a:endParaRPr>
          </a:p>
          <a:p>
            <a:pPr lvl="0" defTabSz="685800">
              <a:defRPr/>
            </a:pPr>
            <a:r>
              <a:rPr lang="ja-JP" altLang="en-US" sz="1000" dirty="0"/>
              <a:t>「出力項目一覧」から削除する項目にチェックし、「</a:t>
            </a:r>
            <a:r>
              <a:rPr lang="ja-JP" altLang="en-US" sz="1000" b="1" dirty="0"/>
              <a:t>＜</a:t>
            </a:r>
            <a:r>
              <a:rPr lang="ja-JP" altLang="en-US" sz="1000" dirty="0"/>
              <a:t>」で移動します。</a:t>
            </a:r>
            <a:endParaRPr lang="en-US" altLang="ja-JP" sz="1000" dirty="0"/>
          </a:p>
          <a:p>
            <a:pPr lvl="0" defTabSz="685800">
              <a:defRPr/>
            </a:pPr>
            <a:r>
              <a:rPr kumimoji="1" lang="ja-JP" altLang="en-US" sz="1000" dirty="0"/>
              <a:t>会社コードと従業員番号は削除できません。</a:t>
            </a:r>
          </a:p>
        </p:txBody>
      </p:sp>
      <p:sp>
        <p:nvSpPr>
          <p:cNvPr id="27" name="角丸四角形吹き出し 26"/>
          <p:cNvSpPr/>
          <p:nvPr/>
        </p:nvSpPr>
        <p:spPr>
          <a:xfrm>
            <a:off x="5578225" y="2921223"/>
            <a:ext cx="3199999" cy="1063403"/>
          </a:xfrm>
          <a:prstGeom prst="wedgeRoundRectCallout">
            <a:avLst>
              <a:gd name="adj1" fmla="val -81187"/>
              <a:gd name="adj2" fmla="val -3247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lvl="0" defTabSz="685800">
              <a:defRPr/>
            </a:pPr>
            <a:r>
              <a:rPr lang="ja-JP" altLang="en-US" sz="1000" b="1" dirty="0">
                <a:solidFill>
                  <a:srgbClr val="0070C0"/>
                </a:solidFill>
              </a:rPr>
              <a:t>表示選択</a:t>
            </a:r>
            <a:endParaRPr lang="en-US" altLang="ja-JP" sz="1000" b="1" dirty="0">
              <a:solidFill>
                <a:srgbClr val="0070C0"/>
              </a:solidFill>
            </a:endParaRPr>
          </a:p>
          <a:p>
            <a:pPr lvl="0" defTabSz="685800">
              <a:defRPr/>
            </a:pPr>
            <a:r>
              <a:rPr lang="en-US" altLang="ja-JP" sz="1000" dirty="0"/>
              <a:t>※</a:t>
            </a:r>
            <a:r>
              <a:rPr lang="ja-JP" altLang="en-US" sz="1000" dirty="0"/>
              <a:t>次ページ参照</a:t>
            </a:r>
            <a:endParaRPr lang="en-US" altLang="ja-JP" sz="1000" dirty="0"/>
          </a:p>
          <a:p>
            <a:pPr lvl="0" defTabSz="685800">
              <a:defRPr/>
            </a:pPr>
            <a:r>
              <a:rPr lang="ja-JP" altLang="en-US" sz="1000" b="1" dirty="0">
                <a:solidFill>
                  <a:srgbClr val="0070C0"/>
                </a:solidFill>
              </a:rPr>
              <a:t>表示順</a:t>
            </a:r>
            <a:endParaRPr lang="en-US" altLang="ja-JP" sz="1000" b="1" dirty="0">
              <a:solidFill>
                <a:srgbClr val="0070C0"/>
              </a:solidFill>
            </a:endParaRPr>
          </a:p>
          <a:p>
            <a:pPr lvl="0" defTabSz="685800">
              <a:defRPr/>
            </a:pPr>
            <a:r>
              <a:rPr lang="ja-JP" altLang="en-US" sz="1000" dirty="0"/>
              <a:t>項目の表示順（列順）を登録します。</a:t>
            </a:r>
            <a:endParaRPr lang="en-US" altLang="ja-JP" sz="1000" dirty="0"/>
          </a:p>
          <a:p>
            <a:pPr lvl="0" defTabSz="685800">
              <a:defRPr/>
            </a:pPr>
            <a:r>
              <a:rPr lang="ja-JP" altLang="en-US" sz="1000" b="1" dirty="0">
                <a:solidFill>
                  <a:srgbClr val="0070C0"/>
                </a:solidFill>
              </a:rPr>
              <a:t>自動カウント</a:t>
            </a:r>
            <a:endParaRPr lang="en-US" altLang="ja-JP" sz="1000" b="1" dirty="0">
              <a:solidFill>
                <a:srgbClr val="0070C0"/>
              </a:solidFill>
            </a:endParaRPr>
          </a:p>
          <a:p>
            <a:pPr lvl="0" defTabSz="685800">
              <a:defRPr/>
            </a:pPr>
            <a:r>
              <a:rPr lang="ja-JP" altLang="en-US" sz="1000" dirty="0"/>
              <a:t>表示順を</a:t>
            </a:r>
            <a:r>
              <a:rPr lang="en-US" altLang="ja-JP" sz="1000" dirty="0"/>
              <a:t>10</a:t>
            </a:r>
            <a:r>
              <a:rPr lang="ja-JP" altLang="en-US" sz="1000" dirty="0"/>
              <a:t>単位の連番に自動採番します</a:t>
            </a:r>
            <a:endParaRPr lang="en-US" altLang="ja-JP" sz="1000" dirty="0"/>
          </a:p>
        </p:txBody>
      </p:sp>
      <p:sp>
        <p:nvSpPr>
          <p:cNvPr id="28" name="角丸四角形吹き出し 27"/>
          <p:cNvSpPr/>
          <p:nvPr/>
        </p:nvSpPr>
        <p:spPr>
          <a:xfrm>
            <a:off x="5613284" y="4038604"/>
            <a:ext cx="3160105" cy="471151"/>
          </a:xfrm>
          <a:prstGeom prst="wedgeRoundRectCallout">
            <a:avLst>
              <a:gd name="adj1" fmla="val -64989"/>
              <a:gd name="adj2" fmla="val 5144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lvl="0" defTabSz="685800">
              <a:defRPr/>
            </a:pPr>
            <a:r>
              <a:rPr lang="ja-JP" altLang="en-US" sz="1000" b="1" dirty="0">
                <a:solidFill>
                  <a:srgbClr val="0070C0"/>
                </a:solidFill>
              </a:rPr>
              <a:t>削除</a:t>
            </a:r>
            <a:endParaRPr lang="en-US" altLang="ja-JP" sz="1000" b="1" dirty="0">
              <a:solidFill>
                <a:srgbClr val="0070C0"/>
              </a:solidFill>
            </a:endParaRPr>
          </a:p>
          <a:p>
            <a:pPr lvl="0" defTabSz="685800">
              <a:defRPr/>
            </a:pPr>
            <a:r>
              <a:rPr lang="ja-JP" altLang="en-US" sz="1000" dirty="0"/>
              <a:t>表示されている項目パターンを削除します。</a:t>
            </a:r>
            <a:endParaRPr lang="en-US" altLang="ja-JP" sz="1000" dirty="0"/>
          </a:p>
        </p:txBody>
      </p:sp>
      <p:sp>
        <p:nvSpPr>
          <p:cNvPr id="29" name="正方形/長方形 28"/>
          <p:cNvSpPr/>
          <p:nvPr/>
        </p:nvSpPr>
        <p:spPr>
          <a:xfrm>
            <a:off x="4617240" y="2050082"/>
            <a:ext cx="556320" cy="152392"/>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30" name="正方形/長方形 29"/>
          <p:cNvSpPr/>
          <p:nvPr/>
        </p:nvSpPr>
        <p:spPr>
          <a:xfrm>
            <a:off x="4645280" y="4509755"/>
            <a:ext cx="556320" cy="152392"/>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31" name="角丸四角形吹き出し 30"/>
          <p:cNvSpPr/>
          <p:nvPr/>
        </p:nvSpPr>
        <p:spPr>
          <a:xfrm>
            <a:off x="5544795" y="1345685"/>
            <a:ext cx="3233429" cy="771088"/>
          </a:xfrm>
          <a:prstGeom prst="wedgeRoundRectCallout">
            <a:avLst>
              <a:gd name="adj1" fmla="val -62372"/>
              <a:gd name="adj2" fmla="val 4774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lvl="0" defTabSz="685800">
              <a:defRPr/>
            </a:pPr>
            <a:r>
              <a:rPr lang="ja-JP" altLang="en-US" sz="1000" b="1" dirty="0">
                <a:solidFill>
                  <a:srgbClr val="0070C0"/>
                </a:solidFill>
              </a:rPr>
              <a:t>複写</a:t>
            </a:r>
            <a:endParaRPr lang="en-US" altLang="ja-JP" sz="1000" b="1" dirty="0">
              <a:solidFill>
                <a:srgbClr val="0070C0"/>
              </a:solidFill>
            </a:endParaRPr>
          </a:p>
          <a:p>
            <a:pPr lvl="0" defTabSz="685800">
              <a:defRPr/>
            </a:pPr>
            <a:r>
              <a:rPr lang="ja-JP" altLang="en-US" sz="1000" dirty="0"/>
              <a:t>表示されている項目パターンを複写します。</a:t>
            </a:r>
            <a:endParaRPr lang="en-US" altLang="ja-JP" sz="1000" dirty="0"/>
          </a:p>
          <a:p>
            <a:pPr lvl="0" defTabSz="685800">
              <a:defRPr/>
            </a:pPr>
            <a:r>
              <a:rPr lang="ja-JP" altLang="en-US" sz="1000" dirty="0"/>
              <a:t>「パターンコード」、「パターン名称」等を変更し、別パターンとして登録できるようになります。</a:t>
            </a:r>
            <a:endParaRPr lang="en-US" altLang="ja-JP" sz="1000" dirty="0"/>
          </a:p>
        </p:txBody>
      </p:sp>
      <p:grpSp>
        <p:nvGrpSpPr>
          <p:cNvPr id="4" name="グループ化 3"/>
          <p:cNvGrpSpPr/>
          <p:nvPr/>
        </p:nvGrpSpPr>
        <p:grpSpPr>
          <a:xfrm>
            <a:off x="107504" y="3962735"/>
            <a:ext cx="2484276" cy="760495"/>
            <a:chOff x="107504" y="3962735"/>
            <a:chExt cx="2484276" cy="760495"/>
          </a:xfrm>
        </p:grpSpPr>
        <p:sp>
          <p:nvSpPr>
            <p:cNvPr id="35" name="角丸四角形 34"/>
            <p:cNvSpPr/>
            <p:nvPr/>
          </p:nvSpPr>
          <p:spPr>
            <a:xfrm>
              <a:off x="107504" y="3984626"/>
              <a:ext cx="2484276" cy="738604"/>
            </a:xfrm>
            <a:prstGeom prst="roundRect">
              <a:avLst>
                <a:gd name="adj" fmla="val 9591"/>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en-US" altLang="ja-JP" sz="1050" dirty="0">
                <a:solidFill>
                  <a:srgbClr val="0070C0"/>
                </a:solidFill>
              </a:endParaRPr>
            </a:p>
            <a:p>
              <a:r>
                <a:rPr lang="ja-JP" altLang="en-US" sz="1050" dirty="0">
                  <a:solidFill>
                    <a:srgbClr val="FF0000"/>
                  </a:solidFill>
                </a:rPr>
                <a:t>選択できる項目数は上限</a:t>
              </a:r>
              <a:r>
                <a:rPr lang="en-US" altLang="ja-JP" sz="1050" dirty="0">
                  <a:solidFill>
                    <a:srgbClr val="FF0000"/>
                  </a:solidFill>
                </a:rPr>
                <a:t>995</a:t>
              </a:r>
              <a:r>
                <a:rPr lang="ja-JP" altLang="en-US" sz="1050" dirty="0">
                  <a:solidFill>
                    <a:srgbClr val="FF0000"/>
                  </a:solidFill>
                </a:rPr>
                <a:t>項目です。コードと名称を表示する場合は２項目としてカウントされます。</a:t>
              </a:r>
            </a:p>
          </p:txBody>
        </p:sp>
        <p:grpSp>
          <p:nvGrpSpPr>
            <p:cNvPr id="32" name="グループ化 31"/>
            <p:cNvGrpSpPr/>
            <p:nvPr/>
          </p:nvGrpSpPr>
          <p:grpSpPr>
            <a:xfrm>
              <a:off x="241930" y="3962735"/>
              <a:ext cx="1248949" cy="216024"/>
              <a:chOff x="219713" y="3896592"/>
              <a:chExt cx="1248949" cy="216024"/>
            </a:xfrm>
          </p:grpSpPr>
          <p:sp>
            <p:nvSpPr>
              <p:cNvPr id="33" name="テキスト プレースホルダー 2"/>
              <p:cNvSpPr txBox="1">
                <a:spLocks/>
              </p:cNvSpPr>
              <p:nvPr/>
            </p:nvSpPr>
            <p:spPr>
              <a:xfrm>
                <a:off x="360000" y="3896592"/>
                <a:ext cx="1108662"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900" b="1" u="sng" dirty="0">
                    <a:solidFill>
                      <a:prstClr val="black"/>
                    </a:solidFill>
                    <a:latin typeface="メイリオ"/>
                    <a:ea typeface="メイリオ"/>
                  </a:rPr>
                  <a:t>ポイント</a:t>
                </a:r>
                <a:endParaRPr lang="en-US" altLang="ja-JP" sz="900" u="sng" dirty="0">
                  <a:solidFill>
                    <a:prstClr val="black"/>
                  </a:solidFill>
                  <a:latin typeface="メイリオ"/>
                  <a:ea typeface="メイリオ"/>
                </a:endParaRPr>
              </a:p>
            </p:txBody>
          </p:sp>
          <p:sp>
            <p:nvSpPr>
              <p:cNvPr id="34" name="Freeform 37"/>
              <p:cNvSpPr>
                <a:spLocks/>
              </p:cNvSpPr>
              <p:nvPr/>
            </p:nvSpPr>
            <p:spPr bwMode="auto">
              <a:xfrm>
                <a:off x="219713" y="3938758"/>
                <a:ext cx="196607" cy="144926"/>
              </a:xfrm>
              <a:custGeom>
                <a:avLst/>
                <a:gdLst>
                  <a:gd name="T0" fmla="*/ 505 w 538"/>
                  <a:gd name="T1" fmla="*/ 198 h 404"/>
                  <a:gd name="T2" fmla="*/ 362 w 538"/>
                  <a:gd name="T3" fmla="*/ 198 h 404"/>
                  <a:gd name="T4" fmla="*/ 362 w 538"/>
                  <a:gd name="T5" fmla="*/ 369 h 404"/>
                  <a:gd name="T6" fmla="*/ 328 w 538"/>
                  <a:gd name="T7" fmla="*/ 404 h 404"/>
                  <a:gd name="T8" fmla="*/ 327 w 538"/>
                  <a:gd name="T9" fmla="*/ 404 h 404"/>
                  <a:gd name="T10" fmla="*/ 327 w 538"/>
                  <a:gd name="T11" fmla="*/ 404 h 404"/>
                  <a:gd name="T12" fmla="*/ 153 w 538"/>
                  <a:gd name="T13" fmla="*/ 404 h 404"/>
                  <a:gd name="T14" fmla="*/ 114 w 538"/>
                  <a:gd name="T15" fmla="*/ 390 h 404"/>
                  <a:gd name="T16" fmla="*/ 76 w 538"/>
                  <a:gd name="T17" fmla="*/ 369 h 404"/>
                  <a:gd name="T18" fmla="*/ 0 w 538"/>
                  <a:gd name="T19" fmla="*/ 369 h 404"/>
                  <a:gd name="T20" fmla="*/ 0 w 538"/>
                  <a:gd name="T21" fmla="*/ 179 h 404"/>
                  <a:gd name="T22" fmla="*/ 76 w 538"/>
                  <a:gd name="T23" fmla="*/ 179 h 404"/>
                  <a:gd name="T24" fmla="*/ 112 w 538"/>
                  <a:gd name="T25" fmla="*/ 154 h 404"/>
                  <a:gd name="T26" fmla="*/ 152 w 538"/>
                  <a:gd name="T27" fmla="*/ 26 h 404"/>
                  <a:gd name="T28" fmla="*/ 188 w 538"/>
                  <a:gd name="T29" fmla="*/ 3 h 404"/>
                  <a:gd name="T30" fmla="*/ 210 w 538"/>
                  <a:gd name="T31" fmla="*/ 39 h 404"/>
                  <a:gd name="T32" fmla="*/ 194 w 538"/>
                  <a:gd name="T33" fmla="*/ 138 h 404"/>
                  <a:gd name="T34" fmla="*/ 505 w 538"/>
                  <a:gd name="T35" fmla="*/ 138 h 404"/>
                  <a:gd name="T36" fmla="*/ 505 w 538"/>
                  <a:gd name="T37" fmla="*/ 19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8" h="404">
                    <a:moveTo>
                      <a:pt x="505" y="198"/>
                    </a:moveTo>
                    <a:cubicBezTo>
                      <a:pt x="362" y="198"/>
                      <a:pt x="362" y="198"/>
                      <a:pt x="362" y="198"/>
                    </a:cubicBezTo>
                    <a:cubicBezTo>
                      <a:pt x="362" y="369"/>
                      <a:pt x="362" y="369"/>
                      <a:pt x="362" y="369"/>
                    </a:cubicBezTo>
                    <a:cubicBezTo>
                      <a:pt x="362" y="388"/>
                      <a:pt x="347" y="404"/>
                      <a:pt x="328" y="404"/>
                    </a:cubicBezTo>
                    <a:cubicBezTo>
                      <a:pt x="327" y="404"/>
                      <a:pt x="327" y="404"/>
                      <a:pt x="327" y="404"/>
                    </a:cubicBezTo>
                    <a:cubicBezTo>
                      <a:pt x="327" y="404"/>
                      <a:pt x="327" y="404"/>
                      <a:pt x="327" y="404"/>
                    </a:cubicBezTo>
                    <a:cubicBezTo>
                      <a:pt x="285" y="404"/>
                      <a:pt x="168" y="404"/>
                      <a:pt x="153" y="404"/>
                    </a:cubicBezTo>
                    <a:cubicBezTo>
                      <a:pt x="138" y="404"/>
                      <a:pt x="125" y="400"/>
                      <a:pt x="114" y="390"/>
                    </a:cubicBezTo>
                    <a:cubicBezTo>
                      <a:pt x="99" y="375"/>
                      <a:pt x="92" y="369"/>
                      <a:pt x="76" y="369"/>
                    </a:cubicBezTo>
                    <a:cubicBezTo>
                      <a:pt x="0" y="369"/>
                      <a:pt x="0" y="369"/>
                      <a:pt x="0" y="369"/>
                    </a:cubicBezTo>
                    <a:cubicBezTo>
                      <a:pt x="0" y="179"/>
                      <a:pt x="0" y="179"/>
                      <a:pt x="0" y="179"/>
                    </a:cubicBezTo>
                    <a:cubicBezTo>
                      <a:pt x="76" y="179"/>
                      <a:pt x="76" y="179"/>
                      <a:pt x="76" y="179"/>
                    </a:cubicBezTo>
                    <a:cubicBezTo>
                      <a:pt x="87" y="179"/>
                      <a:pt x="108" y="168"/>
                      <a:pt x="112" y="154"/>
                    </a:cubicBezTo>
                    <a:cubicBezTo>
                      <a:pt x="152" y="26"/>
                      <a:pt x="152" y="26"/>
                      <a:pt x="152" y="26"/>
                    </a:cubicBezTo>
                    <a:cubicBezTo>
                      <a:pt x="155" y="10"/>
                      <a:pt x="172" y="0"/>
                      <a:pt x="188" y="3"/>
                    </a:cubicBezTo>
                    <a:cubicBezTo>
                      <a:pt x="204" y="7"/>
                      <a:pt x="214" y="23"/>
                      <a:pt x="210" y="39"/>
                    </a:cubicBezTo>
                    <a:cubicBezTo>
                      <a:pt x="194" y="138"/>
                      <a:pt x="194" y="138"/>
                      <a:pt x="194" y="138"/>
                    </a:cubicBezTo>
                    <a:cubicBezTo>
                      <a:pt x="505" y="138"/>
                      <a:pt x="505" y="138"/>
                      <a:pt x="505" y="138"/>
                    </a:cubicBezTo>
                    <a:cubicBezTo>
                      <a:pt x="537" y="138"/>
                      <a:pt x="538" y="195"/>
                      <a:pt x="505" y="198"/>
                    </a:cubicBezTo>
                    <a:close/>
                  </a:path>
                </a:pathLst>
              </a:custGeom>
              <a:solidFill>
                <a:srgbClr val="E60012"/>
              </a:solidFill>
              <a:ln>
                <a:noFill/>
              </a:ln>
            </p:spPr>
            <p:txBody>
              <a:bodyPr vert="horz" wrap="square" lIns="91440" tIns="45720" rIns="91440" bIns="45720" numCol="1" anchor="t" anchorCtr="0" compatLnSpc="1">
                <a:prstTxWarp prst="textNoShape">
                  <a:avLst/>
                </a:prstTxWarp>
              </a:bodyPr>
              <a:lstStyle/>
              <a:p>
                <a:endParaRPr lang="ja-JP" altLang="en-US" sz="900"/>
              </a:p>
            </p:txBody>
          </p:sp>
        </p:grpSp>
      </p:grpSp>
    </p:spTree>
    <p:extLst>
      <p:ext uri="{BB962C8B-B14F-4D97-AF65-F5344CB8AC3E}">
        <p14:creationId xmlns:p14="http://schemas.microsoft.com/office/powerpoint/2010/main" val="1187813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3" name="テキスト プレースホルダー 2"/>
          <p:cNvSpPr>
            <a:spLocks noGrp="1"/>
          </p:cNvSpPr>
          <p:nvPr>
            <p:ph type="body" sz="quarter" idx="14"/>
          </p:nvPr>
        </p:nvSpPr>
        <p:spPr>
          <a:xfrm>
            <a:off x="360000" y="951570"/>
            <a:ext cx="8424000" cy="190291"/>
          </a:xfrm>
        </p:spPr>
        <p:txBody>
          <a:bodyPr/>
          <a:lstStyle/>
          <a:p>
            <a:r>
              <a:rPr lang="ja-JP" altLang="en-US" b="1" u="sng" dirty="0"/>
              <a:t>マイナポータル</a:t>
            </a:r>
            <a:r>
              <a:rPr kumimoji="1" lang="ja-JP" altLang="en-US" b="1" u="sng" dirty="0"/>
              <a:t>申請の流れ（認証～申請）</a:t>
            </a:r>
            <a:endParaRPr kumimoji="1" lang="en-US" altLang="ja-JP" b="1" u="sng" dirty="0"/>
          </a:p>
        </p:txBody>
      </p:sp>
      <p:sp>
        <p:nvSpPr>
          <p:cNvPr id="5" name="フッター プレースホルダー 4"/>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©SuperStream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6"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pPr lvl="0">
              <a:defRPr/>
            </a:pPr>
            <a:r>
              <a:rPr kumimoji="1" lang="en-US" altLang="ja-JP" sz="2000" b="1" i="0" u="none" strike="noStrike" kern="1200" cap="none" spc="0" normalizeH="0" baseline="0" noProof="0" dirty="0">
                <a:ln>
                  <a:noFill/>
                </a:ln>
                <a:solidFill>
                  <a:prstClr val="white"/>
                </a:solidFill>
                <a:effectLst/>
                <a:uLnTx/>
                <a:uFillTx/>
                <a:latin typeface="メイリオ"/>
                <a:ea typeface="メイリオ"/>
                <a:cs typeface="+mj-cs"/>
              </a:rPr>
              <a:t>SuperStream-NX </a:t>
            </a:r>
            <a:r>
              <a:rPr kumimoji="1" lang="ja-JP" altLang="en-US" sz="2000" b="1" i="0" u="none" strike="noStrike" kern="1200" cap="none" spc="0" normalizeH="0" baseline="0" noProof="0" dirty="0">
                <a:ln>
                  <a:noFill/>
                </a:ln>
                <a:solidFill>
                  <a:prstClr val="white"/>
                </a:solidFill>
                <a:effectLst/>
                <a:uLnTx/>
                <a:uFillTx/>
                <a:latin typeface="メイリオ"/>
                <a:ea typeface="メイリオ"/>
                <a:cs typeface="+mj-cs"/>
              </a:rPr>
              <a:t>人事給与</a:t>
            </a:r>
            <a:r>
              <a:rPr lang="ja-JP" altLang="en-US" sz="1400" dirty="0">
                <a:solidFill>
                  <a:prstClr val="white"/>
                </a:solidFill>
              </a:rPr>
              <a:t>（</a:t>
            </a:r>
            <a:r>
              <a:rPr lang="en-US" altLang="ja-JP" sz="1400" dirty="0">
                <a:solidFill>
                  <a:prstClr val="white"/>
                </a:solidFill>
              </a:rPr>
              <a:t>2021-06-01</a:t>
            </a:r>
            <a:r>
              <a:rPr lang="ja-JP" altLang="en-US" sz="1400" dirty="0">
                <a:solidFill>
                  <a:prstClr val="white"/>
                </a:solidFill>
              </a:rPr>
              <a:t>版・</a:t>
            </a:r>
            <a:r>
              <a:rPr lang="en-US" altLang="ja-JP" sz="1400" dirty="0">
                <a:solidFill>
                  <a:prstClr val="white"/>
                </a:solidFill>
              </a:rPr>
              <a:t>2020-08-01</a:t>
            </a:r>
            <a:r>
              <a:rPr lang="ja-JP" altLang="en-US" sz="1400" dirty="0">
                <a:solidFill>
                  <a:prstClr val="white"/>
                </a:solidFill>
              </a:rPr>
              <a:t>版）</a:t>
            </a:r>
            <a:r>
              <a:rPr kumimoji="1" lang="en-US" altLang="ja-JP" sz="1700" b="1" i="0" u="none" strike="noStrike" kern="1200" cap="none" spc="0" normalizeH="0" baseline="0" noProof="0" dirty="0">
                <a:ln>
                  <a:noFill/>
                </a:ln>
                <a:solidFill>
                  <a:prstClr val="white"/>
                </a:solidFill>
                <a:effectLst/>
                <a:uLnTx/>
                <a:uFillTx/>
                <a:latin typeface="メイリオ"/>
                <a:ea typeface="メイリオ"/>
                <a:cs typeface="+mj-cs"/>
              </a:rPr>
              <a:t/>
            </a:r>
            <a:br>
              <a:rPr kumimoji="1" lang="en-US" altLang="ja-JP" sz="1700" b="1" i="0" u="none" strike="noStrike" kern="1200" cap="none" spc="0" normalizeH="0" baseline="0" noProof="0" dirty="0">
                <a:ln>
                  <a:noFill/>
                </a:ln>
                <a:solidFill>
                  <a:prstClr val="white"/>
                </a:solidFill>
                <a:effectLst/>
                <a:uLnTx/>
                <a:uFillTx/>
                <a:latin typeface="メイリオ"/>
                <a:ea typeface="メイリオ"/>
                <a:cs typeface="+mj-cs"/>
              </a:rPr>
            </a:br>
            <a:r>
              <a:rPr kumimoji="1" lang="en-US" altLang="ja-JP" sz="1800" b="1" i="0" u="none" strike="noStrike" kern="1200" cap="none" spc="0" normalizeH="0" baseline="0" noProof="0" dirty="0">
                <a:ln>
                  <a:noFill/>
                </a:ln>
                <a:solidFill>
                  <a:prstClr val="white"/>
                </a:solidFill>
                <a:effectLst/>
                <a:uLnTx/>
                <a:uFillTx/>
                <a:latin typeface="メイリオ"/>
                <a:ea typeface="メイリオ"/>
                <a:cs typeface="+mj-cs"/>
              </a:rPr>
              <a:t>1. </a:t>
            </a:r>
            <a:r>
              <a:rPr kumimoji="1" lang="ja-JP" altLang="en-US" sz="1800" b="1" i="0" u="none" strike="noStrike" kern="1200" cap="none" spc="0" normalizeH="0" baseline="0" noProof="0" dirty="0">
                <a:ln>
                  <a:noFill/>
                </a:ln>
                <a:solidFill>
                  <a:prstClr val="white"/>
                </a:solidFill>
                <a:effectLst/>
                <a:uLnTx/>
                <a:uFillTx/>
                <a:latin typeface="メイリオ"/>
                <a:ea typeface="メイリオ"/>
                <a:cs typeface="+mj-cs"/>
              </a:rPr>
              <a:t>電子申請対応</a:t>
            </a:r>
          </a:p>
        </p:txBody>
      </p:sp>
      <p:sp>
        <p:nvSpPr>
          <p:cNvPr id="16" name="下矢印 15"/>
          <p:cNvSpPr/>
          <p:nvPr/>
        </p:nvSpPr>
        <p:spPr>
          <a:xfrm>
            <a:off x="263335" y="1241998"/>
            <a:ext cx="2266385" cy="465656"/>
          </a:xfrm>
          <a:prstGeom prst="downArrow">
            <a:avLst>
              <a:gd name="adj1" fmla="val 100000"/>
              <a:gd name="adj2" fmla="val 34963"/>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メイリオ"/>
                <a:ea typeface="メイリオ"/>
                <a:cs typeface="+mn-cs"/>
              </a:rPr>
              <a:t>(1)</a:t>
            </a: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a:t>
            </a:r>
            <a:r>
              <a:rPr lang="ja-JP" altLang="en-US" sz="1100" dirty="0">
                <a:solidFill>
                  <a:prstClr val="black"/>
                </a:solidFill>
                <a:latin typeface="メイリオ"/>
                <a:ea typeface="メイリオ"/>
              </a:rPr>
              <a:t>マイナ</a:t>
            </a: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申請］をクリック</a:t>
            </a:r>
          </a:p>
        </p:txBody>
      </p:sp>
      <p:sp>
        <p:nvSpPr>
          <p:cNvPr id="27" name="正方形/長方形 26"/>
          <p:cNvSpPr/>
          <p:nvPr/>
        </p:nvSpPr>
        <p:spPr>
          <a:xfrm>
            <a:off x="269767" y="4392574"/>
            <a:ext cx="2263077" cy="33941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メイリオ"/>
                <a:ea typeface="メイリオ"/>
                <a:cs typeface="+mn-cs"/>
              </a:rPr>
              <a:t>(7)</a:t>
            </a: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申請番号結果受信</a:t>
            </a:r>
          </a:p>
        </p:txBody>
      </p:sp>
      <p:sp>
        <p:nvSpPr>
          <p:cNvPr id="31" name="下矢印 30"/>
          <p:cNvSpPr/>
          <p:nvPr/>
        </p:nvSpPr>
        <p:spPr>
          <a:xfrm>
            <a:off x="263335" y="2844983"/>
            <a:ext cx="2266385" cy="518855"/>
          </a:xfrm>
          <a:prstGeom prst="downArrow">
            <a:avLst>
              <a:gd name="adj1" fmla="val 100000"/>
              <a:gd name="adj2" fmla="val 46904"/>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メイリオ"/>
                <a:ea typeface="メイリオ"/>
                <a:cs typeface="+mn-cs"/>
              </a:rPr>
              <a:t>(4)</a:t>
            </a: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申請データ作成・送信</a:t>
            </a:r>
          </a:p>
        </p:txBody>
      </p:sp>
      <p:pic>
        <p:nvPicPr>
          <p:cNvPr id="7" name="図 6"/>
          <p:cNvPicPr>
            <a:picLocks noChangeAspect="1"/>
          </p:cNvPicPr>
          <p:nvPr/>
        </p:nvPicPr>
        <p:blipFill>
          <a:blip r:embed="rId2"/>
          <a:stretch>
            <a:fillRect/>
          </a:stretch>
        </p:blipFill>
        <p:spPr>
          <a:xfrm>
            <a:off x="2859864" y="1428949"/>
            <a:ext cx="1013460" cy="246697"/>
          </a:xfrm>
          <a:prstGeom prst="rect">
            <a:avLst/>
          </a:prstGeom>
        </p:spPr>
      </p:pic>
      <p:sp>
        <p:nvSpPr>
          <p:cNvPr id="29" name="右矢印 28"/>
          <p:cNvSpPr/>
          <p:nvPr/>
        </p:nvSpPr>
        <p:spPr>
          <a:xfrm>
            <a:off x="4128917" y="1963107"/>
            <a:ext cx="269913" cy="313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p:cNvPicPr>
            <a:picLocks noChangeAspect="1"/>
          </p:cNvPicPr>
          <p:nvPr/>
        </p:nvPicPr>
        <p:blipFill>
          <a:blip r:embed="rId3"/>
          <a:stretch>
            <a:fillRect/>
          </a:stretch>
        </p:blipFill>
        <p:spPr>
          <a:xfrm>
            <a:off x="4494934" y="1494687"/>
            <a:ext cx="1735495" cy="865011"/>
          </a:xfrm>
          <a:prstGeom prst="rect">
            <a:avLst/>
          </a:prstGeom>
        </p:spPr>
      </p:pic>
      <p:pic>
        <p:nvPicPr>
          <p:cNvPr id="34" name="図 33"/>
          <p:cNvPicPr>
            <a:picLocks noChangeAspect="1"/>
          </p:cNvPicPr>
          <p:nvPr/>
        </p:nvPicPr>
        <p:blipFill>
          <a:blip r:embed="rId4"/>
          <a:stretch>
            <a:fillRect/>
          </a:stretch>
        </p:blipFill>
        <p:spPr>
          <a:xfrm>
            <a:off x="6675565" y="1423483"/>
            <a:ext cx="1995968" cy="1109535"/>
          </a:xfrm>
          <a:prstGeom prst="rect">
            <a:avLst/>
          </a:prstGeom>
        </p:spPr>
      </p:pic>
      <p:sp>
        <p:nvSpPr>
          <p:cNvPr id="35" name="下矢印 34"/>
          <p:cNvSpPr/>
          <p:nvPr/>
        </p:nvSpPr>
        <p:spPr>
          <a:xfrm>
            <a:off x="269767" y="1737480"/>
            <a:ext cx="2259953" cy="510234"/>
          </a:xfrm>
          <a:prstGeom prst="downArrow">
            <a:avLst>
              <a:gd name="adj1" fmla="val 100000"/>
              <a:gd name="adj2" fmla="val 38215"/>
            </a:avLst>
          </a:prstGeom>
        </p:spPr>
        <p:style>
          <a:lnRef idx="1">
            <a:schemeClr val="accent1"/>
          </a:lnRef>
          <a:fillRef idx="2">
            <a:schemeClr val="accent1"/>
          </a:fillRef>
          <a:effectRef idx="1">
            <a:schemeClr val="accent1"/>
          </a:effectRef>
          <a:fontRef idx="minor">
            <a:schemeClr val="dk1"/>
          </a:fontRef>
        </p:style>
        <p:txBody>
          <a:bodyPr lIns="36000" tIns="0" rIns="36000" bIns="36000" rtlCol="0" anchor="ctr"/>
          <a:lstStyle/>
          <a:p>
            <a:pPr algn="ctr"/>
            <a:r>
              <a:rPr kumimoji="1" lang="en-US" altLang="ja-JP" sz="1100" dirty="0">
                <a:solidFill>
                  <a:schemeClr val="tx1"/>
                </a:solidFill>
              </a:rPr>
              <a:t>(2)</a:t>
            </a:r>
            <a:r>
              <a:rPr kumimoji="1" lang="ja-JP" altLang="en-US" sz="1100" dirty="0">
                <a:solidFill>
                  <a:schemeClr val="tx1"/>
                </a:solidFill>
              </a:rPr>
              <a:t>「</a:t>
            </a:r>
            <a:r>
              <a:rPr kumimoji="1" lang="ja-JP" altLang="en-US" sz="1100" dirty="0" err="1">
                <a:solidFill>
                  <a:schemeClr val="tx1"/>
                </a:solidFill>
              </a:rPr>
              <a:t>ｇ</a:t>
            </a:r>
            <a:r>
              <a:rPr kumimoji="1" lang="en-US" altLang="ja-JP" sz="1100" dirty="0" err="1">
                <a:solidFill>
                  <a:schemeClr val="tx1"/>
                </a:solidFill>
              </a:rPr>
              <a:t>BizID</a:t>
            </a:r>
            <a:r>
              <a:rPr kumimoji="1" lang="ja-JP" altLang="en-US" sz="1100" dirty="0">
                <a:solidFill>
                  <a:schemeClr val="tx1"/>
                </a:solidFill>
              </a:rPr>
              <a:t>」でログイン</a:t>
            </a:r>
            <a:endParaRPr kumimoji="1" lang="ja-JP" altLang="en-US" sz="1000" dirty="0">
              <a:solidFill>
                <a:srgbClr val="0070C0"/>
              </a:solidFill>
            </a:endParaRPr>
          </a:p>
        </p:txBody>
      </p:sp>
      <p:sp>
        <p:nvSpPr>
          <p:cNvPr id="36" name="下矢印 35"/>
          <p:cNvSpPr/>
          <p:nvPr/>
        </p:nvSpPr>
        <p:spPr>
          <a:xfrm>
            <a:off x="268794" y="2283718"/>
            <a:ext cx="2260926" cy="534847"/>
          </a:xfrm>
          <a:prstGeom prst="downArrow">
            <a:avLst>
              <a:gd name="adj1" fmla="val 100000"/>
              <a:gd name="adj2" fmla="val 4690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100" dirty="0">
                <a:solidFill>
                  <a:schemeClr val="tx1"/>
                </a:solidFill>
              </a:rPr>
              <a:t>(3)</a:t>
            </a:r>
            <a:r>
              <a:rPr kumimoji="1" lang="ja-JP" altLang="en-US" sz="1100" dirty="0">
                <a:solidFill>
                  <a:schemeClr val="tx1"/>
                </a:solidFill>
              </a:rPr>
              <a:t>二要素認証の入力</a:t>
            </a:r>
          </a:p>
        </p:txBody>
      </p:sp>
      <p:sp>
        <p:nvSpPr>
          <p:cNvPr id="37" name="下矢印 36"/>
          <p:cNvSpPr/>
          <p:nvPr/>
        </p:nvSpPr>
        <p:spPr>
          <a:xfrm>
            <a:off x="269767" y="3399842"/>
            <a:ext cx="2266385" cy="456383"/>
          </a:xfrm>
          <a:prstGeom prst="downArrow">
            <a:avLst>
              <a:gd name="adj1" fmla="val 100000"/>
              <a:gd name="adj2" fmla="val 46904"/>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メイリオ"/>
                <a:ea typeface="メイリオ"/>
                <a:cs typeface="+mn-cs"/>
              </a:rPr>
              <a:t>(5)</a:t>
            </a: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仮受付番号</a:t>
            </a:r>
            <a:r>
              <a:rPr lang="ja-JP" altLang="en-US" sz="1100" dirty="0">
                <a:solidFill>
                  <a:prstClr val="black"/>
                </a:solidFill>
                <a:latin typeface="メイリオ"/>
                <a:ea typeface="メイリオ"/>
              </a:rPr>
              <a:t>受信</a:t>
            </a:r>
            <a:endPar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38" name="右矢印 37"/>
          <p:cNvSpPr/>
          <p:nvPr/>
        </p:nvSpPr>
        <p:spPr>
          <a:xfrm rot="5400000">
            <a:off x="7548329" y="2667936"/>
            <a:ext cx="269913" cy="31330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a:blip r:embed="rId5"/>
          <a:stretch>
            <a:fillRect/>
          </a:stretch>
        </p:blipFill>
        <p:spPr>
          <a:xfrm>
            <a:off x="2895933" y="1989365"/>
            <a:ext cx="1136880" cy="574096"/>
          </a:xfrm>
          <a:prstGeom prst="rect">
            <a:avLst/>
          </a:prstGeom>
        </p:spPr>
      </p:pic>
      <p:sp>
        <p:nvSpPr>
          <p:cNvPr id="18" name="右矢印 17"/>
          <p:cNvSpPr/>
          <p:nvPr/>
        </p:nvSpPr>
        <p:spPr>
          <a:xfrm rot="5400000">
            <a:off x="3276776" y="1692164"/>
            <a:ext cx="145987" cy="229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792022" y="1215958"/>
            <a:ext cx="420340" cy="246221"/>
          </a:xfrm>
          <a:prstGeom prst="rect">
            <a:avLst/>
          </a:prstGeom>
          <a:noFill/>
        </p:spPr>
        <p:txBody>
          <a:bodyPr wrap="square" rtlCol="0">
            <a:spAutoFit/>
          </a:bodyPr>
          <a:lstStyle/>
          <a:p>
            <a:r>
              <a:rPr kumimoji="1" lang="en-US" altLang="ja-JP" sz="1000" dirty="0"/>
              <a:t>(1)</a:t>
            </a:r>
            <a:endParaRPr kumimoji="1" lang="ja-JP" altLang="en-US" sz="1000" dirty="0"/>
          </a:p>
        </p:txBody>
      </p:sp>
      <p:sp>
        <p:nvSpPr>
          <p:cNvPr id="20" name="右矢印 19"/>
          <p:cNvSpPr/>
          <p:nvPr/>
        </p:nvSpPr>
        <p:spPr>
          <a:xfrm>
            <a:off x="6191576" y="2001188"/>
            <a:ext cx="269913" cy="313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p:cNvPicPr>
            <a:picLocks noChangeAspect="1"/>
          </p:cNvPicPr>
          <p:nvPr/>
        </p:nvPicPr>
        <p:blipFill>
          <a:blip r:embed="rId6"/>
          <a:stretch>
            <a:fillRect/>
          </a:stretch>
        </p:blipFill>
        <p:spPr>
          <a:xfrm>
            <a:off x="3270798" y="3169956"/>
            <a:ext cx="2448272" cy="1534738"/>
          </a:xfrm>
          <a:prstGeom prst="rect">
            <a:avLst/>
          </a:prstGeom>
        </p:spPr>
      </p:pic>
      <p:sp>
        <p:nvSpPr>
          <p:cNvPr id="22" name="角丸四角形 21"/>
          <p:cNvSpPr/>
          <p:nvPr/>
        </p:nvSpPr>
        <p:spPr>
          <a:xfrm>
            <a:off x="7128284" y="3110067"/>
            <a:ext cx="1151660" cy="1589983"/>
          </a:xfrm>
          <a:prstGeom prst="roundRect">
            <a:avLst>
              <a:gd name="adj" fmla="val 10712"/>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3" name="右矢印 22"/>
          <p:cNvSpPr/>
          <p:nvPr/>
        </p:nvSpPr>
        <p:spPr>
          <a:xfrm rot="10800000">
            <a:off x="5817977" y="3314025"/>
            <a:ext cx="1104481" cy="20222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4" name="テキスト ボックス 23"/>
          <p:cNvSpPr txBox="1"/>
          <p:nvPr/>
        </p:nvSpPr>
        <p:spPr>
          <a:xfrm>
            <a:off x="4398830" y="1196281"/>
            <a:ext cx="420340" cy="246221"/>
          </a:xfrm>
          <a:prstGeom prst="rect">
            <a:avLst/>
          </a:prstGeom>
          <a:noFill/>
        </p:spPr>
        <p:txBody>
          <a:bodyPr wrap="square" rtlCol="0">
            <a:spAutoFit/>
          </a:bodyPr>
          <a:lstStyle/>
          <a:p>
            <a:r>
              <a:rPr kumimoji="1" lang="en-US" altLang="ja-JP" sz="1000" dirty="0"/>
              <a:t>(</a:t>
            </a:r>
            <a:r>
              <a:rPr lang="en-US" altLang="ja-JP" sz="1000" dirty="0"/>
              <a:t>2</a:t>
            </a:r>
            <a:r>
              <a:rPr kumimoji="1" lang="en-US" altLang="ja-JP" sz="1000" dirty="0"/>
              <a:t>)</a:t>
            </a:r>
            <a:endParaRPr kumimoji="1" lang="ja-JP" altLang="en-US" sz="1000" dirty="0"/>
          </a:p>
        </p:txBody>
      </p:sp>
      <p:sp>
        <p:nvSpPr>
          <p:cNvPr id="25" name="テキスト ボックス 24"/>
          <p:cNvSpPr txBox="1"/>
          <p:nvPr/>
        </p:nvSpPr>
        <p:spPr>
          <a:xfrm>
            <a:off x="6584897" y="1196281"/>
            <a:ext cx="420340" cy="246221"/>
          </a:xfrm>
          <a:prstGeom prst="rect">
            <a:avLst/>
          </a:prstGeom>
          <a:noFill/>
        </p:spPr>
        <p:txBody>
          <a:bodyPr wrap="square" rtlCol="0">
            <a:spAutoFit/>
          </a:bodyPr>
          <a:lstStyle/>
          <a:p>
            <a:r>
              <a:rPr kumimoji="1" lang="en-US" altLang="ja-JP" sz="1000" dirty="0"/>
              <a:t>(3)</a:t>
            </a:r>
            <a:endParaRPr kumimoji="1" lang="ja-JP" altLang="en-US" sz="1000" dirty="0"/>
          </a:p>
        </p:txBody>
      </p:sp>
      <p:sp>
        <p:nvSpPr>
          <p:cNvPr id="26" name="テキスト ボックス 25"/>
          <p:cNvSpPr txBox="1"/>
          <p:nvPr/>
        </p:nvSpPr>
        <p:spPr>
          <a:xfrm>
            <a:off x="7839939" y="2681445"/>
            <a:ext cx="420340" cy="246221"/>
          </a:xfrm>
          <a:prstGeom prst="rect">
            <a:avLst/>
          </a:prstGeom>
          <a:noFill/>
        </p:spPr>
        <p:txBody>
          <a:bodyPr wrap="square" rtlCol="0">
            <a:spAutoFit/>
          </a:bodyPr>
          <a:lstStyle/>
          <a:p>
            <a:r>
              <a:rPr kumimoji="1" lang="en-US" altLang="ja-JP" sz="1000" dirty="0"/>
              <a:t>(</a:t>
            </a:r>
            <a:r>
              <a:rPr lang="en-US" altLang="ja-JP" sz="1000" dirty="0"/>
              <a:t>4</a:t>
            </a:r>
            <a:r>
              <a:rPr kumimoji="1" lang="en-US" altLang="ja-JP" sz="1000" dirty="0"/>
              <a:t>)</a:t>
            </a:r>
            <a:endParaRPr kumimoji="1" lang="ja-JP" altLang="en-US" sz="1000" dirty="0"/>
          </a:p>
        </p:txBody>
      </p:sp>
      <p:sp>
        <p:nvSpPr>
          <p:cNvPr id="28" name="テキスト ボックス 27"/>
          <p:cNvSpPr txBox="1"/>
          <p:nvPr/>
        </p:nvSpPr>
        <p:spPr>
          <a:xfrm>
            <a:off x="6175698" y="3114498"/>
            <a:ext cx="420340" cy="246221"/>
          </a:xfrm>
          <a:prstGeom prst="rect">
            <a:avLst/>
          </a:prstGeom>
          <a:noFill/>
        </p:spPr>
        <p:txBody>
          <a:bodyPr wrap="square" rtlCol="0">
            <a:spAutoFit/>
          </a:bodyPr>
          <a:lstStyle/>
          <a:p>
            <a:r>
              <a:rPr kumimoji="1" lang="en-US" altLang="ja-JP" sz="1000" dirty="0"/>
              <a:t>(</a:t>
            </a:r>
            <a:r>
              <a:rPr lang="en-US" altLang="ja-JP" sz="1000" dirty="0"/>
              <a:t>5</a:t>
            </a:r>
            <a:r>
              <a:rPr kumimoji="1" lang="en-US" altLang="ja-JP" sz="1000" dirty="0"/>
              <a:t>)</a:t>
            </a:r>
            <a:endParaRPr kumimoji="1" lang="ja-JP" altLang="en-US" sz="1000" dirty="0"/>
          </a:p>
        </p:txBody>
      </p:sp>
      <p:sp>
        <p:nvSpPr>
          <p:cNvPr id="30" name="テキスト ボックス 29"/>
          <p:cNvSpPr txBox="1"/>
          <p:nvPr/>
        </p:nvSpPr>
        <p:spPr>
          <a:xfrm>
            <a:off x="6182048" y="3592668"/>
            <a:ext cx="420340" cy="246221"/>
          </a:xfrm>
          <a:prstGeom prst="rect">
            <a:avLst/>
          </a:prstGeom>
          <a:noFill/>
        </p:spPr>
        <p:txBody>
          <a:bodyPr wrap="square" rtlCol="0">
            <a:spAutoFit/>
          </a:bodyPr>
          <a:lstStyle/>
          <a:p>
            <a:r>
              <a:rPr kumimoji="1" lang="en-US" altLang="ja-JP" sz="1000" dirty="0"/>
              <a:t>(</a:t>
            </a:r>
            <a:r>
              <a:rPr lang="en-US" altLang="ja-JP" sz="1000" dirty="0"/>
              <a:t>6</a:t>
            </a:r>
            <a:r>
              <a:rPr kumimoji="1" lang="en-US" altLang="ja-JP" sz="1000" dirty="0"/>
              <a:t>)</a:t>
            </a:r>
            <a:endParaRPr kumimoji="1" lang="ja-JP" altLang="en-US" sz="1000" dirty="0"/>
          </a:p>
        </p:txBody>
      </p:sp>
      <p:sp>
        <p:nvSpPr>
          <p:cNvPr id="32" name="下矢印 31"/>
          <p:cNvSpPr/>
          <p:nvPr/>
        </p:nvSpPr>
        <p:spPr>
          <a:xfrm>
            <a:off x="269767" y="3903898"/>
            <a:ext cx="2266385" cy="456383"/>
          </a:xfrm>
          <a:prstGeom prst="downArrow">
            <a:avLst>
              <a:gd name="adj1" fmla="val 100000"/>
              <a:gd name="adj2" fmla="val 46904"/>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メイリオ"/>
                <a:ea typeface="メイリオ"/>
                <a:cs typeface="+mn-cs"/>
              </a:rPr>
              <a:t>(6)</a:t>
            </a:r>
            <a:r>
              <a:rPr kumimoji="1" lang="ja-JP" altLang="en-US" sz="1100" b="0" i="0" u="none" strike="noStrike" kern="1200" cap="none" spc="0" normalizeH="0" baseline="0" noProof="0" dirty="0">
                <a:ln>
                  <a:noFill/>
                </a:ln>
                <a:solidFill>
                  <a:prstClr val="black"/>
                </a:solidFill>
                <a:effectLst/>
                <a:uLnTx/>
                <a:uFillTx/>
                <a:latin typeface="メイリオ"/>
                <a:ea typeface="メイリオ"/>
                <a:cs typeface="+mn-cs"/>
              </a:rPr>
              <a:t>受付番号取得</a:t>
            </a:r>
          </a:p>
        </p:txBody>
      </p:sp>
      <p:sp>
        <p:nvSpPr>
          <p:cNvPr id="39" name="右矢印 38"/>
          <p:cNvSpPr/>
          <p:nvPr/>
        </p:nvSpPr>
        <p:spPr>
          <a:xfrm>
            <a:off x="5839978" y="3784263"/>
            <a:ext cx="1104481" cy="20222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40" name="右矢印 39"/>
          <p:cNvSpPr/>
          <p:nvPr/>
        </p:nvSpPr>
        <p:spPr>
          <a:xfrm rot="10800000">
            <a:off x="5842000" y="4291460"/>
            <a:ext cx="1104481" cy="20222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42" name="テキスト ボックス 41"/>
          <p:cNvSpPr txBox="1"/>
          <p:nvPr/>
        </p:nvSpPr>
        <p:spPr>
          <a:xfrm>
            <a:off x="6195900" y="4115519"/>
            <a:ext cx="420340" cy="246221"/>
          </a:xfrm>
          <a:prstGeom prst="rect">
            <a:avLst/>
          </a:prstGeom>
          <a:noFill/>
        </p:spPr>
        <p:txBody>
          <a:bodyPr wrap="square" rtlCol="0">
            <a:spAutoFit/>
          </a:bodyPr>
          <a:lstStyle/>
          <a:p>
            <a:r>
              <a:rPr kumimoji="1" lang="en-US" altLang="ja-JP" sz="1000" dirty="0"/>
              <a:t>(</a:t>
            </a:r>
            <a:r>
              <a:rPr lang="en-US" altLang="ja-JP" sz="1000" dirty="0"/>
              <a:t>7</a:t>
            </a:r>
            <a:r>
              <a:rPr kumimoji="1" lang="en-US" altLang="ja-JP" sz="1000" dirty="0"/>
              <a:t>)</a:t>
            </a:r>
            <a:endParaRPr kumimoji="1" lang="ja-JP" altLang="en-US" sz="1000" dirty="0"/>
          </a:p>
        </p:txBody>
      </p:sp>
      <p:pic>
        <p:nvPicPr>
          <p:cNvPr id="4" name="図 3"/>
          <p:cNvPicPr>
            <a:picLocks noChangeAspect="1"/>
          </p:cNvPicPr>
          <p:nvPr/>
        </p:nvPicPr>
        <p:blipFill>
          <a:blip r:embed="rId7"/>
          <a:stretch>
            <a:fillRect/>
          </a:stretch>
        </p:blipFill>
        <p:spPr>
          <a:xfrm>
            <a:off x="7230327" y="3402105"/>
            <a:ext cx="802788" cy="966541"/>
          </a:xfrm>
          <a:prstGeom prst="rect">
            <a:avLst/>
          </a:prstGeom>
        </p:spPr>
      </p:pic>
    </p:spTree>
    <p:extLst>
      <p:ext uri="{BB962C8B-B14F-4D97-AF65-F5344CB8AC3E}">
        <p14:creationId xmlns:p14="http://schemas.microsoft.com/office/powerpoint/2010/main" val="790229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91</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6"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a:solidFill>
                  <a:prstClr val="white"/>
                </a:solidFill>
                <a:latin typeface="+mn-ea"/>
                <a:ea typeface="+mn-ea"/>
              </a:rPr>
              <a:t>SuperStream-NX </a:t>
            </a:r>
            <a:r>
              <a:rPr lang="ja-JP" altLang="en-US" sz="2000" dirty="0">
                <a:solidFill>
                  <a:prstClr val="white"/>
                </a:solidFill>
                <a:latin typeface="+mn-ea"/>
                <a:ea typeface="+mn-ea"/>
              </a:rPr>
              <a:t>人事給与</a:t>
            </a:r>
            <a:r>
              <a:rPr lang="ja-JP" altLang="en-US" sz="1400" dirty="0">
                <a:solidFill>
                  <a:prstClr val="white"/>
                </a:solidFill>
              </a:rPr>
              <a:t>（</a:t>
            </a:r>
            <a:r>
              <a:rPr lang="en-US" altLang="ja-JP" sz="1400" dirty="0">
                <a:solidFill>
                  <a:prstClr val="white"/>
                </a:solidFill>
              </a:rPr>
              <a:t>2021-06-01</a:t>
            </a:r>
            <a:r>
              <a:rPr lang="ja-JP" altLang="en-US" sz="1400" dirty="0">
                <a:solidFill>
                  <a:prstClr val="white"/>
                </a:solidFill>
              </a:rPr>
              <a:t>版・</a:t>
            </a:r>
            <a:r>
              <a:rPr lang="en-US" altLang="ja-JP" sz="1400" dirty="0">
                <a:solidFill>
                  <a:prstClr val="white"/>
                </a:solidFill>
              </a:rPr>
              <a:t>2020-08-01</a:t>
            </a:r>
            <a:r>
              <a:rPr lang="ja-JP" altLang="en-US" sz="1400" dirty="0">
                <a:solidFill>
                  <a:prstClr val="white"/>
                </a:solidFill>
              </a:rPr>
              <a:t>版）</a:t>
            </a:r>
            <a:r>
              <a:rPr lang="en-US" altLang="ja-JP" dirty="0">
                <a:solidFill>
                  <a:prstClr val="white"/>
                </a:solidFill>
              </a:rPr>
              <a:t/>
            </a:r>
            <a:br>
              <a:rPr lang="en-US" altLang="ja-JP" dirty="0">
                <a:solidFill>
                  <a:prstClr val="white"/>
                </a:solidFill>
              </a:rPr>
            </a:br>
            <a:r>
              <a:rPr lang="en-US" altLang="ja-JP" sz="1800" dirty="0">
                <a:solidFill>
                  <a:prstClr val="white"/>
                </a:solidFill>
                <a:latin typeface="+mn-ea"/>
                <a:ea typeface="+mn-ea"/>
              </a:rPr>
              <a:t>1. </a:t>
            </a:r>
            <a:r>
              <a:rPr lang="ja-JP" altLang="en-US" sz="1800" dirty="0">
                <a:solidFill>
                  <a:prstClr val="white"/>
                </a:solidFill>
                <a:latin typeface="+mn-ea"/>
                <a:ea typeface="+mn-ea"/>
              </a:rPr>
              <a:t>電子申請対応</a:t>
            </a:r>
            <a:endParaRPr lang="ja-JP" altLang="en-US" sz="1800" dirty="0">
              <a:latin typeface="+mn-ea"/>
              <a:ea typeface="+mn-ea"/>
            </a:endParaRPr>
          </a:p>
        </p:txBody>
      </p:sp>
      <p:sp>
        <p:nvSpPr>
          <p:cNvPr id="7" name="テキスト プレースホルダー 2"/>
          <p:cNvSpPr txBox="1">
            <a:spLocks/>
          </p:cNvSpPr>
          <p:nvPr/>
        </p:nvSpPr>
        <p:spPr>
          <a:xfrm>
            <a:off x="360000" y="951570"/>
            <a:ext cx="3455916" cy="290427"/>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b="1" u="sng" dirty="0"/>
              <a:t>マイナポータルの申請状況確認の流れ</a:t>
            </a:r>
            <a:endParaRPr lang="en-US" altLang="ja-JP" b="1" u="sng" dirty="0"/>
          </a:p>
        </p:txBody>
      </p:sp>
      <p:sp>
        <p:nvSpPr>
          <p:cNvPr id="8" name="下矢印 7"/>
          <p:cNvSpPr/>
          <p:nvPr/>
        </p:nvSpPr>
        <p:spPr>
          <a:xfrm>
            <a:off x="263335" y="1290683"/>
            <a:ext cx="2255821" cy="606758"/>
          </a:xfrm>
          <a:prstGeom prst="downArrow">
            <a:avLst>
              <a:gd name="adj1" fmla="val 100000"/>
              <a:gd name="adj2" fmla="val 3496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000" dirty="0">
                <a:solidFill>
                  <a:schemeClr val="tx1"/>
                </a:solidFill>
                <a:latin typeface="+mn-ea"/>
              </a:rPr>
              <a:t>(1)</a:t>
            </a:r>
            <a:r>
              <a:rPr lang="ja-JP" altLang="en-US" sz="1000" dirty="0">
                <a:solidFill>
                  <a:schemeClr val="tx1"/>
                </a:solidFill>
                <a:latin typeface="+mn-ea"/>
              </a:rPr>
              <a:t>［マイナ照会］をクリック</a:t>
            </a:r>
            <a:endParaRPr lang="en-US" altLang="ja-JP" sz="1000" dirty="0">
              <a:solidFill>
                <a:schemeClr val="tx1"/>
              </a:solidFill>
              <a:latin typeface="+mn-ea"/>
            </a:endParaRPr>
          </a:p>
          <a:p>
            <a:pPr algn="ctr"/>
            <a:r>
              <a:rPr lang="ja-JP" altLang="en-US" sz="1000" dirty="0">
                <a:solidFill>
                  <a:schemeClr val="tx1"/>
                </a:solidFill>
                <a:latin typeface="+mn-ea"/>
              </a:rPr>
              <a:t>案件状況一覧画面を表示</a:t>
            </a:r>
          </a:p>
        </p:txBody>
      </p:sp>
      <p:sp>
        <p:nvSpPr>
          <p:cNvPr id="9" name="テキスト ボックス 8"/>
          <p:cNvSpPr txBox="1"/>
          <p:nvPr/>
        </p:nvSpPr>
        <p:spPr>
          <a:xfrm>
            <a:off x="4562824" y="1116828"/>
            <a:ext cx="4248004" cy="44267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kumimoji="1" lang="ja-JP" altLang="en-US" sz="1000" dirty="0">
                <a:solidFill>
                  <a:schemeClr val="tx1"/>
                </a:solidFill>
              </a:rPr>
              <a:t>マイナポータルの認証の有効期間は</a:t>
            </a:r>
            <a:r>
              <a:rPr kumimoji="1" lang="en-US" altLang="ja-JP" sz="1000" dirty="0">
                <a:solidFill>
                  <a:schemeClr val="tx1"/>
                </a:solidFill>
              </a:rPr>
              <a:t>5</a:t>
            </a:r>
            <a:r>
              <a:rPr kumimoji="1" lang="ja-JP" altLang="en-US" sz="1000" dirty="0">
                <a:solidFill>
                  <a:schemeClr val="tx1"/>
                </a:solidFill>
              </a:rPr>
              <a:t>分です。［マイナ申請］から続けて照会した場合も、再度申請と同様の設定を行う必要があります。</a:t>
            </a:r>
          </a:p>
        </p:txBody>
      </p:sp>
      <p:pic>
        <p:nvPicPr>
          <p:cNvPr id="10" name="図 9"/>
          <p:cNvPicPr>
            <a:picLocks noChangeAspect="1"/>
          </p:cNvPicPr>
          <p:nvPr/>
        </p:nvPicPr>
        <p:blipFill>
          <a:blip r:embed="rId2"/>
          <a:stretch>
            <a:fillRect/>
          </a:stretch>
        </p:blipFill>
        <p:spPr>
          <a:xfrm>
            <a:off x="3131839" y="1326436"/>
            <a:ext cx="1162050" cy="266700"/>
          </a:xfrm>
          <a:prstGeom prst="rect">
            <a:avLst/>
          </a:prstGeom>
        </p:spPr>
      </p:pic>
      <p:sp>
        <p:nvSpPr>
          <p:cNvPr id="16" name="下矢印 15"/>
          <p:cNvSpPr/>
          <p:nvPr/>
        </p:nvSpPr>
        <p:spPr>
          <a:xfrm>
            <a:off x="258230" y="1764406"/>
            <a:ext cx="2260926" cy="515542"/>
          </a:xfrm>
          <a:prstGeom prst="downArrow">
            <a:avLst>
              <a:gd name="adj1" fmla="val 100000"/>
              <a:gd name="adj2" fmla="val 2803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000" dirty="0">
                <a:solidFill>
                  <a:schemeClr val="tx1"/>
                </a:solidFill>
                <a:latin typeface="+mn-ea"/>
              </a:rPr>
              <a:t>(2)</a:t>
            </a:r>
            <a:r>
              <a:rPr lang="ja-JP" altLang="en-US" sz="1000" dirty="0">
                <a:solidFill>
                  <a:schemeClr val="tx1"/>
                </a:solidFill>
                <a:latin typeface="+mn-ea"/>
              </a:rPr>
              <a:t>「到達年月日」を</a:t>
            </a:r>
            <a:r>
              <a:rPr lang="en-US" altLang="ja-JP" sz="1000" dirty="0">
                <a:solidFill>
                  <a:schemeClr val="tx1"/>
                </a:solidFill>
                <a:latin typeface="+mn-ea"/>
              </a:rPr>
              <a:t>FROM</a:t>
            </a:r>
            <a:r>
              <a:rPr lang="ja-JP" altLang="en-US" sz="1000" dirty="0">
                <a:solidFill>
                  <a:schemeClr val="tx1"/>
                </a:solidFill>
                <a:latin typeface="+mn-ea"/>
              </a:rPr>
              <a:t>～</a:t>
            </a:r>
            <a:r>
              <a:rPr lang="en-US" altLang="ja-JP" sz="1000" dirty="0">
                <a:solidFill>
                  <a:schemeClr val="tx1"/>
                </a:solidFill>
                <a:latin typeface="+mn-ea"/>
              </a:rPr>
              <a:t>TO</a:t>
            </a:r>
            <a:r>
              <a:rPr lang="ja-JP" altLang="en-US" sz="1000" dirty="0">
                <a:solidFill>
                  <a:schemeClr val="tx1"/>
                </a:solidFill>
                <a:latin typeface="+mn-ea"/>
              </a:rPr>
              <a:t>で指定して［検索］をクリック</a:t>
            </a:r>
          </a:p>
        </p:txBody>
      </p:sp>
      <p:sp>
        <p:nvSpPr>
          <p:cNvPr id="18" name="右矢印 17"/>
          <p:cNvSpPr/>
          <p:nvPr/>
        </p:nvSpPr>
        <p:spPr>
          <a:xfrm rot="5400000">
            <a:off x="3615424" y="1480690"/>
            <a:ext cx="153781" cy="4636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3"/>
          <a:stretch>
            <a:fillRect/>
          </a:stretch>
        </p:blipFill>
        <p:spPr>
          <a:xfrm>
            <a:off x="2663788" y="1851670"/>
            <a:ext cx="2435756" cy="1505507"/>
          </a:xfrm>
          <a:prstGeom prst="rect">
            <a:avLst/>
          </a:prstGeom>
        </p:spPr>
      </p:pic>
      <p:pic>
        <p:nvPicPr>
          <p:cNvPr id="4" name="図 3"/>
          <p:cNvPicPr>
            <a:picLocks noChangeAspect="1"/>
          </p:cNvPicPr>
          <p:nvPr/>
        </p:nvPicPr>
        <p:blipFill>
          <a:blip r:embed="rId4"/>
          <a:stretch>
            <a:fillRect/>
          </a:stretch>
        </p:blipFill>
        <p:spPr>
          <a:xfrm>
            <a:off x="5444430" y="1857468"/>
            <a:ext cx="2162175" cy="1337310"/>
          </a:xfrm>
          <a:prstGeom prst="rect">
            <a:avLst/>
          </a:prstGeom>
        </p:spPr>
      </p:pic>
      <p:sp>
        <p:nvSpPr>
          <p:cNvPr id="17" name="正方形/長方形 16"/>
          <p:cNvSpPr/>
          <p:nvPr/>
        </p:nvSpPr>
        <p:spPr>
          <a:xfrm>
            <a:off x="4627664" y="2018546"/>
            <a:ext cx="196364" cy="9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9" name="下矢印 18"/>
          <p:cNvSpPr/>
          <p:nvPr/>
        </p:nvSpPr>
        <p:spPr>
          <a:xfrm>
            <a:off x="251641" y="2217183"/>
            <a:ext cx="2259953" cy="474242"/>
          </a:xfrm>
          <a:prstGeom prst="downArrow">
            <a:avLst>
              <a:gd name="adj1" fmla="val 100000"/>
              <a:gd name="adj2" fmla="val 38215"/>
            </a:avLst>
          </a:prstGeom>
          <a:ln/>
        </p:spPr>
        <p:style>
          <a:lnRef idx="1">
            <a:schemeClr val="accent5"/>
          </a:lnRef>
          <a:fillRef idx="2">
            <a:schemeClr val="accent5"/>
          </a:fillRef>
          <a:effectRef idx="1">
            <a:schemeClr val="accent5"/>
          </a:effectRef>
          <a:fontRef idx="minor">
            <a:schemeClr val="dk1"/>
          </a:fontRef>
        </p:style>
        <p:txBody>
          <a:bodyPr lIns="36000" tIns="36000" rIns="36000" bIns="36000" rtlCol="0" anchor="t"/>
          <a:lstStyle/>
          <a:p>
            <a:pPr algn="ctr"/>
            <a:r>
              <a:rPr kumimoji="1" lang="en-US" altLang="ja-JP" sz="900" dirty="0">
                <a:solidFill>
                  <a:schemeClr val="tx1"/>
                </a:solidFill>
              </a:rPr>
              <a:t>(3)-1</a:t>
            </a:r>
            <a:r>
              <a:rPr kumimoji="1" lang="ja-JP" altLang="en-US" sz="900" dirty="0">
                <a:solidFill>
                  <a:schemeClr val="tx1"/>
                </a:solidFill>
              </a:rPr>
              <a:t>「</a:t>
            </a:r>
            <a:r>
              <a:rPr kumimoji="1" lang="ja-JP" altLang="en-US" sz="900" dirty="0" err="1">
                <a:solidFill>
                  <a:schemeClr val="tx1"/>
                </a:solidFill>
              </a:rPr>
              <a:t>ｇ</a:t>
            </a:r>
            <a:r>
              <a:rPr kumimoji="1" lang="en-US" altLang="ja-JP" sz="900" dirty="0" err="1">
                <a:solidFill>
                  <a:schemeClr val="tx1"/>
                </a:solidFill>
              </a:rPr>
              <a:t>BizID</a:t>
            </a:r>
            <a:r>
              <a:rPr kumimoji="1" lang="ja-JP" altLang="en-US" sz="900" dirty="0">
                <a:solidFill>
                  <a:schemeClr val="tx1"/>
                </a:solidFill>
              </a:rPr>
              <a:t>」でログイン</a:t>
            </a:r>
            <a:endParaRPr kumimoji="1" lang="en-US" altLang="ja-JP" sz="900" dirty="0">
              <a:solidFill>
                <a:schemeClr val="tx1"/>
              </a:solidFill>
            </a:endParaRPr>
          </a:p>
          <a:p>
            <a:pPr algn="ctr"/>
            <a:r>
              <a:rPr lang="en-US" altLang="ja-JP" sz="900" dirty="0">
                <a:solidFill>
                  <a:schemeClr val="tx1"/>
                </a:solidFill>
              </a:rPr>
              <a:t>(3)-2</a:t>
            </a:r>
            <a:r>
              <a:rPr lang="ja-JP" altLang="en-US" sz="900" dirty="0">
                <a:solidFill>
                  <a:schemeClr val="tx1"/>
                </a:solidFill>
              </a:rPr>
              <a:t>二要素認証の入力</a:t>
            </a:r>
            <a:endParaRPr kumimoji="1" lang="ja-JP" altLang="en-US" sz="900" dirty="0">
              <a:solidFill>
                <a:srgbClr val="0070C0"/>
              </a:solidFill>
            </a:endParaRPr>
          </a:p>
        </p:txBody>
      </p:sp>
      <p:sp>
        <p:nvSpPr>
          <p:cNvPr id="24" name="下矢印 23"/>
          <p:cNvSpPr/>
          <p:nvPr/>
        </p:nvSpPr>
        <p:spPr>
          <a:xfrm>
            <a:off x="244724" y="2571750"/>
            <a:ext cx="2266870" cy="633783"/>
          </a:xfrm>
          <a:prstGeom prst="downArrow">
            <a:avLst>
              <a:gd name="adj1" fmla="val 100000"/>
              <a:gd name="adj2" fmla="val 40058"/>
            </a:avLst>
          </a:prstGeom>
        </p:spPr>
        <p:style>
          <a:lnRef idx="1">
            <a:schemeClr val="accent1"/>
          </a:lnRef>
          <a:fillRef idx="2">
            <a:schemeClr val="accent1"/>
          </a:fillRef>
          <a:effectRef idx="1">
            <a:schemeClr val="accent1"/>
          </a:effectRef>
          <a:fontRef idx="minor">
            <a:schemeClr val="dk1"/>
          </a:fontRef>
        </p:style>
        <p:txBody>
          <a:bodyPr lIns="36000" rIns="36000" rtlCol="0" anchor="ctr"/>
          <a:lstStyle/>
          <a:p>
            <a:pPr algn="ctr"/>
            <a:r>
              <a:rPr lang="en-US" altLang="ja-JP" sz="1000" dirty="0">
                <a:solidFill>
                  <a:schemeClr val="tx1"/>
                </a:solidFill>
                <a:latin typeface="+mn-ea"/>
              </a:rPr>
              <a:t>(4)</a:t>
            </a:r>
            <a:r>
              <a:rPr lang="ja-JP" altLang="en-US" sz="1000" dirty="0">
                <a:solidFill>
                  <a:schemeClr val="tx1"/>
                </a:solidFill>
                <a:latin typeface="+mn-ea"/>
              </a:rPr>
              <a:t>詳細確認対象の届出をグリッドで選択して［明細表示］をクリック</a:t>
            </a:r>
          </a:p>
        </p:txBody>
      </p:sp>
      <p:sp>
        <p:nvSpPr>
          <p:cNvPr id="28" name="正方形/長方形 27"/>
          <p:cNvSpPr/>
          <p:nvPr/>
        </p:nvSpPr>
        <p:spPr>
          <a:xfrm>
            <a:off x="4627664" y="2126558"/>
            <a:ext cx="196364" cy="9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9" name="図 28"/>
          <p:cNvPicPr>
            <a:picLocks noChangeAspect="1"/>
          </p:cNvPicPr>
          <p:nvPr/>
        </p:nvPicPr>
        <p:blipFill>
          <a:blip r:embed="rId5"/>
          <a:stretch>
            <a:fillRect/>
          </a:stretch>
        </p:blipFill>
        <p:spPr>
          <a:xfrm>
            <a:off x="7972522" y="4443958"/>
            <a:ext cx="415902" cy="415902"/>
          </a:xfrm>
          <a:prstGeom prst="rect">
            <a:avLst/>
          </a:prstGeom>
        </p:spPr>
      </p:pic>
      <p:sp>
        <p:nvSpPr>
          <p:cNvPr id="30" name="曲折矢印 29"/>
          <p:cNvSpPr/>
          <p:nvPr/>
        </p:nvSpPr>
        <p:spPr>
          <a:xfrm rot="5400000" flipV="1">
            <a:off x="3526439" y="1846824"/>
            <a:ext cx="857811" cy="1214961"/>
          </a:xfrm>
          <a:prstGeom prst="bentArrow">
            <a:avLst>
              <a:gd name="adj1" fmla="val 8074"/>
              <a:gd name="adj2" fmla="val 18338"/>
              <a:gd name="adj3" fmla="val 17227"/>
              <a:gd name="adj4" fmla="val 4375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32" name="正方形/長方形 31"/>
          <p:cNvSpPr/>
          <p:nvPr/>
        </p:nvSpPr>
        <p:spPr>
          <a:xfrm>
            <a:off x="7169163" y="2581161"/>
            <a:ext cx="196364" cy="9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1" name="正方形/長方形 20"/>
          <p:cNvSpPr/>
          <p:nvPr/>
        </p:nvSpPr>
        <p:spPr>
          <a:xfrm>
            <a:off x="259203" y="4218330"/>
            <a:ext cx="2259953" cy="2572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000" dirty="0">
                <a:solidFill>
                  <a:schemeClr val="tx1"/>
                </a:solidFill>
                <a:latin typeface="+mn-ea"/>
              </a:rPr>
              <a:t>(8)</a:t>
            </a:r>
            <a:r>
              <a:rPr lang="ja-JP" altLang="en-US" sz="1000" dirty="0">
                <a:solidFill>
                  <a:schemeClr val="tx1"/>
                </a:solidFill>
                <a:latin typeface="+mn-ea"/>
              </a:rPr>
              <a:t> 公文書の保存</a:t>
            </a:r>
          </a:p>
        </p:txBody>
      </p:sp>
      <p:sp>
        <p:nvSpPr>
          <p:cNvPr id="42" name="曲折矢印 41"/>
          <p:cNvSpPr/>
          <p:nvPr/>
        </p:nvSpPr>
        <p:spPr>
          <a:xfrm rot="5400000">
            <a:off x="4569542" y="2480098"/>
            <a:ext cx="820625" cy="198778"/>
          </a:xfrm>
          <a:prstGeom prst="ben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39" name="下矢印 38"/>
          <p:cNvSpPr/>
          <p:nvPr/>
        </p:nvSpPr>
        <p:spPr>
          <a:xfrm>
            <a:off x="242070" y="3019244"/>
            <a:ext cx="2259953" cy="474242"/>
          </a:xfrm>
          <a:prstGeom prst="downArrow">
            <a:avLst>
              <a:gd name="adj1" fmla="val 100000"/>
              <a:gd name="adj2" fmla="val 38215"/>
            </a:avLst>
          </a:prstGeom>
          <a:ln/>
        </p:spPr>
        <p:style>
          <a:lnRef idx="1">
            <a:schemeClr val="accent5"/>
          </a:lnRef>
          <a:fillRef idx="2">
            <a:schemeClr val="accent5"/>
          </a:fillRef>
          <a:effectRef idx="1">
            <a:schemeClr val="accent5"/>
          </a:effectRef>
          <a:fontRef idx="minor">
            <a:schemeClr val="dk1"/>
          </a:fontRef>
        </p:style>
        <p:txBody>
          <a:bodyPr lIns="36000" tIns="36000" rIns="36000" bIns="36000" rtlCol="0" anchor="t"/>
          <a:lstStyle/>
          <a:p>
            <a:pPr algn="ctr"/>
            <a:r>
              <a:rPr kumimoji="1" lang="en-US" altLang="ja-JP" sz="900" dirty="0">
                <a:solidFill>
                  <a:schemeClr val="tx1"/>
                </a:solidFill>
              </a:rPr>
              <a:t>(5)-1</a:t>
            </a:r>
            <a:r>
              <a:rPr kumimoji="1" lang="ja-JP" altLang="en-US" sz="900" dirty="0">
                <a:solidFill>
                  <a:schemeClr val="tx1"/>
                </a:solidFill>
              </a:rPr>
              <a:t>「</a:t>
            </a:r>
            <a:r>
              <a:rPr kumimoji="1" lang="ja-JP" altLang="en-US" sz="900" dirty="0" err="1">
                <a:solidFill>
                  <a:schemeClr val="tx1"/>
                </a:solidFill>
              </a:rPr>
              <a:t>ｇ</a:t>
            </a:r>
            <a:r>
              <a:rPr kumimoji="1" lang="en-US" altLang="ja-JP" sz="900" dirty="0" err="1">
                <a:solidFill>
                  <a:schemeClr val="tx1"/>
                </a:solidFill>
              </a:rPr>
              <a:t>BizID</a:t>
            </a:r>
            <a:r>
              <a:rPr kumimoji="1" lang="ja-JP" altLang="en-US" sz="900" dirty="0">
                <a:solidFill>
                  <a:schemeClr val="tx1"/>
                </a:solidFill>
              </a:rPr>
              <a:t>」でログイン</a:t>
            </a:r>
            <a:endParaRPr kumimoji="1" lang="en-US" altLang="ja-JP" sz="900" dirty="0">
              <a:solidFill>
                <a:schemeClr val="tx1"/>
              </a:solidFill>
            </a:endParaRPr>
          </a:p>
          <a:p>
            <a:pPr algn="ctr"/>
            <a:r>
              <a:rPr lang="en-US" altLang="ja-JP" sz="900" dirty="0">
                <a:solidFill>
                  <a:schemeClr val="tx1"/>
                </a:solidFill>
              </a:rPr>
              <a:t>(5)-2</a:t>
            </a:r>
            <a:r>
              <a:rPr lang="ja-JP" altLang="en-US" sz="900" dirty="0">
                <a:solidFill>
                  <a:schemeClr val="tx1"/>
                </a:solidFill>
              </a:rPr>
              <a:t>二要素認証の入力</a:t>
            </a:r>
            <a:endParaRPr kumimoji="1" lang="ja-JP" altLang="en-US" sz="900" dirty="0">
              <a:solidFill>
                <a:srgbClr val="0070C0"/>
              </a:solidFill>
            </a:endParaRPr>
          </a:p>
        </p:txBody>
      </p:sp>
      <p:sp>
        <p:nvSpPr>
          <p:cNvPr id="33" name="下矢印 32"/>
          <p:cNvSpPr/>
          <p:nvPr/>
        </p:nvSpPr>
        <p:spPr>
          <a:xfrm>
            <a:off x="243751" y="3393181"/>
            <a:ext cx="2260926" cy="441210"/>
          </a:xfrm>
          <a:prstGeom prst="downArrow">
            <a:avLst>
              <a:gd name="adj1" fmla="val 100000"/>
              <a:gd name="adj2" fmla="val 4690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000" dirty="0">
                <a:solidFill>
                  <a:schemeClr val="tx1"/>
                </a:solidFill>
              </a:rPr>
              <a:t>(6</a:t>
            </a:r>
            <a:r>
              <a:rPr lang="en-US" altLang="ja-JP" sz="1000" dirty="0">
                <a:solidFill>
                  <a:schemeClr val="tx1"/>
                </a:solidFill>
              </a:rPr>
              <a:t>)</a:t>
            </a:r>
            <a:r>
              <a:rPr lang="ja-JP" altLang="en-US" sz="1000" dirty="0">
                <a:solidFill>
                  <a:schemeClr val="tx1"/>
                </a:solidFill>
                <a:latin typeface="+mn-ea"/>
              </a:rPr>
              <a:t>公文書のダウンロード</a:t>
            </a:r>
          </a:p>
        </p:txBody>
      </p:sp>
      <p:sp>
        <p:nvSpPr>
          <p:cNvPr id="40" name="下矢印 39"/>
          <p:cNvSpPr/>
          <p:nvPr/>
        </p:nvSpPr>
        <p:spPr>
          <a:xfrm>
            <a:off x="251641" y="3717565"/>
            <a:ext cx="2259953" cy="474242"/>
          </a:xfrm>
          <a:prstGeom prst="downArrow">
            <a:avLst>
              <a:gd name="adj1" fmla="val 100000"/>
              <a:gd name="adj2" fmla="val 38215"/>
            </a:avLst>
          </a:prstGeom>
          <a:ln/>
        </p:spPr>
        <p:style>
          <a:lnRef idx="1">
            <a:schemeClr val="accent5"/>
          </a:lnRef>
          <a:fillRef idx="2">
            <a:schemeClr val="accent5"/>
          </a:fillRef>
          <a:effectRef idx="1">
            <a:schemeClr val="accent5"/>
          </a:effectRef>
          <a:fontRef idx="minor">
            <a:schemeClr val="dk1"/>
          </a:fontRef>
        </p:style>
        <p:txBody>
          <a:bodyPr lIns="36000" tIns="36000" rIns="36000" bIns="36000" rtlCol="0" anchor="t"/>
          <a:lstStyle/>
          <a:p>
            <a:pPr algn="ctr"/>
            <a:r>
              <a:rPr lang="en-US" altLang="ja-JP" sz="900" dirty="0">
                <a:solidFill>
                  <a:schemeClr val="tx1"/>
                </a:solidFill>
              </a:rPr>
              <a:t>(7</a:t>
            </a:r>
            <a:r>
              <a:rPr kumimoji="1" lang="en-US" altLang="ja-JP" sz="900" dirty="0">
                <a:solidFill>
                  <a:schemeClr val="tx1"/>
                </a:solidFill>
              </a:rPr>
              <a:t>)-1</a:t>
            </a:r>
            <a:r>
              <a:rPr kumimoji="1" lang="ja-JP" altLang="en-US" sz="900" dirty="0">
                <a:solidFill>
                  <a:schemeClr val="tx1"/>
                </a:solidFill>
              </a:rPr>
              <a:t>「</a:t>
            </a:r>
            <a:r>
              <a:rPr kumimoji="1" lang="ja-JP" altLang="en-US" sz="900" dirty="0" err="1">
                <a:solidFill>
                  <a:schemeClr val="tx1"/>
                </a:solidFill>
              </a:rPr>
              <a:t>ｇ</a:t>
            </a:r>
            <a:r>
              <a:rPr kumimoji="1" lang="en-US" altLang="ja-JP" sz="900" dirty="0" err="1">
                <a:solidFill>
                  <a:schemeClr val="tx1"/>
                </a:solidFill>
              </a:rPr>
              <a:t>BizID</a:t>
            </a:r>
            <a:r>
              <a:rPr kumimoji="1" lang="ja-JP" altLang="en-US" sz="900" dirty="0">
                <a:solidFill>
                  <a:schemeClr val="tx1"/>
                </a:solidFill>
              </a:rPr>
              <a:t>」でログイン</a:t>
            </a:r>
            <a:endParaRPr kumimoji="1" lang="en-US" altLang="ja-JP" sz="900" dirty="0">
              <a:solidFill>
                <a:schemeClr val="tx1"/>
              </a:solidFill>
            </a:endParaRPr>
          </a:p>
          <a:p>
            <a:pPr algn="ctr"/>
            <a:r>
              <a:rPr lang="en-US" altLang="ja-JP" sz="900" dirty="0">
                <a:solidFill>
                  <a:schemeClr val="tx1"/>
                </a:solidFill>
              </a:rPr>
              <a:t>(7)-2</a:t>
            </a:r>
            <a:r>
              <a:rPr lang="ja-JP" altLang="en-US" sz="900" dirty="0">
                <a:solidFill>
                  <a:schemeClr val="tx1"/>
                </a:solidFill>
              </a:rPr>
              <a:t>二要素認証の入力</a:t>
            </a:r>
            <a:endParaRPr kumimoji="1" lang="ja-JP" altLang="en-US" sz="900" dirty="0">
              <a:solidFill>
                <a:srgbClr val="0070C0"/>
              </a:solidFill>
            </a:endParaRPr>
          </a:p>
        </p:txBody>
      </p:sp>
      <p:sp>
        <p:nvSpPr>
          <p:cNvPr id="46" name="曲折矢印 45"/>
          <p:cNvSpPr/>
          <p:nvPr/>
        </p:nvSpPr>
        <p:spPr>
          <a:xfrm rot="5400000" flipH="1">
            <a:off x="5168046" y="3524306"/>
            <a:ext cx="1292614" cy="467622"/>
          </a:xfrm>
          <a:prstGeom prst="bentArrow">
            <a:avLst>
              <a:gd name="adj1" fmla="val 21110"/>
              <a:gd name="adj2" fmla="val 18338"/>
              <a:gd name="adj3" fmla="val 17227"/>
              <a:gd name="adj4" fmla="val 4375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47" name="下矢印 46"/>
          <p:cNvSpPr/>
          <p:nvPr/>
        </p:nvSpPr>
        <p:spPr>
          <a:xfrm>
            <a:off x="7041590" y="2748048"/>
            <a:ext cx="462209" cy="18153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1" name="正方形/長方形 10"/>
          <p:cNvSpPr/>
          <p:nvPr/>
        </p:nvSpPr>
        <p:spPr>
          <a:xfrm>
            <a:off x="2801857" y="2801696"/>
            <a:ext cx="1368429" cy="1926224"/>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000" dirty="0">
                <a:solidFill>
                  <a:srgbClr val="0070C0"/>
                </a:solidFill>
              </a:rPr>
              <a:t>認証</a:t>
            </a:r>
          </a:p>
        </p:txBody>
      </p:sp>
      <p:pic>
        <p:nvPicPr>
          <p:cNvPr id="23" name="図 22"/>
          <p:cNvPicPr>
            <a:picLocks noChangeAspect="1"/>
          </p:cNvPicPr>
          <p:nvPr/>
        </p:nvPicPr>
        <p:blipFill>
          <a:blip r:embed="rId6"/>
          <a:stretch>
            <a:fillRect/>
          </a:stretch>
        </p:blipFill>
        <p:spPr>
          <a:xfrm>
            <a:off x="2859880" y="2844839"/>
            <a:ext cx="1177576" cy="586931"/>
          </a:xfrm>
          <a:prstGeom prst="rect">
            <a:avLst/>
          </a:prstGeom>
        </p:spPr>
      </p:pic>
      <p:pic>
        <p:nvPicPr>
          <p:cNvPr id="27" name="図 26"/>
          <p:cNvPicPr>
            <a:picLocks noChangeAspect="1"/>
          </p:cNvPicPr>
          <p:nvPr/>
        </p:nvPicPr>
        <p:blipFill>
          <a:blip r:embed="rId7"/>
          <a:stretch>
            <a:fillRect/>
          </a:stretch>
        </p:blipFill>
        <p:spPr>
          <a:xfrm>
            <a:off x="2895885" y="3748557"/>
            <a:ext cx="1240727" cy="689705"/>
          </a:xfrm>
          <a:prstGeom prst="rect">
            <a:avLst/>
          </a:prstGeom>
        </p:spPr>
      </p:pic>
      <p:sp>
        <p:nvSpPr>
          <p:cNvPr id="31" name="右矢印 30"/>
          <p:cNvSpPr/>
          <p:nvPr/>
        </p:nvSpPr>
        <p:spPr>
          <a:xfrm rot="5400000">
            <a:off x="3361858" y="3520967"/>
            <a:ext cx="181517" cy="329119"/>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48" name="正方形/長方形 47"/>
          <p:cNvSpPr/>
          <p:nvPr/>
        </p:nvSpPr>
        <p:spPr>
          <a:xfrm>
            <a:off x="4211683" y="3002940"/>
            <a:ext cx="1368429" cy="1945074"/>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000" dirty="0">
                <a:solidFill>
                  <a:srgbClr val="0070C0"/>
                </a:solidFill>
              </a:rPr>
              <a:t>認証</a:t>
            </a:r>
          </a:p>
        </p:txBody>
      </p:sp>
      <p:pic>
        <p:nvPicPr>
          <p:cNvPr id="43" name="図 42"/>
          <p:cNvPicPr>
            <a:picLocks noChangeAspect="1"/>
          </p:cNvPicPr>
          <p:nvPr/>
        </p:nvPicPr>
        <p:blipFill>
          <a:blip r:embed="rId6"/>
          <a:stretch>
            <a:fillRect/>
          </a:stretch>
        </p:blipFill>
        <p:spPr>
          <a:xfrm>
            <a:off x="4218621" y="3064393"/>
            <a:ext cx="1177576" cy="586931"/>
          </a:xfrm>
          <a:prstGeom prst="rect">
            <a:avLst/>
          </a:prstGeom>
        </p:spPr>
      </p:pic>
      <p:pic>
        <p:nvPicPr>
          <p:cNvPr id="44" name="図 43"/>
          <p:cNvPicPr>
            <a:picLocks noChangeAspect="1"/>
          </p:cNvPicPr>
          <p:nvPr/>
        </p:nvPicPr>
        <p:blipFill>
          <a:blip r:embed="rId7"/>
          <a:stretch>
            <a:fillRect/>
          </a:stretch>
        </p:blipFill>
        <p:spPr>
          <a:xfrm>
            <a:off x="4254626" y="3968111"/>
            <a:ext cx="1240727" cy="689705"/>
          </a:xfrm>
          <a:prstGeom prst="rect">
            <a:avLst/>
          </a:prstGeom>
        </p:spPr>
      </p:pic>
      <p:sp>
        <p:nvSpPr>
          <p:cNvPr id="45" name="右矢印 44"/>
          <p:cNvSpPr/>
          <p:nvPr/>
        </p:nvSpPr>
        <p:spPr>
          <a:xfrm rot="5400000">
            <a:off x="4742061" y="3733146"/>
            <a:ext cx="181517" cy="329119"/>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49" name="正方形/長方形 48"/>
          <p:cNvSpPr/>
          <p:nvPr/>
        </p:nvSpPr>
        <p:spPr>
          <a:xfrm>
            <a:off x="6513530" y="2966936"/>
            <a:ext cx="1368429" cy="1945074"/>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000" dirty="0">
                <a:solidFill>
                  <a:srgbClr val="0070C0"/>
                </a:solidFill>
              </a:rPr>
              <a:t>認証</a:t>
            </a:r>
          </a:p>
        </p:txBody>
      </p:sp>
      <p:pic>
        <p:nvPicPr>
          <p:cNvPr id="36" name="図 35"/>
          <p:cNvPicPr>
            <a:picLocks noChangeAspect="1"/>
          </p:cNvPicPr>
          <p:nvPr/>
        </p:nvPicPr>
        <p:blipFill>
          <a:blip r:embed="rId6"/>
          <a:stretch>
            <a:fillRect/>
          </a:stretch>
        </p:blipFill>
        <p:spPr>
          <a:xfrm>
            <a:off x="6615142" y="3020344"/>
            <a:ext cx="1177576" cy="586931"/>
          </a:xfrm>
          <a:prstGeom prst="rect">
            <a:avLst/>
          </a:prstGeom>
        </p:spPr>
      </p:pic>
      <p:pic>
        <p:nvPicPr>
          <p:cNvPr id="37" name="図 36"/>
          <p:cNvPicPr>
            <a:picLocks noChangeAspect="1"/>
          </p:cNvPicPr>
          <p:nvPr/>
        </p:nvPicPr>
        <p:blipFill>
          <a:blip r:embed="rId7"/>
          <a:stretch>
            <a:fillRect/>
          </a:stretch>
        </p:blipFill>
        <p:spPr>
          <a:xfrm>
            <a:off x="6608294" y="3855780"/>
            <a:ext cx="1240727" cy="689705"/>
          </a:xfrm>
          <a:prstGeom prst="rect">
            <a:avLst/>
          </a:prstGeom>
        </p:spPr>
      </p:pic>
      <p:sp>
        <p:nvSpPr>
          <p:cNvPr id="38" name="右矢印 37"/>
          <p:cNvSpPr/>
          <p:nvPr/>
        </p:nvSpPr>
        <p:spPr>
          <a:xfrm rot="5400000">
            <a:off x="7137898" y="3600462"/>
            <a:ext cx="181517" cy="329119"/>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7468416" y="1627794"/>
            <a:ext cx="1479135" cy="1214795"/>
          </a:xfrm>
          <a:prstGeom prst="roundRect">
            <a:avLst>
              <a:gd name="adj" fmla="val 6708"/>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ja-JP" altLang="en-US" sz="1000" dirty="0">
                <a:solidFill>
                  <a:schemeClr val="tx1"/>
                </a:solidFill>
                <a:latin typeface="+mn-ea"/>
              </a:rPr>
              <a:t>「ステータス」が“手続き終了”になっている場合は、対象をグリッドで選択して［保存］をクリックして対象の公文書を保存します。</a:t>
            </a:r>
            <a:endParaRPr kumimoji="1" lang="ja-JP" altLang="en-US" sz="1000" dirty="0"/>
          </a:p>
        </p:txBody>
      </p:sp>
      <p:sp>
        <p:nvSpPr>
          <p:cNvPr id="41" name="テキスト ボックス 40"/>
          <p:cNvSpPr txBox="1"/>
          <p:nvPr/>
        </p:nvSpPr>
        <p:spPr>
          <a:xfrm>
            <a:off x="3055894" y="1047016"/>
            <a:ext cx="420340" cy="246221"/>
          </a:xfrm>
          <a:prstGeom prst="rect">
            <a:avLst/>
          </a:prstGeom>
          <a:noFill/>
        </p:spPr>
        <p:txBody>
          <a:bodyPr wrap="square" rtlCol="0">
            <a:spAutoFit/>
          </a:bodyPr>
          <a:lstStyle/>
          <a:p>
            <a:r>
              <a:rPr kumimoji="1" lang="en-US" altLang="ja-JP" sz="1000" dirty="0"/>
              <a:t>(1)</a:t>
            </a:r>
            <a:endParaRPr kumimoji="1" lang="ja-JP" altLang="en-US" sz="1000" dirty="0"/>
          </a:p>
        </p:txBody>
      </p:sp>
      <p:sp>
        <p:nvSpPr>
          <p:cNvPr id="50" name="テキスト ボックス 49"/>
          <p:cNvSpPr txBox="1"/>
          <p:nvPr/>
        </p:nvSpPr>
        <p:spPr>
          <a:xfrm>
            <a:off x="4483507" y="1631975"/>
            <a:ext cx="420340" cy="246221"/>
          </a:xfrm>
          <a:prstGeom prst="rect">
            <a:avLst/>
          </a:prstGeom>
          <a:noFill/>
        </p:spPr>
        <p:txBody>
          <a:bodyPr wrap="square" rtlCol="0">
            <a:spAutoFit/>
          </a:bodyPr>
          <a:lstStyle/>
          <a:p>
            <a:r>
              <a:rPr kumimoji="1" lang="en-US" altLang="ja-JP" sz="1000" dirty="0"/>
              <a:t>(2)</a:t>
            </a:r>
            <a:endParaRPr kumimoji="1" lang="ja-JP" altLang="en-US" sz="1000" dirty="0"/>
          </a:p>
        </p:txBody>
      </p:sp>
      <p:sp>
        <p:nvSpPr>
          <p:cNvPr id="51" name="正方形/長方形 50"/>
          <p:cNvSpPr/>
          <p:nvPr/>
        </p:nvSpPr>
        <p:spPr>
          <a:xfrm>
            <a:off x="2807804" y="1959682"/>
            <a:ext cx="809372" cy="8827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52" name="テキスト ボックス 51"/>
          <p:cNvSpPr txBox="1"/>
          <p:nvPr/>
        </p:nvSpPr>
        <p:spPr>
          <a:xfrm>
            <a:off x="2755081" y="2613561"/>
            <a:ext cx="420340" cy="246221"/>
          </a:xfrm>
          <a:prstGeom prst="rect">
            <a:avLst/>
          </a:prstGeom>
          <a:noFill/>
        </p:spPr>
        <p:txBody>
          <a:bodyPr wrap="square" rtlCol="0">
            <a:spAutoFit/>
          </a:bodyPr>
          <a:lstStyle/>
          <a:p>
            <a:r>
              <a:rPr kumimoji="1" lang="en-US" altLang="ja-JP" sz="1000" dirty="0"/>
              <a:t>(3)</a:t>
            </a:r>
            <a:endParaRPr kumimoji="1" lang="ja-JP" altLang="en-US" sz="1000" dirty="0"/>
          </a:p>
        </p:txBody>
      </p:sp>
      <p:sp>
        <p:nvSpPr>
          <p:cNvPr id="53" name="テキスト ボックス 52"/>
          <p:cNvSpPr txBox="1"/>
          <p:nvPr/>
        </p:nvSpPr>
        <p:spPr>
          <a:xfrm>
            <a:off x="4528350" y="2249070"/>
            <a:ext cx="420340" cy="246221"/>
          </a:xfrm>
          <a:prstGeom prst="rect">
            <a:avLst/>
          </a:prstGeom>
          <a:noFill/>
        </p:spPr>
        <p:txBody>
          <a:bodyPr wrap="square" rtlCol="0">
            <a:spAutoFit/>
          </a:bodyPr>
          <a:lstStyle/>
          <a:p>
            <a:r>
              <a:rPr kumimoji="1" lang="en-US" altLang="ja-JP" sz="1000" dirty="0"/>
              <a:t>(4)</a:t>
            </a:r>
            <a:endParaRPr kumimoji="1" lang="ja-JP" altLang="en-US" sz="1000" dirty="0"/>
          </a:p>
        </p:txBody>
      </p:sp>
      <p:sp>
        <p:nvSpPr>
          <p:cNvPr id="54" name="テキスト ボックス 53"/>
          <p:cNvSpPr txBox="1"/>
          <p:nvPr/>
        </p:nvSpPr>
        <p:spPr>
          <a:xfrm>
            <a:off x="4139068" y="2783245"/>
            <a:ext cx="420340" cy="246221"/>
          </a:xfrm>
          <a:prstGeom prst="rect">
            <a:avLst/>
          </a:prstGeom>
          <a:noFill/>
        </p:spPr>
        <p:txBody>
          <a:bodyPr wrap="square" rtlCol="0">
            <a:spAutoFit/>
          </a:bodyPr>
          <a:lstStyle/>
          <a:p>
            <a:r>
              <a:rPr kumimoji="1" lang="en-US" altLang="ja-JP" sz="1000" dirty="0"/>
              <a:t>(5)</a:t>
            </a:r>
            <a:endParaRPr kumimoji="1" lang="ja-JP" altLang="en-US" sz="1000" dirty="0"/>
          </a:p>
        </p:txBody>
      </p:sp>
      <p:sp>
        <p:nvSpPr>
          <p:cNvPr id="55" name="テキスト ボックス 54"/>
          <p:cNvSpPr txBox="1"/>
          <p:nvPr/>
        </p:nvSpPr>
        <p:spPr>
          <a:xfrm>
            <a:off x="6766106" y="2519563"/>
            <a:ext cx="420340" cy="246221"/>
          </a:xfrm>
          <a:prstGeom prst="rect">
            <a:avLst/>
          </a:prstGeom>
          <a:noFill/>
        </p:spPr>
        <p:txBody>
          <a:bodyPr wrap="square" rtlCol="0">
            <a:spAutoFit/>
          </a:bodyPr>
          <a:lstStyle/>
          <a:p>
            <a:r>
              <a:rPr kumimoji="1" lang="en-US" altLang="ja-JP" sz="1000" dirty="0"/>
              <a:t>(6)</a:t>
            </a:r>
            <a:endParaRPr kumimoji="1" lang="ja-JP" altLang="en-US" sz="1000" dirty="0"/>
          </a:p>
        </p:txBody>
      </p:sp>
      <p:sp>
        <p:nvSpPr>
          <p:cNvPr id="56" name="テキスト ボックス 55"/>
          <p:cNvSpPr txBox="1"/>
          <p:nvPr/>
        </p:nvSpPr>
        <p:spPr>
          <a:xfrm>
            <a:off x="6445299" y="2747625"/>
            <a:ext cx="420340" cy="246221"/>
          </a:xfrm>
          <a:prstGeom prst="rect">
            <a:avLst/>
          </a:prstGeom>
          <a:noFill/>
        </p:spPr>
        <p:txBody>
          <a:bodyPr wrap="square" rtlCol="0">
            <a:spAutoFit/>
          </a:bodyPr>
          <a:lstStyle/>
          <a:p>
            <a:r>
              <a:rPr kumimoji="1" lang="en-US" altLang="ja-JP" sz="1000" dirty="0"/>
              <a:t>(7)</a:t>
            </a:r>
            <a:endParaRPr kumimoji="1" lang="ja-JP" altLang="en-US" sz="1000" dirty="0"/>
          </a:p>
        </p:txBody>
      </p:sp>
      <p:sp>
        <p:nvSpPr>
          <p:cNvPr id="57" name="テキスト ボックス 56"/>
          <p:cNvSpPr txBox="1"/>
          <p:nvPr/>
        </p:nvSpPr>
        <p:spPr>
          <a:xfrm>
            <a:off x="7935501" y="4161708"/>
            <a:ext cx="420340" cy="246221"/>
          </a:xfrm>
          <a:prstGeom prst="rect">
            <a:avLst/>
          </a:prstGeom>
          <a:noFill/>
        </p:spPr>
        <p:txBody>
          <a:bodyPr wrap="square" rtlCol="0">
            <a:spAutoFit/>
          </a:bodyPr>
          <a:lstStyle/>
          <a:p>
            <a:r>
              <a:rPr kumimoji="1" lang="en-US" altLang="ja-JP" sz="1000" dirty="0"/>
              <a:t>(8)</a:t>
            </a:r>
            <a:endParaRPr kumimoji="1" lang="ja-JP" altLang="en-US" sz="1000" dirty="0"/>
          </a:p>
        </p:txBody>
      </p:sp>
    </p:spTree>
    <p:extLst>
      <p:ext uri="{BB962C8B-B14F-4D97-AF65-F5344CB8AC3E}">
        <p14:creationId xmlns:p14="http://schemas.microsoft.com/office/powerpoint/2010/main" val="27359762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92</a:t>
            </a:fld>
            <a:endParaRPr kumimoji="1" lang="ja-JP" altLang="en-US" dirty="0"/>
          </a:p>
        </p:txBody>
      </p:sp>
      <p:sp>
        <p:nvSpPr>
          <p:cNvPr id="3" name="テキスト プレースホルダー 2"/>
          <p:cNvSpPr>
            <a:spLocks noGrp="1"/>
          </p:cNvSpPr>
          <p:nvPr>
            <p:ph type="body" sz="quarter" idx="14"/>
          </p:nvPr>
        </p:nvSpPr>
        <p:spPr>
          <a:xfrm>
            <a:off x="360000" y="951570"/>
            <a:ext cx="8424000" cy="1341164"/>
          </a:xfrm>
        </p:spPr>
        <p:txBody>
          <a:bodyPr/>
          <a:lstStyle/>
          <a:p>
            <a:pPr lvl="0">
              <a:lnSpc>
                <a:spcPts val="1900"/>
              </a:lnSpc>
              <a:buClr>
                <a:srgbClr val="F9BE00"/>
              </a:buClr>
            </a:pPr>
            <a:r>
              <a:rPr lang="ja-JP" altLang="en-US" b="1" dirty="0">
                <a:solidFill>
                  <a:srgbClr val="FFC000"/>
                </a:solidFill>
              </a:rPr>
              <a:t>■</a:t>
            </a:r>
            <a:r>
              <a:rPr lang="ja-JP" altLang="en-US" b="1" dirty="0">
                <a:solidFill>
                  <a:schemeClr val="tx2"/>
                </a:solidFill>
              </a:rPr>
              <a:t>機能を利用するために必要な設定</a:t>
            </a:r>
            <a:endParaRPr lang="en-US" altLang="ja-JP" b="1" dirty="0">
              <a:solidFill>
                <a:schemeClr val="tx2"/>
              </a:solidFill>
            </a:endParaRPr>
          </a:p>
          <a:p>
            <a:pPr>
              <a:lnSpc>
                <a:spcPts val="1900"/>
              </a:lnSpc>
              <a:buClr>
                <a:srgbClr val="F9BE00"/>
              </a:buClr>
            </a:pPr>
            <a:r>
              <a:rPr lang="ja-JP" altLang="en-US" dirty="0"/>
              <a:t>　［</a:t>
            </a:r>
            <a:r>
              <a:rPr lang="ja-JP" altLang="en-US" dirty="0">
                <a:solidFill>
                  <a:prstClr val="black"/>
                </a:solidFill>
              </a:rPr>
              <a:t>社会保険事業所マスタ登録］（既存）に加え、社会保険の電子申請機能を利用するために必要な情報を</a:t>
            </a:r>
            <a:endParaRPr lang="en-US" altLang="ja-JP" dirty="0">
              <a:solidFill>
                <a:prstClr val="black"/>
              </a:solidFill>
            </a:endParaRPr>
          </a:p>
          <a:p>
            <a:pPr>
              <a:lnSpc>
                <a:spcPts val="1900"/>
              </a:lnSpc>
              <a:buClr>
                <a:srgbClr val="F9BE00"/>
              </a:buClr>
            </a:pPr>
            <a:r>
              <a:rPr lang="ja-JP" altLang="en-US" dirty="0">
                <a:solidFill>
                  <a:prstClr val="black"/>
                </a:solidFill>
              </a:rPr>
              <a:t>　［</a:t>
            </a:r>
            <a:r>
              <a:rPr lang="ja-JP" altLang="en-US" b="1" dirty="0">
                <a:solidFill>
                  <a:srgbClr val="FF0000"/>
                </a:solidFill>
              </a:rPr>
              <a:t>電子申請利用者情報登録（</a:t>
            </a:r>
            <a:r>
              <a:rPr lang="en-US" altLang="ja-JP" b="1" dirty="0">
                <a:solidFill>
                  <a:srgbClr val="FF0000"/>
                </a:solidFill>
              </a:rPr>
              <a:t>QM003100</a:t>
            </a:r>
            <a:r>
              <a:rPr lang="ja-JP" altLang="en-US" b="1" dirty="0">
                <a:solidFill>
                  <a:srgbClr val="FF0000"/>
                </a:solidFill>
              </a:rPr>
              <a:t>）</a:t>
            </a:r>
            <a:r>
              <a:rPr lang="ja-JP" altLang="en-US" dirty="0"/>
              <a:t>］に設定を行います。</a:t>
            </a:r>
            <a:endParaRPr lang="en-US" altLang="ja-JP" dirty="0"/>
          </a:p>
          <a:p>
            <a:pPr>
              <a:lnSpc>
                <a:spcPts val="1000"/>
              </a:lnSpc>
              <a:buClr>
                <a:srgbClr val="F9BE00"/>
              </a:buClr>
            </a:pPr>
            <a:endParaRPr lang="en-US" altLang="ja-JP" sz="800" dirty="0"/>
          </a:p>
          <a:p>
            <a:pPr lvl="0">
              <a:lnSpc>
                <a:spcPts val="1900"/>
              </a:lnSpc>
              <a:buClr>
                <a:srgbClr val="F9BE00"/>
              </a:buClr>
            </a:pPr>
            <a:r>
              <a:rPr kumimoji="1" lang="ja-JP" altLang="en-US" dirty="0">
                <a:solidFill>
                  <a:prstClr val="black"/>
                </a:solidFill>
              </a:rPr>
              <a:t>　</a:t>
            </a:r>
            <a:r>
              <a:rPr lang="ja-JP" altLang="en-US" b="1" dirty="0">
                <a:solidFill>
                  <a:srgbClr val="0070C0"/>
                </a:solidFill>
              </a:rPr>
              <a:t>共通（</a:t>
            </a:r>
            <a:r>
              <a:rPr lang="en-US" altLang="ja-JP" b="1" dirty="0">
                <a:solidFill>
                  <a:srgbClr val="0070C0"/>
                </a:solidFill>
              </a:rPr>
              <a:t>e-</a:t>
            </a:r>
            <a:r>
              <a:rPr lang="en-US" altLang="ja-JP" b="1" dirty="0" err="1">
                <a:solidFill>
                  <a:srgbClr val="0070C0"/>
                </a:solidFill>
              </a:rPr>
              <a:t>Gov</a:t>
            </a:r>
            <a:r>
              <a:rPr lang="ja-JP" altLang="en-US" b="1" dirty="0">
                <a:solidFill>
                  <a:srgbClr val="0070C0"/>
                </a:solidFill>
              </a:rPr>
              <a:t>申請・マイナポータル申請）</a:t>
            </a:r>
            <a:endParaRPr kumimoji="1" lang="ja-JP" altLang="en-US" b="1" dirty="0">
              <a:solidFill>
                <a:srgbClr val="0070C0"/>
              </a:solidFill>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6"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a:solidFill>
                  <a:prstClr val="white"/>
                </a:solidFill>
                <a:latin typeface="+mn-ea"/>
                <a:ea typeface="+mn-ea"/>
              </a:rPr>
              <a:t>SuperStream-NX </a:t>
            </a:r>
            <a:r>
              <a:rPr lang="ja-JP" altLang="en-US" sz="2000" dirty="0">
                <a:solidFill>
                  <a:prstClr val="white"/>
                </a:solidFill>
                <a:latin typeface="+mn-ea"/>
                <a:ea typeface="+mn-ea"/>
              </a:rPr>
              <a:t>人事給与</a:t>
            </a:r>
            <a:r>
              <a:rPr lang="ja-JP" altLang="en-US" sz="1400" dirty="0">
                <a:solidFill>
                  <a:prstClr val="white"/>
                </a:solidFill>
              </a:rPr>
              <a:t>（</a:t>
            </a:r>
            <a:r>
              <a:rPr lang="en-US" altLang="ja-JP" sz="1400" dirty="0">
                <a:solidFill>
                  <a:prstClr val="white"/>
                </a:solidFill>
              </a:rPr>
              <a:t>2021-06-01</a:t>
            </a:r>
            <a:r>
              <a:rPr lang="ja-JP" altLang="en-US" sz="1400" dirty="0">
                <a:solidFill>
                  <a:prstClr val="white"/>
                </a:solidFill>
              </a:rPr>
              <a:t>版・</a:t>
            </a:r>
            <a:r>
              <a:rPr lang="en-US" altLang="ja-JP" sz="1400" dirty="0">
                <a:solidFill>
                  <a:prstClr val="white"/>
                </a:solidFill>
              </a:rPr>
              <a:t>2020-08-01</a:t>
            </a:r>
            <a:r>
              <a:rPr lang="ja-JP" altLang="en-US" sz="1400" dirty="0">
                <a:solidFill>
                  <a:prstClr val="white"/>
                </a:solidFill>
              </a:rPr>
              <a:t>版）</a:t>
            </a:r>
            <a:r>
              <a:rPr lang="en-US" altLang="ja-JP" dirty="0">
                <a:solidFill>
                  <a:prstClr val="white"/>
                </a:solidFill>
              </a:rPr>
              <a:t/>
            </a:r>
            <a:br>
              <a:rPr lang="en-US" altLang="ja-JP" dirty="0">
                <a:solidFill>
                  <a:prstClr val="white"/>
                </a:solidFill>
              </a:rPr>
            </a:br>
            <a:r>
              <a:rPr lang="en-US" altLang="ja-JP" sz="1800" dirty="0">
                <a:solidFill>
                  <a:prstClr val="white"/>
                </a:solidFill>
                <a:latin typeface="+mn-ea"/>
                <a:ea typeface="+mn-ea"/>
              </a:rPr>
              <a:t>1. </a:t>
            </a:r>
            <a:r>
              <a:rPr lang="ja-JP" altLang="en-US" sz="1800" dirty="0">
                <a:solidFill>
                  <a:prstClr val="white"/>
                </a:solidFill>
                <a:latin typeface="+mn-ea"/>
                <a:ea typeface="+mn-ea"/>
              </a:rPr>
              <a:t>電子申請対応</a:t>
            </a:r>
            <a:endParaRPr lang="ja-JP" altLang="en-US" sz="1800" dirty="0">
              <a:latin typeface="+mn-ea"/>
              <a:ea typeface="+mn-ea"/>
            </a:endParaRPr>
          </a:p>
        </p:txBody>
      </p:sp>
      <p:pic>
        <p:nvPicPr>
          <p:cNvPr id="4" name="図 3"/>
          <p:cNvPicPr>
            <a:picLocks noChangeAspect="1"/>
          </p:cNvPicPr>
          <p:nvPr/>
        </p:nvPicPr>
        <p:blipFill>
          <a:blip r:embed="rId2"/>
          <a:stretch>
            <a:fillRect/>
          </a:stretch>
        </p:blipFill>
        <p:spPr>
          <a:xfrm>
            <a:off x="467544" y="2120280"/>
            <a:ext cx="4335780" cy="2712720"/>
          </a:xfrm>
          <a:prstGeom prst="rect">
            <a:avLst/>
          </a:prstGeom>
        </p:spPr>
      </p:pic>
      <p:sp>
        <p:nvSpPr>
          <p:cNvPr id="7" name="正方形/長方形 6"/>
          <p:cNvSpPr/>
          <p:nvPr/>
        </p:nvSpPr>
        <p:spPr>
          <a:xfrm>
            <a:off x="539552" y="2328738"/>
            <a:ext cx="3528392" cy="351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a:ea typeface="メイリオ"/>
              <a:cs typeface="+mn-cs"/>
            </a:endParaRPr>
          </a:p>
        </p:txBody>
      </p:sp>
      <p:graphicFrame>
        <p:nvGraphicFramePr>
          <p:cNvPr id="8" name="表 7"/>
          <p:cNvGraphicFramePr>
            <a:graphicFrameLocks noGrp="1"/>
          </p:cNvGraphicFramePr>
          <p:nvPr/>
        </p:nvGraphicFramePr>
        <p:xfrm>
          <a:off x="4919996" y="2120280"/>
          <a:ext cx="4064000" cy="2468880"/>
        </p:xfrm>
        <a:graphic>
          <a:graphicData uri="http://schemas.openxmlformats.org/drawingml/2006/table">
            <a:tbl>
              <a:tblPr firstRow="1" bandRow="1">
                <a:tableStyleId>{21E4AEA4-8DFA-4A89-87EB-49C32662AFE0}</a:tableStyleId>
              </a:tblPr>
              <a:tblGrid>
                <a:gridCol w="1020156">
                  <a:extLst>
                    <a:ext uri="{9D8B030D-6E8A-4147-A177-3AD203B41FA5}">
                      <a16:colId xmlns:a16="http://schemas.microsoft.com/office/drawing/2014/main" val="242657825"/>
                    </a:ext>
                  </a:extLst>
                </a:gridCol>
                <a:gridCol w="3043844">
                  <a:extLst>
                    <a:ext uri="{9D8B030D-6E8A-4147-A177-3AD203B41FA5}">
                      <a16:colId xmlns:a16="http://schemas.microsoft.com/office/drawing/2014/main" val="3121571972"/>
                    </a:ext>
                  </a:extLst>
                </a:gridCol>
              </a:tblGrid>
              <a:tr h="200277">
                <a:tc>
                  <a:txBody>
                    <a:bodyPr/>
                    <a:lstStyle/>
                    <a:p>
                      <a:r>
                        <a:rPr kumimoji="1" lang="ja-JP" altLang="en-US" sz="1000" dirty="0"/>
                        <a:t>項目名</a:t>
                      </a:r>
                    </a:p>
                  </a:txBody>
                  <a:tcPr/>
                </a:tc>
                <a:tc>
                  <a:txBody>
                    <a:bodyPr/>
                    <a:lstStyle/>
                    <a:p>
                      <a:r>
                        <a:rPr kumimoji="1" lang="ja-JP" altLang="en-US" sz="1000" dirty="0"/>
                        <a:t>設定内容</a:t>
                      </a:r>
                    </a:p>
                  </a:txBody>
                  <a:tcPr/>
                </a:tc>
                <a:extLst>
                  <a:ext uri="{0D108BD9-81ED-4DB2-BD59-A6C34878D82A}">
                    <a16:rowId xmlns:a16="http://schemas.microsoft.com/office/drawing/2014/main" val="351384310"/>
                  </a:ext>
                </a:extLst>
              </a:tr>
              <a:tr h="200277">
                <a:tc>
                  <a:txBody>
                    <a:bodyPr/>
                    <a:lstStyle/>
                    <a:p>
                      <a:r>
                        <a:rPr kumimoji="1" lang="ja-JP" altLang="en-US" sz="1000" dirty="0"/>
                        <a:t>保険区分</a:t>
                      </a:r>
                    </a:p>
                  </a:txBody>
                  <a:tcPr/>
                </a:tc>
                <a:tc>
                  <a:txBody>
                    <a:bodyPr/>
                    <a:lstStyle/>
                    <a:p>
                      <a:r>
                        <a:rPr kumimoji="1" lang="ja-JP" altLang="en-US" sz="1000" dirty="0"/>
                        <a:t>「厚生年金保険」、「健康保険」から選択します。</a:t>
                      </a:r>
                    </a:p>
                  </a:txBody>
                  <a:tcPr/>
                </a:tc>
                <a:extLst>
                  <a:ext uri="{0D108BD9-81ED-4DB2-BD59-A6C34878D82A}">
                    <a16:rowId xmlns:a16="http://schemas.microsoft.com/office/drawing/2014/main" val="850624405"/>
                  </a:ext>
                </a:extLst>
              </a:tr>
              <a:tr h="200277">
                <a:tc>
                  <a:txBody>
                    <a:bodyPr/>
                    <a:lstStyle/>
                    <a:p>
                      <a:r>
                        <a:rPr kumimoji="1" lang="ja-JP" altLang="en-US" sz="1000" dirty="0"/>
                        <a:t>事業所パターン</a:t>
                      </a:r>
                    </a:p>
                  </a:txBody>
                  <a:tcPr/>
                </a:tc>
                <a:tc>
                  <a:txBody>
                    <a:bodyPr/>
                    <a:lstStyle/>
                    <a:p>
                      <a:r>
                        <a:rPr kumimoji="1" lang="ja-JP" altLang="en-US" sz="1000" dirty="0"/>
                        <a:t>社会保険事業所マスタに登録されているパターンから選択。この項目により社会保険事業所と電子申請利用情報を紐づけます。</a:t>
                      </a:r>
                    </a:p>
                  </a:txBody>
                  <a:tcPr/>
                </a:tc>
                <a:extLst>
                  <a:ext uri="{0D108BD9-81ED-4DB2-BD59-A6C34878D82A}">
                    <a16:rowId xmlns:a16="http://schemas.microsoft.com/office/drawing/2014/main" val="1745803061"/>
                  </a:ext>
                </a:extLst>
              </a:tr>
              <a:tr h="200277">
                <a:tc>
                  <a:txBody>
                    <a:bodyPr/>
                    <a:lstStyle/>
                    <a:p>
                      <a:r>
                        <a:rPr kumimoji="1" lang="ja-JP" altLang="en-US" sz="1000" dirty="0"/>
                        <a:t>利用システム区分</a:t>
                      </a:r>
                    </a:p>
                  </a:txBody>
                  <a:tcPr/>
                </a:tc>
                <a:tc>
                  <a:txBody>
                    <a:bodyPr/>
                    <a:lstStyle/>
                    <a:p>
                      <a:r>
                        <a:rPr kumimoji="1" lang="ja-JP" altLang="en-US" sz="1000" dirty="0"/>
                        <a:t>「</a:t>
                      </a:r>
                      <a:r>
                        <a:rPr kumimoji="1" lang="en-US" altLang="ja-JP" sz="1000" dirty="0"/>
                        <a:t>e-</a:t>
                      </a:r>
                      <a:r>
                        <a:rPr kumimoji="1" lang="en-US" altLang="ja-JP" sz="1000" dirty="0" err="1"/>
                        <a:t>Gov</a:t>
                      </a:r>
                      <a:r>
                        <a:rPr kumimoji="1" lang="ja-JP" altLang="en-US" sz="1000" dirty="0"/>
                        <a:t>（電子証明）」、「</a:t>
                      </a:r>
                      <a:r>
                        <a:rPr kumimoji="1" lang="en-US" altLang="ja-JP" sz="1000" dirty="0"/>
                        <a:t>e-</a:t>
                      </a:r>
                      <a:r>
                        <a:rPr kumimoji="1" lang="en-US" altLang="ja-JP" sz="1000" dirty="0" err="1"/>
                        <a:t>Gov</a:t>
                      </a:r>
                      <a:r>
                        <a:rPr kumimoji="1" lang="ja-JP" altLang="en-US" sz="1000" dirty="0"/>
                        <a:t>（</a:t>
                      </a:r>
                      <a:r>
                        <a:rPr kumimoji="1" lang="en-US" altLang="ja-JP" sz="1000" dirty="0" err="1"/>
                        <a:t>gBizID</a:t>
                      </a:r>
                      <a:r>
                        <a:rPr kumimoji="1" lang="ja-JP" altLang="en-US" sz="1000" dirty="0"/>
                        <a:t>）」、「マイナポータル（</a:t>
                      </a:r>
                      <a:r>
                        <a:rPr kumimoji="1" lang="en-US" altLang="ja-JP" sz="1000" dirty="0" err="1"/>
                        <a:t>gBizID</a:t>
                      </a:r>
                      <a:r>
                        <a:rPr kumimoji="1" lang="ja-JP" altLang="en-US" sz="1000" dirty="0"/>
                        <a:t>）」から選択します。ここの指定によってログインの認証画面を制御しています。</a:t>
                      </a:r>
                    </a:p>
                  </a:txBody>
                  <a:tcPr/>
                </a:tc>
                <a:extLst>
                  <a:ext uri="{0D108BD9-81ED-4DB2-BD59-A6C34878D82A}">
                    <a16:rowId xmlns:a16="http://schemas.microsoft.com/office/drawing/2014/main" val="849242708"/>
                  </a:ext>
                </a:extLst>
              </a:tr>
              <a:tr h="200277">
                <a:tc>
                  <a:txBody>
                    <a:bodyPr/>
                    <a:lstStyle/>
                    <a:p>
                      <a:r>
                        <a:rPr kumimoji="1" lang="ja-JP" altLang="en-US" sz="1000" dirty="0"/>
                        <a:t>提出先識別子</a:t>
                      </a:r>
                    </a:p>
                  </a:txBody>
                  <a:tcPr/>
                </a:tc>
                <a:tc>
                  <a:txBody>
                    <a:bodyPr/>
                    <a:lstStyle/>
                    <a:p>
                      <a:r>
                        <a:rPr kumimoji="1" lang="ja-JP" altLang="en-US" sz="1000" dirty="0"/>
                        <a:t>提出先識別子を設定します。</a:t>
                      </a:r>
                    </a:p>
                  </a:txBody>
                  <a:tcPr/>
                </a:tc>
                <a:extLst>
                  <a:ext uri="{0D108BD9-81ED-4DB2-BD59-A6C34878D82A}">
                    <a16:rowId xmlns:a16="http://schemas.microsoft.com/office/drawing/2014/main" val="3978588721"/>
                  </a:ext>
                </a:extLst>
              </a:tr>
              <a:tr h="200277">
                <a:tc>
                  <a:txBody>
                    <a:bodyPr/>
                    <a:lstStyle/>
                    <a:p>
                      <a:r>
                        <a:rPr kumimoji="1" lang="ja-JP" altLang="en-US" sz="1000" dirty="0"/>
                        <a:t>提出先名称</a:t>
                      </a:r>
                    </a:p>
                  </a:txBody>
                  <a:tcPr/>
                </a:tc>
                <a:tc>
                  <a:txBody>
                    <a:bodyPr/>
                    <a:lstStyle/>
                    <a:p>
                      <a:r>
                        <a:rPr kumimoji="1" lang="ja-JP" altLang="en-US" sz="1000" dirty="0"/>
                        <a:t>提出先名称を設定します。</a:t>
                      </a:r>
                    </a:p>
                  </a:txBody>
                  <a:tcPr/>
                </a:tc>
                <a:extLst>
                  <a:ext uri="{0D108BD9-81ED-4DB2-BD59-A6C34878D82A}">
                    <a16:rowId xmlns:a16="http://schemas.microsoft.com/office/drawing/2014/main" val="3225289789"/>
                  </a:ext>
                </a:extLst>
              </a:tr>
              <a:tr h="200277">
                <a:tc>
                  <a:txBody>
                    <a:bodyPr/>
                    <a:lstStyle/>
                    <a:p>
                      <a:r>
                        <a:rPr kumimoji="1" lang="ja-JP" altLang="en-US" sz="1000" dirty="0"/>
                        <a:t>申請者複写</a:t>
                      </a:r>
                    </a:p>
                  </a:txBody>
                  <a:tcPr/>
                </a:tc>
                <a:tc>
                  <a:txBody>
                    <a:bodyPr/>
                    <a:lstStyle/>
                    <a:p>
                      <a:r>
                        <a:rPr kumimoji="1" lang="ja-JP" altLang="en-US" sz="1000" dirty="0"/>
                        <a:t>「申請者情報」を「連絡先情報」に複写します。</a:t>
                      </a:r>
                    </a:p>
                  </a:txBody>
                  <a:tcPr/>
                </a:tc>
                <a:extLst>
                  <a:ext uri="{0D108BD9-81ED-4DB2-BD59-A6C34878D82A}">
                    <a16:rowId xmlns:a16="http://schemas.microsoft.com/office/drawing/2014/main" val="2229742484"/>
                  </a:ext>
                </a:extLst>
              </a:tr>
            </a:tbl>
          </a:graphicData>
        </a:graphic>
      </p:graphicFrame>
    </p:spTree>
    <p:extLst>
      <p:ext uri="{BB962C8B-B14F-4D97-AF65-F5344CB8AC3E}">
        <p14:creationId xmlns:p14="http://schemas.microsoft.com/office/powerpoint/2010/main" val="18829308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93</a:t>
            </a:fld>
            <a:endParaRPr kumimoji="1" lang="ja-JP" altLang="en-US" dirty="0"/>
          </a:p>
        </p:txBody>
      </p:sp>
      <p:sp>
        <p:nvSpPr>
          <p:cNvPr id="3" name="テキスト プレースホルダー 2"/>
          <p:cNvSpPr>
            <a:spLocks noGrp="1"/>
          </p:cNvSpPr>
          <p:nvPr>
            <p:ph type="body" sz="quarter" idx="14"/>
          </p:nvPr>
        </p:nvSpPr>
        <p:spPr>
          <a:xfrm>
            <a:off x="360000" y="951570"/>
            <a:ext cx="8424000" cy="720080"/>
          </a:xfrm>
        </p:spPr>
        <p:txBody>
          <a:bodyPr/>
          <a:lstStyle/>
          <a:p>
            <a:pPr lvl="0"/>
            <a:r>
              <a:rPr lang="ja-JP" altLang="en-US" b="1" dirty="0"/>
              <a:t>電子申請利用者情報登録（</a:t>
            </a:r>
            <a:r>
              <a:rPr lang="en-US" altLang="ja-JP" b="1" dirty="0"/>
              <a:t>QM003100</a:t>
            </a:r>
            <a:r>
              <a:rPr lang="ja-JP" altLang="en-US" b="1" dirty="0">
                <a:solidFill>
                  <a:srgbClr val="FF0000"/>
                </a:solidFill>
              </a:rPr>
              <a:t>）</a:t>
            </a:r>
            <a:endParaRPr lang="en-US" altLang="ja-JP" b="1" dirty="0">
              <a:solidFill>
                <a:srgbClr val="0070C0"/>
              </a:solidFill>
            </a:endParaRPr>
          </a:p>
          <a:p>
            <a:pPr lvl="0"/>
            <a:r>
              <a:rPr lang="ja-JP" altLang="en-US" b="1" dirty="0">
                <a:solidFill>
                  <a:srgbClr val="0070C0"/>
                </a:solidFill>
              </a:rPr>
              <a:t>マイナポータル申請　設定項目</a:t>
            </a:r>
          </a:p>
          <a:p>
            <a:r>
              <a:rPr kumimoji="1" lang="ja-JP" altLang="en-US" dirty="0"/>
              <a:t>マイナポータル申請を行う事業所パターンに対して以下の項目を設定します。</a:t>
            </a: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6"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a:solidFill>
                  <a:prstClr val="white"/>
                </a:solidFill>
                <a:latin typeface="+mn-ea"/>
                <a:ea typeface="+mn-ea"/>
              </a:rPr>
              <a:t>SuperStream-NX </a:t>
            </a:r>
            <a:r>
              <a:rPr lang="ja-JP" altLang="en-US" sz="2000" dirty="0">
                <a:solidFill>
                  <a:prstClr val="white"/>
                </a:solidFill>
                <a:latin typeface="+mn-ea"/>
                <a:ea typeface="+mn-ea"/>
              </a:rPr>
              <a:t>人事給与</a:t>
            </a:r>
            <a:r>
              <a:rPr lang="ja-JP" altLang="en-US" sz="1400" dirty="0">
                <a:solidFill>
                  <a:prstClr val="white"/>
                </a:solidFill>
              </a:rPr>
              <a:t>（</a:t>
            </a:r>
            <a:r>
              <a:rPr lang="en-US" altLang="ja-JP" sz="1400" dirty="0">
                <a:solidFill>
                  <a:prstClr val="white"/>
                </a:solidFill>
              </a:rPr>
              <a:t>2021-06-01</a:t>
            </a:r>
            <a:r>
              <a:rPr lang="ja-JP" altLang="en-US" sz="1400" dirty="0">
                <a:solidFill>
                  <a:prstClr val="white"/>
                </a:solidFill>
              </a:rPr>
              <a:t>版・</a:t>
            </a:r>
            <a:r>
              <a:rPr lang="en-US" altLang="ja-JP" sz="1400" dirty="0">
                <a:solidFill>
                  <a:prstClr val="white"/>
                </a:solidFill>
              </a:rPr>
              <a:t>2020-08-01</a:t>
            </a:r>
            <a:r>
              <a:rPr lang="ja-JP" altLang="en-US" sz="1400" dirty="0">
                <a:solidFill>
                  <a:prstClr val="white"/>
                </a:solidFill>
              </a:rPr>
              <a:t>版）</a:t>
            </a:r>
            <a:r>
              <a:rPr lang="en-US" altLang="ja-JP" dirty="0">
                <a:solidFill>
                  <a:prstClr val="white"/>
                </a:solidFill>
              </a:rPr>
              <a:t/>
            </a:r>
            <a:br>
              <a:rPr lang="en-US" altLang="ja-JP" dirty="0">
                <a:solidFill>
                  <a:prstClr val="white"/>
                </a:solidFill>
              </a:rPr>
            </a:br>
            <a:r>
              <a:rPr lang="en-US" altLang="ja-JP" sz="1800" dirty="0">
                <a:solidFill>
                  <a:prstClr val="white"/>
                </a:solidFill>
                <a:latin typeface="+mn-ea"/>
                <a:ea typeface="+mn-ea"/>
              </a:rPr>
              <a:t>1. </a:t>
            </a:r>
            <a:r>
              <a:rPr lang="ja-JP" altLang="en-US" sz="1800" dirty="0">
                <a:solidFill>
                  <a:prstClr val="white"/>
                </a:solidFill>
                <a:latin typeface="+mn-ea"/>
                <a:ea typeface="+mn-ea"/>
              </a:rPr>
              <a:t>電子申請対応</a:t>
            </a:r>
            <a:endParaRPr lang="ja-JP" altLang="en-US" sz="1800" dirty="0">
              <a:latin typeface="+mn-ea"/>
              <a:ea typeface="+mn-ea"/>
            </a:endParaRPr>
          </a:p>
        </p:txBody>
      </p:sp>
      <p:pic>
        <p:nvPicPr>
          <p:cNvPr id="7" name="図 6"/>
          <p:cNvPicPr>
            <a:picLocks noChangeAspect="1"/>
          </p:cNvPicPr>
          <p:nvPr/>
        </p:nvPicPr>
        <p:blipFill>
          <a:blip r:embed="rId2"/>
          <a:stretch>
            <a:fillRect/>
          </a:stretch>
        </p:blipFill>
        <p:spPr>
          <a:xfrm>
            <a:off x="355178" y="1716184"/>
            <a:ext cx="4864894" cy="3051810"/>
          </a:xfrm>
          <a:prstGeom prst="rect">
            <a:avLst/>
          </a:prstGeom>
        </p:spPr>
      </p:pic>
      <p:sp>
        <p:nvSpPr>
          <p:cNvPr id="8" name="正方形/長方形 7"/>
          <p:cNvSpPr/>
          <p:nvPr/>
        </p:nvSpPr>
        <p:spPr>
          <a:xfrm>
            <a:off x="355414" y="2837828"/>
            <a:ext cx="3960204" cy="10961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18823997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94</a:t>
            </a:fld>
            <a:endParaRPr kumimoji="1" lang="ja-JP" altLang="en-US" dirty="0"/>
          </a:p>
        </p:txBody>
      </p:sp>
      <p:sp>
        <p:nvSpPr>
          <p:cNvPr id="3" name="テキスト プレースホルダー 2"/>
          <p:cNvSpPr>
            <a:spLocks noGrp="1"/>
          </p:cNvSpPr>
          <p:nvPr>
            <p:ph type="body" sz="quarter" idx="14"/>
          </p:nvPr>
        </p:nvSpPr>
        <p:spPr>
          <a:xfrm>
            <a:off x="360000" y="951570"/>
            <a:ext cx="8424000" cy="1548172"/>
          </a:xfrm>
        </p:spPr>
        <p:txBody>
          <a:bodyPr/>
          <a:lstStyle/>
          <a:p>
            <a:r>
              <a:rPr lang="ja-JP" altLang="en-US" b="1" dirty="0">
                <a:solidFill>
                  <a:srgbClr val="008CCF"/>
                </a:solidFill>
              </a:rPr>
              <a:t>　</a:t>
            </a:r>
            <a:endParaRPr lang="en-US" altLang="ja-JP" b="1" dirty="0">
              <a:solidFill>
                <a:srgbClr val="008CCF"/>
              </a:solidFill>
            </a:endParaRPr>
          </a:p>
          <a:p>
            <a:endParaRPr kumimoji="1" lang="en-US" altLang="ja-JP"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6" name="タイトル 3"/>
          <p:cNvSpPr txBox="1">
            <a:spLocks/>
          </p:cNvSpPr>
          <p:nvPr/>
        </p:nvSpPr>
        <p:spPr>
          <a:xfrm>
            <a:off x="360000" y="87475"/>
            <a:ext cx="7128324"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000" dirty="0">
                <a:solidFill>
                  <a:prstClr val="white"/>
                </a:solidFill>
                <a:latin typeface="+mn-ea"/>
                <a:ea typeface="+mn-ea"/>
              </a:rPr>
              <a:t>SuperStream-NX </a:t>
            </a:r>
            <a:r>
              <a:rPr lang="ja-JP" altLang="en-US" sz="2000" dirty="0">
                <a:solidFill>
                  <a:prstClr val="white"/>
                </a:solidFill>
                <a:latin typeface="+mn-ea"/>
                <a:ea typeface="+mn-ea"/>
              </a:rPr>
              <a:t>人事給与</a:t>
            </a:r>
            <a:r>
              <a:rPr lang="ja-JP" altLang="en-US" sz="1400" dirty="0">
                <a:solidFill>
                  <a:prstClr val="white"/>
                </a:solidFill>
              </a:rPr>
              <a:t>（</a:t>
            </a:r>
            <a:r>
              <a:rPr lang="en-US" altLang="ja-JP" sz="1400" dirty="0">
                <a:solidFill>
                  <a:prstClr val="white"/>
                </a:solidFill>
              </a:rPr>
              <a:t>2021-06-01</a:t>
            </a:r>
            <a:r>
              <a:rPr lang="ja-JP" altLang="en-US" sz="1400" dirty="0">
                <a:solidFill>
                  <a:prstClr val="white"/>
                </a:solidFill>
              </a:rPr>
              <a:t>版・</a:t>
            </a:r>
            <a:r>
              <a:rPr lang="en-US" altLang="ja-JP" sz="1400" dirty="0">
                <a:solidFill>
                  <a:prstClr val="white"/>
                </a:solidFill>
              </a:rPr>
              <a:t>2020-08-01</a:t>
            </a:r>
            <a:r>
              <a:rPr lang="ja-JP" altLang="en-US" sz="1400" dirty="0">
                <a:solidFill>
                  <a:prstClr val="white"/>
                </a:solidFill>
              </a:rPr>
              <a:t>版）</a:t>
            </a:r>
            <a:r>
              <a:rPr lang="en-US" altLang="ja-JP" dirty="0">
                <a:solidFill>
                  <a:prstClr val="white"/>
                </a:solidFill>
              </a:rPr>
              <a:t/>
            </a:r>
            <a:br>
              <a:rPr lang="en-US" altLang="ja-JP" dirty="0">
                <a:solidFill>
                  <a:prstClr val="white"/>
                </a:solidFill>
              </a:rPr>
            </a:br>
            <a:r>
              <a:rPr lang="en-US" altLang="ja-JP" sz="1800" dirty="0">
                <a:solidFill>
                  <a:prstClr val="white"/>
                </a:solidFill>
                <a:latin typeface="+mn-ea"/>
                <a:ea typeface="+mn-ea"/>
              </a:rPr>
              <a:t>1. </a:t>
            </a:r>
            <a:r>
              <a:rPr lang="ja-JP" altLang="en-US" sz="1800" dirty="0">
                <a:solidFill>
                  <a:prstClr val="white"/>
                </a:solidFill>
                <a:latin typeface="+mn-ea"/>
                <a:ea typeface="+mn-ea"/>
              </a:rPr>
              <a:t>電子申請対応</a:t>
            </a:r>
            <a:endParaRPr lang="ja-JP" altLang="en-US" sz="1800" dirty="0">
              <a:latin typeface="+mn-ea"/>
              <a:ea typeface="+mn-ea"/>
            </a:endParaRPr>
          </a:p>
        </p:txBody>
      </p:sp>
      <p:graphicFrame>
        <p:nvGraphicFramePr>
          <p:cNvPr id="7" name="表 6"/>
          <p:cNvGraphicFramePr>
            <a:graphicFrameLocks noGrp="1"/>
          </p:cNvGraphicFramePr>
          <p:nvPr/>
        </p:nvGraphicFramePr>
        <p:xfrm>
          <a:off x="373020" y="1304308"/>
          <a:ext cx="4896544" cy="842695"/>
        </p:xfrm>
        <a:graphic>
          <a:graphicData uri="http://schemas.openxmlformats.org/drawingml/2006/table">
            <a:tbl>
              <a:tblPr firstRow="1" bandRow="1">
                <a:tableStyleId>{21E4AEA4-8DFA-4A89-87EB-49C32662AFE0}</a:tableStyleId>
              </a:tblPr>
              <a:tblGrid>
                <a:gridCol w="1793028">
                  <a:extLst>
                    <a:ext uri="{9D8B030D-6E8A-4147-A177-3AD203B41FA5}">
                      <a16:colId xmlns:a16="http://schemas.microsoft.com/office/drawing/2014/main" val="392505509"/>
                    </a:ext>
                  </a:extLst>
                </a:gridCol>
                <a:gridCol w="3103516">
                  <a:extLst>
                    <a:ext uri="{9D8B030D-6E8A-4147-A177-3AD203B41FA5}">
                      <a16:colId xmlns:a16="http://schemas.microsoft.com/office/drawing/2014/main" val="4192062870"/>
                    </a:ext>
                  </a:extLst>
                </a:gridCol>
              </a:tblGrid>
              <a:tr h="217520">
                <a:tc>
                  <a:txBody>
                    <a:bodyPr/>
                    <a:lstStyle/>
                    <a:p>
                      <a:pPr algn="ctr"/>
                      <a:r>
                        <a:rPr kumimoji="1" lang="ja-JP" altLang="en-US" sz="1200" dirty="0"/>
                        <a:t>対象バージョン</a:t>
                      </a:r>
                    </a:p>
                  </a:txBody>
                  <a:tcPr anchor="ctr"/>
                </a:tc>
                <a:tc>
                  <a:txBody>
                    <a:bodyPr/>
                    <a:lstStyle/>
                    <a:p>
                      <a:pPr algn="ctr"/>
                      <a:r>
                        <a:rPr kumimoji="1" lang="ja-JP" altLang="en-US" sz="1200" dirty="0"/>
                        <a:t>パッチ掲載</a:t>
                      </a:r>
                    </a:p>
                  </a:txBody>
                  <a:tcPr anchor="ctr"/>
                </a:tc>
                <a:extLst>
                  <a:ext uri="{0D108BD9-81ED-4DB2-BD59-A6C34878D82A}">
                    <a16:rowId xmlns:a16="http://schemas.microsoft.com/office/drawing/2014/main" val="2847181874"/>
                  </a:ext>
                </a:extLst>
              </a:tr>
              <a:tr h="217520">
                <a:tc>
                  <a:txBody>
                    <a:bodyPr/>
                    <a:lstStyle/>
                    <a:p>
                      <a:r>
                        <a:rPr kumimoji="1" lang="en-US" altLang="ja-JP" sz="1200" dirty="0"/>
                        <a:t>2020-08-01</a:t>
                      </a:r>
                      <a:r>
                        <a:rPr kumimoji="1" lang="ja-JP" altLang="en-US" sz="1200" dirty="0"/>
                        <a:t>版</a:t>
                      </a:r>
                    </a:p>
                  </a:txBody>
                  <a:tcPr anchor="ctr"/>
                </a:tc>
                <a:tc>
                  <a:txBody>
                    <a:bodyPr/>
                    <a:lstStyle/>
                    <a:p>
                      <a:r>
                        <a:rPr kumimoji="1" lang="en-US" altLang="ja-JP" sz="1200" dirty="0"/>
                        <a:t>2021</a:t>
                      </a:r>
                      <a:r>
                        <a:rPr kumimoji="1" lang="ja-JP" altLang="en-US" sz="1200" dirty="0"/>
                        <a:t>年</a:t>
                      </a:r>
                      <a:r>
                        <a:rPr kumimoji="1" lang="en-US" altLang="ja-JP" sz="1200" dirty="0"/>
                        <a:t>5</a:t>
                      </a:r>
                      <a:r>
                        <a:rPr kumimoji="1" lang="ja-JP" altLang="en-US" sz="1200" dirty="0"/>
                        <a:t>月</a:t>
                      </a:r>
                      <a:r>
                        <a:rPr kumimoji="1" lang="en-US" altLang="ja-JP" sz="1200" dirty="0"/>
                        <a:t>27</a:t>
                      </a:r>
                      <a:r>
                        <a:rPr kumimoji="1" lang="ja-JP" altLang="en-US" sz="1200" dirty="0"/>
                        <a:t>日</a:t>
                      </a:r>
                    </a:p>
                  </a:txBody>
                  <a:tcPr anchor="ctr"/>
                </a:tc>
                <a:extLst>
                  <a:ext uri="{0D108BD9-81ED-4DB2-BD59-A6C34878D82A}">
                    <a16:rowId xmlns:a16="http://schemas.microsoft.com/office/drawing/2014/main" val="2139137664"/>
                  </a:ext>
                </a:extLst>
              </a:tr>
              <a:tr h="294055">
                <a:tc>
                  <a:txBody>
                    <a:bodyPr/>
                    <a:lstStyle/>
                    <a:p>
                      <a:r>
                        <a:rPr kumimoji="1" lang="en-US" altLang="ja-JP" sz="1200" dirty="0"/>
                        <a:t>2021-06-01</a:t>
                      </a:r>
                      <a:r>
                        <a:rPr kumimoji="1" lang="ja-JP" altLang="en-US" sz="1200" dirty="0"/>
                        <a:t>版</a:t>
                      </a:r>
                    </a:p>
                  </a:txBody>
                  <a:tcPr anchor="ctr"/>
                </a:tc>
                <a:tc>
                  <a:txBody>
                    <a:bodyPr/>
                    <a:lstStyle/>
                    <a:p>
                      <a:r>
                        <a:rPr kumimoji="1" lang="en-US" altLang="ja-JP" sz="1200" dirty="0"/>
                        <a:t>2021</a:t>
                      </a:r>
                      <a:r>
                        <a:rPr kumimoji="1" lang="ja-JP" altLang="en-US" sz="1200" dirty="0"/>
                        <a:t>年</a:t>
                      </a:r>
                      <a:r>
                        <a:rPr kumimoji="1" lang="en-US" altLang="ja-JP" sz="1200" dirty="0"/>
                        <a:t>8</a:t>
                      </a:r>
                      <a:r>
                        <a:rPr kumimoji="1" lang="ja-JP" altLang="en-US" sz="1200" dirty="0"/>
                        <a:t>月　</a:t>
                      </a:r>
                    </a:p>
                  </a:txBody>
                  <a:tcPr anchor="ctr"/>
                </a:tc>
                <a:extLst>
                  <a:ext uri="{0D108BD9-81ED-4DB2-BD59-A6C34878D82A}">
                    <a16:rowId xmlns:a16="http://schemas.microsoft.com/office/drawing/2014/main" val="2571106430"/>
                  </a:ext>
                </a:extLst>
              </a:tr>
            </a:tbl>
          </a:graphicData>
        </a:graphic>
      </p:graphicFrame>
      <p:sp>
        <p:nvSpPr>
          <p:cNvPr id="8" name="テキスト プレースホルダー 2"/>
          <p:cNvSpPr txBox="1">
            <a:spLocks/>
          </p:cNvSpPr>
          <p:nvPr/>
        </p:nvSpPr>
        <p:spPr>
          <a:xfrm>
            <a:off x="360000" y="951570"/>
            <a:ext cx="8640492" cy="262829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dirty="0">
                <a:solidFill>
                  <a:srgbClr val="FFC000"/>
                </a:solidFill>
              </a:rPr>
              <a:t>■</a:t>
            </a:r>
            <a:r>
              <a:rPr lang="ja-JP" altLang="en-US" b="1" dirty="0">
                <a:solidFill>
                  <a:schemeClr val="tx2"/>
                </a:solidFill>
              </a:rPr>
              <a:t>掲載情報</a:t>
            </a:r>
            <a:endParaRPr lang="en-US" altLang="ja-JP" b="1" dirty="0">
              <a:solidFill>
                <a:schemeClr val="tx2"/>
              </a:solidFill>
            </a:endParaRPr>
          </a:p>
          <a:p>
            <a:pPr>
              <a:lnSpc>
                <a:spcPts val="1900"/>
              </a:lnSpc>
              <a:buClr>
                <a:srgbClr val="F9BE00"/>
              </a:buClr>
            </a:pPr>
            <a:endParaRPr lang="en-US" altLang="ja-JP" b="1" dirty="0">
              <a:solidFill>
                <a:schemeClr val="tx2"/>
              </a:solidFill>
            </a:endParaRPr>
          </a:p>
          <a:p>
            <a:pPr>
              <a:lnSpc>
                <a:spcPts val="1900"/>
              </a:lnSpc>
              <a:buClr>
                <a:srgbClr val="F9BE00"/>
              </a:buClr>
            </a:pPr>
            <a:endParaRPr lang="en-US" altLang="ja-JP" b="1" dirty="0">
              <a:solidFill>
                <a:schemeClr val="tx2"/>
              </a:solidFill>
            </a:endParaRPr>
          </a:p>
          <a:p>
            <a:pPr>
              <a:lnSpc>
                <a:spcPts val="1900"/>
              </a:lnSpc>
              <a:buClr>
                <a:srgbClr val="F9BE00"/>
              </a:buClr>
            </a:pPr>
            <a:endParaRPr lang="en-US" altLang="ja-JP" b="1" dirty="0">
              <a:solidFill>
                <a:schemeClr val="tx2"/>
              </a:solidFill>
            </a:endParaRPr>
          </a:p>
          <a:p>
            <a:pPr>
              <a:lnSpc>
                <a:spcPts val="1900"/>
              </a:lnSpc>
              <a:buClr>
                <a:srgbClr val="F9BE00"/>
              </a:buClr>
            </a:pPr>
            <a:endParaRPr lang="en-US" altLang="ja-JP" b="1" dirty="0">
              <a:solidFill>
                <a:schemeClr val="tx2"/>
              </a:solidFill>
            </a:endParaRPr>
          </a:p>
          <a:p>
            <a:pPr>
              <a:lnSpc>
                <a:spcPts val="1900"/>
              </a:lnSpc>
              <a:buClr>
                <a:srgbClr val="F9BE00"/>
              </a:buClr>
            </a:pPr>
            <a:endParaRPr lang="en-US" altLang="ja-JP" b="1" dirty="0">
              <a:solidFill>
                <a:schemeClr val="tx2"/>
              </a:solidFill>
            </a:endParaRPr>
          </a:p>
          <a:p>
            <a:pPr>
              <a:lnSpc>
                <a:spcPts val="1900"/>
              </a:lnSpc>
              <a:buClr>
                <a:srgbClr val="F9BE00"/>
              </a:buClr>
            </a:pPr>
            <a:r>
              <a:rPr lang="ja-JP" altLang="en-US" b="1" dirty="0">
                <a:solidFill>
                  <a:srgbClr val="FFC000"/>
                </a:solidFill>
              </a:rPr>
              <a:t>■</a:t>
            </a:r>
            <a:r>
              <a:rPr lang="ja-JP" altLang="en-US" b="1" dirty="0">
                <a:solidFill>
                  <a:schemeClr val="tx2"/>
                </a:solidFill>
              </a:rPr>
              <a:t>注意事項</a:t>
            </a:r>
            <a:endParaRPr lang="en-US" altLang="ja-JP" b="1" dirty="0">
              <a:solidFill>
                <a:schemeClr val="tx2"/>
              </a:solidFill>
            </a:endParaRPr>
          </a:p>
          <a:p>
            <a:pPr>
              <a:lnSpc>
                <a:spcPts val="1900"/>
              </a:lnSpc>
              <a:buClr>
                <a:srgbClr val="F9BE00"/>
              </a:buClr>
            </a:pPr>
            <a:r>
              <a:rPr lang="ja-JP" altLang="en-US" dirty="0"/>
              <a:t>　・2020-08-01版にて電子申請機能を利用する場合は、「管理メニュー」にて「情報取集」に同意いただく必要があります</a:t>
            </a:r>
            <a:endParaRPr lang="en-US" altLang="ja-JP" dirty="0"/>
          </a:p>
          <a:p>
            <a:pPr>
              <a:lnSpc>
                <a:spcPts val="1900"/>
              </a:lnSpc>
              <a:buClr>
                <a:srgbClr val="F9BE00"/>
              </a:buClr>
            </a:pPr>
            <a:r>
              <a:rPr lang="ja-JP" altLang="en-US" dirty="0"/>
              <a:t>　・</a:t>
            </a:r>
            <a:r>
              <a:rPr lang="en-US" altLang="ja-JP" dirty="0"/>
              <a:t>2021-06-01</a:t>
            </a:r>
            <a:r>
              <a:rPr lang="ja-JP" altLang="en-US" dirty="0"/>
              <a:t>版以降は、「ライセンス管理」機能を利用することで利用可能になります。</a:t>
            </a:r>
            <a:endParaRPr lang="en-US" altLang="ja-JP" dirty="0"/>
          </a:p>
          <a:p>
            <a:r>
              <a:rPr lang="ja-JP" altLang="en-US" dirty="0"/>
              <a:t>　・電子申請は「</a:t>
            </a:r>
            <a:r>
              <a:rPr lang="en-US" altLang="ja-JP" dirty="0"/>
              <a:t>CSV</a:t>
            </a:r>
            <a:r>
              <a:rPr lang="ja-JP" altLang="en-US" dirty="0"/>
              <a:t>添付方式」を採用していますので、従来の届出書データ作成と同様に「届出提出先」　</a:t>
            </a:r>
            <a:endParaRPr lang="en-US" altLang="ja-JP" dirty="0"/>
          </a:p>
          <a:p>
            <a:r>
              <a:rPr lang="ja-JP" altLang="en-US" dirty="0"/>
              <a:t>　　「提出事業所選択」、「届出選択」等を指定して</a:t>
            </a:r>
            <a:r>
              <a:rPr lang="en-US" altLang="ja-JP" dirty="0"/>
              <a:t>CSV</a:t>
            </a:r>
            <a:r>
              <a:rPr lang="ja-JP" altLang="en-US" dirty="0"/>
              <a:t>データを作成する必要があります</a:t>
            </a:r>
            <a:endParaRPr lang="en-US" altLang="ja-JP" dirty="0"/>
          </a:p>
          <a:p>
            <a:r>
              <a:rPr lang="ja-JP" altLang="en-US" dirty="0"/>
              <a:t>　・電子申請を行う前に［実行］にて</a:t>
            </a:r>
            <a:r>
              <a:rPr lang="en-US" altLang="ja-JP" dirty="0"/>
              <a:t>CSV</a:t>
            </a:r>
            <a:r>
              <a:rPr lang="ja-JP" altLang="en-US" dirty="0"/>
              <a:t>データを出力し、日本年金機構提供の「届書作成プログラム」の「仕様チェック」</a:t>
            </a:r>
            <a:endParaRPr lang="en-US" altLang="ja-JP" dirty="0"/>
          </a:p>
          <a:p>
            <a:r>
              <a:rPr lang="ja-JP" altLang="en-US" dirty="0"/>
              <a:t>　　にてデータチェックを行ってください</a:t>
            </a:r>
            <a:endParaRPr lang="en-US" altLang="ja-JP" dirty="0"/>
          </a:p>
          <a:p>
            <a:pPr>
              <a:lnSpc>
                <a:spcPts val="1900"/>
              </a:lnSpc>
              <a:buClr>
                <a:srgbClr val="F9BE00"/>
              </a:buClr>
            </a:pPr>
            <a:endParaRPr lang="ja-JP" altLang="en-US" b="1" dirty="0">
              <a:solidFill>
                <a:srgbClr val="0070C0"/>
              </a:solidFill>
            </a:endParaRPr>
          </a:p>
        </p:txBody>
      </p:sp>
      <p:sp>
        <p:nvSpPr>
          <p:cNvPr id="9" name="角丸四角形 8"/>
          <p:cNvSpPr/>
          <p:nvPr/>
        </p:nvSpPr>
        <p:spPr>
          <a:xfrm>
            <a:off x="467544" y="4191930"/>
            <a:ext cx="5952113" cy="358326"/>
          </a:xfrm>
          <a:prstGeom prst="roundRect">
            <a:avLst>
              <a:gd name="adj" fmla="val 5469"/>
            </a:avLst>
          </a:prstGeom>
        </p:spPr>
        <p:style>
          <a:lnRef idx="2">
            <a:schemeClr val="accent6">
              <a:shade val="50000"/>
            </a:schemeClr>
          </a:lnRef>
          <a:fillRef idx="1">
            <a:schemeClr val="accent6"/>
          </a:fillRef>
          <a:effectRef idx="0">
            <a:schemeClr val="accent6"/>
          </a:effectRef>
          <a:fontRef idx="minor">
            <a:schemeClr val="lt1"/>
          </a:fontRef>
        </p:style>
        <p:txBody>
          <a:bodyPr lIns="36000" tIns="3600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50" dirty="0"/>
              <a:t>電子申請対応は、現在開発中のため、提供時に記載内容から変更になる可能性があります。</a:t>
            </a:r>
            <a:endParaRPr lang="en-US" altLang="ja-JP" sz="1050" dirty="0"/>
          </a:p>
        </p:txBody>
      </p:sp>
    </p:spTree>
    <p:extLst>
      <p:ext uri="{BB962C8B-B14F-4D97-AF65-F5344CB8AC3E}">
        <p14:creationId xmlns:p14="http://schemas.microsoft.com/office/powerpoint/2010/main" val="19821575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lang="en-US" altLang="ja-JP"/>
              <a:t>©SuperStream Inc. All rights reserved.</a:t>
            </a:r>
            <a:endParaRPr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733" y="1989686"/>
            <a:ext cx="3546184" cy="759663"/>
          </a:xfrm>
          <a:prstGeom prst="rect">
            <a:avLst/>
          </a:prstGeom>
        </p:spPr>
      </p:pic>
    </p:spTree>
    <p:extLst>
      <p:ext uri="{BB962C8B-B14F-4D97-AF65-F5344CB8AC3E}">
        <p14:creationId xmlns:p14="http://schemas.microsoft.com/office/powerpoint/2010/main" val="100724790"/>
      </p:ext>
    </p:extLst>
  </p:cSld>
  <p:clrMapOvr>
    <a:masterClrMapping/>
  </p:clrMapOvr>
</p:sld>
</file>

<file path=ppt/theme/theme1.xml><?xml version="1.0" encoding="utf-8"?>
<a:theme xmlns:a="http://schemas.openxmlformats.org/drawingml/2006/main" name="Office ​​テーマ">
  <a:themeElements>
    <a:clrScheme name="SuperStream 2017">
      <a:dk1>
        <a:sysClr val="windowText" lastClr="000000"/>
      </a:dk1>
      <a:lt1>
        <a:sysClr val="window" lastClr="FFFFFF"/>
      </a:lt1>
      <a:dk2>
        <a:srgbClr val="008CCF"/>
      </a:dk2>
      <a:lt2>
        <a:srgbClr val="FFFFFF"/>
      </a:lt2>
      <a:accent1>
        <a:srgbClr val="F9BE00"/>
      </a:accent1>
      <a:accent2>
        <a:srgbClr val="54C2F0"/>
      </a:accent2>
      <a:accent3>
        <a:srgbClr val="F18F60"/>
      </a:accent3>
      <a:accent4>
        <a:srgbClr val="D580B2"/>
      </a:accent4>
      <a:accent5>
        <a:srgbClr val="AACE36"/>
      </a:accent5>
      <a:accent6>
        <a:srgbClr val="EE5500"/>
      </a:accent6>
      <a:hlink>
        <a:srgbClr val="00AEEB"/>
      </a:hlink>
      <a:folHlink>
        <a:srgbClr val="00AEEB"/>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14629</Words>
  <Application>Microsoft Office PowerPoint</Application>
  <PresentationFormat>画面に合わせる (16:9)</PresentationFormat>
  <Paragraphs>2394</Paragraphs>
  <Slides>95</Slides>
  <Notes>12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95</vt:i4>
      </vt:variant>
    </vt:vector>
  </HeadingPairs>
  <TitlesOfParts>
    <vt:vector size="109" baseType="lpstr">
      <vt:lpstr>HGP創英角ｺﾞｼｯｸUB</vt:lpstr>
      <vt:lpstr>Meiryo UI</vt:lpstr>
      <vt:lpstr>ＭＳ Ｐゴシック</vt:lpstr>
      <vt:lpstr>ＭＳ ゴシック</vt:lpstr>
      <vt:lpstr>ＭＳ 明朝</vt:lpstr>
      <vt:lpstr>Meiryo</vt:lpstr>
      <vt:lpstr>Meiryo</vt:lpstr>
      <vt:lpstr>游ゴシック</vt:lpstr>
      <vt:lpstr>Arial</vt:lpstr>
      <vt:lpstr>Calibri</vt:lpstr>
      <vt:lpstr>Century</vt:lpstr>
      <vt:lpstr>Times New Roman</vt:lpstr>
      <vt:lpstr>Wingdings</vt:lpstr>
      <vt:lpstr>Office ​​テーマ</vt:lpstr>
      <vt:lpstr>第三部 SuperStream-NX 人事給与ソリューション 対象製品：人事管理、給与管理、人事諸届・照会</vt:lpstr>
      <vt:lpstr>PowerPoint プレゼンテーション</vt:lpstr>
      <vt:lpstr>01 SuperStream-NX 2021-06-01 （人事管理/給与管理/人事諸届・照会） - 機能追加・改善-  </vt:lpstr>
      <vt:lpstr>SuperStream-NX 給与管理 1.給与情報検索</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SuperStream-NX 給与管理 1.給与情報検索</vt:lpstr>
      <vt:lpstr>SuperStream-NX 給与管理 1.給与情報検索</vt:lpstr>
      <vt:lpstr>SuperStream-NX 給与管理 1.給与情報検索</vt:lpstr>
      <vt:lpstr>SuperStream-NX 給与管理 1.給与情報検索 </vt:lpstr>
      <vt:lpstr>SuperStream-NX 給与管理 1.給与情報検索</vt:lpstr>
      <vt:lpstr>SuperStream-NX 給与管理 1.給与情報検索</vt:lpstr>
      <vt:lpstr>SuperStream-NX 給与管理 1.給与情報検索</vt:lpstr>
      <vt:lpstr>PowerPoint プレゼンテーション</vt:lpstr>
      <vt:lpstr>PowerPoint プレゼンテーション</vt:lpstr>
      <vt:lpstr>PowerPoint プレゼンテーション</vt:lpstr>
      <vt:lpstr>SuperStream-NX 給与管理 1.給与情報検索</vt:lpstr>
      <vt:lpstr>SuperStream-NX 給与管理 1.給与情報検索</vt:lpstr>
      <vt:lpstr>SuperStream-NX 給与管理 1.給与情報検索</vt:lpstr>
      <vt:lpstr>SuperStream-NX 給与管理 2.個人別明細書メール配信 対応</vt:lpstr>
      <vt:lpstr>SuperStream-NX 給与管理 2.個人別明細書メール配信 対応</vt:lpstr>
      <vt:lpstr>SuperStream-NX 給与管理 2.個人別明細書メール配信 対応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SuperStream-NX 給与管理 2.個人別明細書メール配信 対応</vt:lpstr>
      <vt:lpstr>SuperStream-NX 人事管理・給与管理共通 3. 汎用社員検索バッチ化 対応</vt:lpstr>
      <vt:lpstr>SuperStream-NX 人事管理・給与管理共通 3. 汎用社員検索バッチ化 対応</vt:lpstr>
      <vt:lpstr>PowerPoint プレゼンテーション</vt:lpstr>
      <vt:lpstr>PowerPoint プレゼンテーション</vt:lpstr>
      <vt:lpstr>PowerPoint プレゼンテーション</vt:lpstr>
      <vt:lpstr>PowerPoint プレゼンテーション</vt:lpstr>
      <vt:lpstr>SuperStream-NX 人事管理・給与管理共通 4. 個人別明細書バッチ化 対応</vt:lpstr>
      <vt:lpstr>SuperStream-NX  人事管理・給与管理共通 4. 個人別明細書バッチ化 対応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SuperStream-NX 給与管理 5.field/HR 画面デザイン刷新 対応</vt:lpstr>
      <vt:lpstr>SuperStream-NX 給与管理 5.field/HR 画面デザイン刷新 対応</vt:lpstr>
      <vt:lpstr>SuperStream-NX 給与管理 5.field/HR 画面デザイン刷新 対応</vt:lpstr>
      <vt:lpstr>SuperStream-NX 給与管理 5.field/HR 画面デザイン刷新 対応</vt:lpstr>
      <vt:lpstr>SuperStream-NX 給与管理 5.field/HR 画面デザイン刷新 対応</vt:lpstr>
      <vt:lpstr>SuperStream-NX 給与管理 5.field/HR 画面デザイン刷新 対応</vt:lpstr>
      <vt:lpstr>SuperStream-NX 給与管理 5.field/HR 画面デザイン刷新 対応</vt:lpstr>
      <vt:lpstr>SuperStream-NX 給与管理 6.field/HR クラウド環境 対応</vt:lpstr>
      <vt:lpstr>SuperStream-NX 給与管理 6.field/HR クラウド環境 対応</vt:lpstr>
      <vt:lpstr>SuperStream-NX 給与管理 6.field/HR クラウド環境 対応</vt:lpstr>
      <vt:lpstr>SuperStream-NX 給与管理 6.field/HR クラウド環境 対応</vt:lpstr>
      <vt:lpstr>SuperStream-NX 給与管理 6.field/HR クラウド環境 対応</vt:lpstr>
      <vt:lpstr>SuperStream-NX 給与管理 7.field/HR その他機能改善 対応</vt:lpstr>
      <vt:lpstr>SuperStream-NX 給与管理 7.field/HR その他機能改善 対応</vt:lpstr>
      <vt:lpstr>SuperStream-NX 給与管理 7.field/HR その他機能改善 対応</vt:lpstr>
      <vt:lpstr>SuperStream-NX 給与管理 7.field/HR その他機能改善 対応</vt:lpstr>
      <vt:lpstr>SuperStream-NX 給与管理 7.field/HR その他機能改善 対応</vt:lpstr>
      <vt:lpstr>SuperStream-NX 人事管理・給与管理 8. ゆうちょ全銀フォーマット対応</vt:lpstr>
      <vt:lpstr>SuperStream-NX 人事管理・給与管理 8. ゆうちょ全銀フォーマット対応</vt:lpstr>
      <vt:lpstr>SuperStream-NX 人事管理・給与管理 8. ゆうちょ全銀フォーマット対応</vt:lpstr>
      <vt:lpstr>SuperStream-NX 人事管理・給与管理 8. ゆうちょ全銀フォーマット対応</vt:lpstr>
      <vt:lpstr>SuperStream-NX 人事管理・給与管理 9. 年間賃金台帳の機能強化</vt:lpstr>
      <vt:lpstr>SuperStream-NX 人事管理・給与管理 9. 年間賃金台帳の機能強化</vt:lpstr>
      <vt:lpstr>SuperStream-NX 人事管理・給与管理 9. 年間賃金台帳の機能強化</vt:lpstr>
      <vt:lpstr>SuperStream-NX 人事管理・給与管理 9. 年間賃金台帳の機能強化</vt:lpstr>
      <vt:lpstr>SuperStream-NX 人事管理・給与管理 9. 年間賃金台帳の機能強化</vt:lpstr>
      <vt:lpstr>SuperStream-NX 人事管理・給与管理 9. 年間賃金台帳の機能強化</vt:lpstr>
      <vt:lpstr>02 SuperStream-NX 2021-06-01 （人事管理/給与管理） - 法制度対応  -  </vt:lpstr>
      <vt:lpstr>SuperStream-NX 人事給与（2021-06-01版・2020-08-01版） 1. 電子申請対応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2021-05-14T06:40:05Z</dcterms:created>
  <dcterms:modified xsi:type="dcterms:W3CDTF">2021-05-14T06:40:14Z</dcterms:modified>
</cp:coreProperties>
</file>