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8"/>
  </p:notesMasterIdLst>
  <p:sldIdLst>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4" r:id="rId30"/>
    <p:sldId id="355" r:id="rId31"/>
    <p:sldId id="356" r:id="rId32"/>
    <p:sldId id="357" r:id="rId33"/>
    <p:sldId id="282"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1" r:id="rId60"/>
    <p:sldId id="270" r:id="rId61"/>
    <p:sldId id="273" r:id="rId62"/>
    <p:sldId id="281" r:id="rId63"/>
    <p:sldId id="312"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274" r:id="rId77"/>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2">
          <p15:clr>
            <a:srgbClr val="A4A3A4"/>
          </p15:clr>
        </p15:guide>
        <p15:guide id="3" pos="54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EA9995-81D7-493B-BB3B-AAF0ECBE4345}" v="115" dt="2021-04-28T09:12:50.996"/>
    <p1510:client id="{24797262-6DBE-DDC8-07CC-86A273991677}" v="6" dt="2021-04-15T00:58:44.794"/>
    <p1510:client id="{248F76ED-292A-3879-A13D-2F31BCE6BB8B}" v="23" dt="2021-04-28T08:58:24.250"/>
    <p1510:client id="{65E89BCF-93D0-74ED-62AD-D6BFA66B5FAC}" v="296" dt="2021-04-30T01:49:39.882"/>
    <p1510:client id="{7153BE9F-C01E-0000-8510-72601DD7E8ED}" v="15" dt="2021-04-15T01:01:57.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38" autoAdjust="0"/>
  </p:normalViewPr>
  <p:slideViewPr>
    <p:cSldViewPr>
      <p:cViewPr varScale="1">
        <p:scale>
          <a:sx n="79" d="100"/>
          <a:sy n="79" d="100"/>
        </p:scale>
        <p:origin x="920" y="48"/>
      </p:cViewPr>
      <p:guideLst>
        <p:guide orient="horz" pos="1620"/>
        <p:guide pos="272"/>
        <p:guide pos="5488"/>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2021/5/21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255234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800"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4055617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52</a:t>
            </a:fld>
            <a:endParaRPr kumimoji="1" lang="ja-JP" altLang="en-US"/>
          </a:p>
        </p:txBody>
      </p:sp>
    </p:spTree>
    <p:extLst>
      <p:ext uri="{BB962C8B-B14F-4D97-AF65-F5344CB8AC3E}">
        <p14:creationId xmlns:p14="http://schemas.microsoft.com/office/powerpoint/2010/main" val="34604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61</a:t>
            </a:fld>
            <a:endParaRPr kumimoji="1" lang="ja-JP" altLang="en-US"/>
          </a:p>
        </p:txBody>
      </p:sp>
    </p:spTree>
    <p:extLst>
      <p:ext uri="{BB962C8B-B14F-4D97-AF65-F5344CB8AC3E}">
        <p14:creationId xmlns:p14="http://schemas.microsoft.com/office/powerpoint/2010/main" val="459362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8274">
              <a:defRPr/>
            </a:pPr>
            <a:endParaRPr lang="ja-JP" altLang="en-US" dirty="0">
              <a:solidFill>
                <a:prstClr val="black"/>
              </a:solidFill>
            </a:endParaRPr>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62</a:t>
            </a:fld>
            <a:endParaRPr kumimoji="1" lang="ja-JP" altLang="en-US"/>
          </a:p>
        </p:txBody>
      </p:sp>
    </p:spTree>
    <p:extLst>
      <p:ext uri="{BB962C8B-B14F-4D97-AF65-F5344CB8AC3E}">
        <p14:creationId xmlns:p14="http://schemas.microsoft.com/office/powerpoint/2010/main" val="2177669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63</a:t>
            </a:fld>
            <a:endParaRPr kumimoji="1" lang="ja-JP" altLang="en-US"/>
          </a:p>
        </p:txBody>
      </p:sp>
    </p:spTree>
    <p:extLst>
      <p:ext uri="{BB962C8B-B14F-4D97-AF65-F5344CB8AC3E}">
        <p14:creationId xmlns:p14="http://schemas.microsoft.com/office/powerpoint/2010/main" val="394284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4267404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65</a:t>
            </a:fld>
            <a:endParaRPr kumimoji="1" lang="ja-JP" altLang="en-US"/>
          </a:p>
        </p:txBody>
      </p:sp>
    </p:spTree>
    <p:extLst>
      <p:ext uri="{BB962C8B-B14F-4D97-AF65-F5344CB8AC3E}">
        <p14:creationId xmlns:p14="http://schemas.microsoft.com/office/powerpoint/2010/main" val="3420634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66</a:t>
            </a:fld>
            <a:endParaRPr kumimoji="1" lang="ja-JP" altLang="en-US"/>
          </a:p>
        </p:txBody>
      </p:sp>
    </p:spTree>
    <p:extLst>
      <p:ext uri="{BB962C8B-B14F-4D97-AF65-F5344CB8AC3E}">
        <p14:creationId xmlns:p14="http://schemas.microsoft.com/office/powerpoint/2010/main" val="1510561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67</a:t>
            </a:fld>
            <a:endParaRPr kumimoji="1" lang="ja-JP" altLang="en-US"/>
          </a:p>
        </p:txBody>
      </p:sp>
    </p:spTree>
    <p:extLst>
      <p:ext uri="{BB962C8B-B14F-4D97-AF65-F5344CB8AC3E}">
        <p14:creationId xmlns:p14="http://schemas.microsoft.com/office/powerpoint/2010/main" val="2671270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87"/>
              </a:lnSpc>
              <a:buClr>
                <a:srgbClr val="F9BE00"/>
              </a:buClr>
            </a:pPr>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68</a:t>
            </a:fld>
            <a:endParaRPr kumimoji="1" lang="ja-JP" altLang="en-US"/>
          </a:p>
        </p:txBody>
      </p:sp>
    </p:spTree>
    <p:extLst>
      <p:ext uri="{BB962C8B-B14F-4D97-AF65-F5344CB8AC3E}">
        <p14:creationId xmlns:p14="http://schemas.microsoft.com/office/powerpoint/2010/main" val="291374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51E734-CAB1-4573-A7CD-C48BCB10ACE2}" type="slidenum">
              <a:rPr kumimoji="1" lang="ja-JP" altLang="en-US" smtClean="0"/>
              <a:pPr/>
              <a:t>5</a:t>
            </a:fld>
            <a:endParaRPr kumimoji="1" lang="ja-JP" altLang="en-US"/>
          </a:p>
        </p:txBody>
      </p:sp>
    </p:spTree>
    <p:extLst>
      <p:ext uri="{BB962C8B-B14F-4D97-AF65-F5344CB8AC3E}">
        <p14:creationId xmlns:p14="http://schemas.microsoft.com/office/powerpoint/2010/main" val="417737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69</a:t>
            </a:fld>
            <a:endParaRPr kumimoji="1" lang="ja-JP" altLang="en-US"/>
          </a:p>
        </p:txBody>
      </p:sp>
    </p:spTree>
    <p:extLst>
      <p:ext uri="{BB962C8B-B14F-4D97-AF65-F5344CB8AC3E}">
        <p14:creationId xmlns:p14="http://schemas.microsoft.com/office/powerpoint/2010/main" val="2608054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70</a:t>
            </a:fld>
            <a:endParaRPr kumimoji="1" lang="ja-JP" altLang="en-US"/>
          </a:p>
        </p:txBody>
      </p:sp>
    </p:spTree>
    <p:extLst>
      <p:ext uri="{BB962C8B-B14F-4D97-AF65-F5344CB8AC3E}">
        <p14:creationId xmlns:p14="http://schemas.microsoft.com/office/powerpoint/2010/main" val="3529340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71</a:t>
            </a:fld>
            <a:endParaRPr kumimoji="1" lang="ja-JP" altLang="en-US"/>
          </a:p>
        </p:txBody>
      </p:sp>
    </p:spTree>
    <p:extLst>
      <p:ext uri="{BB962C8B-B14F-4D97-AF65-F5344CB8AC3E}">
        <p14:creationId xmlns:p14="http://schemas.microsoft.com/office/powerpoint/2010/main" val="177775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ea typeface="ＭＳ Ｐゴシック"/>
              <a:cs typeface="Calibri"/>
            </a:endParaRPr>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72</a:t>
            </a:fld>
            <a:endParaRPr kumimoji="1" lang="ja-JP" altLang="en-US"/>
          </a:p>
        </p:txBody>
      </p:sp>
    </p:spTree>
    <p:extLst>
      <p:ext uri="{BB962C8B-B14F-4D97-AF65-F5344CB8AC3E}">
        <p14:creationId xmlns:p14="http://schemas.microsoft.com/office/powerpoint/2010/main" val="183376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9875" y="785813"/>
            <a:ext cx="6985000" cy="39306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02189">
              <a:defRPr/>
            </a:pPr>
            <a:fld id="{5851E734-CAB1-4573-A7CD-C48BCB10ACE2}" type="slidenum">
              <a:rPr lang="ja-JP" altLang="en-US">
                <a:solidFill>
                  <a:prstClr val="black"/>
                </a:solidFill>
                <a:latin typeface="Calibri"/>
                <a:ea typeface="ＭＳ Ｐゴシック" panose="020B0600070205080204" pitchFamily="50" charset="-128"/>
              </a:rPr>
              <a:pPr defTabSz="902189">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7347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402370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02189"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02189"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60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344385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3574008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347760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19</a:t>
            </a:fld>
            <a:endParaRPr kumimoji="1" lang="ja-JP" altLang="en-US"/>
          </a:p>
        </p:txBody>
      </p:sp>
    </p:spTree>
    <p:extLst>
      <p:ext uri="{BB962C8B-B14F-4D97-AF65-F5344CB8AC3E}">
        <p14:creationId xmlns:p14="http://schemas.microsoft.com/office/powerpoint/2010/main" val="139018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2.wdp"/><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sp>
        <p:nvSpPr>
          <p:cNvPr id="2" name="タイトル 1"/>
          <p:cNvSpPr>
            <a:spLocks noGrp="1"/>
          </p:cNvSpPr>
          <p:nvPr>
            <p:ph type="title"/>
          </p:nvPr>
        </p:nvSpPr>
        <p:spPr>
          <a:xfrm>
            <a:off x="360000" y="1419622"/>
            <a:ext cx="5508352" cy="1641414"/>
          </a:xfrm>
          <a:prstGeom prst="rect">
            <a:avLst/>
          </a:prstGeom>
        </p:spPr>
        <p:txBody>
          <a:bodyPr lIns="0" tIns="0" rIns="0" bIns="0" anchor="ctr" anchorCtr="0"/>
          <a:lstStyle>
            <a:lvl1pPr algn="l">
              <a:lnSpc>
                <a:spcPts val="3300"/>
              </a:lnSpc>
              <a:defRPr sz="2400" b="1">
                <a:solidFill>
                  <a:schemeClr val="bg1"/>
                </a:solidFill>
              </a:defRPr>
            </a:lvl1pPr>
          </a:lstStyle>
          <a:p>
            <a:r>
              <a:rPr kumimoji="1" lang="ja-JP" altLang="en-US" dirty="0"/>
              <a:t>マスター タイトルの書式設定</a:t>
            </a:r>
          </a:p>
        </p:txBody>
      </p:sp>
      <p:grpSp>
        <p:nvGrpSpPr>
          <p:cNvPr id="11" name="グループ化 10"/>
          <p:cNvGrpSpPr>
            <a:grpSpLocks noChangeAspect="1"/>
          </p:cNvGrpSpPr>
          <p:nvPr userDrawn="1"/>
        </p:nvGrpSpPr>
        <p:grpSpPr>
          <a:xfrm>
            <a:off x="360000" y="360000"/>
            <a:ext cx="1944000" cy="428068"/>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0"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grpSp>
        <p:nvGrpSpPr>
          <p:cNvPr id="11" name="グループ化 10"/>
          <p:cNvGrpSpPr>
            <a:grpSpLocks noChangeAspect="1"/>
          </p:cNvGrpSpPr>
          <p:nvPr userDrawn="1"/>
        </p:nvGrpSpPr>
        <p:grpSpPr>
          <a:xfrm>
            <a:off x="7272300" y="231490"/>
            <a:ext cx="1458000" cy="321051"/>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4" name="フッター プレースホルダー 3"/>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10" name="テキスト プレースホルダー 13"/>
          <p:cNvSpPr>
            <a:spLocks noGrp="1"/>
          </p:cNvSpPr>
          <p:nvPr>
            <p:ph type="body" sz="quarter" idx="14"/>
          </p:nvPr>
        </p:nvSpPr>
        <p:spPr>
          <a:xfrm>
            <a:off x="4932040" y="627534"/>
            <a:ext cx="3780160" cy="4032448"/>
          </a:xfrm>
          <a:prstGeom prst="rect">
            <a:avLst/>
          </a:prstGeom>
        </p:spPr>
        <p:txBody>
          <a:bodyPr lIns="0" tIns="0" rIns="0" bIns="0" anchor="ctr" anchorCtr="0"/>
          <a:lstStyle>
            <a:lvl1pPr marL="0" indent="0">
              <a:lnSpc>
                <a:spcPts val="1700"/>
              </a:lnSpc>
              <a:spcBef>
                <a:spcPts val="0"/>
              </a:spcBef>
              <a:spcAft>
                <a:spcPts val="0"/>
              </a:spcAft>
              <a:buFontTx/>
              <a:buNone/>
              <a:tabLst/>
              <a:defRPr sz="1400" b="1">
                <a:solidFill>
                  <a:schemeClr val="bg1"/>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9" name="Picture 4" descr="\\psf\Host\Volumes\IOHD\G5-temp01_n\SuperStream\SS_PPT_2015\AI\PPT_4-3_Type_Agend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28" y="2355726"/>
            <a:ext cx="1440000" cy="255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8046" b="7323"/>
          <a:stretch/>
        </p:blipFill>
        <p:spPr>
          <a:xfrm>
            <a:off x="0" y="0"/>
            <a:ext cx="9144000" cy="5143500"/>
          </a:xfrm>
          <a:prstGeom prst="rect">
            <a:avLst/>
          </a:prstGeom>
        </p:spPr>
      </p:pic>
      <p:grpSp>
        <p:nvGrpSpPr>
          <p:cNvPr id="9" name="グループ化 8"/>
          <p:cNvGrpSpPr>
            <a:grpSpLocks noChangeAspect="1"/>
          </p:cNvGrpSpPr>
          <p:nvPr userDrawn="1"/>
        </p:nvGrpSpPr>
        <p:grpSpPr>
          <a:xfrm>
            <a:off x="7272300" y="231490"/>
            <a:ext cx="1458000" cy="321051"/>
            <a:chOff x="1154113" y="3752850"/>
            <a:chExt cx="5580063" cy="1228726"/>
          </a:xfrm>
        </p:grpSpPr>
        <p:sp>
          <p:nvSpPr>
            <p:cNvPr id="10"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4" name="フッター プレースホルダー 3"/>
          <p:cNvSpPr>
            <a:spLocks noGrp="1"/>
          </p:cNvSpPr>
          <p:nvPr>
            <p:ph type="ftr" sz="quarter" idx="11"/>
          </p:nvPr>
        </p:nvSpPr>
        <p:spPr/>
        <p:txBody>
          <a:bodyPr/>
          <a:lstStyle>
            <a:lvl1pPr>
              <a:defRPr>
                <a:solidFill>
                  <a:schemeClr val="bg2"/>
                </a:solidFill>
              </a:defRPr>
            </a:lvl1pPr>
          </a:lstStyle>
          <a:p>
            <a:r>
              <a:rPr lang="en-US" altLang="ja-JP"/>
              <a:t>©SuperStream Inc. All rights reserved.</a:t>
            </a:r>
            <a:endParaRPr lang="ja-JP" altLang="en-US" dirty="0"/>
          </a:p>
        </p:txBody>
      </p:sp>
      <p:sp>
        <p:nvSpPr>
          <p:cNvPr id="6" name="タイトル 1"/>
          <p:cNvSpPr>
            <a:spLocks noGrp="1"/>
          </p:cNvSpPr>
          <p:nvPr>
            <p:ph type="title"/>
          </p:nvPr>
        </p:nvSpPr>
        <p:spPr>
          <a:xfrm>
            <a:off x="359532" y="1620000"/>
            <a:ext cx="4824536" cy="1424313"/>
          </a:xfrm>
          <a:prstGeom prst="rect">
            <a:avLst/>
          </a:prstGeom>
        </p:spPr>
        <p:txBody>
          <a:bodyPr lIns="0" tIns="0" rIns="0" bIns="0" anchor="ctr" anchorCtr="0"/>
          <a:lstStyle>
            <a:lvl1pPr algn="l">
              <a:lnSpc>
                <a:spcPts val="3300"/>
              </a:lnSpc>
              <a:defRPr sz="2300" b="1">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228" name="図 227"/>
          <p:cNvPicPr>
            <a:picLocks noChangeAspect="1"/>
          </p:cNvPicPr>
          <p:nvPr userDrawn="1"/>
        </p:nvPicPr>
        <p:blipFill rotWithShape="1">
          <a:blip r:embed="rId2" cstate="print">
            <a:extLst>
              <a:ext uri="{28A0092B-C50C-407E-A947-70E740481C1C}">
                <a14:useLocalDpi xmlns:a14="http://schemas.microsoft.com/office/drawing/2010/main" val="0"/>
              </a:ext>
            </a:extLst>
          </a:blip>
          <a:srcRect r="3112" b="3772"/>
          <a:stretch/>
        </p:blipFill>
        <p:spPr>
          <a:xfrm>
            <a:off x="0" y="1"/>
            <a:ext cx="9144000" cy="5143500"/>
          </a:xfrm>
          <a:prstGeom prst="rect">
            <a:avLst/>
          </a:prstGeom>
        </p:spPr>
      </p:pic>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sp>
        <p:nvSpPr>
          <p:cNvPr id="4" name="フッター プレースホルダー 3"/>
          <p:cNvSpPr>
            <a:spLocks noGrp="1"/>
          </p:cNvSpPr>
          <p:nvPr>
            <p:ph type="ftr" sz="quarter" idx="11"/>
          </p:nvPr>
        </p:nvSpPr>
        <p:spPr/>
        <p:txBody>
          <a:bodyPr/>
          <a:lstStyle/>
          <a:p>
            <a:r>
              <a:rPr lang="en-US" altLang="ja-JP"/>
              <a:t>©SuperStream Inc. All rights reserved.</a:t>
            </a:r>
            <a:endParaRPr lang="ja-JP" altLang="en-US" dirty="0"/>
          </a:p>
        </p:txBody>
      </p:sp>
      <p:grpSp>
        <p:nvGrpSpPr>
          <p:cNvPr id="11" name="グループ化 10"/>
          <p:cNvGrpSpPr>
            <a:grpSpLocks noChangeAspect="1"/>
          </p:cNvGrpSpPr>
          <p:nvPr userDrawn="1"/>
        </p:nvGrpSpPr>
        <p:grpSpPr>
          <a:xfrm>
            <a:off x="7272300" y="231490"/>
            <a:ext cx="1458000" cy="321051"/>
            <a:chOff x="1154113" y="3752850"/>
            <a:chExt cx="5580063" cy="1228726"/>
          </a:xfrm>
        </p:grpSpPr>
        <p:sp>
          <p:nvSpPr>
            <p:cNvPr id="12" name="Freeform 46"/>
            <p:cNvSpPr>
              <a:spLocks/>
            </p:cNvSpPr>
            <p:nvPr/>
          </p:nvSpPr>
          <p:spPr bwMode="auto">
            <a:xfrm>
              <a:off x="1704976" y="3752850"/>
              <a:ext cx="171450" cy="173038"/>
            </a:xfrm>
            <a:custGeom>
              <a:avLst/>
              <a:gdLst>
                <a:gd name="T0" fmla="*/ 108 w 217"/>
                <a:gd name="T1" fmla="*/ 217 h 217"/>
                <a:gd name="T2" fmla="*/ 130 w 217"/>
                <a:gd name="T3" fmla="*/ 215 h 217"/>
                <a:gd name="T4" fmla="*/ 150 w 217"/>
                <a:gd name="T5" fmla="*/ 208 h 217"/>
                <a:gd name="T6" fmla="*/ 169 w 217"/>
                <a:gd name="T7" fmla="*/ 199 h 217"/>
                <a:gd name="T8" fmla="*/ 185 w 217"/>
                <a:gd name="T9" fmla="*/ 185 h 217"/>
                <a:gd name="T10" fmla="*/ 199 w 217"/>
                <a:gd name="T11" fmla="*/ 169 h 217"/>
                <a:gd name="T12" fmla="*/ 209 w 217"/>
                <a:gd name="T13" fmla="*/ 151 h 217"/>
                <a:gd name="T14" fmla="*/ 215 w 217"/>
                <a:gd name="T15" fmla="*/ 130 h 217"/>
                <a:gd name="T16" fmla="*/ 217 w 217"/>
                <a:gd name="T17" fmla="*/ 108 h 217"/>
                <a:gd name="T18" fmla="*/ 216 w 217"/>
                <a:gd name="T19" fmla="*/ 98 h 217"/>
                <a:gd name="T20" fmla="*/ 212 w 217"/>
                <a:gd name="T21" fmla="*/ 76 h 217"/>
                <a:gd name="T22" fmla="*/ 204 w 217"/>
                <a:gd name="T23" fmla="*/ 57 h 217"/>
                <a:gd name="T24" fmla="*/ 193 w 217"/>
                <a:gd name="T25" fmla="*/ 40 h 217"/>
                <a:gd name="T26" fmla="*/ 178 w 217"/>
                <a:gd name="T27" fmla="*/ 25 h 217"/>
                <a:gd name="T28" fmla="*/ 160 w 217"/>
                <a:gd name="T29" fmla="*/ 14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2 h 217"/>
                <a:gd name="T44" fmla="*/ 19 w 217"/>
                <a:gd name="T45" fmla="*/ 48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7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7"/>
                  </a:lnTo>
                  <a:lnTo>
                    <a:pt x="130" y="215"/>
                  </a:lnTo>
                  <a:lnTo>
                    <a:pt x="140" y="212"/>
                  </a:lnTo>
                  <a:lnTo>
                    <a:pt x="150" y="208"/>
                  </a:lnTo>
                  <a:lnTo>
                    <a:pt x="160" y="203"/>
                  </a:lnTo>
                  <a:lnTo>
                    <a:pt x="169" y="199"/>
                  </a:lnTo>
                  <a:lnTo>
                    <a:pt x="178" y="192"/>
                  </a:lnTo>
                  <a:lnTo>
                    <a:pt x="185" y="185"/>
                  </a:lnTo>
                  <a:lnTo>
                    <a:pt x="193" y="177"/>
                  </a:lnTo>
                  <a:lnTo>
                    <a:pt x="199" y="169"/>
                  </a:lnTo>
                  <a:lnTo>
                    <a:pt x="204" y="160"/>
                  </a:lnTo>
                  <a:lnTo>
                    <a:pt x="209" y="151"/>
                  </a:lnTo>
                  <a:lnTo>
                    <a:pt x="212" y="140"/>
                  </a:lnTo>
                  <a:lnTo>
                    <a:pt x="215" y="130"/>
                  </a:lnTo>
                  <a:lnTo>
                    <a:pt x="216" y="119"/>
                  </a:lnTo>
                  <a:lnTo>
                    <a:pt x="217" y="108"/>
                  </a:lnTo>
                  <a:lnTo>
                    <a:pt x="217" y="108"/>
                  </a:lnTo>
                  <a:lnTo>
                    <a:pt x="216" y="98"/>
                  </a:lnTo>
                  <a:lnTo>
                    <a:pt x="215" y="87"/>
                  </a:lnTo>
                  <a:lnTo>
                    <a:pt x="212" y="76"/>
                  </a:lnTo>
                  <a:lnTo>
                    <a:pt x="209" y="66"/>
                  </a:lnTo>
                  <a:lnTo>
                    <a:pt x="204" y="57"/>
                  </a:lnTo>
                  <a:lnTo>
                    <a:pt x="199" y="48"/>
                  </a:lnTo>
                  <a:lnTo>
                    <a:pt x="193" y="40"/>
                  </a:lnTo>
                  <a:lnTo>
                    <a:pt x="185" y="32"/>
                  </a:lnTo>
                  <a:lnTo>
                    <a:pt x="178" y="25"/>
                  </a:lnTo>
                  <a:lnTo>
                    <a:pt x="169" y="19"/>
                  </a:lnTo>
                  <a:lnTo>
                    <a:pt x="160" y="14"/>
                  </a:lnTo>
                  <a:lnTo>
                    <a:pt x="150" y="9"/>
                  </a:lnTo>
                  <a:lnTo>
                    <a:pt x="140" y="5"/>
                  </a:lnTo>
                  <a:lnTo>
                    <a:pt x="130" y="3"/>
                  </a:lnTo>
                  <a:lnTo>
                    <a:pt x="119" y="0"/>
                  </a:lnTo>
                  <a:lnTo>
                    <a:pt x="108" y="0"/>
                  </a:lnTo>
                  <a:lnTo>
                    <a:pt x="108" y="0"/>
                  </a:lnTo>
                  <a:lnTo>
                    <a:pt x="97" y="0"/>
                  </a:lnTo>
                  <a:lnTo>
                    <a:pt x="86" y="3"/>
                  </a:lnTo>
                  <a:lnTo>
                    <a:pt x="76" y="5"/>
                  </a:lnTo>
                  <a:lnTo>
                    <a:pt x="66" y="9"/>
                  </a:lnTo>
                  <a:lnTo>
                    <a:pt x="56" y="14"/>
                  </a:lnTo>
                  <a:lnTo>
                    <a:pt x="47" y="19"/>
                  </a:lnTo>
                  <a:lnTo>
                    <a:pt x="39" y="25"/>
                  </a:lnTo>
                  <a:lnTo>
                    <a:pt x="31" y="32"/>
                  </a:lnTo>
                  <a:lnTo>
                    <a:pt x="25" y="40"/>
                  </a:lnTo>
                  <a:lnTo>
                    <a:pt x="19" y="48"/>
                  </a:lnTo>
                  <a:lnTo>
                    <a:pt x="13" y="57"/>
                  </a:lnTo>
                  <a:lnTo>
                    <a:pt x="8" y="66"/>
                  </a:lnTo>
                  <a:lnTo>
                    <a:pt x="5" y="76"/>
                  </a:lnTo>
                  <a:lnTo>
                    <a:pt x="2" y="87"/>
                  </a:lnTo>
                  <a:lnTo>
                    <a:pt x="0" y="98"/>
                  </a:lnTo>
                  <a:lnTo>
                    <a:pt x="0" y="108"/>
                  </a:lnTo>
                  <a:lnTo>
                    <a:pt x="0" y="108"/>
                  </a:lnTo>
                  <a:lnTo>
                    <a:pt x="0" y="119"/>
                  </a:lnTo>
                  <a:lnTo>
                    <a:pt x="2" y="130"/>
                  </a:lnTo>
                  <a:lnTo>
                    <a:pt x="5" y="140"/>
                  </a:lnTo>
                  <a:lnTo>
                    <a:pt x="8" y="151"/>
                  </a:lnTo>
                  <a:lnTo>
                    <a:pt x="13" y="160"/>
                  </a:lnTo>
                  <a:lnTo>
                    <a:pt x="19" y="169"/>
                  </a:lnTo>
                  <a:lnTo>
                    <a:pt x="25" y="177"/>
                  </a:lnTo>
                  <a:lnTo>
                    <a:pt x="31" y="185"/>
                  </a:lnTo>
                  <a:lnTo>
                    <a:pt x="39" y="192"/>
                  </a:lnTo>
                  <a:lnTo>
                    <a:pt x="47" y="199"/>
                  </a:lnTo>
                  <a:lnTo>
                    <a:pt x="56" y="203"/>
                  </a:lnTo>
                  <a:lnTo>
                    <a:pt x="66" y="208"/>
                  </a:lnTo>
                  <a:lnTo>
                    <a:pt x="76" y="212"/>
                  </a:lnTo>
                  <a:lnTo>
                    <a:pt x="86" y="215"/>
                  </a:lnTo>
                  <a:lnTo>
                    <a:pt x="97" y="217"/>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47"/>
            <p:cNvSpPr>
              <a:spLocks/>
            </p:cNvSpPr>
            <p:nvPr/>
          </p:nvSpPr>
          <p:spPr bwMode="auto">
            <a:xfrm>
              <a:off x="2024063" y="385603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1 h 217"/>
                <a:gd name="T16" fmla="*/ 217 w 217"/>
                <a:gd name="T17" fmla="*/ 108 h 217"/>
                <a:gd name="T18" fmla="*/ 216 w 217"/>
                <a:gd name="T19" fmla="*/ 97 h 217"/>
                <a:gd name="T20" fmla="*/ 212 w 217"/>
                <a:gd name="T21" fmla="*/ 76 h 217"/>
                <a:gd name="T22" fmla="*/ 203 w 217"/>
                <a:gd name="T23" fmla="*/ 57 h 217"/>
                <a:gd name="T24" fmla="*/ 192 w 217"/>
                <a:gd name="T25" fmla="*/ 40 h 217"/>
                <a:gd name="T26" fmla="*/ 177 w 217"/>
                <a:gd name="T27" fmla="*/ 25 h 217"/>
                <a:gd name="T28" fmla="*/ 160 w 217"/>
                <a:gd name="T29" fmla="*/ 13 h 217"/>
                <a:gd name="T30" fmla="*/ 140 w 217"/>
                <a:gd name="T31" fmla="*/ 5 h 217"/>
                <a:gd name="T32" fmla="*/ 119 w 217"/>
                <a:gd name="T33" fmla="*/ 0 h 217"/>
                <a:gd name="T34" fmla="*/ 108 w 217"/>
                <a:gd name="T35" fmla="*/ 0 h 217"/>
                <a:gd name="T36" fmla="*/ 86 w 217"/>
                <a:gd name="T37" fmla="*/ 3 h 217"/>
                <a:gd name="T38" fmla="*/ 66 w 217"/>
                <a:gd name="T39" fmla="*/ 9 h 217"/>
                <a:gd name="T40" fmla="*/ 47 w 217"/>
                <a:gd name="T41" fmla="*/ 19 h 217"/>
                <a:gd name="T42" fmla="*/ 31 w 217"/>
                <a:gd name="T43" fmla="*/ 31 h 217"/>
                <a:gd name="T44" fmla="*/ 17 w 217"/>
                <a:gd name="T45" fmla="*/ 47 h 217"/>
                <a:gd name="T46" fmla="*/ 8 w 217"/>
                <a:gd name="T47" fmla="*/ 66 h 217"/>
                <a:gd name="T48" fmla="*/ 1 w 217"/>
                <a:gd name="T49" fmla="*/ 87 h 217"/>
                <a:gd name="T50" fmla="*/ 0 w 217"/>
                <a:gd name="T51" fmla="*/ 108 h 217"/>
                <a:gd name="T52" fmla="*/ 0 w 217"/>
                <a:gd name="T53" fmla="*/ 119 h 217"/>
                <a:gd name="T54" fmla="*/ 4 w 217"/>
                <a:gd name="T55" fmla="*/ 140 h 217"/>
                <a:gd name="T56" fmla="*/ 13 w 217"/>
                <a:gd name="T57" fmla="*/ 160 h 217"/>
                <a:gd name="T58" fmla="*/ 25 w 217"/>
                <a:gd name="T59" fmla="*/ 178 h 217"/>
                <a:gd name="T60" fmla="*/ 39 w 217"/>
                <a:gd name="T61" fmla="*/ 193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3"/>
                  </a:lnTo>
                  <a:lnTo>
                    <a:pt x="185" y="185"/>
                  </a:lnTo>
                  <a:lnTo>
                    <a:pt x="192" y="178"/>
                  </a:lnTo>
                  <a:lnTo>
                    <a:pt x="199" y="169"/>
                  </a:lnTo>
                  <a:lnTo>
                    <a:pt x="203" y="160"/>
                  </a:lnTo>
                  <a:lnTo>
                    <a:pt x="208" y="150"/>
                  </a:lnTo>
                  <a:lnTo>
                    <a:pt x="212" y="140"/>
                  </a:lnTo>
                  <a:lnTo>
                    <a:pt x="215" y="131"/>
                  </a:lnTo>
                  <a:lnTo>
                    <a:pt x="216" y="119"/>
                  </a:lnTo>
                  <a:lnTo>
                    <a:pt x="217" y="108"/>
                  </a:lnTo>
                  <a:lnTo>
                    <a:pt x="217" y="108"/>
                  </a:lnTo>
                  <a:lnTo>
                    <a:pt x="216" y="97"/>
                  </a:lnTo>
                  <a:lnTo>
                    <a:pt x="215" y="87"/>
                  </a:lnTo>
                  <a:lnTo>
                    <a:pt x="212" y="76"/>
                  </a:lnTo>
                  <a:lnTo>
                    <a:pt x="208" y="66"/>
                  </a:lnTo>
                  <a:lnTo>
                    <a:pt x="203" y="57"/>
                  </a:lnTo>
                  <a:lnTo>
                    <a:pt x="199" y="47"/>
                  </a:lnTo>
                  <a:lnTo>
                    <a:pt x="192" y="40"/>
                  </a:lnTo>
                  <a:lnTo>
                    <a:pt x="185" y="31"/>
                  </a:lnTo>
                  <a:lnTo>
                    <a:pt x="177" y="25"/>
                  </a:lnTo>
                  <a:lnTo>
                    <a:pt x="169" y="19"/>
                  </a:lnTo>
                  <a:lnTo>
                    <a:pt x="160" y="13"/>
                  </a:lnTo>
                  <a:lnTo>
                    <a:pt x="150" y="9"/>
                  </a:lnTo>
                  <a:lnTo>
                    <a:pt x="140" y="5"/>
                  </a:lnTo>
                  <a:lnTo>
                    <a:pt x="130" y="3"/>
                  </a:lnTo>
                  <a:lnTo>
                    <a:pt x="119" y="0"/>
                  </a:lnTo>
                  <a:lnTo>
                    <a:pt x="108" y="0"/>
                  </a:lnTo>
                  <a:lnTo>
                    <a:pt x="108" y="0"/>
                  </a:lnTo>
                  <a:lnTo>
                    <a:pt x="97" y="0"/>
                  </a:lnTo>
                  <a:lnTo>
                    <a:pt x="86" y="3"/>
                  </a:lnTo>
                  <a:lnTo>
                    <a:pt x="76" y="5"/>
                  </a:lnTo>
                  <a:lnTo>
                    <a:pt x="66" y="9"/>
                  </a:lnTo>
                  <a:lnTo>
                    <a:pt x="56" y="13"/>
                  </a:lnTo>
                  <a:lnTo>
                    <a:pt x="47" y="19"/>
                  </a:lnTo>
                  <a:lnTo>
                    <a:pt x="39" y="25"/>
                  </a:lnTo>
                  <a:lnTo>
                    <a:pt x="31" y="31"/>
                  </a:lnTo>
                  <a:lnTo>
                    <a:pt x="25" y="40"/>
                  </a:lnTo>
                  <a:lnTo>
                    <a:pt x="17" y="47"/>
                  </a:lnTo>
                  <a:lnTo>
                    <a:pt x="13" y="57"/>
                  </a:lnTo>
                  <a:lnTo>
                    <a:pt x="8" y="66"/>
                  </a:lnTo>
                  <a:lnTo>
                    <a:pt x="4" y="76"/>
                  </a:lnTo>
                  <a:lnTo>
                    <a:pt x="1" y="87"/>
                  </a:lnTo>
                  <a:lnTo>
                    <a:pt x="0" y="97"/>
                  </a:lnTo>
                  <a:lnTo>
                    <a:pt x="0" y="108"/>
                  </a:lnTo>
                  <a:lnTo>
                    <a:pt x="0" y="108"/>
                  </a:lnTo>
                  <a:lnTo>
                    <a:pt x="0" y="119"/>
                  </a:lnTo>
                  <a:lnTo>
                    <a:pt x="1" y="131"/>
                  </a:lnTo>
                  <a:lnTo>
                    <a:pt x="4" y="140"/>
                  </a:lnTo>
                  <a:lnTo>
                    <a:pt x="8" y="150"/>
                  </a:lnTo>
                  <a:lnTo>
                    <a:pt x="13" y="160"/>
                  </a:lnTo>
                  <a:lnTo>
                    <a:pt x="17" y="169"/>
                  </a:lnTo>
                  <a:lnTo>
                    <a:pt x="25" y="178"/>
                  </a:lnTo>
                  <a:lnTo>
                    <a:pt x="31" y="185"/>
                  </a:lnTo>
                  <a:lnTo>
                    <a:pt x="39" y="193"/>
                  </a:lnTo>
                  <a:lnTo>
                    <a:pt x="47" y="199"/>
                  </a:lnTo>
                  <a:lnTo>
                    <a:pt x="56" y="204"/>
                  </a:lnTo>
                  <a:lnTo>
                    <a:pt x="66" y="209"/>
                  </a:lnTo>
                  <a:lnTo>
                    <a:pt x="76" y="212"/>
                  </a:lnTo>
                  <a:lnTo>
                    <a:pt x="86" y="215"/>
                  </a:lnTo>
                  <a:lnTo>
                    <a:pt x="97" y="216"/>
                  </a:lnTo>
                  <a:lnTo>
                    <a:pt x="108" y="217"/>
                  </a:lnTo>
                  <a:lnTo>
                    <a:pt x="108" y="2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48"/>
            <p:cNvSpPr>
              <a:spLocks noEditPoints="1"/>
            </p:cNvSpPr>
            <p:nvPr/>
          </p:nvSpPr>
          <p:spPr bwMode="auto">
            <a:xfrm>
              <a:off x="1154113" y="3951288"/>
              <a:ext cx="1168400" cy="971550"/>
            </a:xfrm>
            <a:custGeom>
              <a:avLst/>
              <a:gdLst>
                <a:gd name="T0" fmla="*/ 1069 w 1472"/>
                <a:gd name="T1" fmla="*/ 229 h 1223"/>
                <a:gd name="T2" fmla="*/ 967 w 1472"/>
                <a:gd name="T3" fmla="*/ 132 h 1223"/>
                <a:gd name="T4" fmla="*/ 800 w 1472"/>
                <a:gd name="T5" fmla="*/ 77 h 1223"/>
                <a:gd name="T6" fmla="*/ 599 w 1472"/>
                <a:gd name="T7" fmla="*/ 160 h 1223"/>
                <a:gd name="T8" fmla="*/ 516 w 1472"/>
                <a:gd name="T9" fmla="*/ 359 h 1223"/>
                <a:gd name="T10" fmla="*/ 448 w 1472"/>
                <a:gd name="T11" fmla="*/ 524 h 1223"/>
                <a:gd name="T12" fmla="*/ 283 w 1472"/>
                <a:gd name="T13" fmla="*/ 592 h 1223"/>
                <a:gd name="T14" fmla="*/ 200 w 1472"/>
                <a:gd name="T15" fmla="*/ 554 h 1223"/>
                <a:gd name="T16" fmla="*/ 176 w 1472"/>
                <a:gd name="T17" fmla="*/ 468 h 1223"/>
                <a:gd name="T18" fmla="*/ 216 w 1472"/>
                <a:gd name="T19" fmla="*/ 327 h 1223"/>
                <a:gd name="T20" fmla="*/ 310 w 1472"/>
                <a:gd name="T21" fmla="*/ 218 h 1223"/>
                <a:gd name="T22" fmla="*/ 442 w 1472"/>
                <a:gd name="T23" fmla="*/ 158 h 1223"/>
                <a:gd name="T24" fmla="*/ 272 w 1472"/>
                <a:gd name="T25" fmla="*/ 36 h 1223"/>
                <a:gd name="T26" fmla="*/ 74 w 1472"/>
                <a:gd name="T27" fmla="*/ 222 h 1223"/>
                <a:gd name="T28" fmla="*/ 1 w 1472"/>
                <a:gd name="T29" fmla="*/ 446 h 1223"/>
                <a:gd name="T30" fmla="*/ 33 w 1472"/>
                <a:gd name="T31" fmla="*/ 704 h 1223"/>
                <a:gd name="T32" fmla="*/ 191 w 1472"/>
                <a:gd name="T33" fmla="*/ 981 h 1223"/>
                <a:gd name="T34" fmla="*/ 450 w 1472"/>
                <a:gd name="T35" fmla="*/ 1164 h 1223"/>
                <a:gd name="T36" fmla="*/ 737 w 1472"/>
                <a:gd name="T37" fmla="*/ 1223 h 1223"/>
                <a:gd name="T38" fmla="*/ 951 w 1472"/>
                <a:gd name="T39" fmla="*/ 1190 h 1223"/>
                <a:gd name="T40" fmla="*/ 1179 w 1472"/>
                <a:gd name="T41" fmla="*/ 1072 h 1223"/>
                <a:gd name="T42" fmla="*/ 1394 w 1472"/>
                <a:gd name="T43" fmla="*/ 814 h 1223"/>
                <a:gd name="T44" fmla="*/ 1468 w 1472"/>
                <a:gd name="T45" fmla="*/ 566 h 1223"/>
                <a:gd name="T46" fmla="*/ 1424 w 1472"/>
                <a:gd name="T47" fmla="*/ 327 h 1223"/>
                <a:gd name="T48" fmla="*/ 1219 w 1472"/>
                <a:gd name="T49" fmla="*/ 204 h 1223"/>
                <a:gd name="T50" fmla="*/ 1041 w 1472"/>
                <a:gd name="T51" fmla="*/ 245 h 1223"/>
                <a:gd name="T52" fmla="*/ 1022 w 1472"/>
                <a:gd name="T53" fmla="*/ 258 h 1223"/>
                <a:gd name="T54" fmla="*/ 1008 w 1472"/>
                <a:gd name="T55" fmla="*/ 269 h 1223"/>
                <a:gd name="T56" fmla="*/ 992 w 1472"/>
                <a:gd name="T57" fmla="*/ 284 h 1223"/>
                <a:gd name="T58" fmla="*/ 737 w 1472"/>
                <a:gd name="T59" fmla="*/ 1046 h 1223"/>
                <a:gd name="T60" fmla="*/ 453 w 1472"/>
                <a:gd name="T61" fmla="*/ 970 h 1223"/>
                <a:gd name="T62" fmla="*/ 252 w 1472"/>
                <a:gd name="T63" fmla="*/ 767 h 1223"/>
                <a:gd name="T64" fmla="*/ 402 w 1472"/>
                <a:gd name="T65" fmla="*/ 751 h 1223"/>
                <a:gd name="T66" fmla="*/ 557 w 1472"/>
                <a:gd name="T67" fmla="*/ 663 h 1223"/>
                <a:gd name="T68" fmla="*/ 654 w 1472"/>
                <a:gd name="T69" fmla="*/ 534 h 1223"/>
                <a:gd name="T70" fmla="*/ 692 w 1472"/>
                <a:gd name="T71" fmla="*/ 359 h 1223"/>
                <a:gd name="T72" fmla="*/ 723 w 1472"/>
                <a:gd name="T73" fmla="*/ 284 h 1223"/>
                <a:gd name="T74" fmla="*/ 800 w 1472"/>
                <a:gd name="T75" fmla="*/ 251 h 1223"/>
                <a:gd name="T76" fmla="*/ 882 w 1472"/>
                <a:gd name="T77" fmla="*/ 291 h 1223"/>
                <a:gd name="T78" fmla="*/ 907 w 1472"/>
                <a:gd name="T79" fmla="*/ 486 h 1223"/>
                <a:gd name="T80" fmla="*/ 879 w 1472"/>
                <a:gd name="T81" fmla="*/ 596 h 1223"/>
                <a:gd name="T82" fmla="*/ 742 w 1472"/>
                <a:gd name="T83" fmla="*/ 709 h 1223"/>
                <a:gd name="T84" fmla="*/ 897 w 1472"/>
                <a:gd name="T85" fmla="*/ 829 h 1223"/>
                <a:gd name="T86" fmla="*/ 1014 w 1472"/>
                <a:gd name="T87" fmla="*/ 713 h 1223"/>
                <a:gd name="T88" fmla="*/ 1078 w 1472"/>
                <a:gd name="T89" fmla="*/ 547 h 1223"/>
                <a:gd name="T90" fmla="*/ 1095 w 1472"/>
                <a:gd name="T91" fmla="*/ 435 h 1223"/>
                <a:gd name="T92" fmla="*/ 1168 w 1472"/>
                <a:gd name="T93" fmla="*/ 380 h 1223"/>
                <a:gd name="T94" fmla="*/ 1250 w 1472"/>
                <a:gd name="T95" fmla="*/ 397 h 1223"/>
                <a:gd name="T96" fmla="*/ 1296 w 1472"/>
                <a:gd name="T97" fmla="*/ 475 h 1223"/>
                <a:gd name="T98" fmla="*/ 1250 w 1472"/>
                <a:gd name="T99" fmla="*/ 709 h 1223"/>
                <a:gd name="T100" fmla="*/ 1065 w 1472"/>
                <a:gd name="T101" fmla="*/ 940 h 1223"/>
                <a:gd name="T102" fmla="*/ 737 w 1472"/>
                <a:gd name="T103" fmla="*/ 1046 h 1223"/>
                <a:gd name="T104" fmla="*/ 970 w 1472"/>
                <a:gd name="T105" fmla="*/ 307 h 1223"/>
                <a:gd name="T106" fmla="*/ 962 w 1472"/>
                <a:gd name="T107" fmla="*/ 318 h 1223"/>
                <a:gd name="T108" fmla="*/ 948 w 1472"/>
                <a:gd name="T109" fmla="*/ 339 h 1223"/>
                <a:gd name="T110" fmla="*/ 940 w 1472"/>
                <a:gd name="T111" fmla="*/ 353 h 1223"/>
                <a:gd name="T112" fmla="*/ 928 w 1472"/>
                <a:gd name="T113" fmla="*/ 378 h 1223"/>
                <a:gd name="T114" fmla="*/ 924 w 1472"/>
                <a:gd name="T115" fmla="*/ 389 h 1223"/>
                <a:gd name="T116" fmla="*/ 915 w 1472"/>
                <a:gd name="T117" fmla="*/ 416 h 1223"/>
                <a:gd name="T118" fmla="*/ 912 w 1472"/>
                <a:gd name="T119" fmla="*/ 430 h 1223"/>
                <a:gd name="T120" fmla="*/ 908 w 1472"/>
                <a:gd name="T121" fmla="*/ 459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2" h="1223">
                  <a:moveTo>
                    <a:pt x="1189" y="203"/>
                  </a:moveTo>
                  <a:lnTo>
                    <a:pt x="1189" y="203"/>
                  </a:lnTo>
                  <a:lnTo>
                    <a:pt x="1172" y="203"/>
                  </a:lnTo>
                  <a:lnTo>
                    <a:pt x="1153" y="204"/>
                  </a:lnTo>
                  <a:lnTo>
                    <a:pt x="1136" y="208"/>
                  </a:lnTo>
                  <a:lnTo>
                    <a:pt x="1119" y="212"/>
                  </a:lnTo>
                  <a:lnTo>
                    <a:pt x="1101" y="217"/>
                  </a:lnTo>
                  <a:lnTo>
                    <a:pt x="1085" y="223"/>
                  </a:lnTo>
                  <a:lnTo>
                    <a:pt x="1069" y="229"/>
                  </a:lnTo>
                  <a:lnTo>
                    <a:pt x="1054" y="238"/>
                  </a:lnTo>
                  <a:lnTo>
                    <a:pt x="1054" y="238"/>
                  </a:lnTo>
                  <a:lnTo>
                    <a:pt x="1045" y="219"/>
                  </a:lnTo>
                  <a:lnTo>
                    <a:pt x="1034" y="203"/>
                  </a:lnTo>
                  <a:lnTo>
                    <a:pt x="1023" y="187"/>
                  </a:lnTo>
                  <a:lnTo>
                    <a:pt x="1011" y="172"/>
                  </a:lnTo>
                  <a:lnTo>
                    <a:pt x="997" y="157"/>
                  </a:lnTo>
                  <a:lnTo>
                    <a:pt x="983" y="145"/>
                  </a:lnTo>
                  <a:lnTo>
                    <a:pt x="967" y="132"/>
                  </a:lnTo>
                  <a:lnTo>
                    <a:pt x="951" y="121"/>
                  </a:lnTo>
                  <a:lnTo>
                    <a:pt x="935" y="111"/>
                  </a:lnTo>
                  <a:lnTo>
                    <a:pt x="918" y="103"/>
                  </a:lnTo>
                  <a:lnTo>
                    <a:pt x="899" y="94"/>
                  </a:lnTo>
                  <a:lnTo>
                    <a:pt x="881" y="88"/>
                  </a:lnTo>
                  <a:lnTo>
                    <a:pt x="861" y="83"/>
                  </a:lnTo>
                  <a:lnTo>
                    <a:pt x="841" y="79"/>
                  </a:lnTo>
                  <a:lnTo>
                    <a:pt x="820" y="77"/>
                  </a:lnTo>
                  <a:lnTo>
                    <a:pt x="800" y="77"/>
                  </a:lnTo>
                  <a:lnTo>
                    <a:pt x="800" y="77"/>
                  </a:lnTo>
                  <a:lnTo>
                    <a:pt x="770" y="78"/>
                  </a:lnTo>
                  <a:lnTo>
                    <a:pt x="743" y="81"/>
                  </a:lnTo>
                  <a:lnTo>
                    <a:pt x="716" y="89"/>
                  </a:lnTo>
                  <a:lnTo>
                    <a:pt x="690" y="99"/>
                  </a:lnTo>
                  <a:lnTo>
                    <a:pt x="665" y="110"/>
                  </a:lnTo>
                  <a:lnTo>
                    <a:pt x="641" y="125"/>
                  </a:lnTo>
                  <a:lnTo>
                    <a:pt x="619" y="141"/>
                  </a:lnTo>
                  <a:lnTo>
                    <a:pt x="599" y="160"/>
                  </a:lnTo>
                  <a:lnTo>
                    <a:pt x="582" y="179"/>
                  </a:lnTo>
                  <a:lnTo>
                    <a:pt x="564" y="202"/>
                  </a:lnTo>
                  <a:lnTo>
                    <a:pt x="551" y="224"/>
                  </a:lnTo>
                  <a:lnTo>
                    <a:pt x="538" y="249"/>
                  </a:lnTo>
                  <a:lnTo>
                    <a:pt x="530" y="275"/>
                  </a:lnTo>
                  <a:lnTo>
                    <a:pt x="522" y="302"/>
                  </a:lnTo>
                  <a:lnTo>
                    <a:pt x="518" y="331"/>
                  </a:lnTo>
                  <a:lnTo>
                    <a:pt x="516" y="359"/>
                  </a:lnTo>
                  <a:lnTo>
                    <a:pt x="516" y="359"/>
                  </a:lnTo>
                  <a:lnTo>
                    <a:pt x="515" y="383"/>
                  </a:lnTo>
                  <a:lnTo>
                    <a:pt x="512" y="405"/>
                  </a:lnTo>
                  <a:lnTo>
                    <a:pt x="506" y="428"/>
                  </a:lnTo>
                  <a:lnTo>
                    <a:pt x="499" y="449"/>
                  </a:lnTo>
                  <a:lnTo>
                    <a:pt x="489" y="470"/>
                  </a:lnTo>
                  <a:lnTo>
                    <a:pt x="477" y="488"/>
                  </a:lnTo>
                  <a:lnTo>
                    <a:pt x="464" y="507"/>
                  </a:lnTo>
                  <a:lnTo>
                    <a:pt x="448" y="524"/>
                  </a:lnTo>
                  <a:lnTo>
                    <a:pt x="448" y="524"/>
                  </a:lnTo>
                  <a:lnTo>
                    <a:pt x="430" y="540"/>
                  </a:lnTo>
                  <a:lnTo>
                    <a:pt x="412" y="554"/>
                  </a:lnTo>
                  <a:lnTo>
                    <a:pt x="393" y="565"/>
                  </a:lnTo>
                  <a:lnTo>
                    <a:pt x="372" y="575"/>
                  </a:lnTo>
                  <a:lnTo>
                    <a:pt x="351" y="583"/>
                  </a:lnTo>
                  <a:lnTo>
                    <a:pt x="329" y="589"/>
                  </a:lnTo>
                  <a:lnTo>
                    <a:pt x="306" y="592"/>
                  </a:lnTo>
                  <a:lnTo>
                    <a:pt x="283" y="592"/>
                  </a:lnTo>
                  <a:lnTo>
                    <a:pt x="283" y="592"/>
                  </a:lnTo>
                  <a:lnTo>
                    <a:pt x="272" y="592"/>
                  </a:lnTo>
                  <a:lnTo>
                    <a:pt x="262" y="591"/>
                  </a:lnTo>
                  <a:lnTo>
                    <a:pt x="251" y="589"/>
                  </a:lnTo>
                  <a:lnTo>
                    <a:pt x="241" y="585"/>
                  </a:lnTo>
                  <a:lnTo>
                    <a:pt x="232" y="580"/>
                  </a:lnTo>
                  <a:lnTo>
                    <a:pt x="223" y="575"/>
                  </a:lnTo>
                  <a:lnTo>
                    <a:pt x="215" y="569"/>
                  </a:lnTo>
                  <a:lnTo>
                    <a:pt x="207" y="561"/>
                  </a:lnTo>
                  <a:lnTo>
                    <a:pt x="200" y="554"/>
                  </a:lnTo>
                  <a:lnTo>
                    <a:pt x="193" y="545"/>
                  </a:lnTo>
                  <a:lnTo>
                    <a:pt x="189" y="537"/>
                  </a:lnTo>
                  <a:lnTo>
                    <a:pt x="184" y="527"/>
                  </a:lnTo>
                  <a:lnTo>
                    <a:pt x="180" y="518"/>
                  </a:lnTo>
                  <a:lnTo>
                    <a:pt x="177" y="507"/>
                  </a:lnTo>
                  <a:lnTo>
                    <a:pt x="176" y="497"/>
                  </a:lnTo>
                  <a:lnTo>
                    <a:pt x="175" y="486"/>
                  </a:lnTo>
                  <a:lnTo>
                    <a:pt x="175" y="486"/>
                  </a:lnTo>
                  <a:lnTo>
                    <a:pt x="176" y="468"/>
                  </a:lnTo>
                  <a:lnTo>
                    <a:pt x="177" y="451"/>
                  </a:lnTo>
                  <a:lnTo>
                    <a:pt x="180" y="435"/>
                  </a:lnTo>
                  <a:lnTo>
                    <a:pt x="182" y="419"/>
                  </a:lnTo>
                  <a:lnTo>
                    <a:pt x="186" y="403"/>
                  </a:lnTo>
                  <a:lnTo>
                    <a:pt x="191" y="387"/>
                  </a:lnTo>
                  <a:lnTo>
                    <a:pt x="196" y="370"/>
                  </a:lnTo>
                  <a:lnTo>
                    <a:pt x="202" y="356"/>
                  </a:lnTo>
                  <a:lnTo>
                    <a:pt x="208" y="341"/>
                  </a:lnTo>
                  <a:lnTo>
                    <a:pt x="216" y="327"/>
                  </a:lnTo>
                  <a:lnTo>
                    <a:pt x="223" y="312"/>
                  </a:lnTo>
                  <a:lnTo>
                    <a:pt x="232" y="299"/>
                  </a:lnTo>
                  <a:lnTo>
                    <a:pt x="242" y="286"/>
                  </a:lnTo>
                  <a:lnTo>
                    <a:pt x="252" y="274"/>
                  </a:lnTo>
                  <a:lnTo>
                    <a:pt x="262" y="261"/>
                  </a:lnTo>
                  <a:lnTo>
                    <a:pt x="273" y="250"/>
                  </a:lnTo>
                  <a:lnTo>
                    <a:pt x="285" y="239"/>
                  </a:lnTo>
                  <a:lnTo>
                    <a:pt x="296" y="228"/>
                  </a:lnTo>
                  <a:lnTo>
                    <a:pt x="310" y="218"/>
                  </a:lnTo>
                  <a:lnTo>
                    <a:pt x="322" y="209"/>
                  </a:lnTo>
                  <a:lnTo>
                    <a:pt x="336" y="201"/>
                  </a:lnTo>
                  <a:lnTo>
                    <a:pt x="350" y="192"/>
                  </a:lnTo>
                  <a:lnTo>
                    <a:pt x="365" y="184"/>
                  </a:lnTo>
                  <a:lnTo>
                    <a:pt x="380" y="178"/>
                  </a:lnTo>
                  <a:lnTo>
                    <a:pt x="394" y="172"/>
                  </a:lnTo>
                  <a:lnTo>
                    <a:pt x="411" y="167"/>
                  </a:lnTo>
                  <a:lnTo>
                    <a:pt x="425" y="162"/>
                  </a:lnTo>
                  <a:lnTo>
                    <a:pt x="442" y="158"/>
                  </a:lnTo>
                  <a:lnTo>
                    <a:pt x="459" y="156"/>
                  </a:lnTo>
                  <a:lnTo>
                    <a:pt x="475" y="153"/>
                  </a:lnTo>
                  <a:lnTo>
                    <a:pt x="492" y="152"/>
                  </a:lnTo>
                  <a:lnTo>
                    <a:pt x="510" y="152"/>
                  </a:lnTo>
                  <a:lnTo>
                    <a:pt x="357" y="0"/>
                  </a:lnTo>
                  <a:lnTo>
                    <a:pt x="357" y="0"/>
                  </a:lnTo>
                  <a:lnTo>
                    <a:pt x="327" y="10"/>
                  </a:lnTo>
                  <a:lnTo>
                    <a:pt x="299" y="22"/>
                  </a:lnTo>
                  <a:lnTo>
                    <a:pt x="272" y="36"/>
                  </a:lnTo>
                  <a:lnTo>
                    <a:pt x="244" y="50"/>
                  </a:lnTo>
                  <a:lnTo>
                    <a:pt x="220" y="67"/>
                  </a:lnTo>
                  <a:lnTo>
                    <a:pt x="195" y="85"/>
                  </a:lnTo>
                  <a:lnTo>
                    <a:pt x="171" y="105"/>
                  </a:lnTo>
                  <a:lnTo>
                    <a:pt x="149" y="126"/>
                  </a:lnTo>
                  <a:lnTo>
                    <a:pt x="128" y="147"/>
                  </a:lnTo>
                  <a:lnTo>
                    <a:pt x="109" y="171"/>
                  </a:lnTo>
                  <a:lnTo>
                    <a:pt x="91" y="196"/>
                  </a:lnTo>
                  <a:lnTo>
                    <a:pt x="74" y="222"/>
                  </a:lnTo>
                  <a:lnTo>
                    <a:pt x="58" y="248"/>
                  </a:lnTo>
                  <a:lnTo>
                    <a:pt x="46" y="276"/>
                  </a:lnTo>
                  <a:lnTo>
                    <a:pt x="33" y="305"/>
                  </a:lnTo>
                  <a:lnTo>
                    <a:pt x="24" y="333"/>
                  </a:lnTo>
                  <a:lnTo>
                    <a:pt x="24" y="333"/>
                  </a:lnTo>
                  <a:lnTo>
                    <a:pt x="14" y="370"/>
                  </a:lnTo>
                  <a:lnTo>
                    <a:pt x="6" y="408"/>
                  </a:lnTo>
                  <a:lnTo>
                    <a:pt x="4" y="426"/>
                  </a:lnTo>
                  <a:lnTo>
                    <a:pt x="1" y="446"/>
                  </a:lnTo>
                  <a:lnTo>
                    <a:pt x="0" y="466"/>
                  </a:lnTo>
                  <a:lnTo>
                    <a:pt x="0" y="486"/>
                  </a:lnTo>
                  <a:lnTo>
                    <a:pt x="0" y="486"/>
                  </a:lnTo>
                  <a:lnTo>
                    <a:pt x="1" y="523"/>
                  </a:lnTo>
                  <a:lnTo>
                    <a:pt x="4" y="560"/>
                  </a:lnTo>
                  <a:lnTo>
                    <a:pt x="9" y="597"/>
                  </a:lnTo>
                  <a:lnTo>
                    <a:pt x="15" y="633"/>
                  </a:lnTo>
                  <a:lnTo>
                    <a:pt x="22" y="669"/>
                  </a:lnTo>
                  <a:lnTo>
                    <a:pt x="33" y="704"/>
                  </a:lnTo>
                  <a:lnTo>
                    <a:pt x="45" y="739"/>
                  </a:lnTo>
                  <a:lnTo>
                    <a:pt x="58" y="772"/>
                  </a:lnTo>
                  <a:lnTo>
                    <a:pt x="72" y="805"/>
                  </a:lnTo>
                  <a:lnTo>
                    <a:pt x="89" y="837"/>
                  </a:lnTo>
                  <a:lnTo>
                    <a:pt x="107" y="868"/>
                  </a:lnTo>
                  <a:lnTo>
                    <a:pt x="125" y="898"/>
                  </a:lnTo>
                  <a:lnTo>
                    <a:pt x="146" y="926"/>
                  </a:lnTo>
                  <a:lnTo>
                    <a:pt x="169" y="953"/>
                  </a:lnTo>
                  <a:lnTo>
                    <a:pt x="191" y="981"/>
                  </a:lnTo>
                  <a:lnTo>
                    <a:pt x="216" y="1007"/>
                  </a:lnTo>
                  <a:lnTo>
                    <a:pt x="242" y="1030"/>
                  </a:lnTo>
                  <a:lnTo>
                    <a:pt x="268" y="1054"/>
                  </a:lnTo>
                  <a:lnTo>
                    <a:pt x="296" y="1076"/>
                  </a:lnTo>
                  <a:lnTo>
                    <a:pt x="325" y="1096"/>
                  </a:lnTo>
                  <a:lnTo>
                    <a:pt x="355" y="1116"/>
                  </a:lnTo>
                  <a:lnTo>
                    <a:pt x="386" y="1133"/>
                  </a:lnTo>
                  <a:lnTo>
                    <a:pt x="417" y="1149"/>
                  </a:lnTo>
                  <a:lnTo>
                    <a:pt x="450" y="1164"/>
                  </a:lnTo>
                  <a:lnTo>
                    <a:pt x="484" y="1178"/>
                  </a:lnTo>
                  <a:lnTo>
                    <a:pt x="517" y="1189"/>
                  </a:lnTo>
                  <a:lnTo>
                    <a:pt x="552" y="1199"/>
                  </a:lnTo>
                  <a:lnTo>
                    <a:pt x="588" y="1208"/>
                  </a:lnTo>
                  <a:lnTo>
                    <a:pt x="624" y="1214"/>
                  </a:lnTo>
                  <a:lnTo>
                    <a:pt x="661" y="1219"/>
                  </a:lnTo>
                  <a:lnTo>
                    <a:pt x="698" y="1221"/>
                  </a:lnTo>
                  <a:lnTo>
                    <a:pt x="737" y="1223"/>
                  </a:lnTo>
                  <a:lnTo>
                    <a:pt x="737" y="1223"/>
                  </a:lnTo>
                  <a:lnTo>
                    <a:pt x="761" y="1221"/>
                  </a:lnTo>
                  <a:lnTo>
                    <a:pt x="786" y="1220"/>
                  </a:lnTo>
                  <a:lnTo>
                    <a:pt x="810" y="1219"/>
                  </a:lnTo>
                  <a:lnTo>
                    <a:pt x="835" y="1215"/>
                  </a:lnTo>
                  <a:lnTo>
                    <a:pt x="858" y="1211"/>
                  </a:lnTo>
                  <a:lnTo>
                    <a:pt x="882" y="1208"/>
                  </a:lnTo>
                  <a:lnTo>
                    <a:pt x="905" y="1203"/>
                  </a:lnTo>
                  <a:lnTo>
                    <a:pt x="929" y="1197"/>
                  </a:lnTo>
                  <a:lnTo>
                    <a:pt x="951" y="1190"/>
                  </a:lnTo>
                  <a:lnTo>
                    <a:pt x="975" y="1183"/>
                  </a:lnTo>
                  <a:lnTo>
                    <a:pt x="996" y="1174"/>
                  </a:lnTo>
                  <a:lnTo>
                    <a:pt x="1018" y="1165"/>
                  </a:lnTo>
                  <a:lnTo>
                    <a:pt x="1041" y="1157"/>
                  </a:lnTo>
                  <a:lnTo>
                    <a:pt x="1062" y="1147"/>
                  </a:lnTo>
                  <a:lnTo>
                    <a:pt x="1081" y="1136"/>
                  </a:lnTo>
                  <a:lnTo>
                    <a:pt x="1103" y="1125"/>
                  </a:lnTo>
                  <a:lnTo>
                    <a:pt x="1142" y="1100"/>
                  </a:lnTo>
                  <a:lnTo>
                    <a:pt x="1179" y="1072"/>
                  </a:lnTo>
                  <a:lnTo>
                    <a:pt x="1215" y="1044"/>
                  </a:lnTo>
                  <a:lnTo>
                    <a:pt x="1250" y="1012"/>
                  </a:lnTo>
                  <a:lnTo>
                    <a:pt x="1282" y="979"/>
                  </a:lnTo>
                  <a:lnTo>
                    <a:pt x="1312" y="943"/>
                  </a:lnTo>
                  <a:lnTo>
                    <a:pt x="1341" y="906"/>
                  </a:lnTo>
                  <a:lnTo>
                    <a:pt x="1365" y="867"/>
                  </a:lnTo>
                  <a:lnTo>
                    <a:pt x="1365" y="867"/>
                  </a:lnTo>
                  <a:lnTo>
                    <a:pt x="1380" y="842"/>
                  </a:lnTo>
                  <a:lnTo>
                    <a:pt x="1394" y="814"/>
                  </a:lnTo>
                  <a:lnTo>
                    <a:pt x="1408" y="787"/>
                  </a:lnTo>
                  <a:lnTo>
                    <a:pt x="1419" y="760"/>
                  </a:lnTo>
                  <a:lnTo>
                    <a:pt x="1430" y="731"/>
                  </a:lnTo>
                  <a:lnTo>
                    <a:pt x="1440" y="703"/>
                  </a:lnTo>
                  <a:lnTo>
                    <a:pt x="1449" y="674"/>
                  </a:lnTo>
                  <a:lnTo>
                    <a:pt x="1455" y="645"/>
                  </a:lnTo>
                  <a:lnTo>
                    <a:pt x="1455" y="645"/>
                  </a:lnTo>
                  <a:lnTo>
                    <a:pt x="1462" y="605"/>
                  </a:lnTo>
                  <a:lnTo>
                    <a:pt x="1468" y="566"/>
                  </a:lnTo>
                  <a:lnTo>
                    <a:pt x="1472" y="525"/>
                  </a:lnTo>
                  <a:lnTo>
                    <a:pt x="1472" y="486"/>
                  </a:lnTo>
                  <a:lnTo>
                    <a:pt x="1472" y="486"/>
                  </a:lnTo>
                  <a:lnTo>
                    <a:pt x="1471" y="457"/>
                  </a:lnTo>
                  <a:lnTo>
                    <a:pt x="1467" y="429"/>
                  </a:lnTo>
                  <a:lnTo>
                    <a:pt x="1460" y="401"/>
                  </a:lnTo>
                  <a:lnTo>
                    <a:pt x="1450" y="375"/>
                  </a:lnTo>
                  <a:lnTo>
                    <a:pt x="1439" y="351"/>
                  </a:lnTo>
                  <a:lnTo>
                    <a:pt x="1424" y="327"/>
                  </a:lnTo>
                  <a:lnTo>
                    <a:pt x="1408" y="306"/>
                  </a:lnTo>
                  <a:lnTo>
                    <a:pt x="1390" y="286"/>
                  </a:lnTo>
                  <a:lnTo>
                    <a:pt x="1369" y="268"/>
                  </a:lnTo>
                  <a:lnTo>
                    <a:pt x="1348" y="251"/>
                  </a:lnTo>
                  <a:lnTo>
                    <a:pt x="1325" y="237"/>
                  </a:lnTo>
                  <a:lnTo>
                    <a:pt x="1300" y="225"/>
                  </a:lnTo>
                  <a:lnTo>
                    <a:pt x="1274" y="215"/>
                  </a:lnTo>
                  <a:lnTo>
                    <a:pt x="1246" y="208"/>
                  </a:lnTo>
                  <a:lnTo>
                    <a:pt x="1219" y="204"/>
                  </a:lnTo>
                  <a:lnTo>
                    <a:pt x="1189" y="203"/>
                  </a:lnTo>
                  <a:lnTo>
                    <a:pt x="1189" y="203"/>
                  </a:lnTo>
                  <a:close/>
                  <a:moveTo>
                    <a:pt x="1050" y="239"/>
                  </a:moveTo>
                  <a:lnTo>
                    <a:pt x="1050" y="239"/>
                  </a:lnTo>
                  <a:lnTo>
                    <a:pt x="1045" y="243"/>
                  </a:lnTo>
                  <a:lnTo>
                    <a:pt x="1045" y="243"/>
                  </a:lnTo>
                  <a:lnTo>
                    <a:pt x="1050" y="239"/>
                  </a:lnTo>
                  <a:lnTo>
                    <a:pt x="1050" y="239"/>
                  </a:lnTo>
                  <a:close/>
                  <a:moveTo>
                    <a:pt x="1041" y="245"/>
                  </a:moveTo>
                  <a:lnTo>
                    <a:pt x="1041" y="245"/>
                  </a:lnTo>
                  <a:lnTo>
                    <a:pt x="1036" y="249"/>
                  </a:lnTo>
                  <a:lnTo>
                    <a:pt x="1036" y="249"/>
                  </a:lnTo>
                  <a:lnTo>
                    <a:pt x="1041" y="245"/>
                  </a:lnTo>
                  <a:lnTo>
                    <a:pt x="1041" y="245"/>
                  </a:lnTo>
                  <a:close/>
                  <a:moveTo>
                    <a:pt x="1031" y="251"/>
                  </a:moveTo>
                  <a:lnTo>
                    <a:pt x="1031" y="251"/>
                  </a:lnTo>
                  <a:lnTo>
                    <a:pt x="1022" y="258"/>
                  </a:lnTo>
                  <a:lnTo>
                    <a:pt x="1022" y="258"/>
                  </a:lnTo>
                  <a:lnTo>
                    <a:pt x="1031" y="251"/>
                  </a:lnTo>
                  <a:lnTo>
                    <a:pt x="1031" y="251"/>
                  </a:lnTo>
                  <a:close/>
                  <a:moveTo>
                    <a:pt x="1018" y="261"/>
                  </a:moveTo>
                  <a:lnTo>
                    <a:pt x="1018" y="261"/>
                  </a:lnTo>
                  <a:lnTo>
                    <a:pt x="1012" y="265"/>
                  </a:lnTo>
                  <a:lnTo>
                    <a:pt x="1012" y="265"/>
                  </a:lnTo>
                  <a:lnTo>
                    <a:pt x="1018" y="261"/>
                  </a:lnTo>
                  <a:lnTo>
                    <a:pt x="1018" y="261"/>
                  </a:lnTo>
                  <a:close/>
                  <a:moveTo>
                    <a:pt x="1008" y="269"/>
                  </a:moveTo>
                  <a:lnTo>
                    <a:pt x="1008" y="269"/>
                  </a:lnTo>
                  <a:lnTo>
                    <a:pt x="1001" y="275"/>
                  </a:lnTo>
                  <a:lnTo>
                    <a:pt x="1001" y="275"/>
                  </a:lnTo>
                  <a:lnTo>
                    <a:pt x="1008" y="269"/>
                  </a:lnTo>
                  <a:lnTo>
                    <a:pt x="1008" y="269"/>
                  </a:lnTo>
                  <a:close/>
                  <a:moveTo>
                    <a:pt x="997" y="279"/>
                  </a:moveTo>
                  <a:lnTo>
                    <a:pt x="997" y="279"/>
                  </a:lnTo>
                  <a:lnTo>
                    <a:pt x="992" y="284"/>
                  </a:lnTo>
                  <a:lnTo>
                    <a:pt x="992" y="284"/>
                  </a:lnTo>
                  <a:lnTo>
                    <a:pt x="997" y="279"/>
                  </a:lnTo>
                  <a:lnTo>
                    <a:pt x="997" y="279"/>
                  </a:lnTo>
                  <a:close/>
                  <a:moveTo>
                    <a:pt x="988" y="287"/>
                  </a:moveTo>
                  <a:lnTo>
                    <a:pt x="988" y="287"/>
                  </a:lnTo>
                  <a:lnTo>
                    <a:pt x="981" y="295"/>
                  </a:lnTo>
                  <a:lnTo>
                    <a:pt x="981" y="295"/>
                  </a:lnTo>
                  <a:lnTo>
                    <a:pt x="988" y="287"/>
                  </a:lnTo>
                  <a:lnTo>
                    <a:pt x="988" y="287"/>
                  </a:lnTo>
                  <a:close/>
                  <a:moveTo>
                    <a:pt x="737" y="1046"/>
                  </a:moveTo>
                  <a:lnTo>
                    <a:pt x="737" y="1046"/>
                  </a:lnTo>
                  <a:lnTo>
                    <a:pt x="698" y="1045"/>
                  </a:lnTo>
                  <a:lnTo>
                    <a:pt x="660" y="1041"/>
                  </a:lnTo>
                  <a:lnTo>
                    <a:pt x="623" y="1035"/>
                  </a:lnTo>
                  <a:lnTo>
                    <a:pt x="587" y="1027"/>
                  </a:lnTo>
                  <a:lnTo>
                    <a:pt x="552" y="1015"/>
                  </a:lnTo>
                  <a:lnTo>
                    <a:pt x="517" y="1002"/>
                  </a:lnTo>
                  <a:lnTo>
                    <a:pt x="485" y="987"/>
                  </a:lnTo>
                  <a:lnTo>
                    <a:pt x="453" y="970"/>
                  </a:lnTo>
                  <a:lnTo>
                    <a:pt x="422" y="950"/>
                  </a:lnTo>
                  <a:lnTo>
                    <a:pt x="393" y="929"/>
                  </a:lnTo>
                  <a:lnTo>
                    <a:pt x="365" y="906"/>
                  </a:lnTo>
                  <a:lnTo>
                    <a:pt x="339" y="881"/>
                  </a:lnTo>
                  <a:lnTo>
                    <a:pt x="314" y="854"/>
                  </a:lnTo>
                  <a:lnTo>
                    <a:pt x="291" y="827"/>
                  </a:lnTo>
                  <a:lnTo>
                    <a:pt x="270" y="797"/>
                  </a:lnTo>
                  <a:lnTo>
                    <a:pt x="252" y="767"/>
                  </a:lnTo>
                  <a:lnTo>
                    <a:pt x="252" y="767"/>
                  </a:lnTo>
                  <a:lnTo>
                    <a:pt x="267" y="769"/>
                  </a:lnTo>
                  <a:lnTo>
                    <a:pt x="283" y="769"/>
                  </a:lnTo>
                  <a:lnTo>
                    <a:pt x="283" y="769"/>
                  </a:lnTo>
                  <a:lnTo>
                    <a:pt x="303" y="769"/>
                  </a:lnTo>
                  <a:lnTo>
                    <a:pt x="324" y="766"/>
                  </a:lnTo>
                  <a:lnTo>
                    <a:pt x="344" y="764"/>
                  </a:lnTo>
                  <a:lnTo>
                    <a:pt x="363" y="761"/>
                  </a:lnTo>
                  <a:lnTo>
                    <a:pt x="383" y="756"/>
                  </a:lnTo>
                  <a:lnTo>
                    <a:pt x="402" y="751"/>
                  </a:lnTo>
                  <a:lnTo>
                    <a:pt x="420" y="745"/>
                  </a:lnTo>
                  <a:lnTo>
                    <a:pt x="439" y="738"/>
                  </a:lnTo>
                  <a:lnTo>
                    <a:pt x="458" y="730"/>
                  </a:lnTo>
                  <a:lnTo>
                    <a:pt x="475" y="720"/>
                  </a:lnTo>
                  <a:lnTo>
                    <a:pt x="492" y="710"/>
                  </a:lnTo>
                  <a:lnTo>
                    <a:pt x="510" y="700"/>
                  </a:lnTo>
                  <a:lnTo>
                    <a:pt x="526" y="688"/>
                  </a:lnTo>
                  <a:lnTo>
                    <a:pt x="542" y="676"/>
                  </a:lnTo>
                  <a:lnTo>
                    <a:pt x="557" y="663"/>
                  </a:lnTo>
                  <a:lnTo>
                    <a:pt x="572" y="648"/>
                  </a:lnTo>
                  <a:lnTo>
                    <a:pt x="572" y="648"/>
                  </a:lnTo>
                  <a:lnTo>
                    <a:pt x="587" y="633"/>
                  </a:lnTo>
                  <a:lnTo>
                    <a:pt x="599" y="619"/>
                  </a:lnTo>
                  <a:lnTo>
                    <a:pt x="611" y="602"/>
                  </a:lnTo>
                  <a:lnTo>
                    <a:pt x="624" y="586"/>
                  </a:lnTo>
                  <a:lnTo>
                    <a:pt x="634" y="569"/>
                  </a:lnTo>
                  <a:lnTo>
                    <a:pt x="644" y="552"/>
                  </a:lnTo>
                  <a:lnTo>
                    <a:pt x="654" y="534"/>
                  </a:lnTo>
                  <a:lnTo>
                    <a:pt x="661" y="516"/>
                  </a:lnTo>
                  <a:lnTo>
                    <a:pt x="668" y="497"/>
                  </a:lnTo>
                  <a:lnTo>
                    <a:pt x="675" y="478"/>
                  </a:lnTo>
                  <a:lnTo>
                    <a:pt x="680" y="460"/>
                  </a:lnTo>
                  <a:lnTo>
                    <a:pt x="685" y="440"/>
                  </a:lnTo>
                  <a:lnTo>
                    <a:pt x="687" y="420"/>
                  </a:lnTo>
                  <a:lnTo>
                    <a:pt x="690" y="400"/>
                  </a:lnTo>
                  <a:lnTo>
                    <a:pt x="692" y="380"/>
                  </a:lnTo>
                  <a:lnTo>
                    <a:pt x="692" y="359"/>
                  </a:lnTo>
                  <a:lnTo>
                    <a:pt x="692" y="359"/>
                  </a:lnTo>
                  <a:lnTo>
                    <a:pt x="692" y="348"/>
                  </a:lnTo>
                  <a:lnTo>
                    <a:pt x="695" y="338"/>
                  </a:lnTo>
                  <a:lnTo>
                    <a:pt x="697" y="327"/>
                  </a:lnTo>
                  <a:lnTo>
                    <a:pt x="701" y="317"/>
                  </a:lnTo>
                  <a:lnTo>
                    <a:pt x="704" y="308"/>
                  </a:lnTo>
                  <a:lnTo>
                    <a:pt x="711" y="300"/>
                  </a:lnTo>
                  <a:lnTo>
                    <a:pt x="717" y="291"/>
                  </a:lnTo>
                  <a:lnTo>
                    <a:pt x="723" y="284"/>
                  </a:lnTo>
                  <a:lnTo>
                    <a:pt x="732" y="276"/>
                  </a:lnTo>
                  <a:lnTo>
                    <a:pt x="739" y="270"/>
                  </a:lnTo>
                  <a:lnTo>
                    <a:pt x="748" y="265"/>
                  </a:lnTo>
                  <a:lnTo>
                    <a:pt x="758" y="260"/>
                  </a:lnTo>
                  <a:lnTo>
                    <a:pt x="768" y="256"/>
                  </a:lnTo>
                  <a:lnTo>
                    <a:pt x="778" y="254"/>
                  </a:lnTo>
                  <a:lnTo>
                    <a:pt x="789" y="253"/>
                  </a:lnTo>
                  <a:lnTo>
                    <a:pt x="800" y="251"/>
                  </a:lnTo>
                  <a:lnTo>
                    <a:pt x="800" y="251"/>
                  </a:lnTo>
                  <a:lnTo>
                    <a:pt x="810" y="253"/>
                  </a:lnTo>
                  <a:lnTo>
                    <a:pt x="821" y="254"/>
                  </a:lnTo>
                  <a:lnTo>
                    <a:pt x="831" y="256"/>
                  </a:lnTo>
                  <a:lnTo>
                    <a:pt x="841" y="260"/>
                  </a:lnTo>
                  <a:lnTo>
                    <a:pt x="851" y="265"/>
                  </a:lnTo>
                  <a:lnTo>
                    <a:pt x="859" y="270"/>
                  </a:lnTo>
                  <a:lnTo>
                    <a:pt x="868" y="276"/>
                  </a:lnTo>
                  <a:lnTo>
                    <a:pt x="876" y="284"/>
                  </a:lnTo>
                  <a:lnTo>
                    <a:pt x="882" y="291"/>
                  </a:lnTo>
                  <a:lnTo>
                    <a:pt x="888" y="300"/>
                  </a:lnTo>
                  <a:lnTo>
                    <a:pt x="894" y="308"/>
                  </a:lnTo>
                  <a:lnTo>
                    <a:pt x="898" y="317"/>
                  </a:lnTo>
                  <a:lnTo>
                    <a:pt x="902" y="327"/>
                  </a:lnTo>
                  <a:lnTo>
                    <a:pt x="904" y="338"/>
                  </a:lnTo>
                  <a:lnTo>
                    <a:pt x="907" y="348"/>
                  </a:lnTo>
                  <a:lnTo>
                    <a:pt x="907" y="359"/>
                  </a:lnTo>
                  <a:lnTo>
                    <a:pt x="907" y="486"/>
                  </a:lnTo>
                  <a:lnTo>
                    <a:pt x="907" y="486"/>
                  </a:lnTo>
                  <a:lnTo>
                    <a:pt x="907" y="472"/>
                  </a:lnTo>
                  <a:lnTo>
                    <a:pt x="907" y="472"/>
                  </a:lnTo>
                  <a:lnTo>
                    <a:pt x="907" y="486"/>
                  </a:lnTo>
                  <a:lnTo>
                    <a:pt x="907" y="486"/>
                  </a:lnTo>
                  <a:lnTo>
                    <a:pt x="905" y="509"/>
                  </a:lnTo>
                  <a:lnTo>
                    <a:pt x="902" y="532"/>
                  </a:lnTo>
                  <a:lnTo>
                    <a:pt x="897" y="554"/>
                  </a:lnTo>
                  <a:lnTo>
                    <a:pt x="889" y="575"/>
                  </a:lnTo>
                  <a:lnTo>
                    <a:pt x="879" y="596"/>
                  </a:lnTo>
                  <a:lnTo>
                    <a:pt x="868" y="615"/>
                  </a:lnTo>
                  <a:lnTo>
                    <a:pt x="853" y="633"/>
                  </a:lnTo>
                  <a:lnTo>
                    <a:pt x="838" y="651"/>
                  </a:lnTo>
                  <a:lnTo>
                    <a:pt x="838" y="651"/>
                  </a:lnTo>
                  <a:lnTo>
                    <a:pt x="821" y="667"/>
                  </a:lnTo>
                  <a:lnTo>
                    <a:pt x="802" y="681"/>
                  </a:lnTo>
                  <a:lnTo>
                    <a:pt x="783" y="692"/>
                  </a:lnTo>
                  <a:lnTo>
                    <a:pt x="763" y="702"/>
                  </a:lnTo>
                  <a:lnTo>
                    <a:pt x="742" y="709"/>
                  </a:lnTo>
                  <a:lnTo>
                    <a:pt x="719" y="715"/>
                  </a:lnTo>
                  <a:lnTo>
                    <a:pt x="696" y="718"/>
                  </a:lnTo>
                  <a:lnTo>
                    <a:pt x="673" y="719"/>
                  </a:lnTo>
                  <a:lnTo>
                    <a:pt x="821" y="868"/>
                  </a:lnTo>
                  <a:lnTo>
                    <a:pt x="821" y="868"/>
                  </a:lnTo>
                  <a:lnTo>
                    <a:pt x="841" y="859"/>
                  </a:lnTo>
                  <a:lnTo>
                    <a:pt x="859" y="850"/>
                  </a:lnTo>
                  <a:lnTo>
                    <a:pt x="878" y="841"/>
                  </a:lnTo>
                  <a:lnTo>
                    <a:pt x="897" y="829"/>
                  </a:lnTo>
                  <a:lnTo>
                    <a:pt x="914" y="817"/>
                  </a:lnTo>
                  <a:lnTo>
                    <a:pt x="930" y="803"/>
                  </a:lnTo>
                  <a:lnTo>
                    <a:pt x="946" y="790"/>
                  </a:lnTo>
                  <a:lnTo>
                    <a:pt x="962" y="775"/>
                  </a:lnTo>
                  <a:lnTo>
                    <a:pt x="962" y="775"/>
                  </a:lnTo>
                  <a:lnTo>
                    <a:pt x="976" y="760"/>
                  </a:lnTo>
                  <a:lnTo>
                    <a:pt x="990" y="745"/>
                  </a:lnTo>
                  <a:lnTo>
                    <a:pt x="1002" y="729"/>
                  </a:lnTo>
                  <a:lnTo>
                    <a:pt x="1014" y="713"/>
                  </a:lnTo>
                  <a:lnTo>
                    <a:pt x="1024" y="695"/>
                  </a:lnTo>
                  <a:lnTo>
                    <a:pt x="1034" y="678"/>
                  </a:lnTo>
                  <a:lnTo>
                    <a:pt x="1043" y="661"/>
                  </a:lnTo>
                  <a:lnTo>
                    <a:pt x="1052" y="642"/>
                  </a:lnTo>
                  <a:lnTo>
                    <a:pt x="1059" y="623"/>
                  </a:lnTo>
                  <a:lnTo>
                    <a:pt x="1065" y="605"/>
                  </a:lnTo>
                  <a:lnTo>
                    <a:pt x="1070" y="585"/>
                  </a:lnTo>
                  <a:lnTo>
                    <a:pt x="1074" y="566"/>
                  </a:lnTo>
                  <a:lnTo>
                    <a:pt x="1078" y="547"/>
                  </a:lnTo>
                  <a:lnTo>
                    <a:pt x="1080" y="527"/>
                  </a:lnTo>
                  <a:lnTo>
                    <a:pt x="1081" y="506"/>
                  </a:lnTo>
                  <a:lnTo>
                    <a:pt x="1083" y="486"/>
                  </a:lnTo>
                  <a:lnTo>
                    <a:pt x="1083" y="486"/>
                  </a:lnTo>
                  <a:lnTo>
                    <a:pt x="1083" y="475"/>
                  </a:lnTo>
                  <a:lnTo>
                    <a:pt x="1085" y="463"/>
                  </a:lnTo>
                  <a:lnTo>
                    <a:pt x="1088" y="454"/>
                  </a:lnTo>
                  <a:lnTo>
                    <a:pt x="1091" y="444"/>
                  </a:lnTo>
                  <a:lnTo>
                    <a:pt x="1095" y="435"/>
                  </a:lnTo>
                  <a:lnTo>
                    <a:pt x="1101" y="425"/>
                  </a:lnTo>
                  <a:lnTo>
                    <a:pt x="1108" y="418"/>
                  </a:lnTo>
                  <a:lnTo>
                    <a:pt x="1114" y="410"/>
                  </a:lnTo>
                  <a:lnTo>
                    <a:pt x="1121" y="403"/>
                  </a:lnTo>
                  <a:lnTo>
                    <a:pt x="1130" y="397"/>
                  </a:lnTo>
                  <a:lnTo>
                    <a:pt x="1139" y="392"/>
                  </a:lnTo>
                  <a:lnTo>
                    <a:pt x="1148" y="387"/>
                  </a:lnTo>
                  <a:lnTo>
                    <a:pt x="1158" y="383"/>
                  </a:lnTo>
                  <a:lnTo>
                    <a:pt x="1168" y="380"/>
                  </a:lnTo>
                  <a:lnTo>
                    <a:pt x="1178" y="379"/>
                  </a:lnTo>
                  <a:lnTo>
                    <a:pt x="1189" y="378"/>
                  </a:lnTo>
                  <a:lnTo>
                    <a:pt x="1189" y="378"/>
                  </a:lnTo>
                  <a:lnTo>
                    <a:pt x="1201" y="379"/>
                  </a:lnTo>
                  <a:lnTo>
                    <a:pt x="1212" y="380"/>
                  </a:lnTo>
                  <a:lnTo>
                    <a:pt x="1222" y="383"/>
                  </a:lnTo>
                  <a:lnTo>
                    <a:pt x="1232" y="387"/>
                  </a:lnTo>
                  <a:lnTo>
                    <a:pt x="1241" y="392"/>
                  </a:lnTo>
                  <a:lnTo>
                    <a:pt x="1250" y="397"/>
                  </a:lnTo>
                  <a:lnTo>
                    <a:pt x="1258" y="403"/>
                  </a:lnTo>
                  <a:lnTo>
                    <a:pt x="1265" y="410"/>
                  </a:lnTo>
                  <a:lnTo>
                    <a:pt x="1272" y="418"/>
                  </a:lnTo>
                  <a:lnTo>
                    <a:pt x="1279" y="425"/>
                  </a:lnTo>
                  <a:lnTo>
                    <a:pt x="1284" y="435"/>
                  </a:lnTo>
                  <a:lnTo>
                    <a:pt x="1289" y="444"/>
                  </a:lnTo>
                  <a:lnTo>
                    <a:pt x="1292" y="454"/>
                  </a:lnTo>
                  <a:lnTo>
                    <a:pt x="1295" y="463"/>
                  </a:lnTo>
                  <a:lnTo>
                    <a:pt x="1296" y="475"/>
                  </a:lnTo>
                  <a:lnTo>
                    <a:pt x="1297" y="486"/>
                  </a:lnTo>
                  <a:lnTo>
                    <a:pt x="1297" y="486"/>
                  </a:lnTo>
                  <a:lnTo>
                    <a:pt x="1296" y="519"/>
                  </a:lnTo>
                  <a:lnTo>
                    <a:pt x="1294" y="553"/>
                  </a:lnTo>
                  <a:lnTo>
                    <a:pt x="1289" y="585"/>
                  </a:lnTo>
                  <a:lnTo>
                    <a:pt x="1281" y="617"/>
                  </a:lnTo>
                  <a:lnTo>
                    <a:pt x="1272" y="648"/>
                  </a:lnTo>
                  <a:lnTo>
                    <a:pt x="1263" y="679"/>
                  </a:lnTo>
                  <a:lnTo>
                    <a:pt x="1250" y="709"/>
                  </a:lnTo>
                  <a:lnTo>
                    <a:pt x="1236" y="738"/>
                  </a:lnTo>
                  <a:lnTo>
                    <a:pt x="1236" y="738"/>
                  </a:lnTo>
                  <a:lnTo>
                    <a:pt x="1218" y="771"/>
                  </a:lnTo>
                  <a:lnTo>
                    <a:pt x="1197" y="803"/>
                  </a:lnTo>
                  <a:lnTo>
                    <a:pt x="1174" y="834"/>
                  </a:lnTo>
                  <a:lnTo>
                    <a:pt x="1150" y="863"/>
                  </a:lnTo>
                  <a:lnTo>
                    <a:pt x="1124" y="890"/>
                  </a:lnTo>
                  <a:lnTo>
                    <a:pt x="1095" y="916"/>
                  </a:lnTo>
                  <a:lnTo>
                    <a:pt x="1065" y="940"/>
                  </a:lnTo>
                  <a:lnTo>
                    <a:pt x="1033" y="961"/>
                  </a:lnTo>
                  <a:lnTo>
                    <a:pt x="1001" y="979"/>
                  </a:lnTo>
                  <a:lnTo>
                    <a:pt x="966" y="997"/>
                  </a:lnTo>
                  <a:lnTo>
                    <a:pt x="930" y="1012"/>
                  </a:lnTo>
                  <a:lnTo>
                    <a:pt x="893" y="1024"/>
                  </a:lnTo>
                  <a:lnTo>
                    <a:pt x="856" y="1034"/>
                  </a:lnTo>
                  <a:lnTo>
                    <a:pt x="816" y="1040"/>
                  </a:lnTo>
                  <a:lnTo>
                    <a:pt x="776" y="1045"/>
                  </a:lnTo>
                  <a:lnTo>
                    <a:pt x="737" y="1046"/>
                  </a:lnTo>
                  <a:lnTo>
                    <a:pt x="737" y="1046"/>
                  </a:lnTo>
                  <a:close/>
                  <a:moveTo>
                    <a:pt x="979" y="297"/>
                  </a:moveTo>
                  <a:lnTo>
                    <a:pt x="979" y="297"/>
                  </a:lnTo>
                  <a:lnTo>
                    <a:pt x="974" y="303"/>
                  </a:lnTo>
                  <a:lnTo>
                    <a:pt x="974" y="303"/>
                  </a:lnTo>
                  <a:lnTo>
                    <a:pt x="979" y="297"/>
                  </a:lnTo>
                  <a:lnTo>
                    <a:pt x="979" y="297"/>
                  </a:lnTo>
                  <a:close/>
                  <a:moveTo>
                    <a:pt x="970" y="307"/>
                  </a:moveTo>
                  <a:lnTo>
                    <a:pt x="970" y="307"/>
                  </a:lnTo>
                  <a:lnTo>
                    <a:pt x="964" y="316"/>
                  </a:lnTo>
                  <a:lnTo>
                    <a:pt x="964" y="316"/>
                  </a:lnTo>
                  <a:lnTo>
                    <a:pt x="970" y="307"/>
                  </a:lnTo>
                  <a:lnTo>
                    <a:pt x="970" y="307"/>
                  </a:lnTo>
                  <a:close/>
                  <a:moveTo>
                    <a:pt x="962" y="318"/>
                  </a:moveTo>
                  <a:lnTo>
                    <a:pt x="962" y="318"/>
                  </a:lnTo>
                  <a:lnTo>
                    <a:pt x="956" y="326"/>
                  </a:lnTo>
                  <a:lnTo>
                    <a:pt x="956" y="326"/>
                  </a:lnTo>
                  <a:lnTo>
                    <a:pt x="962" y="318"/>
                  </a:lnTo>
                  <a:lnTo>
                    <a:pt x="962" y="318"/>
                  </a:lnTo>
                  <a:close/>
                  <a:moveTo>
                    <a:pt x="954" y="330"/>
                  </a:moveTo>
                  <a:lnTo>
                    <a:pt x="954" y="330"/>
                  </a:lnTo>
                  <a:lnTo>
                    <a:pt x="949" y="337"/>
                  </a:lnTo>
                  <a:lnTo>
                    <a:pt x="949" y="337"/>
                  </a:lnTo>
                  <a:lnTo>
                    <a:pt x="954" y="330"/>
                  </a:lnTo>
                  <a:lnTo>
                    <a:pt x="954" y="330"/>
                  </a:lnTo>
                  <a:close/>
                  <a:moveTo>
                    <a:pt x="948" y="339"/>
                  </a:moveTo>
                  <a:lnTo>
                    <a:pt x="948" y="339"/>
                  </a:lnTo>
                  <a:lnTo>
                    <a:pt x="941" y="349"/>
                  </a:lnTo>
                  <a:lnTo>
                    <a:pt x="941" y="349"/>
                  </a:lnTo>
                  <a:lnTo>
                    <a:pt x="948" y="339"/>
                  </a:lnTo>
                  <a:lnTo>
                    <a:pt x="948" y="339"/>
                  </a:lnTo>
                  <a:close/>
                  <a:moveTo>
                    <a:pt x="940" y="353"/>
                  </a:moveTo>
                  <a:lnTo>
                    <a:pt x="940" y="353"/>
                  </a:lnTo>
                  <a:lnTo>
                    <a:pt x="935" y="361"/>
                  </a:lnTo>
                  <a:lnTo>
                    <a:pt x="935" y="361"/>
                  </a:lnTo>
                  <a:lnTo>
                    <a:pt x="940" y="353"/>
                  </a:lnTo>
                  <a:lnTo>
                    <a:pt x="940" y="353"/>
                  </a:lnTo>
                  <a:close/>
                  <a:moveTo>
                    <a:pt x="934" y="363"/>
                  </a:moveTo>
                  <a:lnTo>
                    <a:pt x="934" y="363"/>
                  </a:lnTo>
                  <a:lnTo>
                    <a:pt x="930" y="374"/>
                  </a:lnTo>
                  <a:lnTo>
                    <a:pt x="930" y="374"/>
                  </a:lnTo>
                  <a:lnTo>
                    <a:pt x="934" y="363"/>
                  </a:lnTo>
                  <a:lnTo>
                    <a:pt x="934" y="363"/>
                  </a:lnTo>
                  <a:close/>
                  <a:moveTo>
                    <a:pt x="928" y="378"/>
                  </a:moveTo>
                  <a:lnTo>
                    <a:pt x="928" y="378"/>
                  </a:lnTo>
                  <a:lnTo>
                    <a:pt x="925" y="387"/>
                  </a:lnTo>
                  <a:lnTo>
                    <a:pt x="925" y="387"/>
                  </a:lnTo>
                  <a:lnTo>
                    <a:pt x="928" y="378"/>
                  </a:lnTo>
                  <a:lnTo>
                    <a:pt x="928" y="378"/>
                  </a:lnTo>
                  <a:close/>
                  <a:moveTo>
                    <a:pt x="924" y="389"/>
                  </a:moveTo>
                  <a:lnTo>
                    <a:pt x="924" y="389"/>
                  </a:lnTo>
                  <a:lnTo>
                    <a:pt x="920" y="400"/>
                  </a:lnTo>
                  <a:lnTo>
                    <a:pt x="920" y="400"/>
                  </a:lnTo>
                  <a:lnTo>
                    <a:pt x="924" y="389"/>
                  </a:lnTo>
                  <a:lnTo>
                    <a:pt x="924" y="389"/>
                  </a:lnTo>
                  <a:close/>
                  <a:moveTo>
                    <a:pt x="919" y="404"/>
                  </a:moveTo>
                  <a:lnTo>
                    <a:pt x="919" y="404"/>
                  </a:lnTo>
                  <a:lnTo>
                    <a:pt x="917" y="413"/>
                  </a:lnTo>
                  <a:lnTo>
                    <a:pt x="917" y="413"/>
                  </a:lnTo>
                  <a:lnTo>
                    <a:pt x="919" y="404"/>
                  </a:lnTo>
                  <a:lnTo>
                    <a:pt x="919" y="404"/>
                  </a:lnTo>
                  <a:close/>
                  <a:moveTo>
                    <a:pt x="915" y="416"/>
                  </a:moveTo>
                  <a:lnTo>
                    <a:pt x="915" y="416"/>
                  </a:lnTo>
                  <a:lnTo>
                    <a:pt x="913" y="428"/>
                  </a:lnTo>
                  <a:lnTo>
                    <a:pt x="913" y="428"/>
                  </a:lnTo>
                  <a:lnTo>
                    <a:pt x="915" y="416"/>
                  </a:lnTo>
                  <a:lnTo>
                    <a:pt x="915" y="416"/>
                  </a:lnTo>
                  <a:close/>
                  <a:moveTo>
                    <a:pt x="912" y="430"/>
                  </a:moveTo>
                  <a:lnTo>
                    <a:pt x="912" y="430"/>
                  </a:lnTo>
                  <a:lnTo>
                    <a:pt x="910" y="441"/>
                  </a:lnTo>
                  <a:lnTo>
                    <a:pt x="910" y="441"/>
                  </a:lnTo>
                  <a:lnTo>
                    <a:pt x="912" y="430"/>
                  </a:lnTo>
                  <a:lnTo>
                    <a:pt x="912" y="430"/>
                  </a:lnTo>
                  <a:close/>
                  <a:moveTo>
                    <a:pt x="910" y="444"/>
                  </a:moveTo>
                  <a:lnTo>
                    <a:pt x="910" y="444"/>
                  </a:lnTo>
                  <a:lnTo>
                    <a:pt x="908" y="456"/>
                  </a:lnTo>
                  <a:lnTo>
                    <a:pt x="908" y="456"/>
                  </a:lnTo>
                  <a:lnTo>
                    <a:pt x="910" y="444"/>
                  </a:lnTo>
                  <a:lnTo>
                    <a:pt x="910" y="444"/>
                  </a:lnTo>
                  <a:close/>
                  <a:moveTo>
                    <a:pt x="908" y="459"/>
                  </a:moveTo>
                  <a:lnTo>
                    <a:pt x="908" y="459"/>
                  </a:lnTo>
                  <a:lnTo>
                    <a:pt x="908" y="470"/>
                  </a:lnTo>
                  <a:lnTo>
                    <a:pt x="908" y="470"/>
                  </a:lnTo>
                  <a:lnTo>
                    <a:pt x="908" y="459"/>
                  </a:lnTo>
                  <a:lnTo>
                    <a:pt x="908" y="4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49"/>
            <p:cNvSpPr>
              <a:spLocks/>
            </p:cNvSpPr>
            <p:nvPr/>
          </p:nvSpPr>
          <p:spPr bwMode="auto">
            <a:xfrm>
              <a:off x="25939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0 w 406"/>
                <a:gd name="T13" fmla="*/ 78 h 682"/>
                <a:gd name="T14" fmla="*/ 132 w 406"/>
                <a:gd name="T15" fmla="*/ 96 h 682"/>
                <a:gd name="T16" fmla="*/ 120 w 406"/>
                <a:gd name="T17" fmla="*/ 119 h 682"/>
                <a:gd name="T18" fmla="*/ 116 w 406"/>
                <a:gd name="T19" fmla="*/ 144 h 682"/>
                <a:gd name="T20" fmla="*/ 119 w 406"/>
                <a:gd name="T21" fmla="*/ 168 h 682"/>
                <a:gd name="T22" fmla="*/ 135 w 406"/>
                <a:gd name="T23" fmla="*/ 199 h 682"/>
                <a:gd name="T24" fmla="*/ 161 w 406"/>
                <a:gd name="T25" fmla="*/ 223 h 682"/>
                <a:gd name="T26" fmla="*/ 261 w 406"/>
                <a:gd name="T27" fmla="*/ 277 h 682"/>
                <a:gd name="T28" fmla="*/ 326 w 406"/>
                <a:gd name="T29" fmla="*/ 315 h 682"/>
                <a:gd name="T30" fmla="*/ 361 w 406"/>
                <a:gd name="T31" fmla="*/ 344 h 682"/>
                <a:gd name="T32" fmla="*/ 387 w 406"/>
                <a:gd name="T33" fmla="*/ 382 h 682"/>
                <a:gd name="T34" fmla="*/ 402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8 w 406"/>
                <a:gd name="T55" fmla="*/ 610 h 682"/>
                <a:gd name="T56" fmla="*/ 27 w 406"/>
                <a:gd name="T57" fmla="*/ 519 h 682"/>
                <a:gd name="T58" fmla="*/ 47 w 406"/>
                <a:gd name="T59" fmla="*/ 531 h 682"/>
                <a:gd name="T60" fmla="*/ 60 w 406"/>
                <a:gd name="T61" fmla="*/ 559 h 682"/>
                <a:gd name="T62" fmla="*/ 78 w 406"/>
                <a:gd name="T63" fmla="*/ 585 h 682"/>
                <a:gd name="T64" fmla="*/ 104 w 406"/>
                <a:gd name="T65" fmla="*/ 605 h 682"/>
                <a:gd name="T66" fmla="*/ 137 w 406"/>
                <a:gd name="T67" fmla="*/ 619 h 682"/>
                <a:gd name="T68" fmla="*/ 178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8 w 406"/>
                <a:gd name="T81" fmla="*/ 526 h 682"/>
                <a:gd name="T82" fmla="*/ 282 w 406"/>
                <a:gd name="T83" fmla="*/ 490 h 682"/>
                <a:gd name="T84" fmla="*/ 262 w 406"/>
                <a:gd name="T85" fmla="*/ 461 h 682"/>
                <a:gd name="T86" fmla="*/ 222 w 406"/>
                <a:gd name="T87" fmla="*/ 430 h 682"/>
                <a:gd name="T88" fmla="*/ 120 w 406"/>
                <a:gd name="T89" fmla="*/ 378 h 682"/>
                <a:gd name="T90" fmla="*/ 71 w 406"/>
                <a:gd name="T91" fmla="*/ 344 h 682"/>
                <a:gd name="T92" fmla="*/ 40 w 406"/>
                <a:gd name="T93" fmla="*/ 313 h 682"/>
                <a:gd name="T94" fmla="*/ 16 w 406"/>
                <a:gd name="T95" fmla="*/ 274 h 682"/>
                <a:gd name="T96" fmla="*/ 5 w 406"/>
                <a:gd name="T97" fmla="*/ 223 h 682"/>
                <a:gd name="T98" fmla="*/ 5 w 406"/>
                <a:gd name="T99" fmla="*/ 179 h 682"/>
                <a:gd name="T100" fmla="*/ 23 w 406"/>
                <a:gd name="T101" fmla="*/ 116 h 682"/>
                <a:gd name="T102" fmla="*/ 55 w 406"/>
                <a:gd name="T103" fmla="*/ 65 h 682"/>
                <a:gd name="T104" fmla="*/ 101 w 406"/>
                <a:gd name="T105" fmla="*/ 29 h 682"/>
                <a:gd name="T106" fmla="*/ 156 w 406"/>
                <a:gd name="T107" fmla="*/ 7 h 682"/>
                <a:gd name="T108" fmla="*/ 218 w 406"/>
                <a:gd name="T109" fmla="*/ 0 h 682"/>
                <a:gd name="T110" fmla="*/ 267 w 406"/>
                <a:gd name="T111" fmla="*/ 2 h 682"/>
                <a:gd name="T112" fmla="*/ 328 w 406"/>
                <a:gd name="T113" fmla="*/ 18 h 682"/>
                <a:gd name="T114" fmla="*/ 375 w 406"/>
                <a:gd name="T115" fmla="*/ 46 h 682"/>
                <a:gd name="T116" fmla="*/ 360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0" y="140"/>
                  </a:moveTo>
                  <a:lnTo>
                    <a:pt x="330" y="140"/>
                  </a:lnTo>
                  <a:lnTo>
                    <a:pt x="323" y="121"/>
                  </a:lnTo>
                  <a:lnTo>
                    <a:pt x="313" y="105"/>
                  </a:lnTo>
                  <a:lnTo>
                    <a:pt x="300" y="90"/>
                  </a:lnTo>
                  <a:lnTo>
                    <a:pt x="294" y="84"/>
                  </a:lnTo>
                  <a:lnTo>
                    <a:pt x="287" y="79"/>
                  </a:lnTo>
                  <a:lnTo>
                    <a:pt x="279" y="74"/>
                  </a:lnTo>
                  <a:lnTo>
                    <a:pt x="272" y="70"/>
                  </a:lnTo>
                  <a:lnTo>
                    <a:pt x="263" y="67"/>
                  </a:lnTo>
                  <a:lnTo>
                    <a:pt x="254" y="63"/>
                  </a:lnTo>
                  <a:lnTo>
                    <a:pt x="236" y="59"/>
                  </a:lnTo>
                  <a:lnTo>
                    <a:pt x="215" y="58"/>
                  </a:lnTo>
                  <a:lnTo>
                    <a:pt x="215" y="58"/>
                  </a:lnTo>
                  <a:lnTo>
                    <a:pt x="205" y="59"/>
                  </a:lnTo>
                  <a:lnTo>
                    <a:pt x="194" y="60"/>
                  </a:lnTo>
                  <a:lnTo>
                    <a:pt x="185" y="62"/>
                  </a:lnTo>
                  <a:lnTo>
                    <a:pt x="175" y="65"/>
                  </a:lnTo>
                  <a:lnTo>
                    <a:pt x="166" y="69"/>
                  </a:lnTo>
                  <a:lnTo>
                    <a:pt x="158" y="73"/>
                  </a:lnTo>
                  <a:lnTo>
                    <a:pt x="150" y="78"/>
                  </a:lnTo>
                  <a:lnTo>
                    <a:pt x="144" y="84"/>
                  </a:lnTo>
                  <a:lnTo>
                    <a:pt x="138" y="90"/>
                  </a:lnTo>
                  <a:lnTo>
                    <a:pt x="132" y="96"/>
                  </a:lnTo>
                  <a:lnTo>
                    <a:pt x="127" y="104"/>
                  </a:lnTo>
                  <a:lnTo>
                    <a:pt x="123" y="111"/>
                  </a:lnTo>
                  <a:lnTo>
                    <a:pt x="120" y="119"/>
                  </a:lnTo>
                  <a:lnTo>
                    <a:pt x="118" y="127"/>
                  </a:lnTo>
                  <a:lnTo>
                    <a:pt x="117" y="136"/>
                  </a:lnTo>
                  <a:lnTo>
                    <a:pt x="116" y="144"/>
                  </a:lnTo>
                  <a:lnTo>
                    <a:pt x="116" y="144"/>
                  </a:lnTo>
                  <a:lnTo>
                    <a:pt x="117" y="157"/>
                  </a:lnTo>
                  <a:lnTo>
                    <a:pt x="119" y="168"/>
                  </a:lnTo>
                  <a:lnTo>
                    <a:pt x="123" y="179"/>
                  </a:lnTo>
                  <a:lnTo>
                    <a:pt x="128" y="189"/>
                  </a:lnTo>
                  <a:lnTo>
                    <a:pt x="135" y="199"/>
                  </a:lnTo>
                  <a:lnTo>
                    <a:pt x="143" y="208"/>
                  </a:lnTo>
                  <a:lnTo>
                    <a:pt x="151" y="215"/>
                  </a:lnTo>
                  <a:lnTo>
                    <a:pt x="161" y="223"/>
                  </a:lnTo>
                  <a:lnTo>
                    <a:pt x="184" y="238"/>
                  </a:lnTo>
                  <a:lnTo>
                    <a:pt x="207" y="251"/>
                  </a:lnTo>
                  <a:lnTo>
                    <a:pt x="261" y="277"/>
                  </a:lnTo>
                  <a:lnTo>
                    <a:pt x="288" y="291"/>
                  </a:lnTo>
                  <a:lnTo>
                    <a:pt x="314" y="306"/>
                  </a:lnTo>
                  <a:lnTo>
                    <a:pt x="326" y="315"/>
                  </a:lnTo>
                  <a:lnTo>
                    <a:pt x="339" y="325"/>
                  </a:lnTo>
                  <a:lnTo>
                    <a:pt x="350" y="335"/>
                  </a:lnTo>
                  <a:lnTo>
                    <a:pt x="361" y="344"/>
                  </a:lnTo>
                  <a:lnTo>
                    <a:pt x="370" y="356"/>
                  </a:lnTo>
                  <a:lnTo>
                    <a:pt x="380" y="368"/>
                  </a:lnTo>
                  <a:lnTo>
                    <a:pt x="387" y="382"/>
                  </a:lnTo>
                  <a:lnTo>
                    <a:pt x="393" y="397"/>
                  </a:lnTo>
                  <a:lnTo>
                    <a:pt x="398" y="411"/>
                  </a:lnTo>
                  <a:lnTo>
                    <a:pt x="402" y="429"/>
                  </a:lnTo>
                  <a:lnTo>
                    <a:pt x="404" y="447"/>
                  </a:lnTo>
                  <a:lnTo>
                    <a:pt x="406" y="466"/>
                  </a:lnTo>
                  <a:lnTo>
                    <a:pt x="406" y="466"/>
                  </a:lnTo>
                  <a:lnTo>
                    <a:pt x="404" y="490"/>
                  </a:lnTo>
                  <a:lnTo>
                    <a:pt x="401" y="512"/>
                  </a:lnTo>
                  <a:lnTo>
                    <a:pt x="396" y="534"/>
                  </a:lnTo>
                  <a:lnTo>
                    <a:pt x="387" y="554"/>
                  </a:lnTo>
                  <a:lnTo>
                    <a:pt x="377" y="573"/>
                  </a:lnTo>
                  <a:lnTo>
                    <a:pt x="366" y="591"/>
                  </a:lnTo>
                  <a:lnTo>
                    <a:pt x="352" y="607"/>
                  </a:lnTo>
                  <a:lnTo>
                    <a:pt x="336" y="622"/>
                  </a:lnTo>
                  <a:lnTo>
                    <a:pt x="319" y="636"/>
                  </a:lnTo>
                  <a:lnTo>
                    <a:pt x="299" y="647"/>
                  </a:lnTo>
                  <a:lnTo>
                    <a:pt x="279" y="657"/>
                  </a:lnTo>
                  <a:lnTo>
                    <a:pt x="257" y="666"/>
                  </a:lnTo>
                  <a:lnTo>
                    <a:pt x="232" y="673"/>
                  </a:lnTo>
                  <a:lnTo>
                    <a:pt x="207" y="678"/>
                  </a:lnTo>
                  <a:lnTo>
                    <a:pt x="181" y="681"/>
                  </a:lnTo>
                  <a:lnTo>
                    <a:pt x="153" y="682"/>
                  </a:lnTo>
                  <a:lnTo>
                    <a:pt x="153" y="682"/>
                  </a:lnTo>
                  <a:lnTo>
                    <a:pt x="128" y="681"/>
                  </a:lnTo>
                  <a:lnTo>
                    <a:pt x="104" y="678"/>
                  </a:lnTo>
                  <a:lnTo>
                    <a:pt x="82" y="674"/>
                  </a:lnTo>
                  <a:lnTo>
                    <a:pt x="61" y="669"/>
                  </a:lnTo>
                  <a:lnTo>
                    <a:pt x="42" y="663"/>
                  </a:lnTo>
                  <a:lnTo>
                    <a:pt x="26" y="656"/>
                  </a:lnTo>
                  <a:lnTo>
                    <a:pt x="11" y="648"/>
                  </a:lnTo>
                  <a:lnTo>
                    <a:pt x="0" y="641"/>
                  </a:lnTo>
                  <a:lnTo>
                    <a:pt x="0" y="641"/>
                  </a:lnTo>
                  <a:lnTo>
                    <a:pt x="8" y="610"/>
                  </a:lnTo>
                  <a:lnTo>
                    <a:pt x="15" y="580"/>
                  </a:lnTo>
                  <a:lnTo>
                    <a:pt x="21" y="550"/>
                  </a:lnTo>
                  <a:lnTo>
                    <a:pt x="27" y="519"/>
                  </a:lnTo>
                  <a:lnTo>
                    <a:pt x="45" y="519"/>
                  </a:lnTo>
                  <a:lnTo>
                    <a:pt x="45" y="519"/>
                  </a:lnTo>
                  <a:lnTo>
                    <a:pt x="47" y="531"/>
                  </a:lnTo>
                  <a:lnTo>
                    <a:pt x="51" y="540"/>
                  </a:lnTo>
                  <a:lnTo>
                    <a:pt x="55" y="550"/>
                  </a:lnTo>
                  <a:lnTo>
                    <a:pt x="60" y="559"/>
                  </a:lnTo>
                  <a:lnTo>
                    <a:pt x="65" y="568"/>
                  </a:lnTo>
                  <a:lnTo>
                    <a:pt x="71" y="576"/>
                  </a:lnTo>
                  <a:lnTo>
                    <a:pt x="78" y="585"/>
                  </a:lnTo>
                  <a:lnTo>
                    <a:pt x="86" y="593"/>
                  </a:lnTo>
                  <a:lnTo>
                    <a:pt x="94" y="599"/>
                  </a:lnTo>
                  <a:lnTo>
                    <a:pt x="104" y="605"/>
                  </a:lnTo>
                  <a:lnTo>
                    <a:pt x="114" y="610"/>
                  </a:lnTo>
                  <a:lnTo>
                    <a:pt x="125" y="615"/>
                  </a:lnTo>
                  <a:lnTo>
                    <a:pt x="137" y="619"/>
                  </a:lnTo>
                  <a:lnTo>
                    <a:pt x="149" y="621"/>
                  </a:lnTo>
                  <a:lnTo>
                    <a:pt x="163" y="622"/>
                  </a:lnTo>
                  <a:lnTo>
                    <a:pt x="178" y="622"/>
                  </a:lnTo>
                  <a:lnTo>
                    <a:pt x="178" y="622"/>
                  </a:lnTo>
                  <a:lnTo>
                    <a:pt x="190" y="622"/>
                  </a:lnTo>
                  <a:lnTo>
                    <a:pt x="204" y="621"/>
                  </a:lnTo>
                  <a:lnTo>
                    <a:pt x="215" y="619"/>
                  </a:lnTo>
                  <a:lnTo>
                    <a:pt x="226" y="615"/>
                  </a:lnTo>
                  <a:lnTo>
                    <a:pt x="236" y="611"/>
                  </a:lnTo>
                  <a:lnTo>
                    <a:pt x="245" y="606"/>
                  </a:lnTo>
                  <a:lnTo>
                    <a:pt x="253" y="600"/>
                  </a:lnTo>
                  <a:lnTo>
                    <a:pt x="261" y="594"/>
                  </a:lnTo>
                  <a:lnTo>
                    <a:pt x="267" y="588"/>
                  </a:lnTo>
                  <a:lnTo>
                    <a:pt x="273" y="580"/>
                  </a:lnTo>
                  <a:lnTo>
                    <a:pt x="278" y="571"/>
                  </a:lnTo>
                  <a:lnTo>
                    <a:pt x="282" y="563"/>
                  </a:lnTo>
                  <a:lnTo>
                    <a:pt x="284" y="554"/>
                  </a:lnTo>
                  <a:lnTo>
                    <a:pt x="287" y="545"/>
                  </a:lnTo>
                  <a:lnTo>
                    <a:pt x="288" y="535"/>
                  </a:lnTo>
                  <a:lnTo>
                    <a:pt x="288" y="526"/>
                  </a:lnTo>
                  <a:lnTo>
                    <a:pt x="288" y="526"/>
                  </a:lnTo>
                  <a:lnTo>
                    <a:pt x="288" y="513"/>
                  </a:lnTo>
                  <a:lnTo>
                    <a:pt x="285" y="501"/>
                  </a:lnTo>
                  <a:lnTo>
                    <a:pt x="282" y="490"/>
                  </a:lnTo>
                  <a:lnTo>
                    <a:pt x="277" y="480"/>
                  </a:lnTo>
                  <a:lnTo>
                    <a:pt x="269" y="470"/>
                  </a:lnTo>
                  <a:lnTo>
                    <a:pt x="262" y="461"/>
                  </a:lnTo>
                  <a:lnTo>
                    <a:pt x="253" y="452"/>
                  </a:lnTo>
                  <a:lnTo>
                    <a:pt x="245" y="445"/>
                  </a:lnTo>
                  <a:lnTo>
                    <a:pt x="222" y="430"/>
                  </a:lnTo>
                  <a:lnTo>
                    <a:pt x="199" y="418"/>
                  </a:lnTo>
                  <a:lnTo>
                    <a:pt x="147" y="392"/>
                  </a:lnTo>
                  <a:lnTo>
                    <a:pt x="120" y="378"/>
                  </a:lnTo>
                  <a:lnTo>
                    <a:pt x="94" y="362"/>
                  </a:lnTo>
                  <a:lnTo>
                    <a:pt x="82" y="354"/>
                  </a:lnTo>
                  <a:lnTo>
                    <a:pt x="71" y="344"/>
                  </a:lnTo>
                  <a:lnTo>
                    <a:pt x="60" y="336"/>
                  </a:lnTo>
                  <a:lnTo>
                    <a:pt x="49" y="325"/>
                  </a:lnTo>
                  <a:lnTo>
                    <a:pt x="40" y="313"/>
                  </a:lnTo>
                  <a:lnTo>
                    <a:pt x="31" y="301"/>
                  </a:lnTo>
                  <a:lnTo>
                    <a:pt x="23" y="287"/>
                  </a:lnTo>
                  <a:lnTo>
                    <a:pt x="16" y="274"/>
                  </a:lnTo>
                  <a:lnTo>
                    <a:pt x="11" y="258"/>
                  </a:lnTo>
                  <a:lnTo>
                    <a:pt x="8" y="242"/>
                  </a:lnTo>
                  <a:lnTo>
                    <a:pt x="5" y="223"/>
                  </a:lnTo>
                  <a:lnTo>
                    <a:pt x="4" y="203"/>
                  </a:lnTo>
                  <a:lnTo>
                    <a:pt x="4" y="203"/>
                  </a:lnTo>
                  <a:lnTo>
                    <a:pt x="5" y="179"/>
                  </a:lnTo>
                  <a:lnTo>
                    <a:pt x="9" y="157"/>
                  </a:lnTo>
                  <a:lnTo>
                    <a:pt x="15" y="136"/>
                  </a:lnTo>
                  <a:lnTo>
                    <a:pt x="23" y="116"/>
                  </a:lnTo>
                  <a:lnTo>
                    <a:pt x="31" y="98"/>
                  </a:lnTo>
                  <a:lnTo>
                    <a:pt x="42" y="80"/>
                  </a:lnTo>
                  <a:lnTo>
                    <a:pt x="55" y="65"/>
                  </a:lnTo>
                  <a:lnTo>
                    <a:pt x="70" y="52"/>
                  </a:lnTo>
                  <a:lnTo>
                    <a:pt x="85" y="39"/>
                  </a:lnTo>
                  <a:lnTo>
                    <a:pt x="101" y="29"/>
                  </a:lnTo>
                  <a:lnTo>
                    <a:pt x="119" y="19"/>
                  </a:lnTo>
                  <a:lnTo>
                    <a:pt x="138" y="12"/>
                  </a:lnTo>
                  <a:lnTo>
                    <a:pt x="156" y="7"/>
                  </a:lnTo>
                  <a:lnTo>
                    <a:pt x="178" y="2"/>
                  </a:lnTo>
                  <a:lnTo>
                    <a:pt x="197" y="0"/>
                  </a:lnTo>
                  <a:lnTo>
                    <a:pt x="218" y="0"/>
                  </a:lnTo>
                  <a:lnTo>
                    <a:pt x="218" y="0"/>
                  </a:lnTo>
                  <a:lnTo>
                    <a:pt x="243" y="0"/>
                  </a:lnTo>
                  <a:lnTo>
                    <a:pt x="267" y="2"/>
                  </a:lnTo>
                  <a:lnTo>
                    <a:pt x="289" y="6"/>
                  </a:lnTo>
                  <a:lnTo>
                    <a:pt x="309" y="12"/>
                  </a:lnTo>
                  <a:lnTo>
                    <a:pt x="328" y="18"/>
                  </a:lnTo>
                  <a:lnTo>
                    <a:pt x="345" y="27"/>
                  </a:lnTo>
                  <a:lnTo>
                    <a:pt x="361" y="36"/>
                  </a:lnTo>
                  <a:lnTo>
                    <a:pt x="375" y="46"/>
                  </a:lnTo>
                  <a:lnTo>
                    <a:pt x="375" y="46"/>
                  </a:lnTo>
                  <a:lnTo>
                    <a:pt x="367" y="67"/>
                  </a:lnTo>
                  <a:lnTo>
                    <a:pt x="360" y="89"/>
                  </a:lnTo>
                  <a:lnTo>
                    <a:pt x="345" y="140"/>
                  </a:lnTo>
                  <a:lnTo>
                    <a:pt x="33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0"/>
            <p:cNvSpPr>
              <a:spLocks/>
            </p:cNvSpPr>
            <p:nvPr/>
          </p:nvSpPr>
          <p:spPr bwMode="auto">
            <a:xfrm>
              <a:off x="2987676" y="4138613"/>
              <a:ext cx="339725" cy="374650"/>
            </a:xfrm>
            <a:custGeom>
              <a:avLst/>
              <a:gdLst>
                <a:gd name="T0" fmla="*/ 294 w 429"/>
                <a:gd name="T1" fmla="*/ 389 h 474"/>
                <a:gd name="T2" fmla="*/ 281 w 429"/>
                <a:gd name="T3" fmla="*/ 408 h 474"/>
                <a:gd name="T4" fmla="*/ 248 w 429"/>
                <a:gd name="T5" fmla="*/ 439 h 474"/>
                <a:gd name="T6" fmla="*/ 212 w 429"/>
                <a:gd name="T7" fmla="*/ 461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8 h 474"/>
                <a:gd name="T24" fmla="*/ 11 w 429"/>
                <a:gd name="T25" fmla="*/ 377 h 474"/>
                <a:gd name="T26" fmla="*/ 4 w 429"/>
                <a:gd name="T27" fmla="*/ 341 h 474"/>
                <a:gd name="T28" fmla="*/ 2 w 429"/>
                <a:gd name="T29" fmla="*/ 299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1 w 429"/>
                <a:gd name="T41" fmla="*/ 4 h 474"/>
                <a:gd name="T42" fmla="*/ 72 w 429"/>
                <a:gd name="T43" fmla="*/ 5 h 474"/>
                <a:gd name="T44" fmla="*/ 129 w 429"/>
                <a:gd name="T45" fmla="*/ 3 h 474"/>
                <a:gd name="T46" fmla="*/ 143 w 429"/>
                <a:gd name="T47" fmla="*/ 0 h 474"/>
                <a:gd name="T48" fmla="*/ 138 w 429"/>
                <a:gd name="T49" fmla="*/ 56 h 474"/>
                <a:gd name="T50" fmla="*/ 133 w 429"/>
                <a:gd name="T51" fmla="*/ 192 h 474"/>
                <a:gd name="T52" fmla="*/ 133 w 429"/>
                <a:gd name="T53" fmla="*/ 274 h 474"/>
                <a:gd name="T54" fmla="*/ 135 w 429"/>
                <a:gd name="T55" fmla="*/ 314 h 474"/>
                <a:gd name="T56" fmla="*/ 142 w 429"/>
                <a:gd name="T57" fmla="*/ 336 h 474"/>
                <a:gd name="T58" fmla="*/ 149 w 429"/>
                <a:gd name="T59" fmla="*/ 354 h 474"/>
                <a:gd name="T60" fmla="*/ 159 w 429"/>
                <a:gd name="T61" fmla="*/ 368 h 474"/>
                <a:gd name="T62" fmla="*/ 171 w 429"/>
                <a:gd name="T63" fmla="*/ 380 h 474"/>
                <a:gd name="T64" fmla="*/ 185 w 429"/>
                <a:gd name="T65" fmla="*/ 386 h 474"/>
                <a:gd name="T66" fmla="*/ 202 w 429"/>
                <a:gd name="T67" fmla="*/ 389 h 474"/>
                <a:gd name="T68" fmla="*/ 211 w 429"/>
                <a:gd name="T69" fmla="*/ 389 h 474"/>
                <a:gd name="T70" fmla="*/ 231 w 429"/>
                <a:gd name="T71" fmla="*/ 388 h 474"/>
                <a:gd name="T72" fmla="*/ 248 w 429"/>
                <a:gd name="T73" fmla="*/ 381 h 474"/>
                <a:gd name="T74" fmla="*/ 262 w 429"/>
                <a:gd name="T75" fmla="*/ 368 h 474"/>
                <a:gd name="T76" fmla="*/ 274 w 429"/>
                <a:gd name="T77" fmla="*/ 352 h 474"/>
                <a:gd name="T78" fmla="*/ 283 w 429"/>
                <a:gd name="T79" fmla="*/ 332 h 474"/>
                <a:gd name="T80" fmla="*/ 289 w 429"/>
                <a:gd name="T81" fmla="*/ 309 h 474"/>
                <a:gd name="T82" fmla="*/ 293 w 429"/>
                <a:gd name="T83" fmla="*/ 282 h 474"/>
                <a:gd name="T84" fmla="*/ 294 w 429"/>
                <a:gd name="T85" fmla="*/ 212 h 474"/>
                <a:gd name="T86" fmla="*/ 294 w 429"/>
                <a:gd name="T87" fmla="*/ 155 h 474"/>
                <a:gd name="T88" fmla="*/ 290 w 429"/>
                <a:gd name="T89" fmla="*/ 51 h 474"/>
                <a:gd name="T90" fmla="*/ 287 w 429"/>
                <a:gd name="T91" fmla="*/ 0 h 474"/>
                <a:gd name="T92" fmla="*/ 336 w 429"/>
                <a:gd name="T93" fmla="*/ 4 h 474"/>
                <a:gd name="T94" fmla="*/ 357 w 429"/>
                <a:gd name="T95" fmla="*/ 5 h 474"/>
                <a:gd name="T96" fmla="*/ 398 w 429"/>
                <a:gd name="T97" fmla="*/ 3 h 474"/>
                <a:gd name="T98" fmla="*/ 429 w 429"/>
                <a:gd name="T99" fmla="*/ 0 h 474"/>
                <a:gd name="T100" fmla="*/ 423 w 429"/>
                <a:gd name="T101" fmla="*/ 102 h 474"/>
                <a:gd name="T102" fmla="*/ 422 w 429"/>
                <a:gd name="T103" fmla="*/ 212 h 474"/>
                <a:gd name="T104" fmla="*/ 422 w 429"/>
                <a:gd name="T105" fmla="*/ 249 h 474"/>
                <a:gd name="T106" fmla="*/ 423 w 429"/>
                <a:gd name="T107" fmla="*/ 360 h 474"/>
                <a:gd name="T108" fmla="*/ 429 w 429"/>
                <a:gd name="T109" fmla="*/ 461 h 474"/>
                <a:gd name="T110" fmla="*/ 396 w 429"/>
                <a:gd name="T111" fmla="*/ 459 h 474"/>
                <a:gd name="T112" fmla="*/ 362 w 429"/>
                <a:gd name="T113" fmla="*/ 456 h 474"/>
                <a:gd name="T114" fmla="*/ 345 w 429"/>
                <a:gd name="T115" fmla="*/ 458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5"/>
                  </a:lnTo>
                  <a:lnTo>
                    <a:pt x="248" y="439"/>
                  </a:lnTo>
                  <a:lnTo>
                    <a:pt x="231" y="451"/>
                  </a:lnTo>
                  <a:lnTo>
                    <a:pt x="212" y="461"/>
                  </a:lnTo>
                  <a:lnTo>
                    <a:pt x="192" y="468"/>
                  </a:lnTo>
                  <a:lnTo>
                    <a:pt x="183" y="470"/>
                  </a:lnTo>
                  <a:lnTo>
                    <a:pt x="173" y="473"/>
                  </a:lnTo>
                  <a:lnTo>
                    <a:pt x="161" y="474"/>
                  </a:lnTo>
                  <a:lnTo>
                    <a:pt x="150" y="474"/>
                  </a:lnTo>
                  <a:lnTo>
                    <a:pt x="150" y="474"/>
                  </a:lnTo>
                  <a:lnTo>
                    <a:pt x="133" y="474"/>
                  </a:lnTo>
                  <a:lnTo>
                    <a:pt x="117" y="471"/>
                  </a:lnTo>
                  <a:lnTo>
                    <a:pt x="101" y="468"/>
                  </a:lnTo>
                  <a:lnTo>
                    <a:pt x="87" y="464"/>
                  </a:lnTo>
                  <a:lnTo>
                    <a:pt x="73" y="458"/>
                  </a:lnTo>
                  <a:lnTo>
                    <a:pt x="61" y="450"/>
                  </a:lnTo>
                  <a:lnTo>
                    <a:pt x="50" y="442"/>
                  </a:lnTo>
                  <a:lnTo>
                    <a:pt x="40" y="432"/>
                  </a:lnTo>
                  <a:lnTo>
                    <a:pt x="31" y="420"/>
                  </a:lnTo>
                  <a:lnTo>
                    <a:pt x="24" y="408"/>
                  </a:lnTo>
                  <a:lnTo>
                    <a:pt x="16" y="393"/>
                  </a:lnTo>
                  <a:lnTo>
                    <a:pt x="11" y="377"/>
                  </a:lnTo>
                  <a:lnTo>
                    <a:pt x="6" y="360"/>
                  </a:lnTo>
                  <a:lnTo>
                    <a:pt x="4" y="341"/>
                  </a:lnTo>
                  <a:lnTo>
                    <a:pt x="2" y="320"/>
                  </a:lnTo>
                  <a:lnTo>
                    <a:pt x="2" y="299"/>
                  </a:lnTo>
                  <a:lnTo>
                    <a:pt x="2" y="299"/>
                  </a:lnTo>
                  <a:lnTo>
                    <a:pt x="2" y="253"/>
                  </a:lnTo>
                  <a:lnTo>
                    <a:pt x="3" y="212"/>
                  </a:lnTo>
                  <a:lnTo>
                    <a:pt x="5" y="175"/>
                  </a:lnTo>
                  <a:lnTo>
                    <a:pt x="5" y="138"/>
                  </a:lnTo>
                  <a:lnTo>
                    <a:pt x="5" y="138"/>
                  </a:lnTo>
                  <a:lnTo>
                    <a:pt x="5" y="107"/>
                  </a:lnTo>
                  <a:lnTo>
                    <a:pt x="4" y="72"/>
                  </a:lnTo>
                  <a:lnTo>
                    <a:pt x="0" y="0"/>
                  </a:lnTo>
                  <a:lnTo>
                    <a:pt x="0" y="0"/>
                  </a:lnTo>
                  <a:lnTo>
                    <a:pt x="14" y="3"/>
                  </a:lnTo>
                  <a:lnTo>
                    <a:pt x="31" y="4"/>
                  </a:lnTo>
                  <a:lnTo>
                    <a:pt x="72" y="5"/>
                  </a:lnTo>
                  <a:lnTo>
                    <a:pt x="72" y="5"/>
                  </a:lnTo>
                  <a:lnTo>
                    <a:pt x="112" y="4"/>
                  </a:lnTo>
                  <a:lnTo>
                    <a:pt x="129" y="3"/>
                  </a:lnTo>
                  <a:lnTo>
                    <a:pt x="143" y="0"/>
                  </a:lnTo>
                  <a:lnTo>
                    <a:pt x="143" y="0"/>
                  </a:lnTo>
                  <a:lnTo>
                    <a:pt x="140" y="27"/>
                  </a:lnTo>
                  <a:lnTo>
                    <a:pt x="138" y="56"/>
                  </a:lnTo>
                  <a:lnTo>
                    <a:pt x="135" y="120"/>
                  </a:lnTo>
                  <a:lnTo>
                    <a:pt x="133" y="192"/>
                  </a:lnTo>
                  <a:lnTo>
                    <a:pt x="133" y="274"/>
                  </a:lnTo>
                  <a:lnTo>
                    <a:pt x="133" y="274"/>
                  </a:lnTo>
                  <a:lnTo>
                    <a:pt x="134" y="301"/>
                  </a:lnTo>
                  <a:lnTo>
                    <a:pt x="135" y="314"/>
                  </a:lnTo>
                  <a:lnTo>
                    <a:pt x="138" y="325"/>
                  </a:lnTo>
                  <a:lnTo>
                    <a:pt x="142" y="336"/>
                  </a:lnTo>
                  <a:lnTo>
                    <a:pt x="144" y="345"/>
                  </a:lnTo>
                  <a:lnTo>
                    <a:pt x="149" y="354"/>
                  </a:lnTo>
                  <a:lnTo>
                    <a:pt x="154" y="361"/>
                  </a:lnTo>
                  <a:lnTo>
                    <a:pt x="159" y="368"/>
                  </a:lnTo>
                  <a:lnTo>
                    <a:pt x="165" y="375"/>
                  </a:lnTo>
                  <a:lnTo>
                    <a:pt x="171" y="380"/>
                  </a:lnTo>
                  <a:lnTo>
                    <a:pt x="178" y="383"/>
                  </a:lnTo>
                  <a:lnTo>
                    <a:pt x="185" y="386"/>
                  </a:lnTo>
                  <a:lnTo>
                    <a:pt x="194" y="388"/>
                  </a:lnTo>
                  <a:lnTo>
                    <a:pt x="202" y="389"/>
                  </a:lnTo>
                  <a:lnTo>
                    <a:pt x="211" y="389"/>
                  </a:lnTo>
                  <a:lnTo>
                    <a:pt x="211" y="389"/>
                  </a:lnTo>
                  <a:lnTo>
                    <a:pt x="221" y="389"/>
                  </a:lnTo>
                  <a:lnTo>
                    <a:pt x="231" y="388"/>
                  </a:lnTo>
                  <a:lnTo>
                    <a:pt x="240" y="385"/>
                  </a:lnTo>
                  <a:lnTo>
                    <a:pt x="248" y="381"/>
                  </a:lnTo>
                  <a:lnTo>
                    <a:pt x="256" y="375"/>
                  </a:lnTo>
                  <a:lnTo>
                    <a:pt x="262" y="368"/>
                  </a:lnTo>
                  <a:lnTo>
                    <a:pt x="268" y="361"/>
                  </a:lnTo>
                  <a:lnTo>
                    <a:pt x="274" y="352"/>
                  </a:lnTo>
                  <a:lnTo>
                    <a:pt x="279" y="344"/>
                  </a:lnTo>
                  <a:lnTo>
                    <a:pt x="283" y="332"/>
                  </a:lnTo>
                  <a:lnTo>
                    <a:pt x="287" y="321"/>
                  </a:lnTo>
                  <a:lnTo>
                    <a:pt x="289" y="309"/>
                  </a:lnTo>
                  <a:lnTo>
                    <a:pt x="292" y="295"/>
                  </a:lnTo>
                  <a:lnTo>
                    <a:pt x="293" y="282"/>
                  </a:lnTo>
                  <a:lnTo>
                    <a:pt x="294" y="249"/>
                  </a:lnTo>
                  <a:lnTo>
                    <a:pt x="294" y="212"/>
                  </a:lnTo>
                  <a:lnTo>
                    <a:pt x="294" y="212"/>
                  </a:lnTo>
                  <a:lnTo>
                    <a:pt x="294" y="155"/>
                  </a:lnTo>
                  <a:lnTo>
                    <a:pt x="293" y="102"/>
                  </a:lnTo>
                  <a:lnTo>
                    <a:pt x="290" y="51"/>
                  </a:lnTo>
                  <a:lnTo>
                    <a:pt x="287" y="0"/>
                  </a:lnTo>
                  <a:lnTo>
                    <a:pt x="287" y="0"/>
                  </a:lnTo>
                  <a:lnTo>
                    <a:pt x="318" y="3"/>
                  </a:lnTo>
                  <a:lnTo>
                    <a:pt x="336" y="4"/>
                  </a:lnTo>
                  <a:lnTo>
                    <a:pt x="357" y="5"/>
                  </a:lnTo>
                  <a:lnTo>
                    <a:pt x="357" y="5"/>
                  </a:lnTo>
                  <a:lnTo>
                    <a:pt x="380" y="4"/>
                  </a:lnTo>
                  <a:lnTo>
                    <a:pt x="398" y="3"/>
                  </a:lnTo>
                  <a:lnTo>
                    <a:pt x="429" y="0"/>
                  </a:lnTo>
                  <a:lnTo>
                    <a:pt x="429" y="0"/>
                  </a:lnTo>
                  <a:lnTo>
                    <a:pt x="426" y="51"/>
                  </a:lnTo>
                  <a:lnTo>
                    <a:pt x="423" y="102"/>
                  </a:lnTo>
                  <a:lnTo>
                    <a:pt x="422" y="155"/>
                  </a:lnTo>
                  <a:lnTo>
                    <a:pt x="422" y="212"/>
                  </a:lnTo>
                  <a:lnTo>
                    <a:pt x="422" y="249"/>
                  </a:lnTo>
                  <a:lnTo>
                    <a:pt x="422" y="249"/>
                  </a:lnTo>
                  <a:lnTo>
                    <a:pt x="422" y="306"/>
                  </a:lnTo>
                  <a:lnTo>
                    <a:pt x="423" y="360"/>
                  </a:lnTo>
                  <a:lnTo>
                    <a:pt x="426" y="411"/>
                  </a:lnTo>
                  <a:lnTo>
                    <a:pt x="429" y="461"/>
                  </a:lnTo>
                  <a:lnTo>
                    <a:pt x="429" y="461"/>
                  </a:lnTo>
                  <a:lnTo>
                    <a:pt x="396" y="459"/>
                  </a:lnTo>
                  <a:lnTo>
                    <a:pt x="379" y="458"/>
                  </a:lnTo>
                  <a:lnTo>
                    <a:pt x="362" y="456"/>
                  </a:lnTo>
                  <a:lnTo>
                    <a:pt x="362" y="456"/>
                  </a:lnTo>
                  <a:lnTo>
                    <a:pt x="345" y="458"/>
                  </a:lnTo>
                  <a:lnTo>
                    <a:pt x="328" y="459"/>
                  </a:lnTo>
                  <a:lnTo>
                    <a:pt x="292" y="461"/>
                  </a:lnTo>
                  <a:lnTo>
                    <a:pt x="297" y="3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1"/>
            <p:cNvSpPr>
              <a:spLocks noEditPoints="1"/>
            </p:cNvSpPr>
            <p:nvPr/>
          </p:nvSpPr>
          <p:spPr bwMode="auto">
            <a:xfrm>
              <a:off x="3411538" y="412750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7 w 448"/>
                <a:gd name="T17" fmla="*/ 33 h 724"/>
                <a:gd name="T18" fmla="*/ 195 w 448"/>
                <a:gd name="T19" fmla="*/ 16 h 724"/>
                <a:gd name="T20" fmla="*/ 227 w 448"/>
                <a:gd name="T21" fmla="*/ 3 h 724"/>
                <a:gd name="T22" fmla="*/ 263 w 448"/>
                <a:gd name="T23" fmla="*/ 0 h 724"/>
                <a:gd name="T24" fmla="*/ 299 w 448"/>
                <a:gd name="T25" fmla="*/ 3 h 724"/>
                <a:gd name="T26" fmla="*/ 348 w 448"/>
                <a:gd name="T27" fmla="*/ 21 h 724"/>
                <a:gd name="T28" fmla="*/ 392 w 448"/>
                <a:gd name="T29" fmla="*/ 55 h 724"/>
                <a:gd name="T30" fmla="*/ 424 w 448"/>
                <a:gd name="T31" fmla="*/ 108 h 724"/>
                <a:gd name="T32" fmla="*/ 444 w 448"/>
                <a:gd name="T33" fmla="*/ 177 h 724"/>
                <a:gd name="T34" fmla="*/ 448 w 448"/>
                <a:gd name="T35" fmla="*/ 235 h 724"/>
                <a:gd name="T36" fmla="*/ 439 w 448"/>
                <a:gd name="T37" fmla="*/ 326 h 724"/>
                <a:gd name="T38" fmla="*/ 413 w 448"/>
                <a:gd name="T39" fmla="*/ 394 h 724"/>
                <a:gd name="T40" fmla="*/ 374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7 w 448"/>
                <a:gd name="T55" fmla="*/ 669 h 724"/>
                <a:gd name="T56" fmla="*/ 142 w 448"/>
                <a:gd name="T57" fmla="*/ 724 h 724"/>
                <a:gd name="T58" fmla="*/ 70 w 448"/>
                <a:gd name="T59" fmla="*/ 719 h 724"/>
                <a:gd name="T60" fmla="*/ 13 w 448"/>
                <a:gd name="T61" fmla="*/ 723 h 724"/>
                <a:gd name="T62" fmla="*/ 2 w 448"/>
                <a:gd name="T63" fmla="*/ 645 h 724"/>
                <a:gd name="T64" fmla="*/ 7 w 448"/>
                <a:gd name="T65" fmla="*/ 394 h 724"/>
                <a:gd name="T66" fmla="*/ 222 w 448"/>
                <a:gd name="T67" fmla="*/ 59 h 724"/>
                <a:gd name="T68" fmla="*/ 196 w 448"/>
                <a:gd name="T69" fmla="*/ 64 h 724"/>
                <a:gd name="T70" fmla="*/ 172 w 448"/>
                <a:gd name="T71" fmla="*/ 83 h 724"/>
                <a:gd name="T72" fmla="*/ 152 w 448"/>
                <a:gd name="T73" fmla="*/ 115 h 724"/>
                <a:gd name="T74" fmla="*/ 137 w 448"/>
                <a:gd name="T75" fmla="*/ 162 h 724"/>
                <a:gd name="T76" fmla="*/ 130 w 448"/>
                <a:gd name="T77" fmla="*/ 228 h 724"/>
                <a:gd name="T78" fmla="*/ 130 w 448"/>
                <a:gd name="T79" fmla="*/ 274 h 724"/>
                <a:gd name="T80" fmla="*/ 136 w 448"/>
                <a:gd name="T81" fmla="*/ 328 h 724"/>
                <a:gd name="T82" fmla="*/ 147 w 448"/>
                <a:gd name="T83" fmla="*/ 370 h 724"/>
                <a:gd name="T84" fmla="*/ 166 w 448"/>
                <a:gd name="T85" fmla="*/ 400 h 724"/>
                <a:gd name="T86" fmla="*/ 190 w 448"/>
                <a:gd name="T87" fmla="*/ 418 h 724"/>
                <a:gd name="T88" fmla="*/ 218 w 448"/>
                <a:gd name="T89" fmla="*/ 423 h 724"/>
                <a:gd name="T90" fmla="*/ 237 w 448"/>
                <a:gd name="T91" fmla="*/ 420 h 724"/>
                <a:gd name="T92" fmla="*/ 263 w 448"/>
                <a:gd name="T93" fmla="*/ 405 h 724"/>
                <a:gd name="T94" fmla="*/ 283 w 448"/>
                <a:gd name="T95" fmla="*/ 378 h 724"/>
                <a:gd name="T96" fmla="*/ 296 w 448"/>
                <a:gd name="T97" fmla="*/ 336 h 724"/>
                <a:gd name="T98" fmla="*/ 305 w 448"/>
                <a:gd name="T99" fmla="*/ 282 h 724"/>
                <a:gd name="T100" fmla="*/ 306 w 448"/>
                <a:gd name="T101" fmla="*/ 238 h 724"/>
                <a:gd name="T102" fmla="*/ 302 w 448"/>
                <a:gd name="T103" fmla="*/ 175 h 724"/>
                <a:gd name="T104" fmla="*/ 292 w 448"/>
                <a:gd name="T105" fmla="*/ 126 h 724"/>
                <a:gd name="T106" fmla="*/ 278 w 448"/>
                <a:gd name="T107" fmla="*/ 91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5"/>
                  </a:lnTo>
                  <a:lnTo>
                    <a:pt x="49" y="16"/>
                  </a:lnTo>
                  <a:lnTo>
                    <a:pt x="66" y="17"/>
                  </a:lnTo>
                  <a:lnTo>
                    <a:pt x="66" y="17"/>
                  </a:lnTo>
                  <a:lnTo>
                    <a:pt x="83" y="16"/>
                  </a:lnTo>
                  <a:lnTo>
                    <a:pt x="99" y="15"/>
                  </a:lnTo>
                  <a:lnTo>
                    <a:pt x="132" y="12"/>
                  </a:lnTo>
                  <a:lnTo>
                    <a:pt x="132" y="12"/>
                  </a:lnTo>
                  <a:lnTo>
                    <a:pt x="128" y="50"/>
                  </a:lnTo>
                  <a:lnTo>
                    <a:pt x="126" y="73"/>
                  </a:lnTo>
                  <a:lnTo>
                    <a:pt x="125" y="94"/>
                  </a:lnTo>
                  <a:lnTo>
                    <a:pt x="128" y="94"/>
                  </a:lnTo>
                  <a:lnTo>
                    <a:pt x="128" y="94"/>
                  </a:lnTo>
                  <a:lnTo>
                    <a:pt x="131" y="84"/>
                  </a:lnTo>
                  <a:lnTo>
                    <a:pt x="135" y="74"/>
                  </a:lnTo>
                  <a:lnTo>
                    <a:pt x="140" y="65"/>
                  </a:lnTo>
                  <a:lnTo>
                    <a:pt x="146" y="57"/>
                  </a:lnTo>
                  <a:lnTo>
                    <a:pt x="152" y="48"/>
                  </a:lnTo>
                  <a:lnTo>
                    <a:pt x="160" y="41"/>
                  </a:lnTo>
                  <a:lnTo>
                    <a:pt x="167" y="33"/>
                  </a:lnTo>
                  <a:lnTo>
                    <a:pt x="176" y="27"/>
                  </a:lnTo>
                  <a:lnTo>
                    <a:pt x="185" y="21"/>
                  </a:lnTo>
                  <a:lnTo>
                    <a:pt x="195" y="16"/>
                  </a:lnTo>
                  <a:lnTo>
                    <a:pt x="204" y="11"/>
                  </a:lnTo>
                  <a:lnTo>
                    <a:pt x="216" y="7"/>
                  </a:lnTo>
                  <a:lnTo>
                    <a:pt x="227" y="3"/>
                  </a:lnTo>
                  <a:lnTo>
                    <a:pt x="238" y="1"/>
                  </a:lnTo>
                  <a:lnTo>
                    <a:pt x="250" y="0"/>
                  </a:lnTo>
                  <a:lnTo>
                    <a:pt x="263" y="0"/>
                  </a:lnTo>
                  <a:lnTo>
                    <a:pt x="263" y="0"/>
                  </a:lnTo>
                  <a:lnTo>
                    <a:pt x="280" y="1"/>
                  </a:lnTo>
                  <a:lnTo>
                    <a:pt x="299" y="3"/>
                  </a:lnTo>
                  <a:lnTo>
                    <a:pt x="315" y="7"/>
                  </a:lnTo>
                  <a:lnTo>
                    <a:pt x="332" y="13"/>
                  </a:lnTo>
                  <a:lnTo>
                    <a:pt x="348" y="21"/>
                  </a:lnTo>
                  <a:lnTo>
                    <a:pt x="363" y="31"/>
                  </a:lnTo>
                  <a:lnTo>
                    <a:pt x="378" y="42"/>
                  </a:lnTo>
                  <a:lnTo>
                    <a:pt x="392" y="55"/>
                  </a:lnTo>
                  <a:lnTo>
                    <a:pt x="403" y="70"/>
                  </a:lnTo>
                  <a:lnTo>
                    <a:pt x="414" y="88"/>
                  </a:lnTo>
                  <a:lnTo>
                    <a:pt x="424" y="108"/>
                  </a:lnTo>
                  <a:lnTo>
                    <a:pt x="433" y="129"/>
                  </a:lnTo>
                  <a:lnTo>
                    <a:pt x="439" y="152"/>
                  </a:lnTo>
                  <a:lnTo>
                    <a:pt x="444" y="177"/>
                  </a:lnTo>
                  <a:lnTo>
                    <a:pt x="446" y="206"/>
                  </a:lnTo>
                  <a:lnTo>
                    <a:pt x="448" y="235"/>
                  </a:lnTo>
                  <a:lnTo>
                    <a:pt x="448" y="235"/>
                  </a:lnTo>
                  <a:lnTo>
                    <a:pt x="446" y="268"/>
                  </a:lnTo>
                  <a:lnTo>
                    <a:pt x="444" y="297"/>
                  </a:lnTo>
                  <a:lnTo>
                    <a:pt x="439" y="326"/>
                  </a:lnTo>
                  <a:lnTo>
                    <a:pt x="431" y="351"/>
                  </a:lnTo>
                  <a:lnTo>
                    <a:pt x="423" y="373"/>
                  </a:lnTo>
                  <a:lnTo>
                    <a:pt x="413" y="394"/>
                  </a:lnTo>
                  <a:lnTo>
                    <a:pt x="402" y="413"/>
                  </a:lnTo>
                  <a:lnTo>
                    <a:pt x="389" y="429"/>
                  </a:lnTo>
                  <a:lnTo>
                    <a:pt x="374" y="442"/>
                  </a:lnTo>
                  <a:lnTo>
                    <a:pt x="361" y="455"/>
                  </a:lnTo>
                  <a:lnTo>
                    <a:pt x="345" y="465"/>
                  </a:lnTo>
                  <a:lnTo>
                    <a:pt x="328" y="472"/>
                  </a:lnTo>
                  <a:lnTo>
                    <a:pt x="312" y="478"/>
                  </a:lnTo>
                  <a:lnTo>
                    <a:pt x="295" y="482"/>
                  </a:lnTo>
                  <a:lnTo>
                    <a:pt x="278" y="485"/>
                  </a:lnTo>
                  <a:lnTo>
                    <a:pt x="260" y="486"/>
                  </a:lnTo>
                  <a:lnTo>
                    <a:pt x="260" y="486"/>
                  </a:lnTo>
                  <a:lnTo>
                    <a:pt x="239" y="485"/>
                  </a:lnTo>
                  <a:lnTo>
                    <a:pt x="219" y="481"/>
                  </a:lnTo>
                  <a:lnTo>
                    <a:pt x="202" y="476"/>
                  </a:lnTo>
                  <a:lnTo>
                    <a:pt x="186" y="468"/>
                  </a:lnTo>
                  <a:lnTo>
                    <a:pt x="171" y="459"/>
                  </a:lnTo>
                  <a:lnTo>
                    <a:pt x="157" y="446"/>
                  </a:lnTo>
                  <a:lnTo>
                    <a:pt x="146" y="432"/>
                  </a:lnTo>
                  <a:lnTo>
                    <a:pt x="136" y="416"/>
                  </a:lnTo>
                  <a:lnTo>
                    <a:pt x="135" y="416"/>
                  </a:lnTo>
                  <a:lnTo>
                    <a:pt x="135" y="416"/>
                  </a:lnTo>
                  <a:lnTo>
                    <a:pt x="135" y="497"/>
                  </a:lnTo>
                  <a:lnTo>
                    <a:pt x="136" y="588"/>
                  </a:lnTo>
                  <a:lnTo>
                    <a:pt x="137" y="669"/>
                  </a:lnTo>
                  <a:lnTo>
                    <a:pt x="140" y="702"/>
                  </a:lnTo>
                  <a:lnTo>
                    <a:pt x="142" y="724"/>
                  </a:lnTo>
                  <a:lnTo>
                    <a:pt x="142" y="724"/>
                  </a:lnTo>
                  <a:lnTo>
                    <a:pt x="129" y="723"/>
                  </a:lnTo>
                  <a:lnTo>
                    <a:pt x="111" y="720"/>
                  </a:lnTo>
                  <a:lnTo>
                    <a:pt x="70" y="719"/>
                  </a:lnTo>
                  <a:lnTo>
                    <a:pt x="70" y="719"/>
                  </a:lnTo>
                  <a:lnTo>
                    <a:pt x="31" y="720"/>
                  </a:lnTo>
                  <a:lnTo>
                    <a:pt x="13" y="723"/>
                  </a:lnTo>
                  <a:lnTo>
                    <a:pt x="0" y="724"/>
                  </a:lnTo>
                  <a:lnTo>
                    <a:pt x="0" y="724"/>
                  </a:lnTo>
                  <a:lnTo>
                    <a:pt x="2" y="645"/>
                  </a:lnTo>
                  <a:lnTo>
                    <a:pt x="5" y="565"/>
                  </a:lnTo>
                  <a:lnTo>
                    <a:pt x="6" y="483"/>
                  </a:lnTo>
                  <a:lnTo>
                    <a:pt x="7" y="394"/>
                  </a:lnTo>
                  <a:lnTo>
                    <a:pt x="7" y="342"/>
                  </a:lnTo>
                  <a:close/>
                  <a:moveTo>
                    <a:pt x="222" y="59"/>
                  </a:moveTo>
                  <a:lnTo>
                    <a:pt x="222" y="59"/>
                  </a:lnTo>
                  <a:lnTo>
                    <a:pt x="213" y="59"/>
                  </a:lnTo>
                  <a:lnTo>
                    <a:pt x="204" y="62"/>
                  </a:lnTo>
                  <a:lnTo>
                    <a:pt x="196" y="64"/>
                  </a:lnTo>
                  <a:lnTo>
                    <a:pt x="187" y="69"/>
                  </a:lnTo>
                  <a:lnTo>
                    <a:pt x="180" y="75"/>
                  </a:lnTo>
                  <a:lnTo>
                    <a:pt x="172" y="83"/>
                  </a:lnTo>
                  <a:lnTo>
                    <a:pt x="165" y="91"/>
                  </a:lnTo>
                  <a:lnTo>
                    <a:pt x="157" y="103"/>
                  </a:lnTo>
                  <a:lnTo>
                    <a:pt x="152" y="115"/>
                  </a:lnTo>
                  <a:lnTo>
                    <a:pt x="146" y="129"/>
                  </a:lnTo>
                  <a:lnTo>
                    <a:pt x="141" y="145"/>
                  </a:lnTo>
                  <a:lnTo>
                    <a:pt x="137" y="162"/>
                  </a:lnTo>
                  <a:lnTo>
                    <a:pt x="134" y="182"/>
                  </a:lnTo>
                  <a:lnTo>
                    <a:pt x="132" y="204"/>
                  </a:lnTo>
                  <a:lnTo>
                    <a:pt x="130" y="228"/>
                  </a:lnTo>
                  <a:lnTo>
                    <a:pt x="130" y="253"/>
                  </a:lnTo>
                  <a:lnTo>
                    <a:pt x="130" y="253"/>
                  </a:lnTo>
                  <a:lnTo>
                    <a:pt x="130" y="274"/>
                  </a:lnTo>
                  <a:lnTo>
                    <a:pt x="131" y="294"/>
                  </a:lnTo>
                  <a:lnTo>
                    <a:pt x="134" y="312"/>
                  </a:lnTo>
                  <a:lnTo>
                    <a:pt x="136" y="328"/>
                  </a:lnTo>
                  <a:lnTo>
                    <a:pt x="139" y="343"/>
                  </a:lnTo>
                  <a:lnTo>
                    <a:pt x="144" y="358"/>
                  </a:lnTo>
                  <a:lnTo>
                    <a:pt x="147" y="370"/>
                  </a:lnTo>
                  <a:lnTo>
                    <a:pt x="154" y="382"/>
                  </a:lnTo>
                  <a:lnTo>
                    <a:pt x="159" y="392"/>
                  </a:lnTo>
                  <a:lnTo>
                    <a:pt x="166" y="400"/>
                  </a:lnTo>
                  <a:lnTo>
                    <a:pt x="172" y="406"/>
                  </a:lnTo>
                  <a:lnTo>
                    <a:pt x="181" y="413"/>
                  </a:lnTo>
                  <a:lnTo>
                    <a:pt x="190" y="418"/>
                  </a:lnTo>
                  <a:lnTo>
                    <a:pt x="198" y="420"/>
                  </a:lnTo>
                  <a:lnTo>
                    <a:pt x="208" y="423"/>
                  </a:lnTo>
                  <a:lnTo>
                    <a:pt x="218" y="423"/>
                  </a:lnTo>
                  <a:lnTo>
                    <a:pt x="218" y="423"/>
                  </a:lnTo>
                  <a:lnTo>
                    <a:pt x="228" y="423"/>
                  </a:lnTo>
                  <a:lnTo>
                    <a:pt x="237" y="420"/>
                  </a:lnTo>
                  <a:lnTo>
                    <a:pt x="247" y="416"/>
                  </a:lnTo>
                  <a:lnTo>
                    <a:pt x="254" y="411"/>
                  </a:lnTo>
                  <a:lnTo>
                    <a:pt x="263" y="405"/>
                  </a:lnTo>
                  <a:lnTo>
                    <a:pt x="270" y="398"/>
                  </a:lnTo>
                  <a:lnTo>
                    <a:pt x="276" y="388"/>
                  </a:lnTo>
                  <a:lnTo>
                    <a:pt x="283" y="378"/>
                  </a:lnTo>
                  <a:lnTo>
                    <a:pt x="288" y="366"/>
                  </a:lnTo>
                  <a:lnTo>
                    <a:pt x="292" y="352"/>
                  </a:lnTo>
                  <a:lnTo>
                    <a:pt x="296" y="336"/>
                  </a:lnTo>
                  <a:lnTo>
                    <a:pt x="300" y="320"/>
                  </a:lnTo>
                  <a:lnTo>
                    <a:pt x="302" y="301"/>
                  </a:lnTo>
                  <a:lnTo>
                    <a:pt x="305" y="282"/>
                  </a:lnTo>
                  <a:lnTo>
                    <a:pt x="306" y="260"/>
                  </a:lnTo>
                  <a:lnTo>
                    <a:pt x="306" y="238"/>
                  </a:lnTo>
                  <a:lnTo>
                    <a:pt x="306" y="238"/>
                  </a:lnTo>
                  <a:lnTo>
                    <a:pt x="306" y="215"/>
                  </a:lnTo>
                  <a:lnTo>
                    <a:pt x="305" y="194"/>
                  </a:lnTo>
                  <a:lnTo>
                    <a:pt x="302" y="175"/>
                  </a:lnTo>
                  <a:lnTo>
                    <a:pt x="300" y="157"/>
                  </a:lnTo>
                  <a:lnTo>
                    <a:pt x="297" y="141"/>
                  </a:lnTo>
                  <a:lnTo>
                    <a:pt x="292" y="126"/>
                  </a:lnTo>
                  <a:lnTo>
                    <a:pt x="289" y="112"/>
                  </a:lnTo>
                  <a:lnTo>
                    <a:pt x="283" y="101"/>
                  </a:lnTo>
                  <a:lnTo>
                    <a:pt x="278" y="91"/>
                  </a:lnTo>
                  <a:lnTo>
                    <a:pt x="270" y="83"/>
                  </a:lnTo>
                  <a:lnTo>
                    <a:pt x="264" y="75"/>
                  </a:lnTo>
                  <a:lnTo>
                    <a:pt x="257" y="69"/>
                  </a:lnTo>
                  <a:lnTo>
                    <a:pt x="248" y="64"/>
                  </a:lnTo>
                  <a:lnTo>
                    <a:pt x="239" y="62"/>
                  </a:lnTo>
                  <a:lnTo>
                    <a:pt x="230" y="59"/>
                  </a:lnTo>
                  <a:lnTo>
                    <a:pt x="222" y="59"/>
                  </a:lnTo>
                  <a:lnTo>
                    <a:pt x="222"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52"/>
            <p:cNvSpPr>
              <a:spLocks noEditPoints="1"/>
            </p:cNvSpPr>
            <p:nvPr/>
          </p:nvSpPr>
          <p:spPr bwMode="auto">
            <a:xfrm>
              <a:off x="3819526" y="412750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8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4 w 416"/>
                <a:gd name="T73" fmla="*/ 1 h 486"/>
                <a:gd name="T74" fmla="*/ 286 w 416"/>
                <a:gd name="T75" fmla="*/ 8 h 486"/>
                <a:gd name="T76" fmla="*/ 322 w 416"/>
                <a:gd name="T77" fmla="*/ 22 h 486"/>
                <a:gd name="T78" fmla="*/ 351 w 416"/>
                <a:gd name="T79" fmla="*/ 43 h 486"/>
                <a:gd name="T80" fmla="*/ 378 w 416"/>
                <a:gd name="T81" fmla="*/ 70 h 486"/>
                <a:gd name="T82" fmla="*/ 396 w 416"/>
                <a:gd name="T83" fmla="*/ 104 h 486"/>
                <a:gd name="T84" fmla="*/ 409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8 w 416"/>
                <a:gd name="T107" fmla="*/ 43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3"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8" y="444"/>
                  </a:lnTo>
                  <a:lnTo>
                    <a:pt x="378" y="444"/>
                  </a:lnTo>
                  <a:lnTo>
                    <a:pt x="365" y="452"/>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8"/>
                  </a:lnTo>
                  <a:lnTo>
                    <a:pt x="143" y="472"/>
                  </a:lnTo>
                  <a:lnTo>
                    <a:pt x="123" y="463"/>
                  </a:lnTo>
                  <a:lnTo>
                    <a:pt x="105" y="454"/>
                  </a:lnTo>
                  <a:lnTo>
                    <a:pt x="86" y="441"/>
                  </a:lnTo>
                  <a:lnTo>
                    <a:pt x="70" y="428"/>
                  </a:lnTo>
                  <a:lnTo>
                    <a:pt x="54" y="413"/>
                  </a:lnTo>
                  <a:lnTo>
                    <a:pt x="41"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4" y="8"/>
                  </a:lnTo>
                  <a:lnTo>
                    <a:pt x="175" y="3"/>
                  </a:lnTo>
                  <a:lnTo>
                    <a:pt x="198" y="1"/>
                  </a:lnTo>
                  <a:lnTo>
                    <a:pt x="221" y="0"/>
                  </a:lnTo>
                  <a:lnTo>
                    <a:pt x="221" y="0"/>
                  </a:lnTo>
                  <a:lnTo>
                    <a:pt x="244" y="1"/>
                  </a:lnTo>
                  <a:lnTo>
                    <a:pt x="266" y="3"/>
                  </a:lnTo>
                  <a:lnTo>
                    <a:pt x="286" y="8"/>
                  </a:lnTo>
                  <a:lnTo>
                    <a:pt x="304" y="15"/>
                  </a:lnTo>
                  <a:lnTo>
                    <a:pt x="322" y="22"/>
                  </a:lnTo>
                  <a:lnTo>
                    <a:pt x="338" y="32"/>
                  </a:lnTo>
                  <a:lnTo>
                    <a:pt x="351" y="43"/>
                  </a:lnTo>
                  <a:lnTo>
                    <a:pt x="365" y="55"/>
                  </a:lnTo>
                  <a:lnTo>
                    <a:pt x="378" y="70"/>
                  </a:lnTo>
                  <a:lnTo>
                    <a:pt x="387" y="86"/>
                  </a:lnTo>
                  <a:lnTo>
                    <a:pt x="396" y="104"/>
                  </a:lnTo>
                  <a:lnTo>
                    <a:pt x="404" y="122"/>
                  </a:lnTo>
                  <a:lnTo>
                    <a:pt x="409"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8" y="43"/>
                  </a:lnTo>
                  <a:lnTo>
                    <a:pt x="218" y="43"/>
                  </a:lnTo>
                  <a:lnTo>
                    <a:pt x="208" y="43"/>
                  </a:lnTo>
                  <a:lnTo>
                    <a:pt x="198" y="47"/>
                  </a:lnTo>
                  <a:lnTo>
                    <a:pt x="190" y="50"/>
                  </a:lnTo>
                  <a:lnTo>
                    <a:pt x="183" y="57"/>
                  </a:lnTo>
                  <a:lnTo>
                    <a:pt x="175" y="64"/>
                  </a:lnTo>
                  <a:lnTo>
                    <a:pt x="169" y="73"/>
                  </a:lnTo>
                  <a:lnTo>
                    <a:pt x="164" y="83"/>
                  </a:lnTo>
                  <a:lnTo>
                    <a:pt x="159" y="94"/>
                  </a:lnTo>
                  <a:lnTo>
                    <a:pt x="156"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53"/>
            <p:cNvSpPr>
              <a:spLocks/>
            </p:cNvSpPr>
            <p:nvPr/>
          </p:nvSpPr>
          <p:spPr bwMode="auto">
            <a:xfrm>
              <a:off x="4210051" y="4130675"/>
              <a:ext cx="231775" cy="373063"/>
            </a:xfrm>
            <a:custGeom>
              <a:avLst/>
              <a:gdLst>
                <a:gd name="T0" fmla="*/ 131 w 290"/>
                <a:gd name="T1" fmla="*/ 128 h 471"/>
                <a:gd name="T2" fmla="*/ 144 w 290"/>
                <a:gd name="T3" fmla="*/ 98 h 471"/>
                <a:gd name="T4" fmla="*/ 159 w 290"/>
                <a:gd name="T5" fmla="*/ 71 h 471"/>
                <a:gd name="T6" fmla="*/ 175 w 290"/>
                <a:gd name="T7" fmla="*/ 50 h 471"/>
                <a:gd name="T8" fmla="*/ 192 w 290"/>
                <a:gd name="T9" fmla="*/ 31 h 471"/>
                <a:gd name="T10" fmla="*/ 211 w 290"/>
                <a:gd name="T11" fmla="*/ 17 h 471"/>
                <a:gd name="T12" fmla="*/ 231 w 290"/>
                <a:gd name="T13" fmla="*/ 8 h 471"/>
                <a:gd name="T14" fmla="*/ 252 w 290"/>
                <a:gd name="T15" fmla="*/ 3 h 471"/>
                <a:gd name="T16" fmla="*/ 275 w 290"/>
                <a:gd name="T17" fmla="*/ 0 h 471"/>
                <a:gd name="T18" fmla="*/ 290 w 290"/>
                <a:gd name="T19" fmla="*/ 1 h 471"/>
                <a:gd name="T20" fmla="*/ 288 w 290"/>
                <a:gd name="T21" fmla="*/ 16 h 471"/>
                <a:gd name="T22" fmla="*/ 285 w 290"/>
                <a:gd name="T23" fmla="*/ 50 h 471"/>
                <a:gd name="T24" fmla="*/ 285 w 290"/>
                <a:gd name="T25" fmla="*/ 70 h 471"/>
                <a:gd name="T26" fmla="*/ 285 w 290"/>
                <a:gd name="T27" fmla="*/ 133 h 471"/>
                <a:gd name="T28" fmla="*/ 276 w 290"/>
                <a:gd name="T29" fmla="*/ 140 h 471"/>
                <a:gd name="T30" fmla="*/ 255 w 290"/>
                <a:gd name="T31" fmla="*/ 132 h 471"/>
                <a:gd name="T32" fmla="*/ 228 w 290"/>
                <a:gd name="T33" fmla="*/ 127 h 471"/>
                <a:gd name="T34" fmla="*/ 218 w 290"/>
                <a:gd name="T35" fmla="*/ 128 h 471"/>
                <a:gd name="T36" fmla="*/ 198 w 290"/>
                <a:gd name="T37" fmla="*/ 132 h 471"/>
                <a:gd name="T38" fmla="*/ 181 w 290"/>
                <a:gd name="T39" fmla="*/ 139 h 471"/>
                <a:gd name="T40" fmla="*/ 167 w 290"/>
                <a:gd name="T41" fmla="*/ 149 h 471"/>
                <a:gd name="T42" fmla="*/ 155 w 290"/>
                <a:gd name="T43" fmla="*/ 163 h 471"/>
                <a:gd name="T44" fmla="*/ 146 w 290"/>
                <a:gd name="T45" fmla="*/ 177 h 471"/>
                <a:gd name="T46" fmla="*/ 140 w 290"/>
                <a:gd name="T47" fmla="*/ 194 h 471"/>
                <a:gd name="T48" fmla="*/ 136 w 290"/>
                <a:gd name="T49" fmla="*/ 212 h 471"/>
                <a:gd name="T50" fmla="*/ 136 w 290"/>
                <a:gd name="T51" fmla="*/ 259 h 471"/>
                <a:gd name="T52" fmla="*/ 136 w 290"/>
                <a:gd name="T53" fmla="*/ 316 h 471"/>
                <a:gd name="T54" fmla="*/ 140 w 290"/>
                <a:gd name="T55" fmla="*/ 421 h 471"/>
                <a:gd name="T56" fmla="*/ 144 w 290"/>
                <a:gd name="T57" fmla="*/ 471 h 471"/>
                <a:gd name="T58" fmla="*/ 93 w 290"/>
                <a:gd name="T59" fmla="*/ 468 h 471"/>
                <a:gd name="T60" fmla="*/ 72 w 290"/>
                <a:gd name="T61" fmla="*/ 466 h 471"/>
                <a:gd name="T62" fmla="*/ 32 w 290"/>
                <a:gd name="T63" fmla="*/ 469 h 471"/>
                <a:gd name="T64" fmla="*/ 0 w 290"/>
                <a:gd name="T65" fmla="*/ 471 h 471"/>
                <a:gd name="T66" fmla="*/ 6 w 290"/>
                <a:gd name="T67" fmla="*/ 370 h 471"/>
                <a:gd name="T68" fmla="*/ 9 w 290"/>
                <a:gd name="T69" fmla="*/ 259 h 471"/>
                <a:gd name="T70" fmla="*/ 9 w 290"/>
                <a:gd name="T71" fmla="*/ 222 h 471"/>
                <a:gd name="T72" fmla="*/ 6 w 290"/>
                <a:gd name="T73" fmla="*/ 112 h 471"/>
                <a:gd name="T74" fmla="*/ 0 w 290"/>
                <a:gd name="T75" fmla="*/ 10 h 471"/>
                <a:gd name="T76" fmla="*/ 33 w 290"/>
                <a:gd name="T77" fmla="*/ 13 h 471"/>
                <a:gd name="T78" fmla="*/ 66 w 290"/>
                <a:gd name="T79" fmla="*/ 15 h 471"/>
                <a:gd name="T80" fmla="*/ 83 w 290"/>
                <a:gd name="T81" fmla="*/ 14 h 471"/>
                <a:gd name="T82" fmla="*/ 133 w 290"/>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0" h="471">
                  <a:moveTo>
                    <a:pt x="129" y="127"/>
                  </a:moveTo>
                  <a:lnTo>
                    <a:pt x="131" y="128"/>
                  </a:lnTo>
                  <a:lnTo>
                    <a:pt x="131" y="128"/>
                  </a:lnTo>
                  <a:lnTo>
                    <a:pt x="144" y="98"/>
                  </a:lnTo>
                  <a:lnTo>
                    <a:pt x="151" y="84"/>
                  </a:lnTo>
                  <a:lnTo>
                    <a:pt x="159" y="71"/>
                  </a:lnTo>
                  <a:lnTo>
                    <a:pt x="166" y="60"/>
                  </a:lnTo>
                  <a:lnTo>
                    <a:pt x="175" y="50"/>
                  </a:lnTo>
                  <a:lnTo>
                    <a:pt x="183" y="40"/>
                  </a:lnTo>
                  <a:lnTo>
                    <a:pt x="192" y="31"/>
                  </a:lnTo>
                  <a:lnTo>
                    <a:pt x="201" y="24"/>
                  </a:lnTo>
                  <a:lnTo>
                    <a:pt x="211" y="17"/>
                  </a:lnTo>
                  <a:lnTo>
                    <a:pt x="221" y="13"/>
                  </a:lnTo>
                  <a:lnTo>
                    <a:pt x="231" y="8"/>
                  </a:lnTo>
                  <a:lnTo>
                    <a:pt x="240" y="5"/>
                  </a:lnTo>
                  <a:lnTo>
                    <a:pt x="252" y="3"/>
                  </a:lnTo>
                  <a:lnTo>
                    <a:pt x="263" y="1"/>
                  </a:lnTo>
                  <a:lnTo>
                    <a:pt x="275" y="0"/>
                  </a:lnTo>
                  <a:lnTo>
                    <a:pt x="275" y="0"/>
                  </a:lnTo>
                  <a:lnTo>
                    <a:pt x="290" y="1"/>
                  </a:lnTo>
                  <a:lnTo>
                    <a:pt x="290" y="1"/>
                  </a:lnTo>
                  <a:lnTo>
                    <a:pt x="288" y="16"/>
                  </a:lnTo>
                  <a:lnTo>
                    <a:pt x="286" y="32"/>
                  </a:lnTo>
                  <a:lnTo>
                    <a:pt x="285" y="50"/>
                  </a:lnTo>
                  <a:lnTo>
                    <a:pt x="285" y="70"/>
                  </a:lnTo>
                  <a:lnTo>
                    <a:pt x="285" y="70"/>
                  </a:lnTo>
                  <a:lnTo>
                    <a:pt x="285" y="101"/>
                  </a:lnTo>
                  <a:lnTo>
                    <a:pt x="285" y="133"/>
                  </a:lnTo>
                  <a:lnTo>
                    <a:pt x="276" y="140"/>
                  </a:lnTo>
                  <a:lnTo>
                    <a:pt x="276" y="140"/>
                  </a:lnTo>
                  <a:lnTo>
                    <a:pt x="266" y="135"/>
                  </a:lnTo>
                  <a:lnTo>
                    <a:pt x="255" y="132"/>
                  </a:lnTo>
                  <a:lnTo>
                    <a:pt x="243" y="128"/>
                  </a:lnTo>
                  <a:lnTo>
                    <a:pt x="228" y="127"/>
                  </a:lnTo>
                  <a:lnTo>
                    <a:pt x="228" y="127"/>
                  </a:lnTo>
                  <a:lnTo>
                    <a:pt x="218" y="128"/>
                  </a:lnTo>
                  <a:lnTo>
                    <a:pt x="208" y="129"/>
                  </a:lnTo>
                  <a:lnTo>
                    <a:pt x="198" y="132"/>
                  </a:lnTo>
                  <a:lnTo>
                    <a:pt x="190" y="135"/>
                  </a:lnTo>
                  <a:lnTo>
                    <a:pt x="181" y="139"/>
                  </a:lnTo>
                  <a:lnTo>
                    <a:pt x="173" y="144"/>
                  </a:lnTo>
                  <a:lnTo>
                    <a:pt x="167" y="149"/>
                  </a:lnTo>
                  <a:lnTo>
                    <a:pt x="161" y="155"/>
                  </a:lnTo>
                  <a:lnTo>
                    <a:pt x="155" y="163"/>
                  </a:lnTo>
                  <a:lnTo>
                    <a:pt x="150" y="170"/>
                  </a:lnTo>
                  <a:lnTo>
                    <a:pt x="146" y="177"/>
                  </a:lnTo>
                  <a:lnTo>
                    <a:pt x="142" y="186"/>
                  </a:lnTo>
                  <a:lnTo>
                    <a:pt x="140" y="194"/>
                  </a:lnTo>
                  <a:lnTo>
                    <a:pt x="138" y="204"/>
                  </a:lnTo>
                  <a:lnTo>
                    <a:pt x="136" y="212"/>
                  </a:lnTo>
                  <a:lnTo>
                    <a:pt x="136" y="222"/>
                  </a:lnTo>
                  <a:lnTo>
                    <a:pt x="136" y="259"/>
                  </a:lnTo>
                  <a:lnTo>
                    <a:pt x="136" y="259"/>
                  </a:lnTo>
                  <a:lnTo>
                    <a:pt x="136" y="316"/>
                  </a:lnTo>
                  <a:lnTo>
                    <a:pt x="138" y="370"/>
                  </a:lnTo>
                  <a:lnTo>
                    <a:pt x="140" y="421"/>
                  </a:lnTo>
                  <a:lnTo>
                    <a:pt x="144" y="471"/>
                  </a:lnTo>
                  <a:lnTo>
                    <a:pt x="144" y="471"/>
                  </a:lnTo>
                  <a:lnTo>
                    <a:pt x="113" y="469"/>
                  </a:lnTo>
                  <a:lnTo>
                    <a:pt x="93" y="468"/>
                  </a:lnTo>
                  <a:lnTo>
                    <a:pt x="72" y="466"/>
                  </a:lnTo>
                  <a:lnTo>
                    <a:pt x="72" y="466"/>
                  </a:lnTo>
                  <a:lnTo>
                    <a:pt x="51" y="468"/>
                  </a:lnTo>
                  <a:lnTo>
                    <a:pt x="32" y="469"/>
                  </a:lnTo>
                  <a:lnTo>
                    <a:pt x="0" y="471"/>
                  </a:lnTo>
                  <a:lnTo>
                    <a:pt x="0" y="471"/>
                  </a:lnTo>
                  <a:lnTo>
                    <a:pt x="4" y="421"/>
                  </a:lnTo>
                  <a:lnTo>
                    <a:pt x="6" y="370"/>
                  </a:lnTo>
                  <a:lnTo>
                    <a:pt x="7" y="316"/>
                  </a:lnTo>
                  <a:lnTo>
                    <a:pt x="9" y="259"/>
                  </a:lnTo>
                  <a:lnTo>
                    <a:pt x="9" y="222"/>
                  </a:lnTo>
                  <a:lnTo>
                    <a:pt x="9" y="222"/>
                  </a:lnTo>
                  <a:lnTo>
                    <a:pt x="7" y="165"/>
                  </a:lnTo>
                  <a:lnTo>
                    <a:pt x="6" y="112"/>
                  </a:lnTo>
                  <a:lnTo>
                    <a:pt x="4" y="61"/>
                  </a:lnTo>
                  <a:lnTo>
                    <a:pt x="0" y="10"/>
                  </a:lnTo>
                  <a:lnTo>
                    <a:pt x="0" y="10"/>
                  </a:lnTo>
                  <a:lnTo>
                    <a:pt x="33" y="13"/>
                  </a:lnTo>
                  <a:lnTo>
                    <a:pt x="49" y="14"/>
                  </a:lnTo>
                  <a:lnTo>
                    <a:pt x="66" y="15"/>
                  </a:lnTo>
                  <a:lnTo>
                    <a:pt x="66" y="15"/>
                  </a:lnTo>
                  <a:lnTo>
                    <a:pt x="83" y="14"/>
                  </a:lnTo>
                  <a:lnTo>
                    <a:pt x="99" y="13"/>
                  </a:lnTo>
                  <a:lnTo>
                    <a:pt x="133" y="10"/>
                  </a:lnTo>
                  <a:lnTo>
                    <a:pt x="129"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54"/>
            <p:cNvSpPr>
              <a:spLocks/>
            </p:cNvSpPr>
            <p:nvPr/>
          </p:nvSpPr>
          <p:spPr bwMode="auto">
            <a:xfrm>
              <a:off x="4511676" y="3971925"/>
              <a:ext cx="320675" cy="541338"/>
            </a:xfrm>
            <a:custGeom>
              <a:avLst/>
              <a:gdLst>
                <a:gd name="T0" fmla="*/ 323 w 406"/>
                <a:gd name="T1" fmla="*/ 121 h 682"/>
                <a:gd name="T2" fmla="*/ 294 w 406"/>
                <a:gd name="T3" fmla="*/ 84 h 682"/>
                <a:gd name="T4" fmla="*/ 272 w 406"/>
                <a:gd name="T5" fmla="*/ 70 h 682"/>
                <a:gd name="T6" fmla="*/ 236 w 406"/>
                <a:gd name="T7" fmla="*/ 59 h 682"/>
                <a:gd name="T8" fmla="*/ 205 w 406"/>
                <a:gd name="T9" fmla="*/ 59 h 682"/>
                <a:gd name="T10" fmla="*/ 175 w 406"/>
                <a:gd name="T11" fmla="*/ 65 h 682"/>
                <a:gd name="T12" fmla="*/ 151 w 406"/>
                <a:gd name="T13" fmla="*/ 78 h 682"/>
                <a:gd name="T14" fmla="*/ 133 w 406"/>
                <a:gd name="T15" fmla="*/ 96 h 682"/>
                <a:gd name="T16" fmla="*/ 120 w 406"/>
                <a:gd name="T17" fmla="*/ 119 h 682"/>
                <a:gd name="T18" fmla="*/ 117 w 406"/>
                <a:gd name="T19" fmla="*/ 144 h 682"/>
                <a:gd name="T20" fmla="*/ 119 w 406"/>
                <a:gd name="T21" fmla="*/ 168 h 682"/>
                <a:gd name="T22" fmla="*/ 135 w 406"/>
                <a:gd name="T23" fmla="*/ 199 h 682"/>
                <a:gd name="T24" fmla="*/ 161 w 406"/>
                <a:gd name="T25" fmla="*/ 223 h 682"/>
                <a:gd name="T26" fmla="*/ 262 w 406"/>
                <a:gd name="T27" fmla="*/ 277 h 682"/>
                <a:gd name="T28" fmla="*/ 328 w 406"/>
                <a:gd name="T29" fmla="*/ 315 h 682"/>
                <a:gd name="T30" fmla="*/ 361 w 406"/>
                <a:gd name="T31" fmla="*/ 344 h 682"/>
                <a:gd name="T32" fmla="*/ 387 w 406"/>
                <a:gd name="T33" fmla="*/ 382 h 682"/>
                <a:gd name="T34" fmla="*/ 403 w 406"/>
                <a:gd name="T35" fmla="*/ 429 h 682"/>
                <a:gd name="T36" fmla="*/ 406 w 406"/>
                <a:gd name="T37" fmla="*/ 466 h 682"/>
                <a:gd name="T38" fmla="*/ 396 w 406"/>
                <a:gd name="T39" fmla="*/ 534 h 682"/>
                <a:gd name="T40" fmla="*/ 366 w 406"/>
                <a:gd name="T41" fmla="*/ 591 h 682"/>
                <a:gd name="T42" fmla="*/ 319 w 406"/>
                <a:gd name="T43" fmla="*/ 636 h 682"/>
                <a:gd name="T44" fmla="*/ 257 w 406"/>
                <a:gd name="T45" fmla="*/ 666 h 682"/>
                <a:gd name="T46" fmla="*/ 181 w 406"/>
                <a:gd name="T47" fmla="*/ 681 h 682"/>
                <a:gd name="T48" fmla="*/ 128 w 406"/>
                <a:gd name="T49" fmla="*/ 681 h 682"/>
                <a:gd name="T50" fmla="*/ 61 w 406"/>
                <a:gd name="T51" fmla="*/ 669 h 682"/>
                <a:gd name="T52" fmla="*/ 11 w 406"/>
                <a:gd name="T53" fmla="*/ 648 h 682"/>
                <a:gd name="T54" fmla="*/ 9 w 406"/>
                <a:gd name="T55" fmla="*/ 610 h 682"/>
                <a:gd name="T56" fmla="*/ 27 w 406"/>
                <a:gd name="T57" fmla="*/ 519 h 682"/>
                <a:gd name="T58" fmla="*/ 48 w 406"/>
                <a:gd name="T59" fmla="*/ 531 h 682"/>
                <a:gd name="T60" fmla="*/ 60 w 406"/>
                <a:gd name="T61" fmla="*/ 559 h 682"/>
                <a:gd name="T62" fmla="*/ 78 w 406"/>
                <a:gd name="T63" fmla="*/ 585 h 682"/>
                <a:gd name="T64" fmla="*/ 104 w 406"/>
                <a:gd name="T65" fmla="*/ 605 h 682"/>
                <a:gd name="T66" fmla="*/ 138 w 406"/>
                <a:gd name="T67" fmla="*/ 619 h 682"/>
                <a:gd name="T68" fmla="*/ 177 w 406"/>
                <a:gd name="T69" fmla="*/ 622 h 682"/>
                <a:gd name="T70" fmla="*/ 204 w 406"/>
                <a:gd name="T71" fmla="*/ 621 h 682"/>
                <a:gd name="T72" fmla="*/ 236 w 406"/>
                <a:gd name="T73" fmla="*/ 611 h 682"/>
                <a:gd name="T74" fmla="*/ 261 w 406"/>
                <a:gd name="T75" fmla="*/ 594 h 682"/>
                <a:gd name="T76" fmla="*/ 278 w 406"/>
                <a:gd name="T77" fmla="*/ 571 h 682"/>
                <a:gd name="T78" fmla="*/ 287 w 406"/>
                <a:gd name="T79" fmla="*/ 545 h 682"/>
                <a:gd name="T80" fmla="*/ 289 w 406"/>
                <a:gd name="T81" fmla="*/ 526 h 682"/>
                <a:gd name="T82" fmla="*/ 282 w 406"/>
                <a:gd name="T83" fmla="*/ 490 h 682"/>
                <a:gd name="T84" fmla="*/ 263 w 406"/>
                <a:gd name="T85" fmla="*/ 461 h 682"/>
                <a:gd name="T86" fmla="*/ 223 w 406"/>
                <a:gd name="T87" fmla="*/ 430 h 682"/>
                <a:gd name="T88" fmla="*/ 120 w 406"/>
                <a:gd name="T89" fmla="*/ 378 h 682"/>
                <a:gd name="T90" fmla="*/ 71 w 406"/>
                <a:gd name="T91" fmla="*/ 344 h 682"/>
                <a:gd name="T92" fmla="*/ 40 w 406"/>
                <a:gd name="T93" fmla="*/ 313 h 682"/>
                <a:gd name="T94" fmla="*/ 17 w 406"/>
                <a:gd name="T95" fmla="*/ 274 h 682"/>
                <a:gd name="T96" fmla="*/ 5 w 406"/>
                <a:gd name="T97" fmla="*/ 223 h 682"/>
                <a:gd name="T98" fmla="*/ 6 w 406"/>
                <a:gd name="T99" fmla="*/ 179 h 682"/>
                <a:gd name="T100" fmla="*/ 22 w 406"/>
                <a:gd name="T101" fmla="*/ 116 h 682"/>
                <a:gd name="T102" fmla="*/ 56 w 406"/>
                <a:gd name="T103" fmla="*/ 65 h 682"/>
                <a:gd name="T104" fmla="*/ 102 w 406"/>
                <a:gd name="T105" fmla="*/ 29 h 682"/>
                <a:gd name="T106" fmla="*/ 158 w 406"/>
                <a:gd name="T107" fmla="*/ 7 h 682"/>
                <a:gd name="T108" fmla="*/ 220 w 406"/>
                <a:gd name="T109" fmla="*/ 0 h 682"/>
                <a:gd name="T110" fmla="*/ 268 w 406"/>
                <a:gd name="T111" fmla="*/ 2 h 682"/>
                <a:gd name="T112" fmla="*/ 329 w 406"/>
                <a:gd name="T113" fmla="*/ 18 h 682"/>
                <a:gd name="T114" fmla="*/ 376 w 406"/>
                <a:gd name="T115" fmla="*/ 46 h 682"/>
                <a:gd name="T116" fmla="*/ 361 w 406"/>
                <a:gd name="T117" fmla="*/ 89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2">
                  <a:moveTo>
                    <a:pt x="331" y="140"/>
                  </a:moveTo>
                  <a:lnTo>
                    <a:pt x="331" y="140"/>
                  </a:lnTo>
                  <a:lnTo>
                    <a:pt x="323" y="121"/>
                  </a:lnTo>
                  <a:lnTo>
                    <a:pt x="313" y="105"/>
                  </a:lnTo>
                  <a:lnTo>
                    <a:pt x="301" y="90"/>
                  </a:lnTo>
                  <a:lnTo>
                    <a:pt x="294" y="84"/>
                  </a:lnTo>
                  <a:lnTo>
                    <a:pt x="288" y="79"/>
                  </a:lnTo>
                  <a:lnTo>
                    <a:pt x="280" y="74"/>
                  </a:lnTo>
                  <a:lnTo>
                    <a:pt x="272" y="70"/>
                  </a:lnTo>
                  <a:lnTo>
                    <a:pt x="264" y="67"/>
                  </a:lnTo>
                  <a:lnTo>
                    <a:pt x="256" y="63"/>
                  </a:lnTo>
                  <a:lnTo>
                    <a:pt x="236" y="59"/>
                  </a:lnTo>
                  <a:lnTo>
                    <a:pt x="216" y="58"/>
                  </a:lnTo>
                  <a:lnTo>
                    <a:pt x="216" y="58"/>
                  </a:lnTo>
                  <a:lnTo>
                    <a:pt x="205" y="59"/>
                  </a:lnTo>
                  <a:lnTo>
                    <a:pt x="195" y="60"/>
                  </a:lnTo>
                  <a:lnTo>
                    <a:pt x="185" y="62"/>
                  </a:lnTo>
                  <a:lnTo>
                    <a:pt x="175" y="65"/>
                  </a:lnTo>
                  <a:lnTo>
                    <a:pt x="166" y="69"/>
                  </a:lnTo>
                  <a:lnTo>
                    <a:pt x="159" y="73"/>
                  </a:lnTo>
                  <a:lnTo>
                    <a:pt x="151" y="78"/>
                  </a:lnTo>
                  <a:lnTo>
                    <a:pt x="144" y="84"/>
                  </a:lnTo>
                  <a:lnTo>
                    <a:pt x="138" y="90"/>
                  </a:lnTo>
                  <a:lnTo>
                    <a:pt x="133" y="96"/>
                  </a:lnTo>
                  <a:lnTo>
                    <a:pt x="128" y="104"/>
                  </a:lnTo>
                  <a:lnTo>
                    <a:pt x="124" y="111"/>
                  </a:lnTo>
                  <a:lnTo>
                    <a:pt x="120" y="119"/>
                  </a:lnTo>
                  <a:lnTo>
                    <a:pt x="118" y="127"/>
                  </a:lnTo>
                  <a:lnTo>
                    <a:pt x="117" y="136"/>
                  </a:lnTo>
                  <a:lnTo>
                    <a:pt x="117" y="144"/>
                  </a:lnTo>
                  <a:lnTo>
                    <a:pt x="117" y="144"/>
                  </a:lnTo>
                  <a:lnTo>
                    <a:pt x="117" y="157"/>
                  </a:lnTo>
                  <a:lnTo>
                    <a:pt x="119" y="168"/>
                  </a:lnTo>
                  <a:lnTo>
                    <a:pt x="123" y="179"/>
                  </a:lnTo>
                  <a:lnTo>
                    <a:pt x="129" y="189"/>
                  </a:lnTo>
                  <a:lnTo>
                    <a:pt x="135" y="199"/>
                  </a:lnTo>
                  <a:lnTo>
                    <a:pt x="143" y="208"/>
                  </a:lnTo>
                  <a:lnTo>
                    <a:pt x="151" y="215"/>
                  </a:lnTo>
                  <a:lnTo>
                    <a:pt x="161" y="223"/>
                  </a:lnTo>
                  <a:lnTo>
                    <a:pt x="184" y="238"/>
                  </a:lnTo>
                  <a:lnTo>
                    <a:pt x="208" y="251"/>
                  </a:lnTo>
                  <a:lnTo>
                    <a:pt x="262" y="277"/>
                  </a:lnTo>
                  <a:lnTo>
                    <a:pt x="288" y="291"/>
                  </a:lnTo>
                  <a:lnTo>
                    <a:pt x="314" y="306"/>
                  </a:lnTo>
                  <a:lnTo>
                    <a:pt x="328" y="315"/>
                  </a:lnTo>
                  <a:lnTo>
                    <a:pt x="339" y="325"/>
                  </a:lnTo>
                  <a:lnTo>
                    <a:pt x="350" y="335"/>
                  </a:lnTo>
                  <a:lnTo>
                    <a:pt x="361" y="344"/>
                  </a:lnTo>
                  <a:lnTo>
                    <a:pt x="371" y="356"/>
                  </a:lnTo>
                  <a:lnTo>
                    <a:pt x="380" y="368"/>
                  </a:lnTo>
                  <a:lnTo>
                    <a:pt x="387" y="382"/>
                  </a:lnTo>
                  <a:lnTo>
                    <a:pt x="393" y="397"/>
                  </a:lnTo>
                  <a:lnTo>
                    <a:pt x="399" y="411"/>
                  </a:lnTo>
                  <a:lnTo>
                    <a:pt x="403" y="429"/>
                  </a:lnTo>
                  <a:lnTo>
                    <a:pt x="406" y="447"/>
                  </a:lnTo>
                  <a:lnTo>
                    <a:pt x="406" y="466"/>
                  </a:lnTo>
                  <a:lnTo>
                    <a:pt x="406" y="466"/>
                  </a:lnTo>
                  <a:lnTo>
                    <a:pt x="404" y="490"/>
                  </a:lnTo>
                  <a:lnTo>
                    <a:pt x="402" y="512"/>
                  </a:lnTo>
                  <a:lnTo>
                    <a:pt x="396" y="534"/>
                  </a:lnTo>
                  <a:lnTo>
                    <a:pt x="388" y="554"/>
                  </a:lnTo>
                  <a:lnTo>
                    <a:pt x="378" y="573"/>
                  </a:lnTo>
                  <a:lnTo>
                    <a:pt x="366" y="591"/>
                  </a:lnTo>
                  <a:lnTo>
                    <a:pt x="352" y="607"/>
                  </a:lnTo>
                  <a:lnTo>
                    <a:pt x="336" y="622"/>
                  </a:lnTo>
                  <a:lnTo>
                    <a:pt x="319" y="636"/>
                  </a:lnTo>
                  <a:lnTo>
                    <a:pt x="300" y="647"/>
                  </a:lnTo>
                  <a:lnTo>
                    <a:pt x="279" y="657"/>
                  </a:lnTo>
                  <a:lnTo>
                    <a:pt x="257" y="666"/>
                  </a:lnTo>
                  <a:lnTo>
                    <a:pt x="233" y="673"/>
                  </a:lnTo>
                  <a:lnTo>
                    <a:pt x="208" y="678"/>
                  </a:lnTo>
                  <a:lnTo>
                    <a:pt x="181" y="681"/>
                  </a:lnTo>
                  <a:lnTo>
                    <a:pt x="154" y="682"/>
                  </a:lnTo>
                  <a:lnTo>
                    <a:pt x="154" y="682"/>
                  </a:lnTo>
                  <a:lnTo>
                    <a:pt x="128" y="681"/>
                  </a:lnTo>
                  <a:lnTo>
                    <a:pt x="104" y="678"/>
                  </a:lnTo>
                  <a:lnTo>
                    <a:pt x="82" y="674"/>
                  </a:lnTo>
                  <a:lnTo>
                    <a:pt x="61" y="669"/>
                  </a:lnTo>
                  <a:lnTo>
                    <a:pt x="42" y="663"/>
                  </a:lnTo>
                  <a:lnTo>
                    <a:pt x="26" y="656"/>
                  </a:lnTo>
                  <a:lnTo>
                    <a:pt x="11" y="648"/>
                  </a:lnTo>
                  <a:lnTo>
                    <a:pt x="0" y="641"/>
                  </a:lnTo>
                  <a:lnTo>
                    <a:pt x="0" y="641"/>
                  </a:lnTo>
                  <a:lnTo>
                    <a:pt x="9" y="610"/>
                  </a:lnTo>
                  <a:lnTo>
                    <a:pt x="16" y="580"/>
                  </a:lnTo>
                  <a:lnTo>
                    <a:pt x="22" y="550"/>
                  </a:lnTo>
                  <a:lnTo>
                    <a:pt x="27" y="519"/>
                  </a:lnTo>
                  <a:lnTo>
                    <a:pt x="46" y="519"/>
                  </a:lnTo>
                  <a:lnTo>
                    <a:pt x="46" y="519"/>
                  </a:lnTo>
                  <a:lnTo>
                    <a:pt x="48" y="531"/>
                  </a:lnTo>
                  <a:lnTo>
                    <a:pt x="51" y="540"/>
                  </a:lnTo>
                  <a:lnTo>
                    <a:pt x="55" y="550"/>
                  </a:lnTo>
                  <a:lnTo>
                    <a:pt x="60" y="559"/>
                  </a:lnTo>
                  <a:lnTo>
                    <a:pt x="66" y="568"/>
                  </a:lnTo>
                  <a:lnTo>
                    <a:pt x="72" y="576"/>
                  </a:lnTo>
                  <a:lnTo>
                    <a:pt x="78" y="585"/>
                  </a:lnTo>
                  <a:lnTo>
                    <a:pt x="87" y="593"/>
                  </a:lnTo>
                  <a:lnTo>
                    <a:pt x="96" y="599"/>
                  </a:lnTo>
                  <a:lnTo>
                    <a:pt x="104" y="605"/>
                  </a:lnTo>
                  <a:lnTo>
                    <a:pt x="114" y="610"/>
                  </a:lnTo>
                  <a:lnTo>
                    <a:pt x="125" y="615"/>
                  </a:lnTo>
                  <a:lnTo>
                    <a:pt x="138" y="619"/>
                  </a:lnTo>
                  <a:lnTo>
                    <a:pt x="150" y="621"/>
                  </a:lnTo>
                  <a:lnTo>
                    <a:pt x="164" y="622"/>
                  </a:lnTo>
                  <a:lnTo>
                    <a:pt x="177" y="622"/>
                  </a:lnTo>
                  <a:lnTo>
                    <a:pt x="177" y="622"/>
                  </a:lnTo>
                  <a:lnTo>
                    <a:pt x="191" y="622"/>
                  </a:lnTo>
                  <a:lnTo>
                    <a:pt x="204" y="621"/>
                  </a:lnTo>
                  <a:lnTo>
                    <a:pt x="215" y="619"/>
                  </a:lnTo>
                  <a:lnTo>
                    <a:pt x="226" y="615"/>
                  </a:lnTo>
                  <a:lnTo>
                    <a:pt x="236" y="611"/>
                  </a:lnTo>
                  <a:lnTo>
                    <a:pt x="246" y="606"/>
                  </a:lnTo>
                  <a:lnTo>
                    <a:pt x="253" y="600"/>
                  </a:lnTo>
                  <a:lnTo>
                    <a:pt x="261" y="594"/>
                  </a:lnTo>
                  <a:lnTo>
                    <a:pt x="268" y="588"/>
                  </a:lnTo>
                  <a:lnTo>
                    <a:pt x="273" y="580"/>
                  </a:lnTo>
                  <a:lnTo>
                    <a:pt x="278" y="571"/>
                  </a:lnTo>
                  <a:lnTo>
                    <a:pt x="282" y="563"/>
                  </a:lnTo>
                  <a:lnTo>
                    <a:pt x="285" y="554"/>
                  </a:lnTo>
                  <a:lnTo>
                    <a:pt x="287" y="545"/>
                  </a:lnTo>
                  <a:lnTo>
                    <a:pt x="289" y="535"/>
                  </a:lnTo>
                  <a:lnTo>
                    <a:pt x="289" y="526"/>
                  </a:lnTo>
                  <a:lnTo>
                    <a:pt x="289" y="526"/>
                  </a:lnTo>
                  <a:lnTo>
                    <a:pt x="288" y="513"/>
                  </a:lnTo>
                  <a:lnTo>
                    <a:pt x="285" y="501"/>
                  </a:lnTo>
                  <a:lnTo>
                    <a:pt x="282" y="490"/>
                  </a:lnTo>
                  <a:lnTo>
                    <a:pt x="277" y="480"/>
                  </a:lnTo>
                  <a:lnTo>
                    <a:pt x="270" y="470"/>
                  </a:lnTo>
                  <a:lnTo>
                    <a:pt x="263" y="461"/>
                  </a:lnTo>
                  <a:lnTo>
                    <a:pt x="254" y="452"/>
                  </a:lnTo>
                  <a:lnTo>
                    <a:pt x="244" y="445"/>
                  </a:lnTo>
                  <a:lnTo>
                    <a:pt x="223" y="430"/>
                  </a:lnTo>
                  <a:lnTo>
                    <a:pt x="199" y="418"/>
                  </a:lnTo>
                  <a:lnTo>
                    <a:pt x="146" y="392"/>
                  </a:lnTo>
                  <a:lnTo>
                    <a:pt x="120" y="378"/>
                  </a:lnTo>
                  <a:lnTo>
                    <a:pt x="94" y="362"/>
                  </a:lnTo>
                  <a:lnTo>
                    <a:pt x="82" y="354"/>
                  </a:lnTo>
                  <a:lnTo>
                    <a:pt x="71" y="344"/>
                  </a:lnTo>
                  <a:lnTo>
                    <a:pt x="60" y="336"/>
                  </a:lnTo>
                  <a:lnTo>
                    <a:pt x="50" y="325"/>
                  </a:lnTo>
                  <a:lnTo>
                    <a:pt x="40" y="313"/>
                  </a:lnTo>
                  <a:lnTo>
                    <a:pt x="31" y="301"/>
                  </a:lnTo>
                  <a:lnTo>
                    <a:pt x="24" y="287"/>
                  </a:lnTo>
                  <a:lnTo>
                    <a:pt x="17" y="274"/>
                  </a:lnTo>
                  <a:lnTo>
                    <a:pt x="11" y="258"/>
                  </a:lnTo>
                  <a:lnTo>
                    <a:pt x="8" y="242"/>
                  </a:lnTo>
                  <a:lnTo>
                    <a:pt x="5" y="223"/>
                  </a:lnTo>
                  <a:lnTo>
                    <a:pt x="5" y="203"/>
                  </a:lnTo>
                  <a:lnTo>
                    <a:pt x="5" y="203"/>
                  </a:lnTo>
                  <a:lnTo>
                    <a:pt x="6" y="179"/>
                  </a:lnTo>
                  <a:lnTo>
                    <a:pt x="9" y="157"/>
                  </a:lnTo>
                  <a:lnTo>
                    <a:pt x="15" y="136"/>
                  </a:lnTo>
                  <a:lnTo>
                    <a:pt x="22" y="116"/>
                  </a:lnTo>
                  <a:lnTo>
                    <a:pt x="31" y="98"/>
                  </a:lnTo>
                  <a:lnTo>
                    <a:pt x="42" y="80"/>
                  </a:lnTo>
                  <a:lnTo>
                    <a:pt x="56" y="65"/>
                  </a:lnTo>
                  <a:lnTo>
                    <a:pt x="70" y="52"/>
                  </a:lnTo>
                  <a:lnTo>
                    <a:pt x="84" y="39"/>
                  </a:lnTo>
                  <a:lnTo>
                    <a:pt x="102" y="29"/>
                  </a:lnTo>
                  <a:lnTo>
                    <a:pt x="119" y="19"/>
                  </a:lnTo>
                  <a:lnTo>
                    <a:pt x="138" y="12"/>
                  </a:lnTo>
                  <a:lnTo>
                    <a:pt x="158" y="7"/>
                  </a:lnTo>
                  <a:lnTo>
                    <a:pt x="177" y="2"/>
                  </a:lnTo>
                  <a:lnTo>
                    <a:pt x="199" y="0"/>
                  </a:lnTo>
                  <a:lnTo>
                    <a:pt x="220" y="0"/>
                  </a:lnTo>
                  <a:lnTo>
                    <a:pt x="220" y="0"/>
                  </a:lnTo>
                  <a:lnTo>
                    <a:pt x="244" y="0"/>
                  </a:lnTo>
                  <a:lnTo>
                    <a:pt x="268" y="2"/>
                  </a:lnTo>
                  <a:lnTo>
                    <a:pt x="289" y="6"/>
                  </a:lnTo>
                  <a:lnTo>
                    <a:pt x="310" y="12"/>
                  </a:lnTo>
                  <a:lnTo>
                    <a:pt x="329" y="18"/>
                  </a:lnTo>
                  <a:lnTo>
                    <a:pt x="346" y="27"/>
                  </a:lnTo>
                  <a:lnTo>
                    <a:pt x="361" y="36"/>
                  </a:lnTo>
                  <a:lnTo>
                    <a:pt x="376" y="46"/>
                  </a:lnTo>
                  <a:lnTo>
                    <a:pt x="376" y="46"/>
                  </a:lnTo>
                  <a:lnTo>
                    <a:pt x="367" y="67"/>
                  </a:lnTo>
                  <a:lnTo>
                    <a:pt x="361" y="89"/>
                  </a:lnTo>
                  <a:lnTo>
                    <a:pt x="345" y="140"/>
                  </a:lnTo>
                  <a:lnTo>
                    <a:pt x="331"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55"/>
            <p:cNvSpPr>
              <a:spLocks/>
            </p:cNvSpPr>
            <p:nvPr/>
          </p:nvSpPr>
          <p:spPr bwMode="auto">
            <a:xfrm>
              <a:off x="4864101" y="4003675"/>
              <a:ext cx="225425" cy="509588"/>
            </a:xfrm>
            <a:custGeom>
              <a:avLst/>
              <a:gdLst>
                <a:gd name="T0" fmla="*/ 279 w 285"/>
                <a:gd name="T1" fmla="*/ 174 h 643"/>
                <a:gd name="T2" fmla="*/ 275 w 285"/>
                <a:gd name="T3" fmla="*/ 200 h 643"/>
                <a:gd name="T4" fmla="*/ 277 w 285"/>
                <a:gd name="T5" fmla="*/ 211 h 643"/>
                <a:gd name="T6" fmla="*/ 195 w 285"/>
                <a:gd name="T7" fmla="*/ 221 h 643"/>
                <a:gd name="T8" fmla="*/ 192 w 285"/>
                <a:gd name="T9" fmla="*/ 272 h 643"/>
                <a:gd name="T10" fmla="*/ 189 w 285"/>
                <a:gd name="T11" fmla="*/ 434 h 643"/>
                <a:gd name="T12" fmla="*/ 189 w 285"/>
                <a:gd name="T13" fmla="*/ 479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7 w 285"/>
                <a:gd name="T29" fmla="*/ 583 h 643"/>
                <a:gd name="T30" fmla="*/ 285 w 285"/>
                <a:gd name="T31" fmla="*/ 618 h 643"/>
                <a:gd name="T32" fmla="*/ 275 w 285"/>
                <a:gd name="T33" fmla="*/ 623 h 643"/>
                <a:gd name="T34" fmla="*/ 251 w 285"/>
                <a:gd name="T35" fmla="*/ 633 h 643"/>
                <a:gd name="T36" fmla="*/ 223 w 285"/>
                <a:gd name="T37" fmla="*/ 639 h 643"/>
                <a:gd name="T38" fmla="*/ 195 w 285"/>
                <a:gd name="T39" fmla="*/ 643 h 643"/>
                <a:gd name="T40" fmla="*/ 181 w 285"/>
                <a:gd name="T41" fmla="*/ 643 h 643"/>
                <a:gd name="T42" fmla="*/ 154 w 285"/>
                <a:gd name="T43" fmla="*/ 640 h 643"/>
                <a:gd name="T44" fmla="*/ 129 w 285"/>
                <a:gd name="T45" fmla="*/ 633 h 643"/>
                <a:gd name="T46" fmla="*/ 108 w 285"/>
                <a:gd name="T47" fmla="*/ 622 h 643"/>
                <a:gd name="T48" fmla="*/ 92 w 285"/>
                <a:gd name="T49" fmla="*/ 606 h 643"/>
                <a:gd name="T50" fmla="*/ 78 w 285"/>
                <a:gd name="T51" fmla="*/ 585 h 643"/>
                <a:gd name="T52" fmla="*/ 68 w 285"/>
                <a:gd name="T53" fmla="*/ 558 h 643"/>
                <a:gd name="T54" fmla="*/ 62 w 285"/>
                <a:gd name="T55" fmla="*/ 529 h 643"/>
                <a:gd name="T56" fmla="*/ 61 w 285"/>
                <a:gd name="T57" fmla="*/ 495 h 643"/>
                <a:gd name="T58" fmla="*/ 61 w 285"/>
                <a:gd name="T59" fmla="*/ 433 h 643"/>
                <a:gd name="T60" fmla="*/ 66 w 285"/>
                <a:gd name="T61" fmla="*/ 288 h 643"/>
                <a:gd name="T62" fmla="*/ 0 w 285"/>
                <a:gd name="T63" fmla="*/ 224 h 643"/>
                <a:gd name="T64" fmla="*/ 3 w 285"/>
                <a:gd name="T65" fmla="*/ 211 h 643"/>
                <a:gd name="T66" fmla="*/ 4 w 285"/>
                <a:gd name="T67" fmla="*/ 200 h 643"/>
                <a:gd name="T68" fmla="*/ 0 w 285"/>
                <a:gd name="T69" fmla="*/ 174 h 643"/>
                <a:gd name="T70" fmla="*/ 67 w 285"/>
                <a:gd name="T71" fmla="*/ 176 h 643"/>
                <a:gd name="T72" fmla="*/ 63 w 285"/>
                <a:gd name="T73" fmla="*/ 59 h 643"/>
                <a:gd name="T74" fmla="*/ 129 w 285"/>
                <a:gd name="T75" fmla="*/ 31 h 643"/>
                <a:gd name="T76" fmla="*/ 203 w 285"/>
                <a:gd name="T77" fmla="*/ 7 h 643"/>
                <a:gd name="T78" fmla="*/ 200 w 285"/>
                <a:gd name="T79" fmla="*/ 43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5" y="200"/>
                  </a:lnTo>
                  <a:lnTo>
                    <a:pt x="275" y="200"/>
                  </a:lnTo>
                  <a:lnTo>
                    <a:pt x="277" y="211"/>
                  </a:lnTo>
                  <a:lnTo>
                    <a:pt x="279" y="224"/>
                  </a:lnTo>
                  <a:lnTo>
                    <a:pt x="195" y="221"/>
                  </a:lnTo>
                  <a:lnTo>
                    <a:pt x="195" y="221"/>
                  </a:lnTo>
                  <a:lnTo>
                    <a:pt x="192" y="272"/>
                  </a:lnTo>
                  <a:lnTo>
                    <a:pt x="190" y="330"/>
                  </a:lnTo>
                  <a:lnTo>
                    <a:pt x="189" y="434"/>
                  </a:lnTo>
                  <a:lnTo>
                    <a:pt x="189" y="434"/>
                  </a:lnTo>
                  <a:lnTo>
                    <a:pt x="189" y="479"/>
                  </a:lnTo>
                  <a:lnTo>
                    <a:pt x="190" y="514"/>
                  </a:lnTo>
                  <a:lnTo>
                    <a:pt x="194" y="541"/>
                  </a:lnTo>
                  <a:lnTo>
                    <a:pt x="196" y="552"/>
                  </a:lnTo>
                  <a:lnTo>
                    <a:pt x="199" y="561"/>
                  </a:lnTo>
                  <a:lnTo>
                    <a:pt x="202" y="568"/>
                  </a:lnTo>
                  <a:lnTo>
                    <a:pt x="206" y="575"/>
                  </a:lnTo>
                  <a:lnTo>
                    <a:pt x="210" y="580"/>
                  </a:lnTo>
                  <a:lnTo>
                    <a:pt x="215" y="583"/>
                  </a:lnTo>
                  <a:lnTo>
                    <a:pt x="221" y="586"/>
                  </a:lnTo>
                  <a:lnTo>
                    <a:pt x="227" y="587"/>
                  </a:lnTo>
                  <a:lnTo>
                    <a:pt x="233" y="588"/>
                  </a:lnTo>
                  <a:lnTo>
                    <a:pt x="242" y="588"/>
                  </a:lnTo>
                  <a:lnTo>
                    <a:pt x="242" y="588"/>
                  </a:lnTo>
                  <a:lnTo>
                    <a:pt x="257" y="588"/>
                  </a:lnTo>
                  <a:lnTo>
                    <a:pt x="268" y="586"/>
                  </a:lnTo>
                  <a:lnTo>
                    <a:pt x="277" y="583"/>
                  </a:lnTo>
                  <a:lnTo>
                    <a:pt x="285" y="580"/>
                  </a:lnTo>
                  <a:lnTo>
                    <a:pt x="285" y="618"/>
                  </a:lnTo>
                  <a:lnTo>
                    <a:pt x="285" y="618"/>
                  </a:lnTo>
                  <a:lnTo>
                    <a:pt x="275" y="623"/>
                  </a:lnTo>
                  <a:lnTo>
                    <a:pt x="264" y="628"/>
                  </a:lnTo>
                  <a:lnTo>
                    <a:pt x="251" y="633"/>
                  </a:lnTo>
                  <a:lnTo>
                    <a:pt x="238" y="637"/>
                  </a:lnTo>
                  <a:lnTo>
                    <a:pt x="223" y="639"/>
                  </a:lnTo>
                  <a:lnTo>
                    <a:pt x="210" y="642"/>
                  </a:lnTo>
                  <a:lnTo>
                    <a:pt x="195" y="643"/>
                  </a:lnTo>
                  <a:lnTo>
                    <a:pt x="181" y="643"/>
                  </a:lnTo>
                  <a:lnTo>
                    <a:pt x="181" y="643"/>
                  </a:lnTo>
                  <a:lnTo>
                    <a:pt x="168" y="643"/>
                  </a:lnTo>
                  <a:lnTo>
                    <a:pt x="154" y="640"/>
                  </a:lnTo>
                  <a:lnTo>
                    <a:pt x="141" y="638"/>
                  </a:lnTo>
                  <a:lnTo>
                    <a:pt x="129" y="633"/>
                  </a:lnTo>
                  <a:lnTo>
                    <a:pt x="118" y="628"/>
                  </a:lnTo>
                  <a:lnTo>
                    <a:pt x="108" y="622"/>
                  </a:lnTo>
                  <a:lnTo>
                    <a:pt x="99" y="614"/>
                  </a:lnTo>
                  <a:lnTo>
                    <a:pt x="92" y="606"/>
                  </a:lnTo>
                  <a:lnTo>
                    <a:pt x="84" y="596"/>
                  </a:lnTo>
                  <a:lnTo>
                    <a:pt x="78" y="585"/>
                  </a:lnTo>
                  <a:lnTo>
                    <a:pt x="72" y="572"/>
                  </a:lnTo>
                  <a:lnTo>
                    <a:pt x="68" y="558"/>
                  </a:lnTo>
                  <a:lnTo>
                    <a:pt x="65" y="545"/>
                  </a:lnTo>
                  <a:lnTo>
                    <a:pt x="62" y="529"/>
                  </a:lnTo>
                  <a:lnTo>
                    <a:pt x="61" y="513"/>
                  </a:lnTo>
                  <a:lnTo>
                    <a:pt x="61" y="495"/>
                  </a:lnTo>
                  <a:lnTo>
                    <a:pt x="61" y="495"/>
                  </a:lnTo>
                  <a:lnTo>
                    <a:pt x="61" y="433"/>
                  </a:lnTo>
                  <a:lnTo>
                    <a:pt x="63" y="361"/>
                  </a:lnTo>
                  <a:lnTo>
                    <a:pt x="66" y="288"/>
                  </a:lnTo>
                  <a:lnTo>
                    <a:pt x="67" y="222"/>
                  </a:lnTo>
                  <a:lnTo>
                    <a:pt x="0" y="224"/>
                  </a:lnTo>
                  <a:lnTo>
                    <a:pt x="0" y="224"/>
                  </a:lnTo>
                  <a:lnTo>
                    <a:pt x="3" y="211"/>
                  </a:lnTo>
                  <a:lnTo>
                    <a:pt x="4" y="200"/>
                  </a:lnTo>
                  <a:lnTo>
                    <a:pt x="4" y="200"/>
                  </a:lnTo>
                  <a:lnTo>
                    <a:pt x="3" y="186"/>
                  </a:lnTo>
                  <a:lnTo>
                    <a:pt x="0" y="174"/>
                  </a:lnTo>
                  <a:lnTo>
                    <a:pt x="67" y="176"/>
                  </a:lnTo>
                  <a:lnTo>
                    <a:pt x="67" y="176"/>
                  </a:lnTo>
                  <a:lnTo>
                    <a:pt x="66" y="121"/>
                  </a:lnTo>
                  <a:lnTo>
                    <a:pt x="63" y="59"/>
                  </a:lnTo>
                  <a:lnTo>
                    <a:pt x="63" y="59"/>
                  </a:lnTo>
                  <a:lnTo>
                    <a:pt x="129" y="31"/>
                  </a:lnTo>
                  <a:lnTo>
                    <a:pt x="194" y="0"/>
                  </a:lnTo>
                  <a:lnTo>
                    <a:pt x="203" y="7"/>
                  </a:lnTo>
                  <a:lnTo>
                    <a:pt x="203" y="7"/>
                  </a:lnTo>
                  <a:lnTo>
                    <a:pt x="200" y="43"/>
                  </a:lnTo>
                  <a:lnTo>
                    <a:pt x="197" y="85"/>
                  </a:lnTo>
                  <a:lnTo>
                    <a:pt x="196" y="131"/>
                  </a:lnTo>
                  <a:lnTo>
                    <a:pt x="195" y="175"/>
                  </a:lnTo>
                  <a:lnTo>
                    <a:pt x="279"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56"/>
            <p:cNvSpPr>
              <a:spLocks/>
            </p:cNvSpPr>
            <p:nvPr/>
          </p:nvSpPr>
          <p:spPr bwMode="auto">
            <a:xfrm>
              <a:off x="5156201" y="4130675"/>
              <a:ext cx="228600" cy="373063"/>
            </a:xfrm>
            <a:custGeom>
              <a:avLst/>
              <a:gdLst>
                <a:gd name="T0" fmla="*/ 131 w 289"/>
                <a:gd name="T1" fmla="*/ 128 h 471"/>
                <a:gd name="T2" fmla="*/ 144 w 289"/>
                <a:gd name="T3" fmla="*/ 98 h 471"/>
                <a:gd name="T4" fmla="*/ 158 w 289"/>
                <a:gd name="T5" fmla="*/ 71 h 471"/>
                <a:gd name="T6" fmla="*/ 174 w 289"/>
                <a:gd name="T7" fmla="*/ 50 h 471"/>
                <a:gd name="T8" fmla="*/ 191 w 289"/>
                <a:gd name="T9" fmla="*/ 31 h 471"/>
                <a:gd name="T10" fmla="*/ 210 w 289"/>
                <a:gd name="T11" fmla="*/ 17 h 471"/>
                <a:gd name="T12" fmla="*/ 230 w 289"/>
                <a:gd name="T13" fmla="*/ 8 h 471"/>
                <a:gd name="T14" fmla="*/ 251 w 289"/>
                <a:gd name="T15" fmla="*/ 3 h 471"/>
                <a:gd name="T16" fmla="*/ 275 w 289"/>
                <a:gd name="T17" fmla="*/ 0 h 471"/>
                <a:gd name="T18" fmla="*/ 289 w 289"/>
                <a:gd name="T19" fmla="*/ 1 h 471"/>
                <a:gd name="T20" fmla="*/ 287 w 289"/>
                <a:gd name="T21" fmla="*/ 16 h 471"/>
                <a:gd name="T22" fmla="*/ 284 w 289"/>
                <a:gd name="T23" fmla="*/ 50 h 471"/>
                <a:gd name="T24" fmla="*/ 284 w 289"/>
                <a:gd name="T25" fmla="*/ 70 h 471"/>
                <a:gd name="T26" fmla="*/ 286 w 289"/>
                <a:gd name="T27" fmla="*/ 133 h 471"/>
                <a:gd name="T28" fmla="*/ 277 w 289"/>
                <a:gd name="T29" fmla="*/ 140 h 471"/>
                <a:gd name="T30" fmla="*/ 255 w 289"/>
                <a:gd name="T31" fmla="*/ 132 h 471"/>
                <a:gd name="T32" fmla="*/ 227 w 289"/>
                <a:gd name="T33" fmla="*/ 127 h 471"/>
                <a:gd name="T34" fmla="*/ 217 w 289"/>
                <a:gd name="T35" fmla="*/ 128 h 471"/>
                <a:gd name="T36" fmla="*/ 198 w 289"/>
                <a:gd name="T37" fmla="*/ 132 h 471"/>
                <a:gd name="T38" fmla="*/ 182 w 289"/>
                <a:gd name="T39" fmla="*/ 139 h 471"/>
                <a:gd name="T40" fmla="*/ 167 w 289"/>
                <a:gd name="T41" fmla="*/ 149 h 471"/>
                <a:gd name="T42" fmla="*/ 154 w 289"/>
                <a:gd name="T43" fmla="*/ 163 h 471"/>
                <a:gd name="T44" fmla="*/ 146 w 289"/>
                <a:gd name="T45" fmla="*/ 177 h 471"/>
                <a:gd name="T46" fmla="*/ 139 w 289"/>
                <a:gd name="T47" fmla="*/ 194 h 471"/>
                <a:gd name="T48" fmla="*/ 136 w 289"/>
                <a:gd name="T49" fmla="*/ 212 h 471"/>
                <a:gd name="T50" fmla="*/ 136 w 289"/>
                <a:gd name="T51" fmla="*/ 259 h 471"/>
                <a:gd name="T52" fmla="*/ 136 w 289"/>
                <a:gd name="T53" fmla="*/ 316 h 471"/>
                <a:gd name="T54" fmla="*/ 139 w 289"/>
                <a:gd name="T55" fmla="*/ 421 h 471"/>
                <a:gd name="T56" fmla="*/ 143 w 289"/>
                <a:gd name="T57" fmla="*/ 471 h 471"/>
                <a:gd name="T58" fmla="*/ 93 w 289"/>
                <a:gd name="T59" fmla="*/ 468 h 471"/>
                <a:gd name="T60" fmla="*/ 71 w 289"/>
                <a:gd name="T61" fmla="*/ 466 h 471"/>
                <a:gd name="T62" fmla="*/ 31 w 289"/>
                <a:gd name="T63" fmla="*/ 469 h 471"/>
                <a:gd name="T64" fmla="*/ 0 w 289"/>
                <a:gd name="T65" fmla="*/ 471 h 471"/>
                <a:gd name="T66" fmla="*/ 7 w 289"/>
                <a:gd name="T67" fmla="*/ 370 h 471"/>
                <a:gd name="T68" fmla="*/ 8 w 289"/>
                <a:gd name="T69" fmla="*/ 259 h 471"/>
                <a:gd name="T70" fmla="*/ 8 w 289"/>
                <a:gd name="T71" fmla="*/ 222 h 471"/>
                <a:gd name="T72" fmla="*/ 7 w 289"/>
                <a:gd name="T73" fmla="*/ 112 h 471"/>
                <a:gd name="T74" fmla="*/ 0 w 289"/>
                <a:gd name="T75" fmla="*/ 10 h 471"/>
                <a:gd name="T76" fmla="*/ 33 w 289"/>
                <a:gd name="T77" fmla="*/ 13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1" y="128"/>
                  </a:lnTo>
                  <a:lnTo>
                    <a:pt x="131" y="128"/>
                  </a:lnTo>
                  <a:lnTo>
                    <a:pt x="144" y="98"/>
                  </a:lnTo>
                  <a:lnTo>
                    <a:pt x="151" y="84"/>
                  </a:lnTo>
                  <a:lnTo>
                    <a:pt x="158" y="71"/>
                  </a:lnTo>
                  <a:lnTo>
                    <a:pt x="165" y="60"/>
                  </a:lnTo>
                  <a:lnTo>
                    <a:pt x="174" y="50"/>
                  </a:lnTo>
                  <a:lnTo>
                    <a:pt x="183" y="40"/>
                  </a:lnTo>
                  <a:lnTo>
                    <a:pt x="191" y="31"/>
                  </a:lnTo>
                  <a:lnTo>
                    <a:pt x="200" y="24"/>
                  </a:lnTo>
                  <a:lnTo>
                    <a:pt x="210" y="17"/>
                  </a:lnTo>
                  <a:lnTo>
                    <a:pt x="220" y="13"/>
                  </a:lnTo>
                  <a:lnTo>
                    <a:pt x="230" y="8"/>
                  </a:lnTo>
                  <a:lnTo>
                    <a:pt x="241" y="5"/>
                  </a:lnTo>
                  <a:lnTo>
                    <a:pt x="251" y="3"/>
                  </a:lnTo>
                  <a:lnTo>
                    <a:pt x="263" y="1"/>
                  </a:lnTo>
                  <a:lnTo>
                    <a:pt x="275" y="0"/>
                  </a:lnTo>
                  <a:lnTo>
                    <a:pt x="275" y="0"/>
                  </a:lnTo>
                  <a:lnTo>
                    <a:pt x="289" y="1"/>
                  </a:lnTo>
                  <a:lnTo>
                    <a:pt x="289" y="1"/>
                  </a:lnTo>
                  <a:lnTo>
                    <a:pt x="287" y="16"/>
                  </a:lnTo>
                  <a:lnTo>
                    <a:pt x="286" y="32"/>
                  </a:lnTo>
                  <a:lnTo>
                    <a:pt x="284" y="50"/>
                  </a:lnTo>
                  <a:lnTo>
                    <a:pt x="284" y="70"/>
                  </a:lnTo>
                  <a:lnTo>
                    <a:pt x="284" y="70"/>
                  </a:lnTo>
                  <a:lnTo>
                    <a:pt x="284" y="101"/>
                  </a:lnTo>
                  <a:lnTo>
                    <a:pt x="286" y="133"/>
                  </a:lnTo>
                  <a:lnTo>
                    <a:pt x="277" y="140"/>
                  </a:lnTo>
                  <a:lnTo>
                    <a:pt x="277" y="140"/>
                  </a:lnTo>
                  <a:lnTo>
                    <a:pt x="267" y="135"/>
                  </a:lnTo>
                  <a:lnTo>
                    <a:pt x="255" y="132"/>
                  </a:lnTo>
                  <a:lnTo>
                    <a:pt x="242" y="128"/>
                  </a:lnTo>
                  <a:lnTo>
                    <a:pt x="227" y="127"/>
                  </a:lnTo>
                  <a:lnTo>
                    <a:pt x="227" y="127"/>
                  </a:lnTo>
                  <a:lnTo>
                    <a:pt x="217" y="128"/>
                  </a:lnTo>
                  <a:lnTo>
                    <a:pt x="208" y="129"/>
                  </a:lnTo>
                  <a:lnTo>
                    <a:pt x="198" y="132"/>
                  </a:lnTo>
                  <a:lnTo>
                    <a:pt x="189" y="135"/>
                  </a:lnTo>
                  <a:lnTo>
                    <a:pt x="182" y="139"/>
                  </a:lnTo>
                  <a:lnTo>
                    <a:pt x="174" y="144"/>
                  </a:lnTo>
                  <a:lnTo>
                    <a:pt x="167" y="149"/>
                  </a:lnTo>
                  <a:lnTo>
                    <a:pt x="160" y="155"/>
                  </a:lnTo>
                  <a:lnTo>
                    <a:pt x="154" y="163"/>
                  </a:lnTo>
                  <a:lnTo>
                    <a:pt x="149" y="170"/>
                  </a:lnTo>
                  <a:lnTo>
                    <a:pt x="146" y="177"/>
                  </a:lnTo>
                  <a:lnTo>
                    <a:pt x="142" y="186"/>
                  </a:lnTo>
                  <a:lnTo>
                    <a:pt x="139" y="194"/>
                  </a:lnTo>
                  <a:lnTo>
                    <a:pt x="137" y="204"/>
                  </a:lnTo>
                  <a:lnTo>
                    <a:pt x="136" y="212"/>
                  </a:lnTo>
                  <a:lnTo>
                    <a:pt x="136" y="222"/>
                  </a:lnTo>
                  <a:lnTo>
                    <a:pt x="136" y="259"/>
                  </a:lnTo>
                  <a:lnTo>
                    <a:pt x="136" y="259"/>
                  </a:lnTo>
                  <a:lnTo>
                    <a:pt x="136" y="316"/>
                  </a:lnTo>
                  <a:lnTo>
                    <a:pt x="137" y="370"/>
                  </a:lnTo>
                  <a:lnTo>
                    <a:pt x="139" y="421"/>
                  </a:lnTo>
                  <a:lnTo>
                    <a:pt x="143" y="471"/>
                  </a:lnTo>
                  <a:lnTo>
                    <a:pt x="143" y="471"/>
                  </a:lnTo>
                  <a:lnTo>
                    <a:pt x="112" y="469"/>
                  </a:lnTo>
                  <a:lnTo>
                    <a:pt x="93" y="468"/>
                  </a:lnTo>
                  <a:lnTo>
                    <a:pt x="71" y="466"/>
                  </a:lnTo>
                  <a:lnTo>
                    <a:pt x="71" y="466"/>
                  </a:lnTo>
                  <a:lnTo>
                    <a:pt x="50" y="468"/>
                  </a:lnTo>
                  <a:lnTo>
                    <a:pt x="31" y="469"/>
                  </a:lnTo>
                  <a:lnTo>
                    <a:pt x="0" y="471"/>
                  </a:lnTo>
                  <a:lnTo>
                    <a:pt x="0" y="471"/>
                  </a:lnTo>
                  <a:lnTo>
                    <a:pt x="4" y="421"/>
                  </a:lnTo>
                  <a:lnTo>
                    <a:pt x="7" y="370"/>
                  </a:lnTo>
                  <a:lnTo>
                    <a:pt x="8" y="316"/>
                  </a:lnTo>
                  <a:lnTo>
                    <a:pt x="8" y="259"/>
                  </a:lnTo>
                  <a:lnTo>
                    <a:pt x="8" y="222"/>
                  </a:lnTo>
                  <a:lnTo>
                    <a:pt x="8" y="222"/>
                  </a:lnTo>
                  <a:lnTo>
                    <a:pt x="8" y="165"/>
                  </a:lnTo>
                  <a:lnTo>
                    <a:pt x="7" y="112"/>
                  </a:lnTo>
                  <a:lnTo>
                    <a:pt x="4" y="61"/>
                  </a:lnTo>
                  <a:lnTo>
                    <a:pt x="0" y="10"/>
                  </a:lnTo>
                  <a:lnTo>
                    <a:pt x="0" y="10"/>
                  </a:lnTo>
                  <a:lnTo>
                    <a:pt x="33" y="13"/>
                  </a:lnTo>
                  <a:lnTo>
                    <a:pt x="49" y="14"/>
                  </a:lnTo>
                  <a:lnTo>
                    <a:pt x="66" y="15"/>
                  </a:lnTo>
                  <a:lnTo>
                    <a:pt x="66" y="15"/>
                  </a:lnTo>
                  <a:lnTo>
                    <a:pt x="82" y="14"/>
                  </a:lnTo>
                  <a:lnTo>
                    <a:pt x="98" y="13"/>
                  </a:lnTo>
                  <a:lnTo>
                    <a:pt x="132" y="10"/>
                  </a:lnTo>
                  <a:lnTo>
                    <a:pt x="128" y="1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57"/>
            <p:cNvSpPr>
              <a:spLocks noEditPoints="1"/>
            </p:cNvSpPr>
            <p:nvPr/>
          </p:nvSpPr>
          <p:spPr bwMode="auto">
            <a:xfrm>
              <a:off x="5410201" y="412750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4 h 486"/>
                <a:gd name="T20" fmla="*/ 317 w 416"/>
                <a:gd name="T21" fmla="*/ 418 h 486"/>
                <a:gd name="T22" fmla="*/ 345 w 416"/>
                <a:gd name="T23" fmla="*/ 408 h 486"/>
                <a:gd name="T24" fmla="*/ 374 w 416"/>
                <a:gd name="T25" fmla="*/ 392 h 486"/>
                <a:gd name="T26" fmla="*/ 397 w 416"/>
                <a:gd name="T27" fmla="*/ 389 h 486"/>
                <a:gd name="T28" fmla="*/ 376 w 416"/>
                <a:gd name="T29" fmla="*/ 444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8 h 486"/>
                <a:gd name="T42" fmla="*/ 123 w 416"/>
                <a:gd name="T43" fmla="*/ 463 h 486"/>
                <a:gd name="T44" fmla="*/ 86 w 416"/>
                <a:gd name="T45" fmla="*/ 441 h 486"/>
                <a:gd name="T46" fmla="*/ 54 w 416"/>
                <a:gd name="T47" fmla="*/ 413 h 486"/>
                <a:gd name="T48" fmla="*/ 29 w 416"/>
                <a:gd name="T49" fmla="*/ 374 h 486"/>
                <a:gd name="T50" fmla="*/ 10 w 416"/>
                <a:gd name="T51" fmla="*/ 328 h 486"/>
                <a:gd name="T52" fmla="*/ 2 w 416"/>
                <a:gd name="T53" fmla="*/ 275 h 486"/>
                <a:gd name="T54" fmla="*/ 0 w 416"/>
                <a:gd name="T55" fmla="*/ 245 h 486"/>
                <a:gd name="T56" fmla="*/ 4 w 416"/>
                <a:gd name="T57" fmla="*/ 187 h 486"/>
                <a:gd name="T58" fmla="*/ 17 w 416"/>
                <a:gd name="T59" fmla="*/ 137 h 486"/>
                <a:gd name="T60" fmla="*/ 36 w 416"/>
                <a:gd name="T61" fmla="*/ 95 h 486"/>
                <a:gd name="T62" fmla="*/ 62 w 416"/>
                <a:gd name="T63" fmla="*/ 60 h 486"/>
                <a:gd name="T64" fmla="*/ 95 w 416"/>
                <a:gd name="T65" fmla="*/ 33 h 486"/>
                <a:gd name="T66" fmla="*/ 133 w 416"/>
                <a:gd name="T67" fmla="*/ 15 h 486"/>
                <a:gd name="T68" fmla="*/ 175 w 416"/>
                <a:gd name="T69" fmla="*/ 3 h 486"/>
                <a:gd name="T70" fmla="*/ 221 w 416"/>
                <a:gd name="T71" fmla="*/ 0 h 486"/>
                <a:gd name="T72" fmla="*/ 243 w 416"/>
                <a:gd name="T73" fmla="*/ 1 h 486"/>
                <a:gd name="T74" fmla="*/ 286 w 416"/>
                <a:gd name="T75" fmla="*/ 8 h 486"/>
                <a:gd name="T76" fmla="*/ 322 w 416"/>
                <a:gd name="T77" fmla="*/ 22 h 486"/>
                <a:gd name="T78" fmla="*/ 351 w 416"/>
                <a:gd name="T79" fmla="*/ 43 h 486"/>
                <a:gd name="T80" fmla="*/ 376 w 416"/>
                <a:gd name="T81" fmla="*/ 70 h 486"/>
                <a:gd name="T82" fmla="*/ 396 w 416"/>
                <a:gd name="T83" fmla="*/ 104 h 486"/>
                <a:gd name="T84" fmla="*/ 408 w 416"/>
                <a:gd name="T85" fmla="*/ 142 h 486"/>
                <a:gd name="T86" fmla="*/ 415 w 416"/>
                <a:gd name="T87" fmla="*/ 187 h 486"/>
                <a:gd name="T88" fmla="*/ 416 w 416"/>
                <a:gd name="T89" fmla="*/ 212 h 486"/>
                <a:gd name="T90" fmla="*/ 415 w 416"/>
                <a:gd name="T91" fmla="*/ 243 h 486"/>
                <a:gd name="T92" fmla="*/ 288 w 416"/>
                <a:gd name="T93" fmla="*/ 199 h 486"/>
                <a:gd name="T94" fmla="*/ 287 w 416"/>
                <a:gd name="T95" fmla="*/ 166 h 486"/>
                <a:gd name="T96" fmla="*/ 278 w 416"/>
                <a:gd name="T97" fmla="*/ 109 h 486"/>
                <a:gd name="T98" fmla="*/ 271 w 416"/>
                <a:gd name="T99" fmla="*/ 85 h 486"/>
                <a:gd name="T100" fmla="*/ 261 w 416"/>
                <a:gd name="T101" fmla="*/ 67 h 486"/>
                <a:gd name="T102" fmla="*/ 250 w 416"/>
                <a:gd name="T103" fmla="*/ 54 h 486"/>
                <a:gd name="T104" fmla="*/ 235 w 416"/>
                <a:gd name="T105" fmla="*/ 46 h 486"/>
                <a:gd name="T106" fmla="*/ 217 w 416"/>
                <a:gd name="T107" fmla="*/ 43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6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31"/>
                  </a:lnTo>
                  <a:lnTo>
                    <a:pt x="159" y="346"/>
                  </a:lnTo>
                  <a:lnTo>
                    <a:pt x="165" y="359"/>
                  </a:lnTo>
                  <a:lnTo>
                    <a:pt x="173" y="372"/>
                  </a:lnTo>
                  <a:lnTo>
                    <a:pt x="180" y="384"/>
                  </a:lnTo>
                  <a:lnTo>
                    <a:pt x="190" y="394"/>
                  </a:lnTo>
                  <a:lnTo>
                    <a:pt x="200" y="403"/>
                  </a:lnTo>
                  <a:lnTo>
                    <a:pt x="212" y="410"/>
                  </a:lnTo>
                  <a:lnTo>
                    <a:pt x="225" y="416"/>
                  </a:lnTo>
                  <a:lnTo>
                    <a:pt x="239" y="420"/>
                  </a:lnTo>
                  <a:lnTo>
                    <a:pt x="253" y="423"/>
                  </a:lnTo>
                  <a:lnTo>
                    <a:pt x="270" y="424"/>
                  </a:lnTo>
                  <a:lnTo>
                    <a:pt x="270" y="424"/>
                  </a:lnTo>
                  <a:lnTo>
                    <a:pt x="286" y="424"/>
                  </a:lnTo>
                  <a:lnTo>
                    <a:pt x="301" y="421"/>
                  </a:lnTo>
                  <a:lnTo>
                    <a:pt x="317" y="418"/>
                  </a:lnTo>
                  <a:lnTo>
                    <a:pt x="332" y="413"/>
                  </a:lnTo>
                  <a:lnTo>
                    <a:pt x="345" y="408"/>
                  </a:lnTo>
                  <a:lnTo>
                    <a:pt x="360" y="400"/>
                  </a:lnTo>
                  <a:lnTo>
                    <a:pt x="374" y="392"/>
                  </a:lnTo>
                  <a:lnTo>
                    <a:pt x="386" y="380"/>
                  </a:lnTo>
                  <a:lnTo>
                    <a:pt x="397" y="389"/>
                  </a:lnTo>
                  <a:lnTo>
                    <a:pt x="376" y="444"/>
                  </a:lnTo>
                  <a:lnTo>
                    <a:pt x="376" y="444"/>
                  </a:lnTo>
                  <a:lnTo>
                    <a:pt x="364" y="452"/>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8"/>
                  </a:lnTo>
                  <a:lnTo>
                    <a:pt x="143" y="472"/>
                  </a:lnTo>
                  <a:lnTo>
                    <a:pt x="123" y="463"/>
                  </a:lnTo>
                  <a:lnTo>
                    <a:pt x="105" y="454"/>
                  </a:lnTo>
                  <a:lnTo>
                    <a:pt x="86" y="441"/>
                  </a:lnTo>
                  <a:lnTo>
                    <a:pt x="70" y="428"/>
                  </a:lnTo>
                  <a:lnTo>
                    <a:pt x="54" y="413"/>
                  </a:lnTo>
                  <a:lnTo>
                    <a:pt x="40" y="394"/>
                  </a:lnTo>
                  <a:lnTo>
                    <a:pt x="29" y="374"/>
                  </a:lnTo>
                  <a:lnTo>
                    <a:pt x="19" y="353"/>
                  </a:lnTo>
                  <a:lnTo>
                    <a:pt x="10" y="328"/>
                  </a:lnTo>
                  <a:lnTo>
                    <a:pt x="5" y="303"/>
                  </a:lnTo>
                  <a:lnTo>
                    <a:pt x="2" y="275"/>
                  </a:lnTo>
                  <a:lnTo>
                    <a:pt x="0" y="245"/>
                  </a:lnTo>
                  <a:lnTo>
                    <a:pt x="0" y="245"/>
                  </a:lnTo>
                  <a:lnTo>
                    <a:pt x="2" y="214"/>
                  </a:lnTo>
                  <a:lnTo>
                    <a:pt x="4" y="187"/>
                  </a:lnTo>
                  <a:lnTo>
                    <a:pt x="9" y="161"/>
                  </a:lnTo>
                  <a:lnTo>
                    <a:pt x="17" y="137"/>
                  </a:lnTo>
                  <a:lnTo>
                    <a:pt x="25" y="115"/>
                  </a:lnTo>
                  <a:lnTo>
                    <a:pt x="36" y="95"/>
                  </a:lnTo>
                  <a:lnTo>
                    <a:pt x="49" y="77"/>
                  </a:lnTo>
                  <a:lnTo>
                    <a:pt x="62" y="60"/>
                  </a:lnTo>
                  <a:lnTo>
                    <a:pt x="79" y="46"/>
                  </a:lnTo>
                  <a:lnTo>
                    <a:pt x="95" y="33"/>
                  </a:lnTo>
                  <a:lnTo>
                    <a:pt x="113" y="23"/>
                  </a:lnTo>
                  <a:lnTo>
                    <a:pt x="133" y="15"/>
                  </a:lnTo>
                  <a:lnTo>
                    <a:pt x="153" y="8"/>
                  </a:lnTo>
                  <a:lnTo>
                    <a:pt x="175" y="3"/>
                  </a:lnTo>
                  <a:lnTo>
                    <a:pt x="198" y="1"/>
                  </a:lnTo>
                  <a:lnTo>
                    <a:pt x="221" y="0"/>
                  </a:lnTo>
                  <a:lnTo>
                    <a:pt x="221" y="0"/>
                  </a:lnTo>
                  <a:lnTo>
                    <a:pt x="243" y="1"/>
                  </a:lnTo>
                  <a:lnTo>
                    <a:pt x="266" y="3"/>
                  </a:lnTo>
                  <a:lnTo>
                    <a:pt x="286" y="8"/>
                  </a:lnTo>
                  <a:lnTo>
                    <a:pt x="304" y="15"/>
                  </a:lnTo>
                  <a:lnTo>
                    <a:pt x="322" y="22"/>
                  </a:lnTo>
                  <a:lnTo>
                    <a:pt x="338" y="32"/>
                  </a:lnTo>
                  <a:lnTo>
                    <a:pt x="351" y="43"/>
                  </a:lnTo>
                  <a:lnTo>
                    <a:pt x="365" y="55"/>
                  </a:lnTo>
                  <a:lnTo>
                    <a:pt x="376" y="70"/>
                  </a:lnTo>
                  <a:lnTo>
                    <a:pt x="387" y="86"/>
                  </a:lnTo>
                  <a:lnTo>
                    <a:pt x="396" y="104"/>
                  </a:lnTo>
                  <a:lnTo>
                    <a:pt x="402" y="122"/>
                  </a:lnTo>
                  <a:lnTo>
                    <a:pt x="408" y="142"/>
                  </a:lnTo>
                  <a:lnTo>
                    <a:pt x="412" y="165"/>
                  </a:lnTo>
                  <a:lnTo>
                    <a:pt x="415" y="187"/>
                  </a:lnTo>
                  <a:lnTo>
                    <a:pt x="416" y="212"/>
                  </a:lnTo>
                  <a:lnTo>
                    <a:pt x="416" y="212"/>
                  </a:lnTo>
                  <a:lnTo>
                    <a:pt x="416" y="230"/>
                  </a:lnTo>
                  <a:lnTo>
                    <a:pt x="415" y="243"/>
                  </a:lnTo>
                  <a:lnTo>
                    <a:pt x="142" y="243"/>
                  </a:lnTo>
                  <a:close/>
                  <a:moveTo>
                    <a:pt x="288" y="199"/>
                  </a:moveTo>
                  <a:lnTo>
                    <a:pt x="288" y="199"/>
                  </a:lnTo>
                  <a:lnTo>
                    <a:pt x="287" y="166"/>
                  </a:lnTo>
                  <a:lnTo>
                    <a:pt x="283" y="135"/>
                  </a:lnTo>
                  <a:lnTo>
                    <a:pt x="278" y="109"/>
                  </a:lnTo>
                  <a:lnTo>
                    <a:pt x="275" y="96"/>
                  </a:lnTo>
                  <a:lnTo>
                    <a:pt x="271" y="85"/>
                  </a:lnTo>
                  <a:lnTo>
                    <a:pt x="266" y="75"/>
                  </a:lnTo>
                  <a:lnTo>
                    <a:pt x="261" y="67"/>
                  </a:lnTo>
                  <a:lnTo>
                    <a:pt x="256" y="60"/>
                  </a:lnTo>
                  <a:lnTo>
                    <a:pt x="250" y="54"/>
                  </a:lnTo>
                  <a:lnTo>
                    <a:pt x="242" y="49"/>
                  </a:lnTo>
                  <a:lnTo>
                    <a:pt x="235" y="46"/>
                  </a:lnTo>
                  <a:lnTo>
                    <a:pt x="226" y="43"/>
                  </a:lnTo>
                  <a:lnTo>
                    <a:pt x="217" y="43"/>
                  </a:lnTo>
                  <a:lnTo>
                    <a:pt x="217" y="43"/>
                  </a:lnTo>
                  <a:lnTo>
                    <a:pt x="208" y="43"/>
                  </a:lnTo>
                  <a:lnTo>
                    <a:pt x="198" y="47"/>
                  </a:lnTo>
                  <a:lnTo>
                    <a:pt x="190" y="50"/>
                  </a:lnTo>
                  <a:lnTo>
                    <a:pt x="181" y="57"/>
                  </a:lnTo>
                  <a:lnTo>
                    <a:pt x="175" y="64"/>
                  </a:lnTo>
                  <a:lnTo>
                    <a:pt x="169" y="73"/>
                  </a:lnTo>
                  <a:lnTo>
                    <a:pt x="164" y="83"/>
                  </a:lnTo>
                  <a:lnTo>
                    <a:pt x="159" y="94"/>
                  </a:lnTo>
                  <a:lnTo>
                    <a:pt x="155" y="105"/>
                  </a:lnTo>
                  <a:lnTo>
                    <a:pt x="152" y="117"/>
                  </a:lnTo>
                  <a:lnTo>
                    <a:pt x="146" y="143"/>
                  </a:lnTo>
                  <a:lnTo>
                    <a:pt x="143" y="172"/>
                  </a:lnTo>
                  <a:lnTo>
                    <a:pt x="142" y="199"/>
                  </a:lnTo>
                  <a:lnTo>
                    <a:pt x="288" y="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58"/>
            <p:cNvSpPr>
              <a:spLocks noEditPoints="1"/>
            </p:cNvSpPr>
            <p:nvPr/>
          </p:nvSpPr>
          <p:spPr bwMode="auto">
            <a:xfrm>
              <a:off x="5775326" y="4127500"/>
              <a:ext cx="347663" cy="385763"/>
            </a:xfrm>
            <a:custGeom>
              <a:avLst/>
              <a:gdLst>
                <a:gd name="T0" fmla="*/ 52 w 439"/>
                <a:gd name="T1" fmla="*/ 52 h 486"/>
                <a:gd name="T2" fmla="*/ 117 w 439"/>
                <a:gd name="T3" fmla="*/ 17 h 486"/>
                <a:gd name="T4" fmla="*/ 187 w 439"/>
                <a:gd name="T5" fmla="*/ 1 h 486"/>
                <a:gd name="T6" fmla="*/ 229 w 439"/>
                <a:gd name="T7" fmla="*/ 0 h 486"/>
                <a:gd name="T8" fmla="*/ 280 w 439"/>
                <a:gd name="T9" fmla="*/ 8 h 486"/>
                <a:gd name="T10" fmla="*/ 323 w 439"/>
                <a:gd name="T11" fmla="*/ 27 h 486"/>
                <a:gd name="T12" fmla="*/ 355 w 439"/>
                <a:gd name="T13" fmla="*/ 57 h 486"/>
                <a:gd name="T14" fmla="*/ 377 w 439"/>
                <a:gd name="T15" fmla="*/ 99 h 486"/>
                <a:gd name="T16" fmla="*/ 384 w 439"/>
                <a:gd name="T17" fmla="*/ 155 h 486"/>
                <a:gd name="T18" fmla="*/ 382 w 439"/>
                <a:gd name="T19" fmla="*/ 372 h 486"/>
                <a:gd name="T20" fmla="*/ 385 w 439"/>
                <a:gd name="T21" fmla="*/ 406 h 486"/>
                <a:gd name="T22" fmla="*/ 395 w 439"/>
                <a:gd name="T23" fmla="*/ 426 h 486"/>
                <a:gd name="T24" fmla="*/ 413 w 439"/>
                <a:gd name="T25" fmla="*/ 435 h 486"/>
                <a:gd name="T26" fmla="*/ 439 w 439"/>
                <a:gd name="T27" fmla="*/ 460 h 486"/>
                <a:gd name="T28" fmla="*/ 391 w 439"/>
                <a:gd name="T29" fmla="*/ 480 h 486"/>
                <a:gd name="T30" fmla="*/ 351 w 439"/>
                <a:gd name="T31" fmla="*/ 486 h 486"/>
                <a:gd name="T32" fmla="*/ 318 w 439"/>
                <a:gd name="T33" fmla="*/ 481 h 486"/>
                <a:gd name="T34" fmla="*/ 282 w 439"/>
                <a:gd name="T35" fmla="*/ 457 h 486"/>
                <a:gd name="T36" fmla="*/ 260 w 439"/>
                <a:gd name="T37" fmla="*/ 416 h 486"/>
                <a:gd name="T38" fmla="*/ 236 w 439"/>
                <a:gd name="T39" fmla="*/ 444 h 486"/>
                <a:gd name="T40" fmla="*/ 193 w 439"/>
                <a:gd name="T41" fmla="*/ 475 h 486"/>
                <a:gd name="T42" fmla="*/ 136 w 439"/>
                <a:gd name="T43" fmla="*/ 486 h 486"/>
                <a:gd name="T44" fmla="*/ 102 w 439"/>
                <a:gd name="T45" fmla="*/ 483 h 486"/>
                <a:gd name="T46" fmla="*/ 62 w 439"/>
                <a:gd name="T47" fmla="*/ 470 h 486"/>
                <a:gd name="T48" fmla="*/ 32 w 439"/>
                <a:gd name="T49" fmla="*/ 446 h 486"/>
                <a:gd name="T50" fmla="*/ 12 w 439"/>
                <a:gd name="T51" fmla="*/ 416 h 486"/>
                <a:gd name="T52" fmla="*/ 1 w 439"/>
                <a:gd name="T53" fmla="*/ 384 h 486"/>
                <a:gd name="T54" fmla="*/ 0 w 439"/>
                <a:gd name="T55" fmla="*/ 361 h 486"/>
                <a:gd name="T56" fmla="*/ 4 w 439"/>
                <a:gd name="T57" fmla="*/ 320 h 486"/>
                <a:gd name="T58" fmla="*/ 22 w 439"/>
                <a:gd name="T59" fmla="*/ 286 h 486"/>
                <a:gd name="T60" fmla="*/ 48 w 439"/>
                <a:gd name="T61" fmla="*/ 260 h 486"/>
                <a:gd name="T62" fmla="*/ 83 w 439"/>
                <a:gd name="T63" fmla="*/ 240 h 486"/>
                <a:gd name="T64" fmla="*/ 141 w 439"/>
                <a:gd name="T65" fmla="*/ 222 h 486"/>
                <a:gd name="T66" fmla="*/ 204 w 439"/>
                <a:gd name="T67" fmla="*/ 206 h 486"/>
                <a:gd name="T68" fmla="*/ 244 w 439"/>
                <a:gd name="T69" fmla="*/ 187 h 486"/>
                <a:gd name="T70" fmla="*/ 254 w 439"/>
                <a:gd name="T71" fmla="*/ 176 h 486"/>
                <a:gd name="T72" fmla="*/ 257 w 439"/>
                <a:gd name="T73" fmla="*/ 153 h 486"/>
                <a:gd name="T74" fmla="*/ 254 w 439"/>
                <a:gd name="T75" fmla="*/ 130 h 486"/>
                <a:gd name="T76" fmla="*/ 243 w 439"/>
                <a:gd name="T77" fmla="*/ 108 h 486"/>
                <a:gd name="T78" fmla="*/ 226 w 439"/>
                <a:gd name="T79" fmla="*/ 90 h 486"/>
                <a:gd name="T80" fmla="*/ 204 w 439"/>
                <a:gd name="T81" fmla="*/ 78 h 486"/>
                <a:gd name="T82" fmla="*/ 176 w 439"/>
                <a:gd name="T83" fmla="*/ 72 h 486"/>
                <a:gd name="T84" fmla="*/ 148 w 439"/>
                <a:gd name="T85" fmla="*/ 72 h 486"/>
                <a:gd name="T86" fmla="*/ 99 w 439"/>
                <a:gd name="T87" fmla="*/ 88 h 486"/>
                <a:gd name="T88" fmla="*/ 59 w 439"/>
                <a:gd name="T89" fmla="*/ 114 h 486"/>
                <a:gd name="T90" fmla="*/ 32 w 439"/>
                <a:gd name="T91" fmla="*/ 67 h 486"/>
                <a:gd name="T92" fmla="*/ 249 w 439"/>
                <a:gd name="T93" fmla="*/ 230 h 486"/>
                <a:gd name="T94" fmla="*/ 195 w 439"/>
                <a:gd name="T95" fmla="*/ 253 h 486"/>
                <a:gd name="T96" fmla="*/ 167 w 439"/>
                <a:gd name="T97" fmla="*/ 268 h 486"/>
                <a:gd name="T98" fmla="*/ 145 w 439"/>
                <a:gd name="T99" fmla="*/ 292 h 486"/>
                <a:gd name="T100" fmla="*/ 133 w 439"/>
                <a:gd name="T101" fmla="*/ 331 h 486"/>
                <a:gd name="T102" fmla="*/ 133 w 439"/>
                <a:gd name="T103" fmla="*/ 364 h 486"/>
                <a:gd name="T104" fmla="*/ 147 w 439"/>
                <a:gd name="T105" fmla="*/ 401 h 486"/>
                <a:gd name="T106" fmla="*/ 176 w 439"/>
                <a:gd name="T107" fmla="*/ 419 h 486"/>
                <a:gd name="T108" fmla="*/ 195 w 439"/>
                <a:gd name="T109" fmla="*/ 420 h 486"/>
                <a:gd name="T110" fmla="*/ 217 w 439"/>
                <a:gd name="T111" fmla="*/ 414 h 486"/>
                <a:gd name="T112" fmla="*/ 234 w 439"/>
                <a:gd name="T113" fmla="*/ 401 h 486"/>
                <a:gd name="T114" fmla="*/ 246 w 439"/>
                <a:gd name="T115" fmla="*/ 383 h 486"/>
                <a:gd name="T116" fmla="*/ 256 w 439"/>
                <a:gd name="T117" fmla="*/ 348 h 486"/>
                <a:gd name="T118" fmla="*/ 259 w 439"/>
                <a:gd name="T119" fmla="*/ 26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9" h="486">
                  <a:moveTo>
                    <a:pt x="32" y="67"/>
                  </a:moveTo>
                  <a:lnTo>
                    <a:pt x="32" y="67"/>
                  </a:lnTo>
                  <a:lnTo>
                    <a:pt x="52" y="52"/>
                  </a:lnTo>
                  <a:lnTo>
                    <a:pt x="73" y="38"/>
                  </a:lnTo>
                  <a:lnTo>
                    <a:pt x="95" y="27"/>
                  </a:lnTo>
                  <a:lnTo>
                    <a:pt x="117" y="17"/>
                  </a:lnTo>
                  <a:lnTo>
                    <a:pt x="141" y="10"/>
                  </a:lnTo>
                  <a:lnTo>
                    <a:pt x="164" y="3"/>
                  </a:lnTo>
                  <a:lnTo>
                    <a:pt x="187" y="1"/>
                  </a:lnTo>
                  <a:lnTo>
                    <a:pt x="210" y="0"/>
                  </a:lnTo>
                  <a:lnTo>
                    <a:pt x="210" y="0"/>
                  </a:lnTo>
                  <a:lnTo>
                    <a:pt x="229" y="0"/>
                  </a:lnTo>
                  <a:lnTo>
                    <a:pt x="246" y="2"/>
                  </a:lnTo>
                  <a:lnTo>
                    <a:pt x="264" y="5"/>
                  </a:lnTo>
                  <a:lnTo>
                    <a:pt x="280" y="8"/>
                  </a:lnTo>
                  <a:lnTo>
                    <a:pt x="296" y="13"/>
                  </a:lnTo>
                  <a:lnTo>
                    <a:pt x="310" y="19"/>
                  </a:lnTo>
                  <a:lnTo>
                    <a:pt x="323" y="27"/>
                  </a:lnTo>
                  <a:lnTo>
                    <a:pt x="336" y="36"/>
                  </a:lnTo>
                  <a:lnTo>
                    <a:pt x="347" y="46"/>
                  </a:lnTo>
                  <a:lnTo>
                    <a:pt x="355" y="57"/>
                  </a:lnTo>
                  <a:lnTo>
                    <a:pt x="364" y="69"/>
                  </a:lnTo>
                  <a:lnTo>
                    <a:pt x="372" y="83"/>
                  </a:lnTo>
                  <a:lnTo>
                    <a:pt x="377" y="99"/>
                  </a:lnTo>
                  <a:lnTo>
                    <a:pt x="382" y="116"/>
                  </a:lnTo>
                  <a:lnTo>
                    <a:pt x="384" y="135"/>
                  </a:lnTo>
                  <a:lnTo>
                    <a:pt x="384" y="155"/>
                  </a:lnTo>
                  <a:lnTo>
                    <a:pt x="384" y="155"/>
                  </a:lnTo>
                  <a:lnTo>
                    <a:pt x="383" y="268"/>
                  </a:lnTo>
                  <a:lnTo>
                    <a:pt x="382" y="372"/>
                  </a:lnTo>
                  <a:lnTo>
                    <a:pt x="382" y="372"/>
                  </a:lnTo>
                  <a:lnTo>
                    <a:pt x="383" y="392"/>
                  </a:lnTo>
                  <a:lnTo>
                    <a:pt x="385" y="406"/>
                  </a:lnTo>
                  <a:lnTo>
                    <a:pt x="389" y="419"/>
                  </a:lnTo>
                  <a:lnTo>
                    <a:pt x="391" y="423"/>
                  </a:lnTo>
                  <a:lnTo>
                    <a:pt x="395" y="426"/>
                  </a:lnTo>
                  <a:lnTo>
                    <a:pt x="399" y="430"/>
                  </a:lnTo>
                  <a:lnTo>
                    <a:pt x="403" y="432"/>
                  </a:lnTo>
                  <a:lnTo>
                    <a:pt x="413" y="435"/>
                  </a:lnTo>
                  <a:lnTo>
                    <a:pt x="425" y="436"/>
                  </a:lnTo>
                  <a:lnTo>
                    <a:pt x="439" y="437"/>
                  </a:lnTo>
                  <a:lnTo>
                    <a:pt x="439" y="460"/>
                  </a:lnTo>
                  <a:lnTo>
                    <a:pt x="439" y="460"/>
                  </a:lnTo>
                  <a:lnTo>
                    <a:pt x="414" y="472"/>
                  </a:lnTo>
                  <a:lnTo>
                    <a:pt x="391" y="480"/>
                  </a:lnTo>
                  <a:lnTo>
                    <a:pt x="382" y="483"/>
                  </a:lnTo>
                  <a:lnTo>
                    <a:pt x="372" y="485"/>
                  </a:lnTo>
                  <a:lnTo>
                    <a:pt x="351" y="486"/>
                  </a:lnTo>
                  <a:lnTo>
                    <a:pt x="351" y="486"/>
                  </a:lnTo>
                  <a:lnTo>
                    <a:pt x="333" y="485"/>
                  </a:lnTo>
                  <a:lnTo>
                    <a:pt x="318" y="481"/>
                  </a:lnTo>
                  <a:lnTo>
                    <a:pt x="305" y="475"/>
                  </a:lnTo>
                  <a:lnTo>
                    <a:pt x="293" y="467"/>
                  </a:lnTo>
                  <a:lnTo>
                    <a:pt x="282" y="457"/>
                  </a:lnTo>
                  <a:lnTo>
                    <a:pt x="274" y="445"/>
                  </a:lnTo>
                  <a:lnTo>
                    <a:pt x="266" y="431"/>
                  </a:lnTo>
                  <a:lnTo>
                    <a:pt x="260" y="416"/>
                  </a:lnTo>
                  <a:lnTo>
                    <a:pt x="260" y="416"/>
                  </a:lnTo>
                  <a:lnTo>
                    <a:pt x="249" y="431"/>
                  </a:lnTo>
                  <a:lnTo>
                    <a:pt x="236" y="444"/>
                  </a:lnTo>
                  <a:lnTo>
                    <a:pt x="223" y="456"/>
                  </a:lnTo>
                  <a:lnTo>
                    <a:pt x="208" y="466"/>
                  </a:lnTo>
                  <a:lnTo>
                    <a:pt x="193" y="475"/>
                  </a:lnTo>
                  <a:lnTo>
                    <a:pt x="176" y="481"/>
                  </a:lnTo>
                  <a:lnTo>
                    <a:pt x="157" y="485"/>
                  </a:lnTo>
                  <a:lnTo>
                    <a:pt x="136" y="486"/>
                  </a:lnTo>
                  <a:lnTo>
                    <a:pt x="136" y="486"/>
                  </a:lnTo>
                  <a:lnTo>
                    <a:pt x="119" y="485"/>
                  </a:lnTo>
                  <a:lnTo>
                    <a:pt x="102" y="483"/>
                  </a:lnTo>
                  <a:lnTo>
                    <a:pt x="88" y="480"/>
                  </a:lnTo>
                  <a:lnTo>
                    <a:pt x="74" y="475"/>
                  </a:lnTo>
                  <a:lnTo>
                    <a:pt x="62" y="470"/>
                  </a:lnTo>
                  <a:lnTo>
                    <a:pt x="50" y="462"/>
                  </a:lnTo>
                  <a:lnTo>
                    <a:pt x="40" y="455"/>
                  </a:lnTo>
                  <a:lnTo>
                    <a:pt x="32" y="446"/>
                  </a:lnTo>
                  <a:lnTo>
                    <a:pt x="24" y="437"/>
                  </a:lnTo>
                  <a:lnTo>
                    <a:pt x="17" y="428"/>
                  </a:lnTo>
                  <a:lnTo>
                    <a:pt x="12" y="416"/>
                  </a:lnTo>
                  <a:lnTo>
                    <a:pt x="7" y="406"/>
                  </a:lnTo>
                  <a:lnTo>
                    <a:pt x="3" y="395"/>
                  </a:lnTo>
                  <a:lnTo>
                    <a:pt x="1" y="384"/>
                  </a:lnTo>
                  <a:lnTo>
                    <a:pt x="0" y="373"/>
                  </a:lnTo>
                  <a:lnTo>
                    <a:pt x="0" y="361"/>
                  </a:lnTo>
                  <a:lnTo>
                    <a:pt x="0" y="361"/>
                  </a:lnTo>
                  <a:lnTo>
                    <a:pt x="0" y="346"/>
                  </a:lnTo>
                  <a:lnTo>
                    <a:pt x="2" y="332"/>
                  </a:lnTo>
                  <a:lnTo>
                    <a:pt x="4" y="320"/>
                  </a:lnTo>
                  <a:lnTo>
                    <a:pt x="9" y="307"/>
                  </a:lnTo>
                  <a:lnTo>
                    <a:pt x="14" y="296"/>
                  </a:lnTo>
                  <a:lnTo>
                    <a:pt x="22" y="286"/>
                  </a:lnTo>
                  <a:lnTo>
                    <a:pt x="29" y="276"/>
                  </a:lnTo>
                  <a:lnTo>
                    <a:pt x="38" y="268"/>
                  </a:lnTo>
                  <a:lnTo>
                    <a:pt x="48" y="260"/>
                  </a:lnTo>
                  <a:lnTo>
                    <a:pt x="58" y="253"/>
                  </a:lnTo>
                  <a:lnTo>
                    <a:pt x="70" y="246"/>
                  </a:lnTo>
                  <a:lnTo>
                    <a:pt x="83" y="240"/>
                  </a:lnTo>
                  <a:lnTo>
                    <a:pt x="95" y="235"/>
                  </a:lnTo>
                  <a:lnTo>
                    <a:pt x="110" y="230"/>
                  </a:lnTo>
                  <a:lnTo>
                    <a:pt x="141" y="222"/>
                  </a:lnTo>
                  <a:lnTo>
                    <a:pt x="141" y="222"/>
                  </a:lnTo>
                  <a:lnTo>
                    <a:pt x="176" y="213"/>
                  </a:lnTo>
                  <a:lnTo>
                    <a:pt x="204" y="206"/>
                  </a:lnTo>
                  <a:lnTo>
                    <a:pt x="224" y="198"/>
                  </a:lnTo>
                  <a:lnTo>
                    <a:pt x="239" y="191"/>
                  </a:lnTo>
                  <a:lnTo>
                    <a:pt x="244" y="187"/>
                  </a:lnTo>
                  <a:lnTo>
                    <a:pt x="249" y="183"/>
                  </a:lnTo>
                  <a:lnTo>
                    <a:pt x="251" y="179"/>
                  </a:lnTo>
                  <a:lnTo>
                    <a:pt x="254" y="176"/>
                  </a:lnTo>
                  <a:lnTo>
                    <a:pt x="256" y="166"/>
                  </a:lnTo>
                  <a:lnTo>
                    <a:pt x="257" y="153"/>
                  </a:lnTo>
                  <a:lnTo>
                    <a:pt x="257" y="153"/>
                  </a:lnTo>
                  <a:lnTo>
                    <a:pt x="256" y="146"/>
                  </a:lnTo>
                  <a:lnTo>
                    <a:pt x="255" y="137"/>
                  </a:lnTo>
                  <a:lnTo>
                    <a:pt x="254" y="130"/>
                  </a:lnTo>
                  <a:lnTo>
                    <a:pt x="250" y="121"/>
                  </a:lnTo>
                  <a:lnTo>
                    <a:pt x="248" y="115"/>
                  </a:lnTo>
                  <a:lnTo>
                    <a:pt x="243" y="108"/>
                  </a:lnTo>
                  <a:lnTo>
                    <a:pt x="238" y="101"/>
                  </a:lnTo>
                  <a:lnTo>
                    <a:pt x="233" y="95"/>
                  </a:lnTo>
                  <a:lnTo>
                    <a:pt x="226" y="90"/>
                  </a:lnTo>
                  <a:lnTo>
                    <a:pt x="219" y="85"/>
                  </a:lnTo>
                  <a:lnTo>
                    <a:pt x="212" y="81"/>
                  </a:lnTo>
                  <a:lnTo>
                    <a:pt x="204" y="78"/>
                  </a:lnTo>
                  <a:lnTo>
                    <a:pt x="195" y="75"/>
                  </a:lnTo>
                  <a:lnTo>
                    <a:pt x="186" y="73"/>
                  </a:lnTo>
                  <a:lnTo>
                    <a:pt x="176" y="72"/>
                  </a:lnTo>
                  <a:lnTo>
                    <a:pt x="166" y="72"/>
                  </a:lnTo>
                  <a:lnTo>
                    <a:pt x="166" y="72"/>
                  </a:lnTo>
                  <a:lnTo>
                    <a:pt x="148" y="72"/>
                  </a:lnTo>
                  <a:lnTo>
                    <a:pt x="131" y="75"/>
                  </a:lnTo>
                  <a:lnTo>
                    <a:pt x="115" y="80"/>
                  </a:lnTo>
                  <a:lnTo>
                    <a:pt x="99" y="88"/>
                  </a:lnTo>
                  <a:lnTo>
                    <a:pt x="84" y="95"/>
                  </a:lnTo>
                  <a:lnTo>
                    <a:pt x="70" y="104"/>
                  </a:lnTo>
                  <a:lnTo>
                    <a:pt x="59" y="114"/>
                  </a:lnTo>
                  <a:lnTo>
                    <a:pt x="50" y="124"/>
                  </a:lnTo>
                  <a:lnTo>
                    <a:pt x="44" y="124"/>
                  </a:lnTo>
                  <a:lnTo>
                    <a:pt x="32" y="67"/>
                  </a:lnTo>
                  <a:close/>
                  <a:moveTo>
                    <a:pt x="259" y="225"/>
                  </a:moveTo>
                  <a:lnTo>
                    <a:pt x="259" y="225"/>
                  </a:lnTo>
                  <a:lnTo>
                    <a:pt x="249" y="230"/>
                  </a:lnTo>
                  <a:lnTo>
                    <a:pt x="238" y="235"/>
                  </a:lnTo>
                  <a:lnTo>
                    <a:pt x="217" y="244"/>
                  </a:lnTo>
                  <a:lnTo>
                    <a:pt x="195" y="253"/>
                  </a:lnTo>
                  <a:lnTo>
                    <a:pt x="186" y="256"/>
                  </a:lnTo>
                  <a:lnTo>
                    <a:pt x="176" y="261"/>
                  </a:lnTo>
                  <a:lnTo>
                    <a:pt x="167" y="268"/>
                  </a:lnTo>
                  <a:lnTo>
                    <a:pt x="158" y="275"/>
                  </a:lnTo>
                  <a:lnTo>
                    <a:pt x="151" y="282"/>
                  </a:lnTo>
                  <a:lnTo>
                    <a:pt x="145" y="292"/>
                  </a:lnTo>
                  <a:lnTo>
                    <a:pt x="140" y="303"/>
                  </a:lnTo>
                  <a:lnTo>
                    <a:pt x="136" y="316"/>
                  </a:lnTo>
                  <a:lnTo>
                    <a:pt x="133" y="331"/>
                  </a:lnTo>
                  <a:lnTo>
                    <a:pt x="132" y="348"/>
                  </a:lnTo>
                  <a:lnTo>
                    <a:pt x="132" y="348"/>
                  </a:lnTo>
                  <a:lnTo>
                    <a:pt x="133" y="364"/>
                  </a:lnTo>
                  <a:lnTo>
                    <a:pt x="137" y="379"/>
                  </a:lnTo>
                  <a:lnTo>
                    <a:pt x="141" y="392"/>
                  </a:lnTo>
                  <a:lnTo>
                    <a:pt x="147" y="401"/>
                  </a:lnTo>
                  <a:lnTo>
                    <a:pt x="156" y="409"/>
                  </a:lnTo>
                  <a:lnTo>
                    <a:pt x="164" y="415"/>
                  </a:lnTo>
                  <a:lnTo>
                    <a:pt x="176" y="419"/>
                  </a:lnTo>
                  <a:lnTo>
                    <a:pt x="187" y="420"/>
                  </a:lnTo>
                  <a:lnTo>
                    <a:pt x="187" y="420"/>
                  </a:lnTo>
                  <a:lnTo>
                    <a:pt x="195" y="420"/>
                  </a:lnTo>
                  <a:lnTo>
                    <a:pt x="203" y="419"/>
                  </a:lnTo>
                  <a:lnTo>
                    <a:pt x="209" y="416"/>
                  </a:lnTo>
                  <a:lnTo>
                    <a:pt x="217" y="414"/>
                  </a:lnTo>
                  <a:lnTo>
                    <a:pt x="223" y="410"/>
                  </a:lnTo>
                  <a:lnTo>
                    <a:pt x="228" y="406"/>
                  </a:lnTo>
                  <a:lnTo>
                    <a:pt x="234" y="401"/>
                  </a:lnTo>
                  <a:lnTo>
                    <a:pt x="238" y="397"/>
                  </a:lnTo>
                  <a:lnTo>
                    <a:pt x="243" y="390"/>
                  </a:lnTo>
                  <a:lnTo>
                    <a:pt x="246" y="383"/>
                  </a:lnTo>
                  <a:lnTo>
                    <a:pt x="250" y="375"/>
                  </a:lnTo>
                  <a:lnTo>
                    <a:pt x="253" y="367"/>
                  </a:lnTo>
                  <a:lnTo>
                    <a:pt x="256" y="348"/>
                  </a:lnTo>
                  <a:lnTo>
                    <a:pt x="257" y="326"/>
                  </a:lnTo>
                  <a:lnTo>
                    <a:pt x="257" y="326"/>
                  </a:lnTo>
                  <a:lnTo>
                    <a:pt x="259" y="263"/>
                  </a:lnTo>
                  <a:lnTo>
                    <a:pt x="259" y="225"/>
                  </a:lnTo>
                  <a:lnTo>
                    <a:pt x="259" y="2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9"/>
            <p:cNvSpPr>
              <a:spLocks/>
            </p:cNvSpPr>
            <p:nvPr/>
          </p:nvSpPr>
          <p:spPr bwMode="auto">
            <a:xfrm>
              <a:off x="6170613" y="4127500"/>
              <a:ext cx="555625" cy="376238"/>
            </a:xfrm>
            <a:custGeom>
              <a:avLst/>
              <a:gdLst>
                <a:gd name="T0" fmla="*/ 135 w 700"/>
                <a:gd name="T1" fmla="*/ 84 h 473"/>
                <a:gd name="T2" fmla="*/ 181 w 700"/>
                <a:gd name="T3" fmla="*/ 34 h 473"/>
                <a:gd name="T4" fmla="*/ 237 w 700"/>
                <a:gd name="T5" fmla="*/ 6 h 473"/>
                <a:gd name="T6" fmla="*/ 268 w 700"/>
                <a:gd name="T7" fmla="*/ 0 h 473"/>
                <a:gd name="T8" fmla="*/ 290 w 700"/>
                <a:gd name="T9" fmla="*/ 0 h 473"/>
                <a:gd name="T10" fmla="*/ 320 w 700"/>
                <a:gd name="T11" fmla="*/ 6 h 473"/>
                <a:gd name="T12" fmla="*/ 345 w 700"/>
                <a:gd name="T13" fmla="*/ 17 h 473"/>
                <a:gd name="T14" fmla="*/ 368 w 700"/>
                <a:gd name="T15" fmla="*/ 36 h 473"/>
                <a:gd name="T16" fmla="*/ 402 w 700"/>
                <a:gd name="T17" fmla="*/ 90 h 473"/>
                <a:gd name="T18" fmla="*/ 433 w 700"/>
                <a:gd name="T19" fmla="*/ 52 h 473"/>
                <a:gd name="T20" fmla="*/ 487 w 700"/>
                <a:gd name="T21" fmla="*/ 13 h 473"/>
                <a:gd name="T22" fmla="*/ 538 w 700"/>
                <a:gd name="T23" fmla="*/ 0 h 473"/>
                <a:gd name="T24" fmla="*/ 567 w 700"/>
                <a:gd name="T25" fmla="*/ 0 h 473"/>
                <a:gd name="T26" fmla="*/ 613 w 700"/>
                <a:gd name="T27" fmla="*/ 10 h 473"/>
                <a:gd name="T28" fmla="*/ 650 w 700"/>
                <a:gd name="T29" fmla="*/ 32 h 473"/>
                <a:gd name="T30" fmla="*/ 676 w 700"/>
                <a:gd name="T31" fmla="*/ 65 h 473"/>
                <a:gd name="T32" fmla="*/ 692 w 700"/>
                <a:gd name="T33" fmla="*/ 114 h 473"/>
                <a:gd name="T34" fmla="*/ 698 w 700"/>
                <a:gd name="T35" fmla="*/ 175 h 473"/>
                <a:gd name="T36" fmla="*/ 696 w 700"/>
                <a:gd name="T37" fmla="*/ 261 h 473"/>
                <a:gd name="T38" fmla="*/ 695 w 700"/>
                <a:gd name="T39" fmla="*/ 336 h 473"/>
                <a:gd name="T40" fmla="*/ 700 w 700"/>
                <a:gd name="T41" fmla="*/ 473 h 473"/>
                <a:gd name="T42" fmla="*/ 628 w 700"/>
                <a:gd name="T43" fmla="*/ 468 h 473"/>
                <a:gd name="T44" fmla="*/ 571 w 700"/>
                <a:gd name="T45" fmla="*/ 472 h 473"/>
                <a:gd name="T46" fmla="*/ 559 w 700"/>
                <a:gd name="T47" fmla="*/ 446 h 473"/>
                <a:gd name="T48" fmla="*/ 566 w 700"/>
                <a:gd name="T49" fmla="*/ 281 h 473"/>
                <a:gd name="T50" fmla="*/ 566 w 700"/>
                <a:gd name="T51" fmla="*/ 172 h 473"/>
                <a:gd name="T52" fmla="*/ 558 w 700"/>
                <a:gd name="T53" fmla="*/ 137 h 473"/>
                <a:gd name="T54" fmla="*/ 546 w 700"/>
                <a:gd name="T55" fmla="*/ 112 h 473"/>
                <a:gd name="T56" fmla="*/ 528 w 700"/>
                <a:gd name="T57" fmla="*/ 95 h 473"/>
                <a:gd name="T58" fmla="*/ 506 w 700"/>
                <a:gd name="T59" fmla="*/ 85 h 473"/>
                <a:gd name="T60" fmla="*/ 489 w 700"/>
                <a:gd name="T61" fmla="*/ 84 h 473"/>
                <a:gd name="T62" fmla="*/ 458 w 700"/>
                <a:gd name="T63" fmla="*/ 90 h 473"/>
                <a:gd name="T64" fmla="*/ 437 w 700"/>
                <a:gd name="T65" fmla="*/ 106 h 473"/>
                <a:gd name="T66" fmla="*/ 423 w 700"/>
                <a:gd name="T67" fmla="*/ 130 h 473"/>
                <a:gd name="T68" fmla="*/ 413 w 700"/>
                <a:gd name="T69" fmla="*/ 176 h 473"/>
                <a:gd name="T70" fmla="*/ 413 w 700"/>
                <a:gd name="T71" fmla="*/ 261 h 473"/>
                <a:gd name="T72" fmla="*/ 417 w 700"/>
                <a:gd name="T73" fmla="*/ 423 h 473"/>
                <a:gd name="T74" fmla="*/ 390 w 700"/>
                <a:gd name="T75" fmla="*/ 471 h 473"/>
                <a:gd name="T76" fmla="*/ 349 w 700"/>
                <a:gd name="T77" fmla="*/ 468 h 473"/>
                <a:gd name="T78" fmla="*/ 278 w 700"/>
                <a:gd name="T79" fmla="*/ 473 h 473"/>
                <a:gd name="T80" fmla="*/ 284 w 700"/>
                <a:gd name="T81" fmla="*/ 372 h 473"/>
                <a:gd name="T82" fmla="*/ 285 w 700"/>
                <a:gd name="T83" fmla="*/ 203 h 473"/>
                <a:gd name="T84" fmla="*/ 282 w 700"/>
                <a:gd name="T85" fmla="*/ 152 h 473"/>
                <a:gd name="T86" fmla="*/ 270 w 700"/>
                <a:gd name="T87" fmla="*/ 115 h 473"/>
                <a:gd name="T88" fmla="*/ 257 w 700"/>
                <a:gd name="T89" fmla="*/ 96 h 473"/>
                <a:gd name="T90" fmla="*/ 236 w 700"/>
                <a:gd name="T91" fmla="*/ 85 h 473"/>
                <a:gd name="T92" fmla="*/ 218 w 700"/>
                <a:gd name="T93" fmla="*/ 84 h 473"/>
                <a:gd name="T94" fmla="*/ 190 w 700"/>
                <a:gd name="T95" fmla="*/ 89 h 473"/>
                <a:gd name="T96" fmla="*/ 168 w 700"/>
                <a:gd name="T97" fmla="*/ 105 h 473"/>
                <a:gd name="T98" fmla="*/ 150 w 700"/>
                <a:gd name="T99" fmla="*/ 130 h 473"/>
                <a:gd name="T100" fmla="*/ 140 w 700"/>
                <a:gd name="T101" fmla="*/ 165 h 473"/>
                <a:gd name="T102" fmla="*/ 135 w 700"/>
                <a:gd name="T103" fmla="*/ 224 h 473"/>
                <a:gd name="T104" fmla="*/ 135 w 700"/>
                <a:gd name="T105" fmla="*/ 318 h 473"/>
                <a:gd name="T106" fmla="*/ 143 w 700"/>
                <a:gd name="T107" fmla="*/ 473 h 473"/>
                <a:gd name="T108" fmla="*/ 93 w 700"/>
                <a:gd name="T109" fmla="*/ 470 h 473"/>
                <a:gd name="T110" fmla="*/ 51 w 700"/>
                <a:gd name="T111" fmla="*/ 470 h 473"/>
                <a:gd name="T112" fmla="*/ 0 w 700"/>
                <a:gd name="T113" fmla="*/ 473 h 473"/>
                <a:gd name="T114" fmla="*/ 8 w 700"/>
                <a:gd name="T115" fmla="*/ 318 h 473"/>
                <a:gd name="T116" fmla="*/ 8 w 700"/>
                <a:gd name="T117" fmla="*/ 224 h 473"/>
                <a:gd name="T118" fmla="*/ 4 w 700"/>
                <a:gd name="T119" fmla="*/ 63 h 473"/>
                <a:gd name="T120" fmla="*/ 34 w 700"/>
                <a:gd name="T121" fmla="*/ 15 h 473"/>
                <a:gd name="T122" fmla="*/ 68 w 700"/>
                <a:gd name="T123" fmla="*/ 17 h 473"/>
                <a:gd name="T124" fmla="*/ 138 w 700"/>
                <a:gd name="T125" fmla="*/ 1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4"/>
                  </a:moveTo>
                  <a:lnTo>
                    <a:pt x="135" y="84"/>
                  </a:lnTo>
                  <a:lnTo>
                    <a:pt x="135" y="84"/>
                  </a:lnTo>
                  <a:lnTo>
                    <a:pt x="149" y="65"/>
                  </a:lnTo>
                  <a:lnTo>
                    <a:pt x="164" y="49"/>
                  </a:lnTo>
                  <a:lnTo>
                    <a:pt x="181" y="34"/>
                  </a:lnTo>
                  <a:lnTo>
                    <a:pt x="199" y="22"/>
                  </a:lnTo>
                  <a:lnTo>
                    <a:pt x="217" y="12"/>
                  </a:lnTo>
                  <a:lnTo>
                    <a:pt x="237" y="6"/>
                  </a:lnTo>
                  <a:lnTo>
                    <a:pt x="247" y="3"/>
                  </a:lnTo>
                  <a:lnTo>
                    <a:pt x="258" y="1"/>
                  </a:lnTo>
                  <a:lnTo>
                    <a:pt x="268" y="0"/>
                  </a:lnTo>
                  <a:lnTo>
                    <a:pt x="279" y="0"/>
                  </a:lnTo>
                  <a:lnTo>
                    <a:pt x="279" y="0"/>
                  </a:lnTo>
                  <a:lnTo>
                    <a:pt x="290" y="0"/>
                  </a:lnTo>
                  <a:lnTo>
                    <a:pt x="300" y="1"/>
                  </a:lnTo>
                  <a:lnTo>
                    <a:pt x="310" y="3"/>
                  </a:lnTo>
                  <a:lnTo>
                    <a:pt x="320" y="6"/>
                  </a:lnTo>
                  <a:lnTo>
                    <a:pt x="329" y="8"/>
                  </a:lnTo>
                  <a:lnTo>
                    <a:pt x="337" y="13"/>
                  </a:lnTo>
                  <a:lnTo>
                    <a:pt x="345"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7" y="13"/>
                  </a:lnTo>
                  <a:lnTo>
                    <a:pt x="507" y="6"/>
                  </a:lnTo>
                  <a:lnTo>
                    <a:pt x="528" y="1"/>
                  </a:lnTo>
                  <a:lnTo>
                    <a:pt x="538" y="0"/>
                  </a:lnTo>
                  <a:lnTo>
                    <a:pt x="550" y="0"/>
                  </a:lnTo>
                  <a:lnTo>
                    <a:pt x="550" y="0"/>
                  </a:lnTo>
                  <a:lnTo>
                    <a:pt x="567" y="0"/>
                  </a:lnTo>
                  <a:lnTo>
                    <a:pt x="583" y="2"/>
                  </a:lnTo>
                  <a:lnTo>
                    <a:pt x="598" y="6"/>
                  </a:lnTo>
                  <a:lnTo>
                    <a:pt x="613" y="10"/>
                  </a:lnTo>
                  <a:lnTo>
                    <a:pt x="626" y="16"/>
                  </a:lnTo>
                  <a:lnTo>
                    <a:pt x="639" y="23"/>
                  </a:lnTo>
                  <a:lnTo>
                    <a:pt x="650" y="32"/>
                  </a:lnTo>
                  <a:lnTo>
                    <a:pt x="660" y="42"/>
                  </a:lnTo>
                  <a:lnTo>
                    <a:pt x="669" y="53"/>
                  </a:lnTo>
                  <a:lnTo>
                    <a:pt x="676" y="65"/>
                  </a:lnTo>
                  <a:lnTo>
                    <a:pt x="682" y="80"/>
                  </a:lnTo>
                  <a:lnTo>
                    <a:pt x="688" y="96"/>
                  </a:lnTo>
                  <a:lnTo>
                    <a:pt x="692" y="114"/>
                  </a:lnTo>
                  <a:lnTo>
                    <a:pt x="696" y="132"/>
                  </a:lnTo>
                  <a:lnTo>
                    <a:pt x="697" y="153"/>
                  </a:lnTo>
                  <a:lnTo>
                    <a:pt x="698" y="175"/>
                  </a:lnTo>
                  <a:lnTo>
                    <a:pt x="698" y="175"/>
                  </a:lnTo>
                  <a:lnTo>
                    <a:pt x="697" y="220"/>
                  </a:lnTo>
                  <a:lnTo>
                    <a:pt x="696" y="261"/>
                  </a:lnTo>
                  <a:lnTo>
                    <a:pt x="695" y="299"/>
                  </a:lnTo>
                  <a:lnTo>
                    <a:pt x="695" y="336"/>
                  </a:lnTo>
                  <a:lnTo>
                    <a:pt x="695" y="336"/>
                  </a:lnTo>
                  <a:lnTo>
                    <a:pt x="695" y="367"/>
                  </a:lnTo>
                  <a:lnTo>
                    <a:pt x="696" y="401"/>
                  </a:lnTo>
                  <a:lnTo>
                    <a:pt x="700" y="473"/>
                  </a:lnTo>
                  <a:lnTo>
                    <a:pt x="700" y="473"/>
                  </a:lnTo>
                  <a:lnTo>
                    <a:pt x="667" y="470"/>
                  </a:lnTo>
                  <a:lnTo>
                    <a:pt x="628" y="468"/>
                  </a:lnTo>
                  <a:lnTo>
                    <a:pt x="628" y="468"/>
                  </a:lnTo>
                  <a:lnTo>
                    <a:pt x="588" y="470"/>
                  </a:lnTo>
                  <a:lnTo>
                    <a:pt x="571" y="472"/>
                  </a:lnTo>
                  <a:lnTo>
                    <a:pt x="556" y="473"/>
                  </a:lnTo>
                  <a:lnTo>
                    <a:pt x="556" y="473"/>
                  </a:lnTo>
                  <a:lnTo>
                    <a:pt x="559" y="446"/>
                  </a:lnTo>
                  <a:lnTo>
                    <a:pt x="561" y="418"/>
                  </a:lnTo>
                  <a:lnTo>
                    <a:pt x="564" y="353"/>
                  </a:lnTo>
                  <a:lnTo>
                    <a:pt x="566" y="281"/>
                  </a:lnTo>
                  <a:lnTo>
                    <a:pt x="567" y="199"/>
                  </a:lnTo>
                  <a:lnTo>
                    <a:pt x="567" y="199"/>
                  </a:lnTo>
                  <a:lnTo>
                    <a:pt x="566" y="172"/>
                  </a:lnTo>
                  <a:lnTo>
                    <a:pt x="563" y="160"/>
                  </a:lnTo>
                  <a:lnTo>
                    <a:pt x="561" y="148"/>
                  </a:lnTo>
                  <a:lnTo>
                    <a:pt x="558" y="137"/>
                  </a:lnTo>
                  <a:lnTo>
                    <a:pt x="554" y="129"/>
                  </a:lnTo>
                  <a:lnTo>
                    <a:pt x="551" y="120"/>
                  </a:lnTo>
                  <a:lnTo>
                    <a:pt x="546" y="112"/>
                  </a:lnTo>
                  <a:lnTo>
                    <a:pt x="541" y="105"/>
                  </a:lnTo>
                  <a:lnTo>
                    <a:pt x="535" y="99"/>
                  </a:lnTo>
                  <a:lnTo>
                    <a:pt x="528" y="95"/>
                  </a:lnTo>
                  <a:lnTo>
                    <a:pt x="521" y="90"/>
                  </a:lnTo>
                  <a:lnTo>
                    <a:pt x="514" y="88"/>
                  </a:lnTo>
                  <a:lnTo>
                    <a:pt x="506" y="85"/>
                  </a:lnTo>
                  <a:lnTo>
                    <a:pt x="497" y="84"/>
                  </a:lnTo>
                  <a:lnTo>
                    <a:pt x="489" y="84"/>
                  </a:lnTo>
                  <a:lnTo>
                    <a:pt x="489" y="84"/>
                  </a:lnTo>
                  <a:lnTo>
                    <a:pt x="478" y="84"/>
                  </a:lnTo>
                  <a:lnTo>
                    <a:pt x="468" y="86"/>
                  </a:lnTo>
                  <a:lnTo>
                    <a:pt x="458" y="90"/>
                  </a:lnTo>
                  <a:lnTo>
                    <a:pt x="450" y="94"/>
                  </a:lnTo>
                  <a:lnTo>
                    <a:pt x="443" y="100"/>
                  </a:lnTo>
                  <a:lnTo>
                    <a:pt x="437" y="106"/>
                  </a:lnTo>
                  <a:lnTo>
                    <a:pt x="432" y="114"/>
                  </a:lnTo>
                  <a:lnTo>
                    <a:pt x="427" y="121"/>
                  </a:lnTo>
                  <a:lnTo>
                    <a:pt x="423" y="130"/>
                  </a:lnTo>
                  <a:lnTo>
                    <a:pt x="421" y="139"/>
                  </a:lnTo>
                  <a:lnTo>
                    <a:pt x="416" y="157"/>
                  </a:lnTo>
                  <a:lnTo>
                    <a:pt x="413" y="176"/>
                  </a:lnTo>
                  <a:lnTo>
                    <a:pt x="413" y="193"/>
                  </a:lnTo>
                  <a:lnTo>
                    <a:pt x="413" y="261"/>
                  </a:lnTo>
                  <a:lnTo>
                    <a:pt x="413" y="261"/>
                  </a:lnTo>
                  <a:lnTo>
                    <a:pt x="413" y="318"/>
                  </a:lnTo>
                  <a:lnTo>
                    <a:pt x="414" y="372"/>
                  </a:lnTo>
                  <a:lnTo>
                    <a:pt x="417" y="423"/>
                  </a:lnTo>
                  <a:lnTo>
                    <a:pt x="421" y="473"/>
                  </a:lnTo>
                  <a:lnTo>
                    <a:pt x="421" y="473"/>
                  </a:lnTo>
                  <a:lnTo>
                    <a:pt x="390" y="471"/>
                  </a:lnTo>
                  <a:lnTo>
                    <a:pt x="371" y="470"/>
                  </a:lnTo>
                  <a:lnTo>
                    <a:pt x="349" y="468"/>
                  </a:lnTo>
                  <a:lnTo>
                    <a:pt x="349" y="468"/>
                  </a:lnTo>
                  <a:lnTo>
                    <a:pt x="328" y="470"/>
                  </a:lnTo>
                  <a:lnTo>
                    <a:pt x="309" y="471"/>
                  </a:lnTo>
                  <a:lnTo>
                    <a:pt x="278" y="473"/>
                  </a:lnTo>
                  <a:lnTo>
                    <a:pt x="278" y="473"/>
                  </a:lnTo>
                  <a:lnTo>
                    <a:pt x="282" y="423"/>
                  </a:lnTo>
                  <a:lnTo>
                    <a:pt x="284" y="372"/>
                  </a:lnTo>
                  <a:lnTo>
                    <a:pt x="285" y="318"/>
                  </a:lnTo>
                  <a:lnTo>
                    <a:pt x="285" y="261"/>
                  </a:lnTo>
                  <a:lnTo>
                    <a:pt x="285" y="203"/>
                  </a:lnTo>
                  <a:lnTo>
                    <a:pt x="285" y="203"/>
                  </a:lnTo>
                  <a:lnTo>
                    <a:pt x="284" y="177"/>
                  </a:lnTo>
                  <a:lnTo>
                    <a:pt x="282" y="152"/>
                  </a:lnTo>
                  <a:lnTo>
                    <a:pt x="278" y="132"/>
                  </a:lnTo>
                  <a:lnTo>
                    <a:pt x="274" y="122"/>
                  </a:lnTo>
                  <a:lnTo>
                    <a:pt x="270" y="115"/>
                  </a:lnTo>
                  <a:lnTo>
                    <a:pt x="267" y="108"/>
                  </a:lnTo>
                  <a:lnTo>
                    <a:pt x="262" y="101"/>
                  </a:lnTo>
                  <a:lnTo>
                    <a:pt x="257" y="96"/>
                  </a:lnTo>
                  <a:lnTo>
                    <a:pt x="251" y="91"/>
                  </a:lnTo>
                  <a:lnTo>
                    <a:pt x="243" y="88"/>
                  </a:lnTo>
                  <a:lnTo>
                    <a:pt x="236" y="85"/>
                  </a:lnTo>
                  <a:lnTo>
                    <a:pt x="227" y="84"/>
                  </a:lnTo>
                  <a:lnTo>
                    <a:pt x="218" y="84"/>
                  </a:lnTo>
                  <a:lnTo>
                    <a:pt x="218" y="84"/>
                  </a:lnTo>
                  <a:lnTo>
                    <a:pt x="208" y="84"/>
                  </a:lnTo>
                  <a:lnTo>
                    <a:pt x="199" y="86"/>
                  </a:lnTo>
                  <a:lnTo>
                    <a:pt x="190" y="89"/>
                  </a:lnTo>
                  <a:lnTo>
                    <a:pt x="181" y="93"/>
                  </a:lnTo>
                  <a:lnTo>
                    <a:pt x="174" y="99"/>
                  </a:lnTo>
                  <a:lnTo>
                    <a:pt x="168" y="105"/>
                  </a:lnTo>
                  <a:lnTo>
                    <a:pt x="161" y="112"/>
                  </a:lnTo>
                  <a:lnTo>
                    <a:pt x="155" y="121"/>
                  </a:lnTo>
                  <a:lnTo>
                    <a:pt x="150" y="130"/>
                  </a:lnTo>
                  <a:lnTo>
                    <a:pt x="146" y="141"/>
                  </a:lnTo>
                  <a:lnTo>
                    <a:pt x="143" y="152"/>
                  </a:lnTo>
                  <a:lnTo>
                    <a:pt x="140" y="165"/>
                  </a:lnTo>
                  <a:lnTo>
                    <a:pt x="138" y="178"/>
                  </a:lnTo>
                  <a:lnTo>
                    <a:pt x="137" y="192"/>
                  </a:lnTo>
                  <a:lnTo>
                    <a:pt x="135" y="224"/>
                  </a:lnTo>
                  <a:lnTo>
                    <a:pt x="135" y="261"/>
                  </a:lnTo>
                  <a:lnTo>
                    <a:pt x="135" y="261"/>
                  </a:lnTo>
                  <a:lnTo>
                    <a:pt x="135" y="318"/>
                  </a:lnTo>
                  <a:lnTo>
                    <a:pt x="137" y="372"/>
                  </a:lnTo>
                  <a:lnTo>
                    <a:pt x="139" y="423"/>
                  </a:lnTo>
                  <a:lnTo>
                    <a:pt x="143" y="473"/>
                  </a:lnTo>
                  <a:lnTo>
                    <a:pt x="143" y="473"/>
                  </a:lnTo>
                  <a:lnTo>
                    <a:pt x="112" y="471"/>
                  </a:lnTo>
                  <a:lnTo>
                    <a:pt x="93" y="470"/>
                  </a:lnTo>
                  <a:lnTo>
                    <a:pt x="72" y="468"/>
                  </a:lnTo>
                  <a:lnTo>
                    <a:pt x="72" y="468"/>
                  </a:lnTo>
                  <a:lnTo>
                    <a:pt x="51" y="470"/>
                  </a:lnTo>
                  <a:lnTo>
                    <a:pt x="31" y="471"/>
                  </a:lnTo>
                  <a:lnTo>
                    <a:pt x="0" y="473"/>
                  </a:lnTo>
                  <a:lnTo>
                    <a:pt x="0" y="473"/>
                  </a:lnTo>
                  <a:lnTo>
                    <a:pt x="4" y="423"/>
                  </a:lnTo>
                  <a:lnTo>
                    <a:pt x="6" y="372"/>
                  </a:lnTo>
                  <a:lnTo>
                    <a:pt x="8" y="318"/>
                  </a:lnTo>
                  <a:lnTo>
                    <a:pt x="8" y="261"/>
                  </a:lnTo>
                  <a:lnTo>
                    <a:pt x="8" y="224"/>
                  </a:lnTo>
                  <a:lnTo>
                    <a:pt x="8" y="224"/>
                  </a:lnTo>
                  <a:lnTo>
                    <a:pt x="8" y="167"/>
                  </a:lnTo>
                  <a:lnTo>
                    <a:pt x="6" y="114"/>
                  </a:lnTo>
                  <a:lnTo>
                    <a:pt x="4" y="63"/>
                  </a:lnTo>
                  <a:lnTo>
                    <a:pt x="0" y="12"/>
                  </a:lnTo>
                  <a:lnTo>
                    <a:pt x="0" y="12"/>
                  </a:lnTo>
                  <a:lnTo>
                    <a:pt x="34" y="15"/>
                  </a:lnTo>
                  <a:lnTo>
                    <a:pt x="51" y="16"/>
                  </a:lnTo>
                  <a:lnTo>
                    <a:pt x="68" y="17"/>
                  </a:lnTo>
                  <a:lnTo>
                    <a:pt x="68" y="17"/>
                  </a:lnTo>
                  <a:lnTo>
                    <a:pt x="84" y="16"/>
                  </a:lnTo>
                  <a:lnTo>
                    <a:pt x="102" y="15"/>
                  </a:lnTo>
                  <a:lnTo>
                    <a:pt x="138" y="12"/>
                  </a:lnTo>
                  <a:lnTo>
                    <a:pt x="134"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60"/>
            <p:cNvSpPr>
              <a:spLocks/>
            </p:cNvSpPr>
            <p:nvPr/>
          </p:nvSpPr>
          <p:spPr bwMode="auto">
            <a:xfrm>
              <a:off x="3519488" y="4560888"/>
              <a:ext cx="3214688" cy="420688"/>
            </a:xfrm>
            <a:custGeom>
              <a:avLst/>
              <a:gdLst>
                <a:gd name="T0" fmla="*/ 3976 w 4051"/>
                <a:gd name="T1" fmla="*/ 25 h 530"/>
                <a:gd name="T2" fmla="*/ 3891 w 4051"/>
                <a:gd name="T3" fmla="*/ 75 h 530"/>
                <a:gd name="T4" fmla="*/ 3689 w 4051"/>
                <a:gd name="T5" fmla="*/ 154 h 530"/>
                <a:gd name="T6" fmla="*/ 3475 w 4051"/>
                <a:gd name="T7" fmla="*/ 203 h 530"/>
                <a:gd name="T8" fmla="*/ 3257 w 4051"/>
                <a:gd name="T9" fmla="*/ 230 h 530"/>
                <a:gd name="T10" fmla="*/ 2962 w 4051"/>
                <a:gd name="T11" fmla="*/ 237 h 530"/>
                <a:gd name="T12" fmla="*/ 2740 w 4051"/>
                <a:gd name="T13" fmla="*/ 226 h 530"/>
                <a:gd name="T14" fmla="*/ 2445 w 4051"/>
                <a:gd name="T15" fmla="*/ 194 h 530"/>
                <a:gd name="T16" fmla="*/ 2223 w 4051"/>
                <a:gd name="T17" fmla="*/ 158 h 530"/>
                <a:gd name="T18" fmla="*/ 1712 w 4051"/>
                <a:gd name="T19" fmla="*/ 51 h 530"/>
                <a:gd name="T20" fmla="*/ 1837 w 4051"/>
                <a:gd name="T21" fmla="*/ 155 h 530"/>
                <a:gd name="T22" fmla="*/ 2130 w 4051"/>
                <a:gd name="T23" fmla="*/ 241 h 530"/>
                <a:gd name="T24" fmla="*/ 2353 w 4051"/>
                <a:gd name="T25" fmla="*/ 292 h 530"/>
                <a:gd name="T26" fmla="*/ 2654 w 4051"/>
                <a:gd name="T27" fmla="*/ 338 h 530"/>
                <a:gd name="T28" fmla="*/ 2884 w 4051"/>
                <a:gd name="T29" fmla="*/ 356 h 530"/>
                <a:gd name="T30" fmla="*/ 3140 w 4051"/>
                <a:gd name="T31" fmla="*/ 355 h 530"/>
                <a:gd name="T32" fmla="*/ 3396 w 4051"/>
                <a:gd name="T33" fmla="*/ 328 h 530"/>
                <a:gd name="T34" fmla="*/ 3272 w 4051"/>
                <a:gd name="T35" fmla="*/ 371 h 530"/>
                <a:gd name="T36" fmla="*/ 3113 w 4051"/>
                <a:gd name="T37" fmla="*/ 405 h 530"/>
                <a:gd name="T38" fmla="*/ 2882 w 4051"/>
                <a:gd name="T39" fmla="*/ 423 h 530"/>
                <a:gd name="T40" fmla="*/ 2713 w 4051"/>
                <a:gd name="T41" fmla="*/ 418 h 530"/>
                <a:gd name="T42" fmla="*/ 2487 w 4051"/>
                <a:gd name="T43" fmla="*/ 395 h 530"/>
                <a:gd name="T44" fmla="*/ 2305 w 4051"/>
                <a:gd name="T45" fmla="*/ 364 h 530"/>
                <a:gd name="T46" fmla="*/ 2094 w 4051"/>
                <a:gd name="T47" fmla="*/ 317 h 530"/>
                <a:gd name="T48" fmla="*/ 1792 w 4051"/>
                <a:gd name="T49" fmla="*/ 231 h 530"/>
                <a:gd name="T50" fmla="*/ 1453 w 4051"/>
                <a:gd name="T51" fmla="*/ 117 h 530"/>
                <a:gd name="T52" fmla="*/ 1275 w 4051"/>
                <a:gd name="T53" fmla="*/ 72 h 530"/>
                <a:gd name="T54" fmla="*/ 1032 w 4051"/>
                <a:gd name="T55" fmla="*/ 40 h 530"/>
                <a:gd name="T56" fmla="*/ 849 w 4051"/>
                <a:gd name="T57" fmla="*/ 41 h 530"/>
                <a:gd name="T58" fmla="*/ 605 w 4051"/>
                <a:gd name="T59" fmla="*/ 74 h 530"/>
                <a:gd name="T60" fmla="*/ 429 w 4051"/>
                <a:gd name="T61" fmla="*/ 124 h 530"/>
                <a:gd name="T62" fmla="*/ 204 w 4051"/>
                <a:gd name="T63" fmla="*/ 221 h 530"/>
                <a:gd name="T64" fmla="*/ 73 w 4051"/>
                <a:gd name="T65" fmla="*/ 302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18 w 4051"/>
                <a:gd name="T79" fmla="*/ 147 h 530"/>
                <a:gd name="T80" fmla="*/ 1250 w 4051"/>
                <a:gd name="T81" fmla="*/ 181 h 530"/>
                <a:gd name="T82" fmla="*/ 1421 w 4051"/>
                <a:gd name="T83" fmla="*/ 229 h 530"/>
                <a:gd name="T84" fmla="*/ 1758 w 4051"/>
                <a:gd name="T85" fmla="*/ 345 h 530"/>
                <a:gd name="T86" fmla="*/ 1945 w 4051"/>
                <a:gd name="T87" fmla="*/ 401 h 530"/>
                <a:gd name="T88" fmla="*/ 2195 w 4051"/>
                <a:gd name="T89" fmla="*/ 463 h 530"/>
                <a:gd name="T90" fmla="*/ 2432 w 4051"/>
                <a:gd name="T91" fmla="*/ 504 h 530"/>
                <a:gd name="T92" fmla="*/ 2657 w 4051"/>
                <a:gd name="T93" fmla="*/ 526 h 530"/>
                <a:gd name="T94" fmla="*/ 2825 w 4051"/>
                <a:gd name="T95" fmla="*/ 530 h 530"/>
                <a:gd name="T96" fmla="*/ 3070 w 4051"/>
                <a:gd name="T97" fmla="*/ 510 h 530"/>
                <a:gd name="T98" fmla="*/ 3250 w 4051"/>
                <a:gd name="T99" fmla="*/ 469 h 530"/>
                <a:gd name="T100" fmla="*/ 3369 w 4051"/>
                <a:gd name="T101" fmla="*/ 426 h 530"/>
                <a:gd name="T102" fmla="*/ 3477 w 4051"/>
                <a:gd name="T103" fmla="*/ 371 h 530"/>
                <a:gd name="T104" fmla="*/ 3571 w 4051"/>
                <a:gd name="T105" fmla="*/ 305 h 530"/>
                <a:gd name="T106" fmla="*/ 3684 w 4051"/>
                <a:gd name="T107" fmla="*/ 256 h 530"/>
                <a:gd name="T108" fmla="*/ 3851 w 4051"/>
                <a:gd name="T109" fmla="*/ 184 h 530"/>
                <a:gd name="T110" fmla="*/ 3965 w 4051"/>
                <a:gd name="T111" fmla="*/ 114 h 530"/>
                <a:gd name="T112" fmla="*/ 4011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1" y="0"/>
                  </a:moveTo>
                  <a:lnTo>
                    <a:pt x="4011" y="0"/>
                  </a:lnTo>
                  <a:lnTo>
                    <a:pt x="4002" y="7"/>
                  </a:lnTo>
                  <a:lnTo>
                    <a:pt x="3976" y="25"/>
                  </a:lnTo>
                  <a:lnTo>
                    <a:pt x="3938" y="49"/>
                  </a:lnTo>
                  <a:lnTo>
                    <a:pt x="3916" y="61"/>
                  </a:lnTo>
                  <a:lnTo>
                    <a:pt x="3891" y="75"/>
                  </a:lnTo>
                  <a:lnTo>
                    <a:pt x="3891" y="75"/>
                  </a:lnTo>
                  <a:lnTo>
                    <a:pt x="3842" y="98"/>
                  </a:lnTo>
                  <a:lnTo>
                    <a:pt x="3792" y="118"/>
                  </a:lnTo>
                  <a:lnTo>
                    <a:pt x="3741" y="138"/>
                  </a:lnTo>
                  <a:lnTo>
                    <a:pt x="3689" y="154"/>
                  </a:lnTo>
                  <a:lnTo>
                    <a:pt x="3635" y="169"/>
                  </a:lnTo>
                  <a:lnTo>
                    <a:pt x="3582" y="181"/>
                  </a:lnTo>
                  <a:lnTo>
                    <a:pt x="3529" y="193"/>
                  </a:lnTo>
                  <a:lnTo>
                    <a:pt x="3475" y="203"/>
                  </a:lnTo>
                  <a:lnTo>
                    <a:pt x="3475" y="203"/>
                  </a:lnTo>
                  <a:lnTo>
                    <a:pt x="3403" y="214"/>
                  </a:lnTo>
                  <a:lnTo>
                    <a:pt x="3330" y="224"/>
                  </a:lnTo>
                  <a:lnTo>
                    <a:pt x="3257" y="230"/>
                  </a:lnTo>
                  <a:lnTo>
                    <a:pt x="3183" y="235"/>
                  </a:lnTo>
                  <a:lnTo>
                    <a:pt x="3109" y="237"/>
                  </a:lnTo>
                  <a:lnTo>
                    <a:pt x="3036" y="238"/>
                  </a:lnTo>
                  <a:lnTo>
                    <a:pt x="2962" y="237"/>
                  </a:lnTo>
                  <a:lnTo>
                    <a:pt x="2889" y="235"/>
                  </a:lnTo>
                  <a:lnTo>
                    <a:pt x="2889" y="235"/>
                  </a:lnTo>
                  <a:lnTo>
                    <a:pt x="2814" y="231"/>
                  </a:lnTo>
                  <a:lnTo>
                    <a:pt x="2740" y="226"/>
                  </a:lnTo>
                  <a:lnTo>
                    <a:pt x="2667" y="220"/>
                  </a:lnTo>
                  <a:lnTo>
                    <a:pt x="2592" y="212"/>
                  </a:lnTo>
                  <a:lnTo>
                    <a:pt x="2519" y="204"/>
                  </a:lnTo>
                  <a:lnTo>
                    <a:pt x="2445" y="194"/>
                  </a:lnTo>
                  <a:lnTo>
                    <a:pt x="2371" y="183"/>
                  </a:lnTo>
                  <a:lnTo>
                    <a:pt x="2298" y="172"/>
                  </a:lnTo>
                  <a:lnTo>
                    <a:pt x="2298" y="172"/>
                  </a:lnTo>
                  <a:lnTo>
                    <a:pt x="2223" y="158"/>
                  </a:lnTo>
                  <a:lnTo>
                    <a:pt x="2147" y="144"/>
                  </a:lnTo>
                  <a:lnTo>
                    <a:pt x="1998" y="114"/>
                  </a:lnTo>
                  <a:lnTo>
                    <a:pt x="1853" y="83"/>
                  </a:lnTo>
                  <a:lnTo>
                    <a:pt x="1712" y="51"/>
                  </a:lnTo>
                  <a:lnTo>
                    <a:pt x="1696" y="106"/>
                  </a:lnTo>
                  <a:lnTo>
                    <a:pt x="1696" y="106"/>
                  </a:lnTo>
                  <a:lnTo>
                    <a:pt x="1766" y="131"/>
                  </a:lnTo>
                  <a:lnTo>
                    <a:pt x="1837" y="155"/>
                  </a:lnTo>
                  <a:lnTo>
                    <a:pt x="1910" y="179"/>
                  </a:lnTo>
                  <a:lnTo>
                    <a:pt x="1982" y="200"/>
                  </a:lnTo>
                  <a:lnTo>
                    <a:pt x="2055" y="221"/>
                  </a:lnTo>
                  <a:lnTo>
                    <a:pt x="2130" y="241"/>
                  </a:lnTo>
                  <a:lnTo>
                    <a:pt x="2203" y="258"/>
                  </a:lnTo>
                  <a:lnTo>
                    <a:pt x="2277" y="276"/>
                  </a:lnTo>
                  <a:lnTo>
                    <a:pt x="2277" y="276"/>
                  </a:lnTo>
                  <a:lnTo>
                    <a:pt x="2353" y="292"/>
                  </a:lnTo>
                  <a:lnTo>
                    <a:pt x="2427" y="305"/>
                  </a:lnTo>
                  <a:lnTo>
                    <a:pt x="2503" y="318"/>
                  </a:lnTo>
                  <a:lnTo>
                    <a:pt x="2579" y="329"/>
                  </a:lnTo>
                  <a:lnTo>
                    <a:pt x="2654" y="338"/>
                  </a:lnTo>
                  <a:lnTo>
                    <a:pt x="2731" y="345"/>
                  </a:lnTo>
                  <a:lnTo>
                    <a:pt x="2807" y="351"/>
                  </a:lnTo>
                  <a:lnTo>
                    <a:pt x="2884" y="356"/>
                  </a:lnTo>
                  <a:lnTo>
                    <a:pt x="2884" y="356"/>
                  </a:lnTo>
                  <a:lnTo>
                    <a:pt x="2948" y="359"/>
                  </a:lnTo>
                  <a:lnTo>
                    <a:pt x="3011" y="359"/>
                  </a:lnTo>
                  <a:lnTo>
                    <a:pt x="3076" y="358"/>
                  </a:lnTo>
                  <a:lnTo>
                    <a:pt x="3140" y="355"/>
                  </a:lnTo>
                  <a:lnTo>
                    <a:pt x="3205" y="351"/>
                  </a:lnTo>
                  <a:lnTo>
                    <a:pt x="3268" y="345"/>
                  </a:lnTo>
                  <a:lnTo>
                    <a:pt x="3333" y="336"/>
                  </a:lnTo>
                  <a:lnTo>
                    <a:pt x="3396" y="328"/>
                  </a:lnTo>
                  <a:lnTo>
                    <a:pt x="3396" y="328"/>
                  </a:lnTo>
                  <a:lnTo>
                    <a:pt x="3356" y="343"/>
                  </a:lnTo>
                  <a:lnTo>
                    <a:pt x="3315" y="358"/>
                  </a:lnTo>
                  <a:lnTo>
                    <a:pt x="3272" y="371"/>
                  </a:lnTo>
                  <a:lnTo>
                    <a:pt x="3226" y="382"/>
                  </a:lnTo>
                  <a:lnTo>
                    <a:pt x="3226" y="382"/>
                  </a:lnTo>
                  <a:lnTo>
                    <a:pt x="3170" y="395"/>
                  </a:lnTo>
                  <a:lnTo>
                    <a:pt x="3113" y="405"/>
                  </a:lnTo>
                  <a:lnTo>
                    <a:pt x="3056" y="412"/>
                  </a:lnTo>
                  <a:lnTo>
                    <a:pt x="2998" y="418"/>
                  </a:lnTo>
                  <a:lnTo>
                    <a:pt x="2941" y="421"/>
                  </a:lnTo>
                  <a:lnTo>
                    <a:pt x="2882" y="423"/>
                  </a:lnTo>
                  <a:lnTo>
                    <a:pt x="2825" y="423"/>
                  </a:lnTo>
                  <a:lnTo>
                    <a:pt x="2767" y="421"/>
                  </a:lnTo>
                  <a:lnTo>
                    <a:pt x="2767" y="421"/>
                  </a:lnTo>
                  <a:lnTo>
                    <a:pt x="2713" y="418"/>
                  </a:lnTo>
                  <a:lnTo>
                    <a:pt x="2658" y="415"/>
                  </a:lnTo>
                  <a:lnTo>
                    <a:pt x="2602" y="410"/>
                  </a:lnTo>
                  <a:lnTo>
                    <a:pt x="2545" y="402"/>
                  </a:lnTo>
                  <a:lnTo>
                    <a:pt x="2487" y="395"/>
                  </a:lnTo>
                  <a:lnTo>
                    <a:pt x="2427" y="386"/>
                  </a:lnTo>
                  <a:lnTo>
                    <a:pt x="2367" y="375"/>
                  </a:lnTo>
                  <a:lnTo>
                    <a:pt x="2305" y="364"/>
                  </a:lnTo>
                  <a:lnTo>
                    <a:pt x="2305" y="364"/>
                  </a:lnTo>
                  <a:lnTo>
                    <a:pt x="2254" y="354"/>
                  </a:lnTo>
                  <a:lnTo>
                    <a:pt x="2203" y="343"/>
                  </a:lnTo>
                  <a:lnTo>
                    <a:pt x="2148" y="330"/>
                  </a:lnTo>
                  <a:lnTo>
                    <a:pt x="2094" y="317"/>
                  </a:lnTo>
                  <a:lnTo>
                    <a:pt x="1977" y="286"/>
                  </a:lnTo>
                  <a:lnTo>
                    <a:pt x="1849" y="248"/>
                  </a:lnTo>
                  <a:lnTo>
                    <a:pt x="1849" y="248"/>
                  </a:lnTo>
                  <a:lnTo>
                    <a:pt x="1792" y="231"/>
                  </a:lnTo>
                  <a:lnTo>
                    <a:pt x="1735" y="212"/>
                  </a:lnTo>
                  <a:lnTo>
                    <a:pt x="1622" y="173"/>
                  </a:lnTo>
                  <a:lnTo>
                    <a:pt x="1510" y="134"/>
                  </a:lnTo>
                  <a:lnTo>
                    <a:pt x="1453" y="117"/>
                  </a:lnTo>
                  <a:lnTo>
                    <a:pt x="1395" y="101"/>
                  </a:lnTo>
                  <a:lnTo>
                    <a:pt x="1395" y="101"/>
                  </a:lnTo>
                  <a:lnTo>
                    <a:pt x="1336" y="85"/>
                  </a:lnTo>
                  <a:lnTo>
                    <a:pt x="1275" y="72"/>
                  </a:lnTo>
                  <a:lnTo>
                    <a:pt x="1216" y="61"/>
                  </a:lnTo>
                  <a:lnTo>
                    <a:pt x="1155" y="51"/>
                  </a:lnTo>
                  <a:lnTo>
                    <a:pt x="1094" y="45"/>
                  </a:lnTo>
                  <a:lnTo>
                    <a:pt x="1032" y="40"/>
                  </a:lnTo>
                  <a:lnTo>
                    <a:pt x="971" y="39"/>
                  </a:lnTo>
                  <a:lnTo>
                    <a:pt x="909" y="39"/>
                  </a:lnTo>
                  <a:lnTo>
                    <a:pt x="909" y="39"/>
                  </a:lnTo>
                  <a:lnTo>
                    <a:pt x="849" y="41"/>
                  </a:lnTo>
                  <a:lnTo>
                    <a:pt x="788" y="45"/>
                  </a:lnTo>
                  <a:lnTo>
                    <a:pt x="727" y="52"/>
                  </a:lnTo>
                  <a:lnTo>
                    <a:pt x="666" y="62"/>
                  </a:lnTo>
                  <a:lnTo>
                    <a:pt x="605" y="74"/>
                  </a:lnTo>
                  <a:lnTo>
                    <a:pt x="546" y="88"/>
                  </a:lnTo>
                  <a:lnTo>
                    <a:pt x="486" y="105"/>
                  </a:lnTo>
                  <a:lnTo>
                    <a:pt x="429" y="124"/>
                  </a:lnTo>
                  <a:lnTo>
                    <a:pt x="429" y="124"/>
                  </a:lnTo>
                  <a:lnTo>
                    <a:pt x="371" y="145"/>
                  </a:lnTo>
                  <a:lnTo>
                    <a:pt x="315" y="169"/>
                  </a:lnTo>
                  <a:lnTo>
                    <a:pt x="259" y="194"/>
                  </a:lnTo>
                  <a:lnTo>
                    <a:pt x="204" y="221"/>
                  </a:lnTo>
                  <a:lnTo>
                    <a:pt x="150" y="252"/>
                  </a:lnTo>
                  <a:lnTo>
                    <a:pt x="124" y="267"/>
                  </a:lnTo>
                  <a:lnTo>
                    <a:pt x="98" y="284"/>
                  </a:lnTo>
                  <a:lnTo>
                    <a:pt x="73" y="302"/>
                  </a:lnTo>
                  <a:lnTo>
                    <a:pt x="49" y="319"/>
                  </a:lnTo>
                  <a:lnTo>
                    <a:pt x="24" y="338"/>
                  </a:lnTo>
                  <a:lnTo>
                    <a:pt x="0" y="356"/>
                  </a:lnTo>
                  <a:lnTo>
                    <a:pt x="35" y="401"/>
                  </a:lnTo>
                  <a:lnTo>
                    <a:pt x="35" y="401"/>
                  </a:lnTo>
                  <a:lnTo>
                    <a:pt x="71" y="379"/>
                  </a:lnTo>
                  <a:lnTo>
                    <a:pt x="112" y="354"/>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3"/>
                  </a:lnTo>
                  <a:lnTo>
                    <a:pt x="565" y="180"/>
                  </a:lnTo>
                  <a:lnTo>
                    <a:pt x="620" y="169"/>
                  </a:lnTo>
                  <a:lnTo>
                    <a:pt x="676" y="160"/>
                  </a:lnTo>
                  <a:lnTo>
                    <a:pt x="732" y="152"/>
                  </a:lnTo>
                  <a:lnTo>
                    <a:pt x="789" y="147"/>
                  </a:lnTo>
                  <a:lnTo>
                    <a:pt x="845" y="143"/>
                  </a:lnTo>
                  <a:lnTo>
                    <a:pt x="902" y="142"/>
                  </a:lnTo>
                  <a:lnTo>
                    <a:pt x="902" y="142"/>
                  </a:lnTo>
                  <a:lnTo>
                    <a:pt x="960" y="143"/>
                  </a:lnTo>
                  <a:lnTo>
                    <a:pt x="1018" y="147"/>
                  </a:lnTo>
                  <a:lnTo>
                    <a:pt x="1078" y="152"/>
                  </a:lnTo>
                  <a:lnTo>
                    <a:pt x="1135" y="159"/>
                  </a:lnTo>
                  <a:lnTo>
                    <a:pt x="1193" y="169"/>
                  </a:lnTo>
                  <a:lnTo>
                    <a:pt x="1250" y="181"/>
                  </a:lnTo>
                  <a:lnTo>
                    <a:pt x="1307" y="195"/>
                  </a:lnTo>
                  <a:lnTo>
                    <a:pt x="1364" y="211"/>
                  </a:lnTo>
                  <a:lnTo>
                    <a:pt x="1364" y="211"/>
                  </a:lnTo>
                  <a:lnTo>
                    <a:pt x="1421" y="229"/>
                  </a:lnTo>
                  <a:lnTo>
                    <a:pt x="1477" y="247"/>
                  </a:lnTo>
                  <a:lnTo>
                    <a:pt x="1589" y="287"/>
                  </a:lnTo>
                  <a:lnTo>
                    <a:pt x="1702" y="327"/>
                  </a:lnTo>
                  <a:lnTo>
                    <a:pt x="1758" y="345"/>
                  </a:lnTo>
                  <a:lnTo>
                    <a:pt x="1815" y="364"/>
                  </a:lnTo>
                  <a:lnTo>
                    <a:pt x="1815" y="364"/>
                  </a:lnTo>
                  <a:lnTo>
                    <a:pt x="1880" y="384"/>
                  </a:lnTo>
                  <a:lnTo>
                    <a:pt x="1945" y="401"/>
                  </a:lnTo>
                  <a:lnTo>
                    <a:pt x="2009" y="418"/>
                  </a:lnTo>
                  <a:lnTo>
                    <a:pt x="2073" y="434"/>
                  </a:lnTo>
                  <a:lnTo>
                    <a:pt x="2135" y="449"/>
                  </a:lnTo>
                  <a:lnTo>
                    <a:pt x="2195" y="463"/>
                  </a:lnTo>
                  <a:lnTo>
                    <a:pt x="2256" y="475"/>
                  </a:lnTo>
                  <a:lnTo>
                    <a:pt x="2316" y="485"/>
                  </a:lnTo>
                  <a:lnTo>
                    <a:pt x="2374" y="495"/>
                  </a:lnTo>
                  <a:lnTo>
                    <a:pt x="2432" y="504"/>
                  </a:lnTo>
                  <a:lnTo>
                    <a:pt x="2489" y="511"/>
                  </a:lnTo>
                  <a:lnTo>
                    <a:pt x="2545" y="518"/>
                  </a:lnTo>
                  <a:lnTo>
                    <a:pt x="2601" y="523"/>
                  </a:lnTo>
                  <a:lnTo>
                    <a:pt x="2657" y="526"/>
                  </a:lnTo>
                  <a:lnTo>
                    <a:pt x="2711" y="529"/>
                  </a:lnTo>
                  <a:lnTo>
                    <a:pt x="2765" y="530"/>
                  </a:lnTo>
                  <a:lnTo>
                    <a:pt x="2765" y="530"/>
                  </a:lnTo>
                  <a:lnTo>
                    <a:pt x="2825" y="530"/>
                  </a:lnTo>
                  <a:lnTo>
                    <a:pt x="2887" y="527"/>
                  </a:lnTo>
                  <a:lnTo>
                    <a:pt x="2948" y="524"/>
                  </a:lnTo>
                  <a:lnTo>
                    <a:pt x="3009" y="518"/>
                  </a:lnTo>
                  <a:lnTo>
                    <a:pt x="3070" y="510"/>
                  </a:lnTo>
                  <a:lnTo>
                    <a:pt x="3131" y="499"/>
                  </a:lnTo>
                  <a:lnTo>
                    <a:pt x="3190" y="485"/>
                  </a:lnTo>
                  <a:lnTo>
                    <a:pt x="3250" y="469"/>
                  </a:lnTo>
                  <a:lnTo>
                    <a:pt x="3250" y="469"/>
                  </a:lnTo>
                  <a:lnTo>
                    <a:pt x="3279" y="459"/>
                  </a:lnTo>
                  <a:lnTo>
                    <a:pt x="3310" y="449"/>
                  </a:lnTo>
                  <a:lnTo>
                    <a:pt x="3340" y="438"/>
                  </a:lnTo>
                  <a:lnTo>
                    <a:pt x="3369" y="426"/>
                  </a:lnTo>
                  <a:lnTo>
                    <a:pt x="3397" y="413"/>
                  </a:lnTo>
                  <a:lnTo>
                    <a:pt x="3424" y="400"/>
                  </a:lnTo>
                  <a:lnTo>
                    <a:pt x="3450" y="386"/>
                  </a:lnTo>
                  <a:lnTo>
                    <a:pt x="3477" y="371"/>
                  </a:lnTo>
                  <a:lnTo>
                    <a:pt x="3477" y="371"/>
                  </a:lnTo>
                  <a:lnTo>
                    <a:pt x="3511" y="350"/>
                  </a:lnTo>
                  <a:lnTo>
                    <a:pt x="3542" y="328"/>
                  </a:lnTo>
                  <a:lnTo>
                    <a:pt x="3571" y="305"/>
                  </a:lnTo>
                  <a:lnTo>
                    <a:pt x="3597" y="283"/>
                  </a:lnTo>
                  <a:lnTo>
                    <a:pt x="3597" y="283"/>
                  </a:lnTo>
                  <a:lnTo>
                    <a:pt x="3640" y="270"/>
                  </a:lnTo>
                  <a:lnTo>
                    <a:pt x="3684" y="256"/>
                  </a:lnTo>
                  <a:lnTo>
                    <a:pt x="3727" y="240"/>
                  </a:lnTo>
                  <a:lnTo>
                    <a:pt x="3769" y="222"/>
                  </a:lnTo>
                  <a:lnTo>
                    <a:pt x="3810" y="204"/>
                  </a:lnTo>
                  <a:lnTo>
                    <a:pt x="3851" y="184"/>
                  </a:lnTo>
                  <a:lnTo>
                    <a:pt x="3890" y="163"/>
                  </a:lnTo>
                  <a:lnTo>
                    <a:pt x="3929" y="139"/>
                  </a:lnTo>
                  <a:lnTo>
                    <a:pt x="3929" y="139"/>
                  </a:lnTo>
                  <a:lnTo>
                    <a:pt x="3965" y="114"/>
                  </a:lnTo>
                  <a:lnTo>
                    <a:pt x="3997" y="90"/>
                  </a:lnTo>
                  <a:lnTo>
                    <a:pt x="4026" y="66"/>
                  </a:lnTo>
                  <a:lnTo>
                    <a:pt x="4051" y="41"/>
                  </a:lnTo>
                  <a:lnTo>
                    <a:pt x="40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7" name="タイトル 1"/>
          <p:cNvSpPr>
            <a:spLocks noGrp="1"/>
          </p:cNvSpPr>
          <p:nvPr>
            <p:ph type="title"/>
          </p:nvPr>
        </p:nvSpPr>
        <p:spPr>
          <a:xfrm>
            <a:off x="359532" y="1620000"/>
            <a:ext cx="5328592" cy="1424313"/>
          </a:xfrm>
          <a:prstGeom prst="rect">
            <a:avLst/>
          </a:prstGeom>
        </p:spPr>
        <p:txBody>
          <a:bodyPr lIns="0" tIns="0" rIns="0" bIns="0" anchor="ctr" anchorCtr="0"/>
          <a:lstStyle>
            <a:lvl1pPr algn="l">
              <a:lnSpc>
                <a:spcPts val="3300"/>
              </a:lnSpc>
              <a:defRPr sz="2300" b="1">
                <a:solidFill>
                  <a:schemeClr val="tx2"/>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0" y="0"/>
            <a:ext cx="9141179" cy="5143500"/>
          </a:xfrm>
          <a:prstGeom prst="rect">
            <a:avLst/>
          </a:prstGeom>
        </p:spPr>
      </p:pic>
      <p:grpSp>
        <p:nvGrpSpPr>
          <p:cNvPr id="10" name="グループ化 9"/>
          <p:cNvGrpSpPr>
            <a:grpSpLocks noChangeAspect="1"/>
          </p:cNvGrpSpPr>
          <p:nvPr userDrawn="1"/>
        </p:nvGrpSpPr>
        <p:grpSpPr>
          <a:xfrm>
            <a:off x="7812360" y="605743"/>
            <a:ext cx="1080000" cy="237815"/>
            <a:chOff x="1154113" y="0"/>
            <a:chExt cx="5580063" cy="1228726"/>
          </a:xfrm>
        </p:grpSpPr>
        <p:sp>
          <p:nvSpPr>
            <p:cNvPr id="11" name="Freeform 7"/>
            <p:cNvSpPr>
              <a:spLocks/>
            </p:cNvSpPr>
            <p:nvPr/>
          </p:nvSpPr>
          <p:spPr bwMode="auto">
            <a:xfrm>
              <a:off x="1704976" y="0"/>
              <a:ext cx="171450" cy="173038"/>
            </a:xfrm>
            <a:custGeom>
              <a:avLst/>
              <a:gdLst>
                <a:gd name="T0" fmla="*/ 108 w 217"/>
                <a:gd name="T1" fmla="*/ 217 h 217"/>
                <a:gd name="T2" fmla="*/ 130 w 217"/>
                <a:gd name="T3" fmla="*/ 215 h 217"/>
                <a:gd name="T4" fmla="*/ 150 w 217"/>
                <a:gd name="T5" fmla="*/ 208 h 217"/>
                <a:gd name="T6" fmla="*/ 169 w 217"/>
                <a:gd name="T7" fmla="*/ 198 h 217"/>
                <a:gd name="T8" fmla="*/ 185 w 217"/>
                <a:gd name="T9" fmla="*/ 185 h 217"/>
                <a:gd name="T10" fmla="*/ 199 w 217"/>
                <a:gd name="T11" fmla="*/ 169 h 217"/>
                <a:gd name="T12" fmla="*/ 209 w 217"/>
                <a:gd name="T13" fmla="*/ 150 h 217"/>
                <a:gd name="T14" fmla="*/ 215 w 217"/>
                <a:gd name="T15" fmla="*/ 130 h 217"/>
                <a:gd name="T16" fmla="*/ 217 w 217"/>
                <a:gd name="T17" fmla="*/ 108 h 217"/>
                <a:gd name="T18" fmla="*/ 216 w 217"/>
                <a:gd name="T19" fmla="*/ 97 h 217"/>
                <a:gd name="T20" fmla="*/ 212 w 217"/>
                <a:gd name="T21" fmla="*/ 76 h 217"/>
                <a:gd name="T22" fmla="*/ 204 w 217"/>
                <a:gd name="T23" fmla="*/ 57 h 217"/>
                <a:gd name="T24" fmla="*/ 193 w 217"/>
                <a:gd name="T25" fmla="*/ 40 h 217"/>
                <a:gd name="T26" fmla="*/ 178 w 217"/>
                <a:gd name="T27" fmla="*/ 25 h 217"/>
                <a:gd name="T28" fmla="*/ 160 w 217"/>
                <a:gd name="T29" fmla="*/ 12 h 217"/>
                <a:gd name="T30" fmla="*/ 140 w 217"/>
                <a:gd name="T31" fmla="*/ 5 h 217"/>
                <a:gd name="T32" fmla="*/ 119 w 217"/>
                <a:gd name="T33" fmla="*/ 0 h 217"/>
                <a:gd name="T34" fmla="*/ 108 w 217"/>
                <a:gd name="T35" fmla="*/ 0 h 217"/>
                <a:gd name="T36" fmla="*/ 86 w 217"/>
                <a:gd name="T37" fmla="*/ 2 h 217"/>
                <a:gd name="T38" fmla="*/ 66 w 217"/>
                <a:gd name="T39" fmla="*/ 9 h 217"/>
                <a:gd name="T40" fmla="*/ 47 w 217"/>
                <a:gd name="T41" fmla="*/ 19 h 217"/>
                <a:gd name="T42" fmla="*/ 31 w 217"/>
                <a:gd name="T43" fmla="*/ 31 h 217"/>
                <a:gd name="T44" fmla="*/ 19 w 217"/>
                <a:gd name="T45" fmla="*/ 47 h 217"/>
                <a:gd name="T46" fmla="*/ 8 w 217"/>
                <a:gd name="T47" fmla="*/ 66 h 217"/>
                <a:gd name="T48" fmla="*/ 2 w 217"/>
                <a:gd name="T49" fmla="*/ 87 h 217"/>
                <a:gd name="T50" fmla="*/ 0 w 217"/>
                <a:gd name="T51" fmla="*/ 108 h 217"/>
                <a:gd name="T52" fmla="*/ 0 w 217"/>
                <a:gd name="T53" fmla="*/ 119 h 217"/>
                <a:gd name="T54" fmla="*/ 5 w 217"/>
                <a:gd name="T55" fmla="*/ 140 h 217"/>
                <a:gd name="T56" fmla="*/ 13 w 217"/>
                <a:gd name="T57" fmla="*/ 160 h 217"/>
                <a:gd name="T58" fmla="*/ 25 w 217"/>
                <a:gd name="T59" fmla="*/ 177 h 217"/>
                <a:gd name="T60" fmla="*/ 39 w 217"/>
                <a:gd name="T61" fmla="*/ 192 h 217"/>
                <a:gd name="T62" fmla="*/ 56 w 217"/>
                <a:gd name="T63" fmla="*/ 203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8"/>
                  </a:lnTo>
                  <a:lnTo>
                    <a:pt x="160" y="203"/>
                  </a:lnTo>
                  <a:lnTo>
                    <a:pt x="169" y="198"/>
                  </a:lnTo>
                  <a:lnTo>
                    <a:pt x="178" y="192"/>
                  </a:lnTo>
                  <a:lnTo>
                    <a:pt x="185" y="185"/>
                  </a:lnTo>
                  <a:lnTo>
                    <a:pt x="193" y="177"/>
                  </a:lnTo>
                  <a:lnTo>
                    <a:pt x="199" y="169"/>
                  </a:lnTo>
                  <a:lnTo>
                    <a:pt x="204" y="160"/>
                  </a:lnTo>
                  <a:lnTo>
                    <a:pt x="209" y="150"/>
                  </a:lnTo>
                  <a:lnTo>
                    <a:pt x="212" y="140"/>
                  </a:lnTo>
                  <a:lnTo>
                    <a:pt x="215" y="130"/>
                  </a:lnTo>
                  <a:lnTo>
                    <a:pt x="216" y="119"/>
                  </a:lnTo>
                  <a:lnTo>
                    <a:pt x="217" y="108"/>
                  </a:lnTo>
                  <a:lnTo>
                    <a:pt x="217" y="108"/>
                  </a:lnTo>
                  <a:lnTo>
                    <a:pt x="216" y="97"/>
                  </a:lnTo>
                  <a:lnTo>
                    <a:pt x="215" y="87"/>
                  </a:lnTo>
                  <a:lnTo>
                    <a:pt x="212" y="76"/>
                  </a:lnTo>
                  <a:lnTo>
                    <a:pt x="209" y="66"/>
                  </a:lnTo>
                  <a:lnTo>
                    <a:pt x="204" y="57"/>
                  </a:lnTo>
                  <a:lnTo>
                    <a:pt x="199" y="47"/>
                  </a:lnTo>
                  <a:lnTo>
                    <a:pt x="193" y="40"/>
                  </a:lnTo>
                  <a:lnTo>
                    <a:pt x="185" y="31"/>
                  </a:lnTo>
                  <a:lnTo>
                    <a:pt x="178" y="25"/>
                  </a:lnTo>
                  <a:lnTo>
                    <a:pt x="169" y="19"/>
                  </a:lnTo>
                  <a:lnTo>
                    <a:pt x="160" y="12"/>
                  </a:lnTo>
                  <a:lnTo>
                    <a:pt x="150" y="9"/>
                  </a:lnTo>
                  <a:lnTo>
                    <a:pt x="140" y="5"/>
                  </a:lnTo>
                  <a:lnTo>
                    <a:pt x="130" y="2"/>
                  </a:lnTo>
                  <a:lnTo>
                    <a:pt x="119" y="0"/>
                  </a:lnTo>
                  <a:lnTo>
                    <a:pt x="108" y="0"/>
                  </a:lnTo>
                  <a:lnTo>
                    <a:pt x="108" y="0"/>
                  </a:lnTo>
                  <a:lnTo>
                    <a:pt x="97" y="0"/>
                  </a:lnTo>
                  <a:lnTo>
                    <a:pt x="86" y="2"/>
                  </a:lnTo>
                  <a:lnTo>
                    <a:pt x="76" y="5"/>
                  </a:lnTo>
                  <a:lnTo>
                    <a:pt x="66" y="9"/>
                  </a:lnTo>
                  <a:lnTo>
                    <a:pt x="56" y="12"/>
                  </a:lnTo>
                  <a:lnTo>
                    <a:pt x="47" y="19"/>
                  </a:lnTo>
                  <a:lnTo>
                    <a:pt x="39" y="25"/>
                  </a:lnTo>
                  <a:lnTo>
                    <a:pt x="31" y="31"/>
                  </a:lnTo>
                  <a:lnTo>
                    <a:pt x="25" y="40"/>
                  </a:lnTo>
                  <a:lnTo>
                    <a:pt x="19" y="47"/>
                  </a:lnTo>
                  <a:lnTo>
                    <a:pt x="13" y="57"/>
                  </a:lnTo>
                  <a:lnTo>
                    <a:pt x="8" y="66"/>
                  </a:lnTo>
                  <a:lnTo>
                    <a:pt x="5" y="76"/>
                  </a:lnTo>
                  <a:lnTo>
                    <a:pt x="2" y="87"/>
                  </a:lnTo>
                  <a:lnTo>
                    <a:pt x="0" y="97"/>
                  </a:lnTo>
                  <a:lnTo>
                    <a:pt x="0" y="108"/>
                  </a:lnTo>
                  <a:lnTo>
                    <a:pt x="0" y="108"/>
                  </a:lnTo>
                  <a:lnTo>
                    <a:pt x="0" y="119"/>
                  </a:lnTo>
                  <a:lnTo>
                    <a:pt x="2" y="130"/>
                  </a:lnTo>
                  <a:lnTo>
                    <a:pt x="5" y="140"/>
                  </a:lnTo>
                  <a:lnTo>
                    <a:pt x="8" y="150"/>
                  </a:lnTo>
                  <a:lnTo>
                    <a:pt x="13" y="160"/>
                  </a:lnTo>
                  <a:lnTo>
                    <a:pt x="19" y="169"/>
                  </a:lnTo>
                  <a:lnTo>
                    <a:pt x="25" y="177"/>
                  </a:lnTo>
                  <a:lnTo>
                    <a:pt x="31" y="185"/>
                  </a:lnTo>
                  <a:lnTo>
                    <a:pt x="39" y="192"/>
                  </a:lnTo>
                  <a:lnTo>
                    <a:pt x="47" y="198"/>
                  </a:lnTo>
                  <a:lnTo>
                    <a:pt x="56" y="203"/>
                  </a:lnTo>
                  <a:lnTo>
                    <a:pt x="66" y="208"/>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1154113" y="260350"/>
              <a:ext cx="1084263" cy="909638"/>
            </a:xfrm>
            <a:custGeom>
              <a:avLst/>
              <a:gdLst>
                <a:gd name="T0" fmla="*/ 1236 w 1367"/>
                <a:gd name="T1" fmla="*/ 662 h 1146"/>
                <a:gd name="T2" fmla="*/ 1124 w 1367"/>
                <a:gd name="T3" fmla="*/ 814 h 1146"/>
                <a:gd name="T4" fmla="*/ 966 w 1367"/>
                <a:gd name="T5" fmla="*/ 921 h 1146"/>
                <a:gd name="T6" fmla="*/ 776 w 1367"/>
                <a:gd name="T7" fmla="*/ 969 h 1146"/>
                <a:gd name="T8" fmla="*/ 623 w 1367"/>
                <a:gd name="T9" fmla="*/ 959 h 1146"/>
                <a:gd name="T10" fmla="*/ 453 w 1367"/>
                <a:gd name="T11" fmla="*/ 893 h 1146"/>
                <a:gd name="T12" fmla="*/ 315 w 1367"/>
                <a:gd name="T13" fmla="*/ 778 h 1146"/>
                <a:gd name="T14" fmla="*/ 267 w 1367"/>
                <a:gd name="T15" fmla="*/ 691 h 1146"/>
                <a:gd name="T16" fmla="*/ 344 w 1367"/>
                <a:gd name="T17" fmla="*/ 688 h 1146"/>
                <a:gd name="T18" fmla="*/ 439 w 1367"/>
                <a:gd name="T19" fmla="*/ 662 h 1146"/>
                <a:gd name="T20" fmla="*/ 526 w 1367"/>
                <a:gd name="T21" fmla="*/ 612 h 1146"/>
                <a:gd name="T22" fmla="*/ 587 w 1367"/>
                <a:gd name="T23" fmla="*/ 557 h 1146"/>
                <a:gd name="T24" fmla="*/ 644 w 1367"/>
                <a:gd name="T25" fmla="*/ 475 h 1146"/>
                <a:gd name="T26" fmla="*/ 680 w 1367"/>
                <a:gd name="T27" fmla="*/ 382 h 1146"/>
                <a:gd name="T28" fmla="*/ 692 w 1367"/>
                <a:gd name="T29" fmla="*/ 283 h 1146"/>
                <a:gd name="T30" fmla="*/ 701 w 1367"/>
                <a:gd name="T31" fmla="*/ 241 h 1146"/>
                <a:gd name="T32" fmla="*/ 732 w 1367"/>
                <a:gd name="T33" fmla="*/ 200 h 1146"/>
                <a:gd name="T34" fmla="*/ 778 w 1367"/>
                <a:gd name="T35" fmla="*/ 178 h 1146"/>
                <a:gd name="T36" fmla="*/ 821 w 1367"/>
                <a:gd name="T37" fmla="*/ 178 h 1146"/>
                <a:gd name="T38" fmla="*/ 868 w 1367"/>
                <a:gd name="T39" fmla="*/ 200 h 1146"/>
                <a:gd name="T40" fmla="*/ 898 w 1367"/>
                <a:gd name="T41" fmla="*/ 241 h 1146"/>
                <a:gd name="T42" fmla="*/ 907 w 1367"/>
                <a:gd name="T43" fmla="*/ 410 h 1146"/>
                <a:gd name="T44" fmla="*/ 1054 w 1367"/>
                <a:gd name="T45" fmla="*/ 160 h 1146"/>
                <a:gd name="T46" fmla="*/ 997 w 1367"/>
                <a:gd name="T47" fmla="*/ 81 h 1146"/>
                <a:gd name="T48" fmla="*/ 918 w 1367"/>
                <a:gd name="T49" fmla="*/ 25 h 1146"/>
                <a:gd name="T50" fmla="*/ 820 w 1367"/>
                <a:gd name="T51" fmla="*/ 0 h 1146"/>
                <a:gd name="T52" fmla="*/ 716 w 1367"/>
                <a:gd name="T53" fmla="*/ 13 h 1146"/>
                <a:gd name="T54" fmla="*/ 599 w 1367"/>
                <a:gd name="T55" fmla="*/ 82 h 1146"/>
                <a:gd name="T56" fmla="*/ 530 w 1367"/>
                <a:gd name="T57" fmla="*/ 199 h 1146"/>
                <a:gd name="T58" fmla="*/ 515 w 1367"/>
                <a:gd name="T59" fmla="*/ 307 h 1146"/>
                <a:gd name="T60" fmla="*/ 477 w 1367"/>
                <a:gd name="T61" fmla="*/ 412 h 1146"/>
                <a:gd name="T62" fmla="*/ 412 w 1367"/>
                <a:gd name="T63" fmla="*/ 478 h 1146"/>
                <a:gd name="T64" fmla="*/ 306 w 1367"/>
                <a:gd name="T65" fmla="*/ 515 h 1146"/>
                <a:gd name="T66" fmla="*/ 251 w 1367"/>
                <a:gd name="T67" fmla="*/ 511 h 1146"/>
                <a:gd name="T68" fmla="*/ 207 w 1367"/>
                <a:gd name="T69" fmla="*/ 485 h 1146"/>
                <a:gd name="T70" fmla="*/ 180 w 1367"/>
                <a:gd name="T71" fmla="*/ 441 h 1146"/>
                <a:gd name="T72" fmla="*/ 176 w 1367"/>
                <a:gd name="T73" fmla="*/ 406 h 1146"/>
                <a:gd name="T74" fmla="*/ 14 w 1367"/>
                <a:gd name="T75" fmla="*/ 293 h 1146"/>
                <a:gd name="T76" fmla="*/ 0 w 1367"/>
                <a:gd name="T77" fmla="*/ 410 h 1146"/>
                <a:gd name="T78" fmla="*/ 15 w 1367"/>
                <a:gd name="T79" fmla="*/ 557 h 1146"/>
                <a:gd name="T80" fmla="*/ 72 w 1367"/>
                <a:gd name="T81" fmla="*/ 729 h 1146"/>
                <a:gd name="T82" fmla="*/ 169 w 1367"/>
                <a:gd name="T83" fmla="*/ 877 h 1146"/>
                <a:gd name="T84" fmla="*/ 296 w 1367"/>
                <a:gd name="T85" fmla="*/ 999 h 1146"/>
                <a:gd name="T86" fmla="*/ 450 w 1367"/>
                <a:gd name="T87" fmla="*/ 1088 h 1146"/>
                <a:gd name="T88" fmla="*/ 624 w 1367"/>
                <a:gd name="T89" fmla="*/ 1138 h 1146"/>
                <a:gd name="T90" fmla="*/ 761 w 1367"/>
                <a:gd name="T91" fmla="*/ 1145 h 1146"/>
                <a:gd name="T92" fmla="*/ 882 w 1367"/>
                <a:gd name="T93" fmla="*/ 1132 h 1146"/>
                <a:gd name="T94" fmla="*/ 997 w 1367"/>
                <a:gd name="T95" fmla="*/ 1098 h 1146"/>
                <a:gd name="T96" fmla="*/ 1103 w 1367"/>
                <a:gd name="T97" fmla="*/ 1049 h 1146"/>
                <a:gd name="T98" fmla="*/ 1282 w 1367"/>
                <a:gd name="T99" fmla="*/ 902 h 1146"/>
                <a:gd name="T100" fmla="*/ 1367 w 1367"/>
                <a:gd name="T101" fmla="*/ 789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7" h="1146">
                  <a:moveTo>
                    <a:pt x="1367" y="789"/>
                  </a:moveTo>
                  <a:lnTo>
                    <a:pt x="1238" y="660"/>
                  </a:lnTo>
                  <a:lnTo>
                    <a:pt x="1238" y="660"/>
                  </a:lnTo>
                  <a:lnTo>
                    <a:pt x="1236" y="662"/>
                  </a:lnTo>
                  <a:lnTo>
                    <a:pt x="1236" y="662"/>
                  </a:lnTo>
                  <a:lnTo>
                    <a:pt x="1218" y="695"/>
                  </a:lnTo>
                  <a:lnTo>
                    <a:pt x="1197" y="727"/>
                  </a:lnTo>
                  <a:lnTo>
                    <a:pt x="1174" y="758"/>
                  </a:lnTo>
                  <a:lnTo>
                    <a:pt x="1150" y="787"/>
                  </a:lnTo>
                  <a:lnTo>
                    <a:pt x="1124" y="814"/>
                  </a:lnTo>
                  <a:lnTo>
                    <a:pt x="1095" y="840"/>
                  </a:lnTo>
                  <a:lnTo>
                    <a:pt x="1065" y="862"/>
                  </a:lnTo>
                  <a:lnTo>
                    <a:pt x="1033" y="885"/>
                  </a:lnTo>
                  <a:lnTo>
                    <a:pt x="1001" y="903"/>
                  </a:lnTo>
                  <a:lnTo>
                    <a:pt x="966" y="921"/>
                  </a:lnTo>
                  <a:lnTo>
                    <a:pt x="930" y="936"/>
                  </a:lnTo>
                  <a:lnTo>
                    <a:pt x="894" y="948"/>
                  </a:lnTo>
                  <a:lnTo>
                    <a:pt x="856" y="958"/>
                  </a:lnTo>
                  <a:lnTo>
                    <a:pt x="817" y="964"/>
                  </a:lnTo>
                  <a:lnTo>
                    <a:pt x="776" y="969"/>
                  </a:lnTo>
                  <a:lnTo>
                    <a:pt x="737" y="970"/>
                  </a:lnTo>
                  <a:lnTo>
                    <a:pt x="737" y="970"/>
                  </a:lnTo>
                  <a:lnTo>
                    <a:pt x="698" y="969"/>
                  </a:lnTo>
                  <a:lnTo>
                    <a:pt x="660" y="965"/>
                  </a:lnTo>
                  <a:lnTo>
                    <a:pt x="623" y="959"/>
                  </a:lnTo>
                  <a:lnTo>
                    <a:pt x="587" y="951"/>
                  </a:lnTo>
                  <a:lnTo>
                    <a:pt x="552" y="939"/>
                  </a:lnTo>
                  <a:lnTo>
                    <a:pt x="517" y="926"/>
                  </a:lnTo>
                  <a:lnTo>
                    <a:pt x="485" y="911"/>
                  </a:lnTo>
                  <a:lnTo>
                    <a:pt x="453" y="893"/>
                  </a:lnTo>
                  <a:lnTo>
                    <a:pt x="422" y="874"/>
                  </a:lnTo>
                  <a:lnTo>
                    <a:pt x="393" y="853"/>
                  </a:lnTo>
                  <a:lnTo>
                    <a:pt x="365" y="829"/>
                  </a:lnTo>
                  <a:lnTo>
                    <a:pt x="339" y="804"/>
                  </a:lnTo>
                  <a:lnTo>
                    <a:pt x="315" y="778"/>
                  </a:lnTo>
                  <a:lnTo>
                    <a:pt x="291" y="751"/>
                  </a:lnTo>
                  <a:lnTo>
                    <a:pt x="270" y="721"/>
                  </a:lnTo>
                  <a:lnTo>
                    <a:pt x="252" y="690"/>
                  </a:lnTo>
                  <a:lnTo>
                    <a:pt x="252" y="690"/>
                  </a:lnTo>
                  <a:lnTo>
                    <a:pt x="267" y="691"/>
                  </a:lnTo>
                  <a:lnTo>
                    <a:pt x="283" y="693"/>
                  </a:lnTo>
                  <a:lnTo>
                    <a:pt x="283" y="693"/>
                  </a:lnTo>
                  <a:lnTo>
                    <a:pt x="303" y="691"/>
                  </a:lnTo>
                  <a:lnTo>
                    <a:pt x="324" y="690"/>
                  </a:lnTo>
                  <a:lnTo>
                    <a:pt x="344" y="688"/>
                  </a:lnTo>
                  <a:lnTo>
                    <a:pt x="363" y="685"/>
                  </a:lnTo>
                  <a:lnTo>
                    <a:pt x="383" y="680"/>
                  </a:lnTo>
                  <a:lnTo>
                    <a:pt x="402" y="675"/>
                  </a:lnTo>
                  <a:lnTo>
                    <a:pt x="420" y="669"/>
                  </a:lnTo>
                  <a:lnTo>
                    <a:pt x="439" y="662"/>
                  </a:lnTo>
                  <a:lnTo>
                    <a:pt x="458" y="653"/>
                  </a:lnTo>
                  <a:lnTo>
                    <a:pt x="475" y="644"/>
                  </a:lnTo>
                  <a:lnTo>
                    <a:pt x="492" y="634"/>
                  </a:lnTo>
                  <a:lnTo>
                    <a:pt x="510" y="624"/>
                  </a:lnTo>
                  <a:lnTo>
                    <a:pt x="526" y="612"/>
                  </a:lnTo>
                  <a:lnTo>
                    <a:pt x="542" y="600"/>
                  </a:lnTo>
                  <a:lnTo>
                    <a:pt x="557" y="587"/>
                  </a:lnTo>
                  <a:lnTo>
                    <a:pt x="572" y="572"/>
                  </a:lnTo>
                  <a:lnTo>
                    <a:pt x="572" y="572"/>
                  </a:lnTo>
                  <a:lnTo>
                    <a:pt x="587" y="557"/>
                  </a:lnTo>
                  <a:lnTo>
                    <a:pt x="599" y="542"/>
                  </a:lnTo>
                  <a:lnTo>
                    <a:pt x="611" y="526"/>
                  </a:lnTo>
                  <a:lnTo>
                    <a:pt x="624" y="510"/>
                  </a:lnTo>
                  <a:lnTo>
                    <a:pt x="634" y="493"/>
                  </a:lnTo>
                  <a:lnTo>
                    <a:pt x="644" y="475"/>
                  </a:lnTo>
                  <a:lnTo>
                    <a:pt x="654" y="458"/>
                  </a:lnTo>
                  <a:lnTo>
                    <a:pt x="661" y="440"/>
                  </a:lnTo>
                  <a:lnTo>
                    <a:pt x="668" y="421"/>
                  </a:lnTo>
                  <a:lnTo>
                    <a:pt x="675" y="402"/>
                  </a:lnTo>
                  <a:lnTo>
                    <a:pt x="680" y="382"/>
                  </a:lnTo>
                  <a:lnTo>
                    <a:pt x="685" y="364"/>
                  </a:lnTo>
                  <a:lnTo>
                    <a:pt x="687" y="344"/>
                  </a:lnTo>
                  <a:lnTo>
                    <a:pt x="690" y="324"/>
                  </a:lnTo>
                  <a:lnTo>
                    <a:pt x="692" y="303"/>
                  </a:lnTo>
                  <a:lnTo>
                    <a:pt x="692" y="283"/>
                  </a:lnTo>
                  <a:lnTo>
                    <a:pt x="692" y="283"/>
                  </a:lnTo>
                  <a:lnTo>
                    <a:pt x="692" y="272"/>
                  </a:lnTo>
                  <a:lnTo>
                    <a:pt x="695" y="261"/>
                  </a:lnTo>
                  <a:lnTo>
                    <a:pt x="697" y="251"/>
                  </a:lnTo>
                  <a:lnTo>
                    <a:pt x="701" y="241"/>
                  </a:lnTo>
                  <a:lnTo>
                    <a:pt x="704" y="232"/>
                  </a:lnTo>
                  <a:lnTo>
                    <a:pt x="711" y="222"/>
                  </a:lnTo>
                  <a:lnTo>
                    <a:pt x="717" y="215"/>
                  </a:lnTo>
                  <a:lnTo>
                    <a:pt x="723" y="208"/>
                  </a:lnTo>
                  <a:lnTo>
                    <a:pt x="732" y="200"/>
                  </a:lnTo>
                  <a:lnTo>
                    <a:pt x="739" y="194"/>
                  </a:lnTo>
                  <a:lnTo>
                    <a:pt x="748" y="189"/>
                  </a:lnTo>
                  <a:lnTo>
                    <a:pt x="758" y="184"/>
                  </a:lnTo>
                  <a:lnTo>
                    <a:pt x="768" y="180"/>
                  </a:lnTo>
                  <a:lnTo>
                    <a:pt x="778" y="178"/>
                  </a:lnTo>
                  <a:lnTo>
                    <a:pt x="789" y="177"/>
                  </a:lnTo>
                  <a:lnTo>
                    <a:pt x="800" y="175"/>
                  </a:lnTo>
                  <a:lnTo>
                    <a:pt x="800" y="175"/>
                  </a:lnTo>
                  <a:lnTo>
                    <a:pt x="810" y="177"/>
                  </a:lnTo>
                  <a:lnTo>
                    <a:pt x="821" y="178"/>
                  </a:lnTo>
                  <a:lnTo>
                    <a:pt x="831" y="180"/>
                  </a:lnTo>
                  <a:lnTo>
                    <a:pt x="841" y="184"/>
                  </a:lnTo>
                  <a:lnTo>
                    <a:pt x="851" y="189"/>
                  </a:lnTo>
                  <a:lnTo>
                    <a:pt x="859" y="194"/>
                  </a:lnTo>
                  <a:lnTo>
                    <a:pt x="868" y="200"/>
                  </a:lnTo>
                  <a:lnTo>
                    <a:pt x="876" y="208"/>
                  </a:lnTo>
                  <a:lnTo>
                    <a:pt x="882" y="215"/>
                  </a:lnTo>
                  <a:lnTo>
                    <a:pt x="888" y="222"/>
                  </a:lnTo>
                  <a:lnTo>
                    <a:pt x="894" y="232"/>
                  </a:lnTo>
                  <a:lnTo>
                    <a:pt x="898" y="241"/>
                  </a:lnTo>
                  <a:lnTo>
                    <a:pt x="902" y="251"/>
                  </a:lnTo>
                  <a:lnTo>
                    <a:pt x="904" y="261"/>
                  </a:lnTo>
                  <a:lnTo>
                    <a:pt x="907" y="272"/>
                  </a:lnTo>
                  <a:lnTo>
                    <a:pt x="907" y="283"/>
                  </a:lnTo>
                  <a:lnTo>
                    <a:pt x="907" y="410"/>
                  </a:lnTo>
                  <a:lnTo>
                    <a:pt x="1054" y="160"/>
                  </a:lnTo>
                  <a:lnTo>
                    <a:pt x="1054" y="160"/>
                  </a:lnTo>
                  <a:lnTo>
                    <a:pt x="1054" y="160"/>
                  </a:lnTo>
                  <a:lnTo>
                    <a:pt x="1054" y="160"/>
                  </a:lnTo>
                  <a:lnTo>
                    <a:pt x="1054" y="160"/>
                  </a:lnTo>
                  <a:lnTo>
                    <a:pt x="1045" y="143"/>
                  </a:lnTo>
                  <a:lnTo>
                    <a:pt x="1034" y="127"/>
                  </a:lnTo>
                  <a:lnTo>
                    <a:pt x="1023" y="111"/>
                  </a:lnTo>
                  <a:lnTo>
                    <a:pt x="1011" y="96"/>
                  </a:lnTo>
                  <a:lnTo>
                    <a:pt x="997" y="81"/>
                  </a:lnTo>
                  <a:lnTo>
                    <a:pt x="983" y="69"/>
                  </a:lnTo>
                  <a:lnTo>
                    <a:pt x="967" y="56"/>
                  </a:lnTo>
                  <a:lnTo>
                    <a:pt x="951" y="45"/>
                  </a:lnTo>
                  <a:lnTo>
                    <a:pt x="935" y="35"/>
                  </a:lnTo>
                  <a:lnTo>
                    <a:pt x="918" y="25"/>
                  </a:lnTo>
                  <a:lnTo>
                    <a:pt x="899" y="18"/>
                  </a:lnTo>
                  <a:lnTo>
                    <a:pt x="881" y="12"/>
                  </a:lnTo>
                  <a:lnTo>
                    <a:pt x="861" y="7"/>
                  </a:lnTo>
                  <a:lnTo>
                    <a:pt x="841" y="3"/>
                  </a:lnTo>
                  <a:lnTo>
                    <a:pt x="820" y="0"/>
                  </a:lnTo>
                  <a:lnTo>
                    <a:pt x="800" y="0"/>
                  </a:lnTo>
                  <a:lnTo>
                    <a:pt x="800" y="0"/>
                  </a:lnTo>
                  <a:lnTo>
                    <a:pt x="770" y="2"/>
                  </a:lnTo>
                  <a:lnTo>
                    <a:pt x="743" y="5"/>
                  </a:lnTo>
                  <a:lnTo>
                    <a:pt x="716" y="13"/>
                  </a:lnTo>
                  <a:lnTo>
                    <a:pt x="690" y="23"/>
                  </a:lnTo>
                  <a:lnTo>
                    <a:pt x="665" y="34"/>
                  </a:lnTo>
                  <a:lnTo>
                    <a:pt x="641" y="49"/>
                  </a:lnTo>
                  <a:lnTo>
                    <a:pt x="620" y="65"/>
                  </a:lnTo>
                  <a:lnTo>
                    <a:pt x="599" y="82"/>
                  </a:lnTo>
                  <a:lnTo>
                    <a:pt x="582" y="103"/>
                  </a:lnTo>
                  <a:lnTo>
                    <a:pt x="564" y="124"/>
                  </a:lnTo>
                  <a:lnTo>
                    <a:pt x="551" y="148"/>
                  </a:lnTo>
                  <a:lnTo>
                    <a:pt x="538" y="173"/>
                  </a:lnTo>
                  <a:lnTo>
                    <a:pt x="530" y="199"/>
                  </a:lnTo>
                  <a:lnTo>
                    <a:pt x="522" y="226"/>
                  </a:lnTo>
                  <a:lnTo>
                    <a:pt x="518" y="253"/>
                  </a:lnTo>
                  <a:lnTo>
                    <a:pt x="516" y="283"/>
                  </a:lnTo>
                  <a:lnTo>
                    <a:pt x="516" y="283"/>
                  </a:lnTo>
                  <a:lnTo>
                    <a:pt x="515" y="307"/>
                  </a:lnTo>
                  <a:lnTo>
                    <a:pt x="512" y="329"/>
                  </a:lnTo>
                  <a:lnTo>
                    <a:pt x="506" y="351"/>
                  </a:lnTo>
                  <a:lnTo>
                    <a:pt x="499" y="373"/>
                  </a:lnTo>
                  <a:lnTo>
                    <a:pt x="489" y="394"/>
                  </a:lnTo>
                  <a:lnTo>
                    <a:pt x="477" y="412"/>
                  </a:lnTo>
                  <a:lnTo>
                    <a:pt x="464" y="431"/>
                  </a:lnTo>
                  <a:lnTo>
                    <a:pt x="448" y="448"/>
                  </a:lnTo>
                  <a:lnTo>
                    <a:pt x="448" y="448"/>
                  </a:lnTo>
                  <a:lnTo>
                    <a:pt x="430" y="464"/>
                  </a:lnTo>
                  <a:lnTo>
                    <a:pt x="412" y="478"/>
                  </a:lnTo>
                  <a:lnTo>
                    <a:pt x="393" y="489"/>
                  </a:lnTo>
                  <a:lnTo>
                    <a:pt x="372" y="499"/>
                  </a:lnTo>
                  <a:lnTo>
                    <a:pt x="351" y="506"/>
                  </a:lnTo>
                  <a:lnTo>
                    <a:pt x="329" y="513"/>
                  </a:lnTo>
                  <a:lnTo>
                    <a:pt x="306" y="515"/>
                  </a:lnTo>
                  <a:lnTo>
                    <a:pt x="283" y="516"/>
                  </a:lnTo>
                  <a:lnTo>
                    <a:pt x="283" y="516"/>
                  </a:lnTo>
                  <a:lnTo>
                    <a:pt x="272" y="516"/>
                  </a:lnTo>
                  <a:lnTo>
                    <a:pt x="262" y="514"/>
                  </a:lnTo>
                  <a:lnTo>
                    <a:pt x="251" y="511"/>
                  </a:lnTo>
                  <a:lnTo>
                    <a:pt x="241" y="508"/>
                  </a:lnTo>
                  <a:lnTo>
                    <a:pt x="232" y="504"/>
                  </a:lnTo>
                  <a:lnTo>
                    <a:pt x="223" y="498"/>
                  </a:lnTo>
                  <a:lnTo>
                    <a:pt x="215" y="492"/>
                  </a:lnTo>
                  <a:lnTo>
                    <a:pt x="207" y="485"/>
                  </a:lnTo>
                  <a:lnTo>
                    <a:pt x="200" y="478"/>
                  </a:lnTo>
                  <a:lnTo>
                    <a:pt x="193" y="469"/>
                  </a:lnTo>
                  <a:lnTo>
                    <a:pt x="189" y="461"/>
                  </a:lnTo>
                  <a:lnTo>
                    <a:pt x="184" y="451"/>
                  </a:lnTo>
                  <a:lnTo>
                    <a:pt x="180" y="441"/>
                  </a:lnTo>
                  <a:lnTo>
                    <a:pt x="177" y="431"/>
                  </a:lnTo>
                  <a:lnTo>
                    <a:pt x="176" y="420"/>
                  </a:lnTo>
                  <a:lnTo>
                    <a:pt x="175" y="410"/>
                  </a:lnTo>
                  <a:lnTo>
                    <a:pt x="175" y="410"/>
                  </a:lnTo>
                  <a:lnTo>
                    <a:pt x="176" y="406"/>
                  </a:lnTo>
                  <a:lnTo>
                    <a:pt x="24" y="255"/>
                  </a:lnTo>
                  <a:lnTo>
                    <a:pt x="24" y="255"/>
                  </a:lnTo>
                  <a:lnTo>
                    <a:pt x="24" y="257"/>
                  </a:lnTo>
                  <a:lnTo>
                    <a:pt x="24" y="257"/>
                  </a:lnTo>
                  <a:lnTo>
                    <a:pt x="14" y="293"/>
                  </a:lnTo>
                  <a:lnTo>
                    <a:pt x="6" y="332"/>
                  </a:lnTo>
                  <a:lnTo>
                    <a:pt x="4" y="350"/>
                  </a:lnTo>
                  <a:lnTo>
                    <a:pt x="1" y="370"/>
                  </a:lnTo>
                  <a:lnTo>
                    <a:pt x="0" y="390"/>
                  </a:lnTo>
                  <a:lnTo>
                    <a:pt x="0" y="410"/>
                  </a:lnTo>
                  <a:lnTo>
                    <a:pt x="0" y="410"/>
                  </a:lnTo>
                  <a:lnTo>
                    <a:pt x="1" y="447"/>
                  </a:lnTo>
                  <a:lnTo>
                    <a:pt x="4" y="484"/>
                  </a:lnTo>
                  <a:lnTo>
                    <a:pt x="9" y="521"/>
                  </a:lnTo>
                  <a:lnTo>
                    <a:pt x="15" y="557"/>
                  </a:lnTo>
                  <a:lnTo>
                    <a:pt x="22" y="593"/>
                  </a:lnTo>
                  <a:lnTo>
                    <a:pt x="33" y="628"/>
                  </a:lnTo>
                  <a:lnTo>
                    <a:pt x="45" y="663"/>
                  </a:lnTo>
                  <a:lnTo>
                    <a:pt x="58" y="696"/>
                  </a:lnTo>
                  <a:lnTo>
                    <a:pt x="72" y="729"/>
                  </a:lnTo>
                  <a:lnTo>
                    <a:pt x="89" y="760"/>
                  </a:lnTo>
                  <a:lnTo>
                    <a:pt x="107" y="791"/>
                  </a:lnTo>
                  <a:lnTo>
                    <a:pt x="125" y="820"/>
                  </a:lnTo>
                  <a:lnTo>
                    <a:pt x="146" y="850"/>
                  </a:lnTo>
                  <a:lnTo>
                    <a:pt x="169" y="877"/>
                  </a:lnTo>
                  <a:lnTo>
                    <a:pt x="191" y="905"/>
                  </a:lnTo>
                  <a:lnTo>
                    <a:pt x="216" y="929"/>
                  </a:lnTo>
                  <a:lnTo>
                    <a:pt x="242" y="954"/>
                  </a:lnTo>
                  <a:lnTo>
                    <a:pt x="268" y="978"/>
                  </a:lnTo>
                  <a:lnTo>
                    <a:pt x="296" y="999"/>
                  </a:lnTo>
                  <a:lnTo>
                    <a:pt x="325" y="1020"/>
                  </a:lnTo>
                  <a:lnTo>
                    <a:pt x="355" y="1039"/>
                  </a:lnTo>
                  <a:lnTo>
                    <a:pt x="386" y="1057"/>
                  </a:lnTo>
                  <a:lnTo>
                    <a:pt x="417" y="1073"/>
                  </a:lnTo>
                  <a:lnTo>
                    <a:pt x="450" y="1088"/>
                  </a:lnTo>
                  <a:lnTo>
                    <a:pt x="484" y="1101"/>
                  </a:lnTo>
                  <a:lnTo>
                    <a:pt x="517" y="1113"/>
                  </a:lnTo>
                  <a:lnTo>
                    <a:pt x="552" y="1123"/>
                  </a:lnTo>
                  <a:lnTo>
                    <a:pt x="588" y="1130"/>
                  </a:lnTo>
                  <a:lnTo>
                    <a:pt x="624" y="1138"/>
                  </a:lnTo>
                  <a:lnTo>
                    <a:pt x="661" y="1142"/>
                  </a:lnTo>
                  <a:lnTo>
                    <a:pt x="698" y="1145"/>
                  </a:lnTo>
                  <a:lnTo>
                    <a:pt x="737" y="1146"/>
                  </a:lnTo>
                  <a:lnTo>
                    <a:pt x="737" y="1146"/>
                  </a:lnTo>
                  <a:lnTo>
                    <a:pt x="761" y="1145"/>
                  </a:lnTo>
                  <a:lnTo>
                    <a:pt x="786" y="1144"/>
                  </a:lnTo>
                  <a:lnTo>
                    <a:pt x="810" y="1143"/>
                  </a:lnTo>
                  <a:lnTo>
                    <a:pt x="835" y="1139"/>
                  </a:lnTo>
                  <a:lnTo>
                    <a:pt x="858" y="1135"/>
                  </a:lnTo>
                  <a:lnTo>
                    <a:pt x="882" y="1132"/>
                  </a:lnTo>
                  <a:lnTo>
                    <a:pt x="905" y="1127"/>
                  </a:lnTo>
                  <a:lnTo>
                    <a:pt x="929" y="1120"/>
                  </a:lnTo>
                  <a:lnTo>
                    <a:pt x="951" y="1114"/>
                  </a:lnTo>
                  <a:lnTo>
                    <a:pt x="975" y="1107"/>
                  </a:lnTo>
                  <a:lnTo>
                    <a:pt x="997" y="1098"/>
                  </a:lnTo>
                  <a:lnTo>
                    <a:pt x="1018" y="1089"/>
                  </a:lnTo>
                  <a:lnTo>
                    <a:pt x="1041" y="1081"/>
                  </a:lnTo>
                  <a:lnTo>
                    <a:pt x="1062" y="1070"/>
                  </a:lnTo>
                  <a:lnTo>
                    <a:pt x="1081" y="1060"/>
                  </a:lnTo>
                  <a:lnTo>
                    <a:pt x="1103" y="1049"/>
                  </a:lnTo>
                  <a:lnTo>
                    <a:pt x="1142" y="1024"/>
                  </a:lnTo>
                  <a:lnTo>
                    <a:pt x="1179" y="996"/>
                  </a:lnTo>
                  <a:lnTo>
                    <a:pt x="1215" y="968"/>
                  </a:lnTo>
                  <a:lnTo>
                    <a:pt x="1250" y="936"/>
                  </a:lnTo>
                  <a:lnTo>
                    <a:pt x="1282" y="902"/>
                  </a:lnTo>
                  <a:lnTo>
                    <a:pt x="1312" y="867"/>
                  </a:lnTo>
                  <a:lnTo>
                    <a:pt x="1341" y="830"/>
                  </a:lnTo>
                  <a:lnTo>
                    <a:pt x="1365" y="791"/>
                  </a:lnTo>
                  <a:lnTo>
                    <a:pt x="1365" y="791"/>
                  </a:lnTo>
                  <a:lnTo>
                    <a:pt x="1367" y="789"/>
                  </a:lnTo>
                  <a:lnTo>
                    <a:pt x="1367" y="789"/>
                  </a:lnTo>
                  <a:close/>
                </a:path>
              </a:pathLst>
            </a:custGeom>
            <a:solidFill>
              <a:srgbClr val="F8B7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2024063" y="103188"/>
              <a:ext cx="171450" cy="173038"/>
            </a:xfrm>
            <a:custGeom>
              <a:avLst/>
              <a:gdLst>
                <a:gd name="T0" fmla="*/ 108 w 217"/>
                <a:gd name="T1" fmla="*/ 217 h 217"/>
                <a:gd name="T2" fmla="*/ 130 w 217"/>
                <a:gd name="T3" fmla="*/ 215 h 217"/>
                <a:gd name="T4" fmla="*/ 150 w 217"/>
                <a:gd name="T5" fmla="*/ 209 h 217"/>
                <a:gd name="T6" fmla="*/ 169 w 217"/>
                <a:gd name="T7" fmla="*/ 199 h 217"/>
                <a:gd name="T8" fmla="*/ 185 w 217"/>
                <a:gd name="T9" fmla="*/ 185 h 217"/>
                <a:gd name="T10" fmla="*/ 199 w 217"/>
                <a:gd name="T11" fmla="*/ 169 h 217"/>
                <a:gd name="T12" fmla="*/ 208 w 217"/>
                <a:gd name="T13" fmla="*/ 150 h 217"/>
                <a:gd name="T14" fmla="*/ 215 w 217"/>
                <a:gd name="T15" fmla="*/ 130 h 217"/>
                <a:gd name="T16" fmla="*/ 217 w 217"/>
                <a:gd name="T17" fmla="*/ 108 h 217"/>
                <a:gd name="T18" fmla="*/ 216 w 217"/>
                <a:gd name="T19" fmla="*/ 97 h 217"/>
                <a:gd name="T20" fmla="*/ 212 w 217"/>
                <a:gd name="T21" fmla="*/ 76 h 217"/>
                <a:gd name="T22" fmla="*/ 203 w 217"/>
                <a:gd name="T23" fmla="*/ 56 h 217"/>
                <a:gd name="T24" fmla="*/ 192 w 217"/>
                <a:gd name="T25" fmla="*/ 39 h 217"/>
                <a:gd name="T26" fmla="*/ 177 w 217"/>
                <a:gd name="T27" fmla="*/ 25 h 217"/>
                <a:gd name="T28" fmla="*/ 160 w 217"/>
                <a:gd name="T29" fmla="*/ 13 h 217"/>
                <a:gd name="T30" fmla="*/ 140 w 217"/>
                <a:gd name="T31" fmla="*/ 4 h 217"/>
                <a:gd name="T32" fmla="*/ 119 w 217"/>
                <a:gd name="T33" fmla="*/ 0 h 217"/>
                <a:gd name="T34" fmla="*/ 108 w 217"/>
                <a:gd name="T35" fmla="*/ 0 h 217"/>
                <a:gd name="T36" fmla="*/ 86 w 217"/>
                <a:gd name="T37" fmla="*/ 1 h 217"/>
                <a:gd name="T38" fmla="*/ 66 w 217"/>
                <a:gd name="T39" fmla="*/ 8 h 217"/>
                <a:gd name="T40" fmla="*/ 47 w 217"/>
                <a:gd name="T41" fmla="*/ 19 h 217"/>
                <a:gd name="T42" fmla="*/ 31 w 217"/>
                <a:gd name="T43" fmla="*/ 31 h 217"/>
                <a:gd name="T44" fmla="*/ 19 w 217"/>
                <a:gd name="T45" fmla="*/ 47 h 217"/>
                <a:gd name="T46" fmla="*/ 8 w 217"/>
                <a:gd name="T47" fmla="*/ 66 h 217"/>
                <a:gd name="T48" fmla="*/ 1 w 217"/>
                <a:gd name="T49" fmla="*/ 86 h 217"/>
                <a:gd name="T50" fmla="*/ 0 w 217"/>
                <a:gd name="T51" fmla="*/ 108 h 217"/>
                <a:gd name="T52" fmla="*/ 0 w 217"/>
                <a:gd name="T53" fmla="*/ 119 h 217"/>
                <a:gd name="T54" fmla="*/ 5 w 217"/>
                <a:gd name="T55" fmla="*/ 140 h 217"/>
                <a:gd name="T56" fmla="*/ 13 w 217"/>
                <a:gd name="T57" fmla="*/ 160 h 217"/>
                <a:gd name="T58" fmla="*/ 25 w 217"/>
                <a:gd name="T59" fmla="*/ 178 h 217"/>
                <a:gd name="T60" fmla="*/ 39 w 217"/>
                <a:gd name="T61" fmla="*/ 192 h 217"/>
                <a:gd name="T62" fmla="*/ 56 w 217"/>
                <a:gd name="T63" fmla="*/ 204 h 217"/>
                <a:gd name="T64" fmla="*/ 76 w 217"/>
                <a:gd name="T65" fmla="*/ 212 h 217"/>
                <a:gd name="T66" fmla="*/ 97 w 217"/>
                <a:gd name="T67" fmla="*/ 216 h 217"/>
                <a:gd name="T68" fmla="*/ 108 w 217"/>
                <a:gd name="T69"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7" h="217">
                  <a:moveTo>
                    <a:pt x="108" y="217"/>
                  </a:moveTo>
                  <a:lnTo>
                    <a:pt x="108" y="217"/>
                  </a:lnTo>
                  <a:lnTo>
                    <a:pt x="119" y="216"/>
                  </a:lnTo>
                  <a:lnTo>
                    <a:pt x="130" y="215"/>
                  </a:lnTo>
                  <a:lnTo>
                    <a:pt x="140" y="212"/>
                  </a:lnTo>
                  <a:lnTo>
                    <a:pt x="150" y="209"/>
                  </a:lnTo>
                  <a:lnTo>
                    <a:pt x="160" y="204"/>
                  </a:lnTo>
                  <a:lnTo>
                    <a:pt x="169" y="199"/>
                  </a:lnTo>
                  <a:lnTo>
                    <a:pt x="177" y="192"/>
                  </a:lnTo>
                  <a:lnTo>
                    <a:pt x="185" y="185"/>
                  </a:lnTo>
                  <a:lnTo>
                    <a:pt x="192" y="178"/>
                  </a:lnTo>
                  <a:lnTo>
                    <a:pt x="199" y="169"/>
                  </a:lnTo>
                  <a:lnTo>
                    <a:pt x="203" y="160"/>
                  </a:lnTo>
                  <a:lnTo>
                    <a:pt x="208" y="150"/>
                  </a:lnTo>
                  <a:lnTo>
                    <a:pt x="212" y="140"/>
                  </a:lnTo>
                  <a:lnTo>
                    <a:pt x="215" y="130"/>
                  </a:lnTo>
                  <a:lnTo>
                    <a:pt x="216" y="119"/>
                  </a:lnTo>
                  <a:lnTo>
                    <a:pt x="217" y="108"/>
                  </a:lnTo>
                  <a:lnTo>
                    <a:pt x="217" y="108"/>
                  </a:lnTo>
                  <a:lnTo>
                    <a:pt x="216" y="97"/>
                  </a:lnTo>
                  <a:lnTo>
                    <a:pt x="215" y="86"/>
                  </a:lnTo>
                  <a:lnTo>
                    <a:pt x="212" y="76"/>
                  </a:lnTo>
                  <a:lnTo>
                    <a:pt x="208" y="66"/>
                  </a:lnTo>
                  <a:lnTo>
                    <a:pt x="203" y="56"/>
                  </a:lnTo>
                  <a:lnTo>
                    <a:pt x="199" y="47"/>
                  </a:lnTo>
                  <a:lnTo>
                    <a:pt x="192" y="39"/>
                  </a:lnTo>
                  <a:lnTo>
                    <a:pt x="185" y="31"/>
                  </a:lnTo>
                  <a:lnTo>
                    <a:pt x="177" y="25"/>
                  </a:lnTo>
                  <a:lnTo>
                    <a:pt x="169" y="19"/>
                  </a:lnTo>
                  <a:lnTo>
                    <a:pt x="160" y="13"/>
                  </a:lnTo>
                  <a:lnTo>
                    <a:pt x="150" y="8"/>
                  </a:lnTo>
                  <a:lnTo>
                    <a:pt x="140" y="4"/>
                  </a:lnTo>
                  <a:lnTo>
                    <a:pt x="130" y="1"/>
                  </a:lnTo>
                  <a:lnTo>
                    <a:pt x="119" y="0"/>
                  </a:lnTo>
                  <a:lnTo>
                    <a:pt x="108" y="0"/>
                  </a:lnTo>
                  <a:lnTo>
                    <a:pt x="108" y="0"/>
                  </a:lnTo>
                  <a:lnTo>
                    <a:pt x="97" y="0"/>
                  </a:lnTo>
                  <a:lnTo>
                    <a:pt x="86" y="1"/>
                  </a:lnTo>
                  <a:lnTo>
                    <a:pt x="76" y="4"/>
                  </a:lnTo>
                  <a:lnTo>
                    <a:pt x="66" y="8"/>
                  </a:lnTo>
                  <a:lnTo>
                    <a:pt x="56" y="13"/>
                  </a:lnTo>
                  <a:lnTo>
                    <a:pt x="47" y="19"/>
                  </a:lnTo>
                  <a:lnTo>
                    <a:pt x="39" y="25"/>
                  </a:lnTo>
                  <a:lnTo>
                    <a:pt x="31" y="31"/>
                  </a:lnTo>
                  <a:lnTo>
                    <a:pt x="25" y="39"/>
                  </a:lnTo>
                  <a:lnTo>
                    <a:pt x="19" y="47"/>
                  </a:lnTo>
                  <a:lnTo>
                    <a:pt x="13" y="56"/>
                  </a:lnTo>
                  <a:lnTo>
                    <a:pt x="8" y="66"/>
                  </a:lnTo>
                  <a:lnTo>
                    <a:pt x="5" y="76"/>
                  </a:lnTo>
                  <a:lnTo>
                    <a:pt x="1" y="86"/>
                  </a:lnTo>
                  <a:lnTo>
                    <a:pt x="0" y="97"/>
                  </a:lnTo>
                  <a:lnTo>
                    <a:pt x="0" y="108"/>
                  </a:lnTo>
                  <a:lnTo>
                    <a:pt x="0" y="108"/>
                  </a:lnTo>
                  <a:lnTo>
                    <a:pt x="0" y="119"/>
                  </a:lnTo>
                  <a:lnTo>
                    <a:pt x="1" y="130"/>
                  </a:lnTo>
                  <a:lnTo>
                    <a:pt x="5" y="140"/>
                  </a:lnTo>
                  <a:lnTo>
                    <a:pt x="8" y="150"/>
                  </a:lnTo>
                  <a:lnTo>
                    <a:pt x="13" y="160"/>
                  </a:lnTo>
                  <a:lnTo>
                    <a:pt x="19" y="169"/>
                  </a:lnTo>
                  <a:lnTo>
                    <a:pt x="25" y="178"/>
                  </a:lnTo>
                  <a:lnTo>
                    <a:pt x="31" y="185"/>
                  </a:lnTo>
                  <a:lnTo>
                    <a:pt x="39" y="192"/>
                  </a:lnTo>
                  <a:lnTo>
                    <a:pt x="47" y="199"/>
                  </a:lnTo>
                  <a:lnTo>
                    <a:pt x="56" y="204"/>
                  </a:lnTo>
                  <a:lnTo>
                    <a:pt x="66" y="209"/>
                  </a:lnTo>
                  <a:lnTo>
                    <a:pt x="76" y="212"/>
                  </a:lnTo>
                  <a:lnTo>
                    <a:pt x="86" y="215"/>
                  </a:lnTo>
                  <a:lnTo>
                    <a:pt x="97" y="216"/>
                  </a:lnTo>
                  <a:lnTo>
                    <a:pt x="108" y="217"/>
                  </a:lnTo>
                  <a:lnTo>
                    <a:pt x="108" y="217"/>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1173163" y="198438"/>
              <a:ext cx="385763" cy="385763"/>
            </a:xfrm>
            <a:custGeom>
              <a:avLst/>
              <a:gdLst>
                <a:gd name="T0" fmla="*/ 0 w 486"/>
                <a:gd name="T1" fmla="*/ 333 h 486"/>
                <a:gd name="T2" fmla="*/ 151 w 486"/>
                <a:gd name="T3" fmla="*/ 486 h 486"/>
                <a:gd name="T4" fmla="*/ 151 w 486"/>
                <a:gd name="T5" fmla="*/ 486 h 486"/>
                <a:gd name="T6" fmla="*/ 152 w 486"/>
                <a:gd name="T7" fmla="*/ 468 h 486"/>
                <a:gd name="T8" fmla="*/ 153 w 486"/>
                <a:gd name="T9" fmla="*/ 451 h 486"/>
                <a:gd name="T10" fmla="*/ 156 w 486"/>
                <a:gd name="T11" fmla="*/ 435 h 486"/>
                <a:gd name="T12" fmla="*/ 158 w 486"/>
                <a:gd name="T13" fmla="*/ 418 h 486"/>
                <a:gd name="T14" fmla="*/ 162 w 486"/>
                <a:gd name="T15" fmla="*/ 401 h 486"/>
                <a:gd name="T16" fmla="*/ 167 w 486"/>
                <a:gd name="T17" fmla="*/ 387 h 486"/>
                <a:gd name="T18" fmla="*/ 172 w 486"/>
                <a:gd name="T19" fmla="*/ 370 h 486"/>
                <a:gd name="T20" fmla="*/ 178 w 486"/>
                <a:gd name="T21" fmla="*/ 356 h 486"/>
                <a:gd name="T22" fmla="*/ 184 w 486"/>
                <a:gd name="T23" fmla="*/ 341 h 486"/>
                <a:gd name="T24" fmla="*/ 192 w 486"/>
                <a:gd name="T25" fmla="*/ 326 h 486"/>
                <a:gd name="T26" fmla="*/ 199 w 486"/>
                <a:gd name="T27" fmla="*/ 312 h 486"/>
                <a:gd name="T28" fmla="*/ 208 w 486"/>
                <a:gd name="T29" fmla="*/ 298 h 486"/>
                <a:gd name="T30" fmla="*/ 218 w 486"/>
                <a:gd name="T31" fmla="*/ 286 h 486"/>
                <a:gd name="T32" fmla="*/ 228 w 486"/>
                <a:gd name="T33" fmla="*/ 274 h 486"/>
                <a:gd name="T34" fmla="*/ 238 w 486"/>
                <a:gd name="T35" fmla="*/ 261 h 486"/>
                <a:gd name="T36" fmla="*/ 249 w 486"/>
                <a:gd name="T37" fmla="*/ 249 h 486"/>
                <a:gd name="T38" fmla="*/ 261 w 486"/>
                <a:gd name="T39" fmla="*/ 238 h 486"/>
                <a:gd name="T40" fmla="*/ 272 w 486"/>
                <a:gd name="T41" fmla="*/ 228 h 486"/>
                <a:gd name="T42" fmla="*/ 286 w 486"/>
                <a:gd name="T43" fmla="*/ 218 h 486"/>
                <a:gd name="T44" fmla="*/ 298 w 486"/>
                <a:gd name="T45" fmla="*/ 209 h 486"/>
                <a:gd name="T46" fmla="*/ 312 w 486"/>
                <a:gd name="T47" fmla="*/ 200 h 486"/>
                <a:gd name="T48" fmla="*/ 326 w 486"/>
                <a:gd name="T49" fmla="*/ 192 h 486"/>
                <a:gd name="T50" fmla="*/ 341 w 486"/>
                <a:gd name="T51" fmla="*/ 184 h 486"/>
                <a:gd name="T52" fmla="*/ 356 w 486"/>
                <a:gd name="T53" fmla="*/ 178 h 486"/>
                <a:gd name="T54" fmla="*/ 370 w 486"/>
                <a:gd name="T55" fmla="*/ 172 h 486"/>
                <a:gd name="T56" fmla="*/ 387 w 486"/>
                <a:gd name="T57" fmla="*/ 167 h 486"/>
                <a:gd name="T58" fmla="*/ 401 w 486"/>
                <a:gd name="T59" fmla="*/ 162 h 486"/>
                <a:gd name="T60" fmla="*/ 418 w 486"/>
                <a:gd name="T61" fmla="*/ 158 h 486"/>
                <a:gd name="T62" fmla="*/ 435 w 486"/>
                <a:gd name="T63" fmla="*/ 156 h 486"/>
                <a:gd name="T64" fmla="*/ 451 w 486"/>
                <a:gd name="T65" fmla="*/ 153 h 486"/>
                <a:gd name="T66" fmla="*/ 468 w 486"/>
                <a:gd name="T67" fmla="*/ 152 h 486"/>
                <a:gd name="T68" fmla="*/ 486 w 486"/>
                <a:gd name="T69" fmla="*/ 151 h 486"/>
                <a:gd name="T70" fmla="*/ 333 w 486"/>
                <a:gd name="T71" fmla="*/ 0 h 486"/>
                <a:gd name="T72" fmla="*/ 333 w 486"/>
                <a:gd name="T73" fmla="*/ 0 h 486"/>
                <a:gd name="T74" fmla="*/ 303 w 486"/>
                <a:gd name="T75" fmla="*/ 9 h 486"/>
                <a:gd name="T76" fmla="*/ 275 w 486"/>
                <a:gd name="T77" fmla="*/ 21 h 486"/>
                <a:gd name="T78" fmla="*/ 248 w 486"/>
                <a:gd name="T79" fmla="*/ 34 h 486"/>
                <a:gd name="T80" fmla="*/ 220 w 486"/>
                <a:gd name="T81" fmla="*/ 50 h 486"/>
                <a:gd name="T82" fmla="*/ 196 w 486"/>
                <a:gd name="T83" fmla="*/ 67 h 486"/>
                <a:gd name="T84" fmla="*/ 171 w 486"/>
                <a:gd name="T85" fmla="*/ 85 h 486"/>
                <a:gd name="T86" fmla="*/ 147 w 486"/>
                <a:gd name="T87" fmla="*/ 105 h 486"/>
                <a:gd name="T88" fmla="*/ 125 w 486"/>
                <a:gd name="T89" fmla="*/ 125 h 486"/>
                <a:gd name="T90" fmla="*/ 105 w 486"/>
                <a:gd name="T91" fmla="*/ 147 h 486"/>
                <a:gd name="T92" fmla="*/ 85 w 486"/>
                <a:gd name="T93" fmla="*/ 171 h 486"/>
                <a:gd name="T94" fmla="*/ 67 w 486"/>
                <a:gd name="T95" fmla="*/ 196 h 486"/>
                <a:gd name="T96" fmla="*/ 50 w 486"/>
                <a:gd name="T97" fmla="*/ 222 h 486"/>
                <a:gd name="T98" fmla="*/ 36 w 486"/>
                <a:gd name="T99" fmla="*/ 248 h 486"/>
                <a:gd name="T100" fmla="*/ 22 w 486"/>
                <a:gd name="T101" fmla="*/ 275 h 486"/>
                <a:gd name="T102" fmla="*/ 9 w 486"/>
                <a:gd name="T103" fmla="*/ 303 h 486"/>
                <a:gd name="T104" fmla="*/ 0 w 486"/>
                <a:gd name="T105" fmla="*/ 333 h 486"/>
                <a:gd name="T106" fmla="*/ 0 w 486"/>
                <a:gd name="T107"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6" h="486">
                  <a:moveTo>
                    <a:pt x="0" y="333"/>
                  </a:moveTo>
                  <a:lnTo>
                    <a:pt x="151" y="486"/>
                  </a:lnTo>
                  <a:lnTo>
                    <a:pt x="151" y="486"/>
                  </a:lnTo>
                  <a:lnTo>
                    <a:pt x="152" y="468"/>
                  </a:lnTo>
                  <a:lnTo>
                    <a:pt x="153" y="451"/>
                  </a:lnTo>
                  <a:lnTo>
                    <a:pt x="156" y="435"/>
                  </a:lnTo>
                  <a:lnTo>
                    <a:pt x="158" y="418"/>
                  </a:lnTo>
                  <a:lnTo>
                    <a:pt x="162" y="401"/>
                  </a:lnTo>
                  <a:lnTo>
                    <a:pt x="167" y="387"/>
                  </a:lnTo>
                  <a:lnTo>
                    <a:pt x="172" y="370"/>
                  </a:lnTo>
                  <a:lnTo>
                    <a:pt x="178" y="356"/>
                  </a:lnTo>
                  <a:lnTo>
                    <a:pt x="184" y="341"/>
                  </a:lnTo>
                  <a:lnTo>
                    <a:pt x="192" y="326"/>
                  </a:lnTo>
                  <a:lnTo>
                    <a:pt x="199" y="312"/>
                  </a:lnTo>
                  <a:lnTo>
                    <a:pt x="208" y="298"/>
                  </a:lnTo>
                  <a:lnTo>
                    <a:pt x="218" y="286"/>
                  </a:lnTo>
                  <a:lnTo>
                    <a:pt x="228" y="274"/>
                  </a:lnTo>
                  <a:lnTo>
                    <a:pt x="238" y="261"/>
                  </a:lnTo>
                  <a:lnTo>
                    <a:pt x="249" y="249"/>
                  </a:lnTo>
                  <a:lnTo>
                    <a:pt x="261" y="238"/>
                  </a:lnTo>
                  <a:lnTo>
                    <a:pt x="272" y="228"/>
                  </a:lnTo>
                  <a:lnTo>
                    <a:pt x="286" y="218"/>
                  </a:lnTo>
                  <a:lnTo>
                    <a:pt x="298" y="209"/>
                  </a:lnTo>
                  <a:lnTo>
                    <a:pt x="312" y="200"/>
                  </a:lnTo>
                  <a:lnTo>
                    <a:pt x="326" y="192"/>
                  </a:lnTo>
                  <a:lnTo>
                    <a:pt x="341" y="184"/>
                  </a:lnTo>
                  <a:lnTo>
                    <a:pt x="356" y="178"/>
                  </a:lnTo>
                  <a:lnTo>
                    <a:pt x="370" y="172"/>
                  </a:lnTo>
                  <a:lnTo>
                    <a:pt x="387" y="167"/>
                  </a:lnTo>
                  <a:lnTo>
                    <a:pt x="401" y="162"/>
                  </a:lnTo>
                  <a:lnTo>
                    <a:pt x="418" y="158"/>
                  </a:lnTo>
                  <a:lnTo>
                    <a:pt x="435" y="156"/>
                  </a:lnTo>
                  <a:lnTo>
                    <a:pt x="451" y="153"/>
                  </a:lnTo>
                  <a:lnTo>
                    <a:pt x="468" y="152"/>
                  </a:lnTo>
                  <a:lnTo>
                    <a:pt x="486" y="151"/>
                  </a:lnTo>
                  <a:lnTo>
                    <a:pt x="333" y="0"/>
                  </a:lnTo>
                  <a:lnTo>
                    <a:pt x="333" y="0"/>
                  </a:lnTo>
                  <a:lnTo>
                    <a:pt x="303" y="9"/>
                  </a:lnTo>
                  <a:lnTo>
                    <a:pt x="275" y="21"/>
                  </a:lnTo>
                  <a:lnTo>
                    <a:pt x="248" y="34"/>
                  </a:lnTo>
                  <a:lnTo>
                    <a:pt x="220" y="50"/>
                  </a:lnTo>
                  <a:lnTo>
                    <a:pt x="196" y="67"/>
                  </a:lnTo>
                  <a:lnTo>
                    <a:pt x="171" y="85"/>
                  </a:lnTo>
                  <a:lnTo>
                    <a:pt x="147" y="105"/>
                  </a:lnTo>
                  <a:lnTo>
                    <a:pt x="125" y="125"/>
                  </a:lnTo>
                  <a:lnTo>
                    <a:pt x="105" y="147"/>
                  </a:lnTo>
                  <a:lnTo>
                    <a:pt x="85" y="171"/>
                  </a:lnTo>
                  <a:lnTo>
                    <a:pt x="67" y="196"/>
                  </a:lnTo>
                  <a:lnTo>
                    <a:pt x="50" y="222"/>
                  </a:lnTo>
                  <a:lnTo>
                    <a:pt x="36" y="248"/>
                  </a:lnTo>
                  <a:lnTo>
                    <a:pt x="22" y="275"/>
                  </a:lnTo>
                  <a:lnTo>
                    <a:pt x="9" y="303"/>
                  </a:lnTo>
                  <a:lnTo>
                    <a:pt x="0" y="333"/>
                  </a:lnTo>
                  <a:lnTo>
                    <a:pt x="0" y="333"/>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2"/>
            <p:cNvSpPr>
              <a:spLocks/>
            </p:cNvSpPr>
            <p:nvPr/>
          </p:nvSpPr>
          <p:spPr bwMode="auto">
            <a:xfrm>
              <a:off x="1689101" y="358775"/>
              <a:ext cx="635000" cy="528638"/>
            </a:xfrm>
            <a:custGeom>
              <a:avLst/>
              <a:gdLst>
                <a:gd name="T0" fmla="*/ 488 w 800"/>
                <a:gd name="T1" fmla="*/ 2 h 665"/>
                <a:gd name="T2" fmla="*/ 407 w 800"/>
                <a:gd name="T3" fmla="*/ 22 h 665"/>
                <a:gd name="T4" fmla="*/ 337 w 800"/>
                <a:gd name="T5" fmla="*/ 65 h 665"/>
                <a:gd name="T6" fmla="*/ 282 w 800"/>
                <a:gd name="T7" fmla="*/ 125 h 665"/>
                <a:gd name="T8" fmla="*/ 246 w 800"/>
                <a:gd name="T9" fmla="*/ 199 h 665"/>
                <a:gd name="T10" fmla="*/ 234 w 800"/>
                <a:gd name="T11" fmla="*/ 284 h 665"/>
                <a:gd name="T12" fmla="*/ 230 w 800"/>
                <a:gd name="T13" fmla="*/ 330 h 665"/>
                <a:gd name="T14" fmla="*/ 206 w 800"/>
                <a:gd name="T15" fmla="*/ 393 h 665"/>
                <a:gd name="T16" fmla="*/ 165 w 800"/>
                <a:gd name="T17" fmla="*/ 449 h 665"/>
                <a:gd name="T18" fmla="*/ 129 w 800"/>
                <a:gd name="T19" fmla="*/ 477 h 665"/>
                <a:gd name="T20" fmla="*/ 69 w 800"/>
                <a:gd name="T21" fmla="*/ 507 h 665"/>
                <a:gd name="T22" fmla="*/ 0 w 800"/>
                <a:gd name="T23" fmla="*/ 517 h 665"/>
                <a:gd name="T24" fmla="*/ 168 w 800"/>
                <a:gd name="T25" fmla="*/ 657 h 665"/>
                <a:gd name="T26" fmla="*/ 224 w 800"/>
                <a:gd name="T27" fmla="*/ 626 h 665"/>
                <a:gd name="T28" fmla="*/ 275 w 800"/>
                <a:gd name="T29" fmla="*/ 588 h 665"/>
                <a:gd name="T30" fmla="*/ 303 w 800"/>
                <a:gd name="T31" fmla="*/ 558 h 665"/>
                <a:gd name="T32" fmla="*/ 341 w 800"/>
                <a:gd name="T33" fmla="*/ 511 h 665"/>
                <a:gd name="T34" fmla="*/ 370 w 800"/>
                <a:gd name="T35" fmla="*/ 459 h 665"/>
                <a:gd name="T36" fmla="*/ 392 w 800"/>
                <a:gd name="T37" fmla="*/ 403 h 665"/>
                <a:gd name="T38" fmla="*/ 405 w 800"/>
                <a:gd name="T39" fmla="*/ 345 h 665"/>
                <a:gd name="T40" fmla="*/ 410 w 800"/>
                <a:gd name="T41" fmla="*/ 284 h 665"/>
                <a:gd name="T42" fmla="*/ 412 w 800"/>
                <a:gd name="T43" fmla="*/ 261 h 665"/>
                <a:gd name="T44" fmla="*/ 422 w 800"/>
                <a:gd name="T45" fmla="*/ 232 h 665"/>
                <a:gd name="T46" fmla="*/ 441 w 800"/>
                <a:gd name="T47" fmla="*/ 207 h 665"/>
                <a:gd name="T48" fmla="*/ 466 w 800"/>
                <a:gd name="T49" fmla="*/ 188 h 665"/>
                <a:gd name="T50" fmla="*/ 495 w 800"/>
                <a:gd name="T51" fmla="*/ 178 h 665"/>
                <a:gd name="T52" fmla="*/ 516 w 800"/>
                <a:gd name="T53" fmla="*/ 176 h 665"/>
                <a:gd name="T54" fmla="*/ 549 w 800"/>
                <a:gd name="T55" fmla="*/ 181 h 665"/>
                <a:gd name="T56" fmla="*/ 577 w 800"/>
                <a:gd name="T57" fmla="*/ 194 h 665"/>
                <a:gd name="T58" fmla="*/ 599 w 800"/>
                <a:gd name="T59" fmla="*/ 216 h 665"/>
                <a:gd name="T60" fmla="*/ 616 w 800"/>
                <a:gd name="T61" fmla="*/ 242 h 665"/>
                <a:gd name="T62" fmla="*/ 623 w 800"/>
                <a:gd name="T63" fmla="*/ 273 h 665"/>
                <a:gd name="T64" fmla="*/ 623 w 800"/>
                <a:gd name="T65" fmla="*/ 317 h 665"/>
                <a:gd name="T66" fmla="*/ 608 w 800"/>
                <a:gd name="T67" fmla="*/ 415 h 665"/>
                <a:gd name="T68" fmla="*/ 577 w 800"/>
                <a:gd name="T69" fmla="*/ 507 h 665"/>
                <a:gd name="T70" fmla="*/ 692 w 800"/>
                <a:gd name="T71" fmla="*/ 665 h 665"/>
                <a:gd name="T72" fmla="*/ 735 w 800"/>
                <a:gd name="T73" fmla="*/ 585 h 665"/>
                <a:gd name="T74" fmla="*/ 767 w 800"/>
                <a:gd name="T75" fmla="*/ 501 h 665"/>
                <a:gd name="T76" fmla="*/ 783 w 800"/>
                <a:gd name="T77" fmla="*/ 441 h 665"/>
                <a:gd name="T78" fmla="*/ 799 w 800"/>
                <a:gd name="T79" fmla="*/ 323 h 665"/>
                <a:gd name="T80" fmla="*/ 798 w 800"/>
                <a:gd name="T81" fmla="*/ 254 h 665"/>
                <a:gd name="T82" fmla="*/ 778 w 800"/>
                <a:gd name="T83" fmla="*/ 173 h 665"/>
                <a:gd name="T84" fmla="*/ 735 w 800"/>
                <a:gd name="T85" fmla="*/ 104 h 665"/>
                <a:gd name="T86" fmla="*/ 675 w 800"/>
                <a:gd name="T87" fmla="*/ 48 h 665"/>
                <a:gd name="T88" fmla="*/ 601 w 800"/>
                <a:gd name="T89" fmla="*/ 13 h 665"/>
                <a:gd name="T90" fmla="*/ 516 w 800"/>
                <a:gd name="T91" fmla="*/ 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665">
                  <a:moveTo>
                    <a:pt x="516" y="0"/>
                  </a:moveTo>
                  <a:lnTo>
                    <a:pt x="516" y="0"/>
                  </a:lnTo>
                  <a:lnTo>
                    <a:pt x="488" y="2"/>
                  </a:lnTo>
                  <a:lnTo>
                    <a:pt x="459" y="6"/>
                  </a:lnTo>
                  <a:lnTo>
                    <a:pt x="433" y="13"/>
                  </a:lnTo>
                  <a:lnTo>
                    <a:pt x="407" y="22"/>
                  </a:lnTo>
                  <a:lnTo>
                    <a:pt x="382" y="34"/>
                  </a:lnTo>
                  <a:lnTo>
                    <a:pt x="359" y="48"/>
                  </a:lnTo>
                  <a:lnTo>
                    <a:pt x="337" y="65"/>
                  </a:lnTo>
                  <a:lnTo>
                    <a:pt x="317" y="83"/>
                  </a:lnTo>
                  <a:lnTo>
                    <a:pt x="298" y="104"/>
                  </a:lnTo>
                  <a:lnTo>
                    <a:pt x="282" y="125"/>
                  </a:lnTo>
                  <a:lnTo>
                    <a:pt x="268" y="149"/>
                  </a:lnTo>
                  <a:lnTo>
                    <a:pt x="256" y="173"/>
                  </a:lnTo>
                  <a:lnTo>
                    <a:pt x="246" y="199"/>
                  </a:lnTo>
                  <a:lnTo>
                    <a:pt x="240" y="227"/>
                  </a:lnTo>
                  <a:lnTo>
                    <a:pt x="235" y="254"/>
                  </a:lnTo>
                  <a:lnTo>
                    <a:pt x="234" y="284"/>
                  </a:lnTo>
                  <a:lnTo>
                    <a:pt x="234" y="284"/>
                  </a:lnTo>
                  <a:lnTo>
                    <a:pt x="232" y="306"/>
                  </a:lnTo>
                  <a:lnTo>
                    <a:pt x="230" y="330"/>
                  </a:lnTo>
                  <a:lnTo>
                    <a:pt x="224" y="352"/>
                  </a:lnTo>
                  <a:lnTo>
                    <a:pt x="216" y="373"/>
                  </a:lnTo>
                  <a:lnTo>
                    <a:pt x="206" y="393"/>
                  </a:lnTo>
                  <a:lnTo>
                    <a:pt x="195" y="413"/>
                  </a:lnTo>
                  <a:lnTo>
                    <a:pt x="182" y="431"/>
                  </a:lnTo>
                  <a:lnTo>
                    <a:pt x="165" y="449"/>
                  </a:lnTo>
                  <a:lnTo>
                    <a:pt x="165" y="449"/>
                  </a:lnTo>
                  <a:lnTo>
                    <a:pt x="148" y="464"/>
                  </a:lnTo>
                  <a:lnTo>
                    <a:pt x="129" y="477"/>
                  </a:lnTo>
                  <a:lnTo>
                    <a:pt x="110" y="490"/>
                  </a:lnTo>
                  <a:lnTo>
                    <a:pt x="90" y="500"/>
                  </a:lnTo>
                  <a:lnTo>
                    <a:pt x="69" y="507"/>
                  </a:lnTo>
                  <a:lnTo>
                    <a:pt x="46" y="512"/>
                  </a:lnTo>
                  <a:lnTo>
                    <a:pt x="23" y="516"/>
                  </a:lnTo>
                  <a:lnTo>
                    <a:pt x="0" y="517"/>
                  </a:lnTo>
                  <a:lnTo>
                    <a:pt x="148" y="665"/>
                  </a:lnTo>
                  <a:lnTo>
                    <a:pt x="148" y="665"/>
                  </a:lnTo>
                  <a:lnTo>
                    <a:pt x="168" y="657"/>
                  </a:lnTo>
                  <a:lnTo>
                    <a:pt x="186" y="648"/>
                  </a:lnTo>
                  <a:lnTo>
                    <a:pt x="205" y="637"/>
                  </a:lnTo>
                  <a:lnTo>
                    <a:pt x="224" y="626"/>
                  </a:lnTo>
                  <a:lnTo>
                    <a:pt x="241" y="615"/>
                  </a:lnTo>
                  <a:lnTo>
                    <a:pt x="257" y="601"/>
                  </a:lnTo>
                  <a:lnTo>
                    <a:pt x="275" y="588"/>
                  </a:lnTo>
                  <a:lnTo>
                    <a:pt x="289" y="573"/>
                  </a:lnTo>
                  <a:lnTo>
                    <a:pt x="289" y="573"/>
                  </a:lnTo>
                  <a:lnTo>
                    <a:pt x="303" y="558"/>
                  </a:lnTo>
                  <a:lnTo>
                    <a:pt x="317" y="543"/>
                  </a:lnTo>
                  <a:lnTo>
                    <a:pt x="329" y="527"/>
                  </a:lnTo>
                  <a:lnTo>
                    <a:pt x="341" y="511"/>
                  </a:lnTo>
                  <a:lnTo>
                    <a:pt x="351" y="493"/>
                  </a:lnTo>
                  <a:lnTo>
                    <a:pt x="361" y="476"/>
                  </a:lnTo>
                  <a:lnTo>
                    <a:pt x="370" y="459"/>
                  </a:lnTo>
                  <a:lnTo>
                    <a:pt x="379" y="440"/>
                  </a:lnTo>
                  <a:lnTo>
                    <a:pt x="386" y="421"/>
                  </a:lnTo>
                  <a:lnTo>
                    <a:pt x="392" y="403"/>
                  </a:lnTo>
                  <a:lnTo>
                    <a:pt x="397" y="383"/>
                  </a:lnTo>
                  <a:lnTo>
                    <a:pt x="401" y="364"/>
                  </a:lnTo>
                  <a:lnTo>
                    <a:pt x="405" y="345"/>
                  </a:lnTo>
                  <a:lnTo>
                    <a:pt x="407" y="323"/>
                  </a:lnTo>
                  <a:lnTo>
                    <a:pt x="408" y="304"/>
                  </a:lnTo>
                  <a:lnTo>
                    <a:pt x="410" y="284"/>
                  </a:lnTo>
                  <a:lnTo>
                    <a:pt x="410" y="284"/>
                  </a:lnTo>
                  <a:lnTo>
                    <a:pt x="410" y="273"/>
                  </a:lnTo>
                  <a:lnTo>
                    <a:pt x="412" y="261"/>
                  </a:lnTo>
                  <a:lnTo>
                    <a:pt x="415" y="251"/>
                  </a:lnTo>
                  <a:lnTo>
                    <a:pt x="418" y="242"/>
                  </a:lnTo>
                  <a:lnTo>
                    <a:pt x="422" y="232"/>
                  </a:lnTo>
                  <a:lnTo>
                    <a:pt x="428" y="223"/>
                  </a:lnTo>
                  <a:lnTo>
                    <a:pt x="435" y="216"/>
                  </a:lnTo>
                  <a:lnTo>
                    <a:pt x="441" y="207"/>
                  </a:lnTo>
                  <a:lnTo>
                    <a:pt x="448" y="201"/>
                  </a:lnTo>
                  <a:lnTo>
                    <a:pt x="457" y="194"/>
                  </a:lnTo>
                  <a:lnTo>
                    <a:pt x="466" y="188"/>
                  </a:lnTo>
                  <a:lnTo>
                    <a:pt x="475" y="185"/>
                  </a:lnTo>
                  <a:lnTo>
                    <a:pt x="485" y="181"/>
                  </a:lnTo>
                  <a:lnTo>
                    <a:pt x="495" y="178"/>
                  </a:lnTo>
                  <a:lnTo>
                    <a:pt x="506" y="176"/>
                  </a:lnTo>
                  <a:lnTo>
                    <a:pt x="516" y="176"/>
                  </a:lnTo>
                  <a:lnTo>
                    <a:pt x="516" y="176"/>
                  </a:lnTo>
                  <a:lnTo>
                    <a:pt x="528" y="176"/>
                  </a:lnTo>
                  <a:lnTo>
                    <a:pt x="539" y="178"/>
                  </a:lnTo>
                  <a:lnTo>
                    <a:pt x="549" y="181"/>
                  </a:lnTo>
                  <a:lnTo>
                    <a:pt x="559" y="185"/>
                  </a:lnTo>
                  <a:lnTo>
                    <a:pt x="568" y="188"/>
                  </a:lnTo>
                  <a:lnTo>
                    <a:pt x="577" y="194"/>
                  </a:lnTo>
                  <a:lnTo>
                    <a:pt x="585" y="201"/>
                  </a:lnTo>
                  <a:lnTo>
                    <a:pt x="593" y="207"/>
                  </a:lnTo>
                  <a:lnTo>
                    <a:pt x="599" y="216"/>
                  </a:lnTo>
                  <a:lnTo>
                    <a:pt x="606" y="223"/>
                  </a:lnTo>
                  <a:lnTo>
                    <a:pt x="611" y="232"/>
                  </a:lnTo>
                  <a:lnTo>
                    <a:pt x="616" y="242"/>
                  </a:lnTo>
                  <a:lnTo>
                    <a:pt x="619" y="251"/>
                  </a:lnTo>
                  <a:lnTo>
                    <a:pt x="622" y="261"/>
                  </a:lnTo>
                  <a:lnTo>
                    <a:pt x="623" y="273"/>
                  </a:lnTo>
                  <a:lnTo>
                    <a:pt x="624" y="284"/>
                  </a:lnTo>
                  <a:lnTo>
                    <a:pt x="624" y="284"/>
                  </a:lnTo>
                  <a:lnTo>
                    <a:pt x="623" y="317"/>
                  </a:lnTo>
                  <a:lnTo>
                    <a:pt x="621" y="351"/>
                  </a:lnTo>
                  <a:lnTo>
                    <a:pt x="616" y="383"/>
                  </a:lnTo>
                  <a:lnTo>
                    <a:pt x="608" y="415"/>
                  </a:lnTo>
                  <a:lnTo>
                    <a:pt x="599" y="446"/>
                  </a:lnTo>
                  <a:lnTo>
                    <a:pt x="590" y="477"/>
                  </a:lnTo>
                  <a:lnTo>
                    <a:pt x="577" y="507"/>
                  </a:lnTo>
                  <a:lnTo>
                    <a:pt x="563" y="536"/>
                  </a:lnTo>
                  <a:lnTo>
                    <a:pt x="692" y="665"/>
                  </a:lnTo>
                  <a:lnTo>
                    <a:pt x="692" y="665"/>
                  </a:lnTo>
                  <a:lnTo>
                    <a:pt x="707" y="638"/>
                  </a:lnTo>
                  <a:lnTo>
                    <a:pt x="721" y="612"/>
                  </a:lnTo>
                  <a:lnTo>
                    <a:pt x="735" y="585"/>
                  </a:lnTo>
                  <a:lnTo>
                    <a:pt x="746" y="558"/>
                  </a:lnTo>
                  <a:lnTo>
                    <a:pt x="757" y="529"/>
                  </a:lnTo>
                  <a:lnTo>
                    <a:pt x="767" y="501"/>
                  </a:lnTo>
                  <a:lnTo>
                    <a:pt x="776" y="471"/>
                  </a:lnTo>
                  <a:lnTo>
                    <a:pt x="783" y="441"/>
                  </a:lnTo>
                  <a:lnTo>
                    <a:pt x="783" y="441"/>
                  </a:lnTo>
                  <a:lnTo>
                    <a:pt x="790" y="403"/>
                  </a:lnTo>
                  <a:lnTo>
                    <a:pt x="795" y="363"/>
                  </a:lnTo>
                  <a:lnTo>
                    <a:pt x="799" y="323"/>
                  </a:lnTo>
                  <a:lnTo>
                    <a:pt x="800" y="284"/>
                  </a:lnTo>
                  <a:lnTo>
                    <a:pt x="800" y="284"/>
                  </a:lnTo>
                  <a:lnTo>
                    <a:pt x="798" y="254"/>
                  </a:lnTo>
                  <a:lnTo>
                    <a:pt x="794" y="227"/>
                  </a:lnTo>
                  <a:lnTo>
                    <a:pt x="787" y="199"/>
                  </a:lnTo>
                  <a:lnTo>
                    <a:pt x="778" y="173"/>
                  </a:lnTo>
                  <a:lnTo>
                    <a:pt x="766" y="149"/>
                  </a:lnTo>
                  <a:lnTo>
                    <a:pt x="751" y="125"/>
                  </a:lnTo>
                  <a:lnTo>
                    <a:pt x="735" y="104"/>
                  </a:lnTo>
                  <a:lnTo>
                    <a:pt x="717" y="83"/>
                  </a:lnTo>
                  <a:lnTo>
                    <a:pt x="696" y="65"/>
                  </a:lnTo>
                  <a:lnTo>
                    <a:pt x="675" y="48"/>
                  </a:lnTo>
                  <a:lnTo>
                    <a:pt x="652" y="34"/>
                  </a:lnTo>
                  <a:lnTo>
                    <a:pt x="627" y="22"/>
                  </a:lnTo>
                  <a:lnTo>
                    <a:pt x="601" y="13"/>
                  </a:lnTo>
                  <a:lnTo>
                    <a:pt x="573" y="6"/>
                  </a:lnTo>
                  <a:lnTo>
                    <a:pt x="546" y="2"/>
                  </a:lnTo>
                  <a:lnTo>
                    <a:pt x="516" y="0"/>
                  </a:lnTo>
                  <a:lnTo>
                    <a:pt x="516"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2593976" y="219075"/>
              <a:ext cx="320675" cy="541338"/>
            </a:xfrm>
            <a:custGeom>
              <a:avLst/>
              <a:gdLst>
                <a:gd name="T0" fmla="*/ 323 w 406"/>
                <a:gd name="T1" fmla="*/ 123 h 684"/>
                <a:gd name="T2" fmla="*/ 294 w 406"/>
                <a:gd name="T3" fmla="*/ 86 h 684"/>
                <a:gd name="T4" fmla="*/ 272 w 406"/>
                <a:gd name="T5" fmla="*/ 71 h 684"/>
                <a:gd name="T6" fmla="*/ 236 w 406"/>
                <a:gd name="T7" fmla="*/ 61 h 684"/>
                <a:gd name="T8" fmla="*/ 205 w 406"/>
                <a:gd name="T9" fmla="*/ 60 h 684"/>
                <a:gd name="T10" fmla="*/ 175 w 406"/>
                <a:gd name="T11" fmla="*/ 67 h 684"/>
                <a:gd name="T12" fmla="*/ 150 w 406"/>
                <a:gd name="T13" fmla="*/ 80 h 684"/>
                <a:gd name="T14" fmla="*/ 132 w 406"/>
                <a:gd name="T15" fmla="*/ 98 h 684"/>
                <a:gd name="T16" fmla="*/ 120 w 406"/>
                <a:gd name="T17" fmla="*/ 121 h 684"/>
                <a:gd name="T18" fmla="*/ 116 w 406"/>
                <a:gd name="T19" fmla="*/ 145 h 684"/>
                <a:gd name="T20" fmla="*/ 119 w 406"/>
                <a:gd name="T21" fmla="*/ 170 h 684"/>
                <a:gd name="T22" fmla="*/ 135 w 406"/>
                <a:gd name="T23" fmla="*/ 200 h 684"/>
                <a:gd name="T24" fmla="*/ 161 w 406"/>
                <a:gd name="T25" fmla="*/ 225 h 684"/>
                <a:gd name="T26" fmla="*/ 261 w 406"/>
                <a:gd name="T27" fmla="*/ 278 h 684"/>
                <a:gd name="T28" fmla="*/ 326 w 406"/>
                <a:gd name="T29" fmla="*/ 317 h 684"/>
                <a:gd name="T30" fmla="*/ 361 w 406"/>
                <a:gd name="T31" fmla="*/ 346 h 684"/>
                <a:gd name="T32" fmla="*/ 387 w 406"/>
                <a:gd name="T33" fmla="*/ 384 h 684"/>
                <a:gd name="T34" fmla="*/ 403 w 406"/>
                <a:gd name="T35" fmla="*/ 431 h 684"/>
                <a:gd name="T36" fmla="*/ 406 w 406"/>
                <a:gd name="T37" fmla="*/ 468 h 684"/>
                <a:gd name="T38" fmla="*/ 396 w 406"/>
                <a:gd name="T39" fmla="*/ 535 h 684"/>
                <a:gd name="T40" fmla="*/ 366 w 406"/>
                <a:gd name="T41" fmla="*/ 592 h 684"/>
                <a:gd name="T42" fmla="*/ 319 w 406"/>
                <a:gd name="T43" fmla="*/ 637 h 684"/>
                <a:gd name="T44" fmla="*/ 257 w 406"/>
                <a:gd name="T45" fmla="*/ 668 h 684"/>
                <a:gd name="T46" fmla="*/ 181 w 406"/>
                <a:gd name="T47" fmla="*/ 683 h 684"/>
                <a:gd name="T48" fmla="*/ 128 w 406"/>
                <a:gd name="T49" fmla="*/ 683 h 684"/>
                <a:gd name="T50" fmla="*/ 61 w 406"/>
                <a:gd name="T51" fmla="*/ 671 h 684"/>
                <a:gd name="T52" fmla="*/ 11 w 406"/>
                <a:gd name="T53" fmla="*/ 650 h 684"/>
                <a:gd name="T54" fmla="*/ 9 w 406"/>
                <a:gd name="T55" fmla="*/ 611 h 684"/>
                <a:gd name="T56" fmla="*/ 27 w 406"/>
                <a:gd name="T57" fmla="*/ 521 h 684"/>
                <a:gd name="T58" fmla="*/ 47 w 406"/>
                <a:gd name="T59" fmla="*/ 531 h 684"/>
                <a:gd name="T60" fmla="*/ 60 w 406"/>
                <a:gd name="T61" fmla="*/ 561 h 684"/>
                <a:gd name="T62" fmla="*/ 78 w 406"/>
                <a:gd name="T63" fmla="*/ 586 h 684"/>
                <a:gd name="T64" fmla="*/ 104 w 406"/>
                <a:gd name="T65" fmla="*/ 607 h 684"/>
                <a:gd name="T66" fmla="*/ 137 w 406"/>
                <a:gd name="T67" fmla="*/ 619 h 684"/>
                <a:gd name="T68" fmla="*/ 178 w 406"/>
                <a:gd name="T69" fmla="*/ 624 h 684"/>
                <a:gd name="T70" fmla="*/ 204 w 406"/>
                <a:gd name="T71" fmla="*/ 623 h 684"/>
                <a:gd name="T72" fmla="*/ 236 w 406"/>
                <a:gd name="T73" fmla="*/ 613 h 684"/>
                <a:gd name="T74" fmla="*/ 261 w 406"/>
                <a:gd name="T75" fmla="*/ 596 h 684"/>
                <a:gd name="T76" fmla="*/ 278 w 406"/>
                <a:gd name="T77" fmla="*/ 573 h 684"/>
                <a:gd name="T78" fmla="*/ 287 w 406"/>
                <a:gd name="T79" fmla="*/ 547 h 684"/>
                <a:gd name="T80" fmla="*/ 289 w 406"/>
                <a:gd name="T81" fmla="*/ 527 h 684"/>
                <a:gd name="T82" fmla="*/ 282 w 406"/>
                <a:gd name="T83" fmla="*/ 492 h 684"/>
                <a:gd name="T84" fmla="*/ 262 w 406"/>
                <a:gd name="T85" fmla="*/ 463 h 684"/>
                <a:gd name="T86" fmla="*/ 222 w 406"/>
                <a:gd name="T87" fmla="*/ 432 h 684"/>
                <a:gd name="T88" fmla="*/ 120 w 406"/>
                <a:gd name="T89" fmla="*/ 380 h 684"/>
                <a:gd name="T90" fmla="*/ 71 w 406"/>
                <a:gd name="T91" fmla="*/ 346 h 684"/>
                <a:gd name="T92" fmla="*/ 40 w 406"/>
                <a:gd name="T93" fmla="*/ 315 h 684"/>
                <a:gd name="T94" fmla="*/ 16 w 406"/>
                <a:gd name="T95" fmla="*/ 274 h 684"/>
                <a:gd name="T96" fmla="*/ 5 w 406"/>
                <a:gd name="T97" fmla="*/ 225 h 684"/>
                <a:gd name="T98" fmla="*/ 5 w 406"/>
                <a:gd name="T99" fmla="*/ 181 h 684"/>
                <a:gd name="T100" fmla="*/ 23 w 406"/>
                <a:gd name="T101" fmla="*/ 117 h 684"/>
                <a:gd name="T102" fmla="*/ 55 w 406"/>
                <a:gd name="T103" fmla="*/ 67 h 684"/>
                <a:gd name="T104" fmla="*/ 102 w 406"/>
                <a:gd name="T105" fmla="*/ 30 h 684"/>
                <a:gd name="T106" fmla="*/ 156 w 406"/>
                <a:gd name="T107" fmla="*/ 8 h 684"/>
                <a:gd name="T108" fmla="*/ 218 w 406"/>
                <a:gd name="T109" fmla="*/ 0 h 684"/>
                <a:gd name="T110" fmla="*/ 267 w 406"/>
                <a:gd name="T111" fmla="*/ 4 h 684"/>
                <a:gd name="T112" fmla="*/ 328 w 406"/>
                <a:gd name="T113" fmla="*/ 20 h 684"/>
                <a:gd name="T114" fmla="*/ 376 w 406"/>
                <a:gd name="T115" fmla="*/ 47 h 684"/>
                <a:gd name="T116" fmla="*/ 361 w 406"/>
                <a:gd name="T117" fmla="*/ 9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 h="684">
                  <a:moveTo>
                    <a:pt x="330" y="142"/>
                  </a:moveTo>
                  <a:lnTo>
                    <a:pt x="330" y="142"/>
                  </a:lnTo>
                  <a:lnTo>
                    <a:pt x="323" y="123"/>
                  </a:lnTo>
                  <a:lnTo>
                    <a:pt x="313" y="106"/>
                  </a:lnTo>
                  <a:lnTo>
                    <a:pt x="300" y="92"/>
                  </a:lnTo>
                  <a:lnTo>
                    <a:pt x="294" y="86"/>
                  </a:lnTo>
                  <a:lnTo>
                    <a:pt x="287" y="81"/>
                  </a:lnTo>
                  <a:lnTo>
                    <a:pt x="279" y="76"/>
                  </a:lnTo>
                  <a:lnTo>
                    <a:pt x="272" y="71"/>
                  </a:lnTo>
                  <a:lnTo>
                    <a:pt x="263" y="69"/>
                  </a:lnTo>
                  <a:lnTo>
                    <a:pt x="254" y="65"/>
                  </a:lnTo>
                  <a:lnTo>
                    <a:pt x="236" y="61"/>
                  </a:lnTo>
                  <a:lnTo>
                    <a:pt x="215" y="60"/>
                  </a:lnTo>
                  <a:lnTo>
                    <a:pt x="215" y="60"/>
                  </a:lnTo>
                  <a:lnTo>
                    <a:pt x="205" y="60"/>
                  </a:lnTo>
                  <a:lnTo>
                    <a:pt x="194" y="61"/>
                  </a:lnTo>
                  <a:lnTo>
                    <a:pt x="185" y="64"/>
                  </a:lnTo>
                  <a:lnTo>
                    <a:pt x="175" y="67"/>
                  </a:lnTo>
                  <a:lnTo>
                    <a:pt x="166" y="71"/>
                  </a:lnTo>
                  <a:lnTo>
                    <a:pt x="158" y="75"/>
                  </a:lnTo>
                  <a:lnTo>
                    <a:pt x="150" y="80"/>
                  </a:lnTo>
                  <a:lnTo>
                    <a:pt x="144" y="86"/>
                  </a:lnTo>
                  <a:lnTo>
                    <a:pt x="138" y="92"/>
                  </a:lnTo>
                  <a:lnTo>
                    <a:pt x="132" y="98"/>
                  </a:lnTo>
                  <a:lnTo>
                    <a:pt x="127" y="106"/>
                  </a:lnTo>
                  <a:lnTo>
                    <a:pt x="123" y="113"/>
                  </a:lnTo>
                  <a:lnTo>
                    <a:pt x="120" y="121"/>
                  </a:lnTo>
                  <a:lnTo>
                    <a:pt x="118" y="129"/>
                  </a:lnTo>
                  <a:lnTo>
                    <a:pt x="117" y="137"/>
                  </a:lnTo>
                  <a:lnTo>
                    <a:pt x="116" y="145"/>
                  </a:lnTo>
                  <a:lnTo>
                    <a:pt x="116" y="145"/>
                  </a:lnTo>
                  <a:lnTo>
                    <a:pt x="117" y="158"/>
                  </a:lnTo>
                  <a:lnTo>
                    <a:pt x="119" y="170"/>
                  </a:lnTo>
                  <a:lnTo>
                    <a:pt x="123" y="181"/>
                  </a:lnTo>
                  <a:lnTo>
                    <a:pt x="128" y="191"/>
                  </a:lnTo>
                  <a:lnTo>
                    <a:pt x="135" y="200"/>
                  </a:lnTo>
                  <a:lnTo>
                    <a:pt x="143" y="209"/>
                  </a:lnTo>
                  <a:lnTo>
                    <a:pt x="151" y="217"/>
                  </a:lnTo>
                  <a:lnTo>
                    <a:pt x="161" y="225"/>
                  </a:lnTo>
                  <a:lnTo>
                    <a:pt x="184" y="240"/>
                  </a:lnTo>
                  <a:lnTo>
                    <a:pt x="207" y="252"/>
                  </a:lnTo>
                  <a:lnTo>
                    <a:pt x="261" y="278"/>
                  </a:lnTo>
                  <a:lnTo>
                    <a:pt x="288" y="293"/>
                  </a:lnTo>
                  <a:lnTo>
                    <a:pt x="314" y="308"/>
                  </a:lnTo>
                  <a:lnTo>
                    <a:pt x="326" y="317"/>
                  </a:lnTo>
                  <a:lnTo>
                    <a:pt x="339" y="325"/>
                  </a:lnTo>
                  <a:lnTo>
                    <a:pt x="350" y="335"/>
                  </a:lnTo>
                  <a:lnTo>
                    <a:pt x="361" y="346"/>
                  </a:lnTo>
                  <a:lnTo>
                    <a:pt x="370" y="358"/>
                  </a:lnTo>
                  <a:lnTo>
                    <a:pt x="380" y="370"/>
                  </a:lnTo>
                  <a:lnTo>
                    <a:pt x="387" y="384"/>
                  </a:lnTo>
                  <a:lnTo>
                    <a:pt x="393" y="397"/>
                  </a:lnTo>
                  <a:lnTo>
                    <a:pt x="398" y="413"/>
                  </a:lnTo>
                  <a:lnTo>
                    <a:pt x="403" y="431"/>
                  </a:lnTo>
                  <a:lnTo>
                    <a:pt x="404" y="448"/>
                  </a:lnTo>
                  <a:lnTo>
                    <a:pt x="406" y="468"/>
                  </a:lnTo>
                  <a:lnTo>
                    <a:pt x="406" y="468"/>
                  </a:lnTo>
                  <a:lnTo>
                    <a:pt x="404" y="492"/>
                  </a:lnTo>
                  <a:lnTo>
                    <a:pt x="401" y="514"/>
                  </a:lnTo>
                  <a:lnTo>
                    <a:pt x="396" y="535"/>
                  </a:lnTo>
                  <a:lnTo>
                    <a:pt x="388" y="556"/>
                  </a:lnTo>
                  <a:lnTo>
                    <a:pt x="378" y="575"/>
                  </a:lnTo>
                  <a:lnTo>
                    <a:pt x="366" y="592"/>
                  </a:lnTo>
                  <a:lnTo>
                    <a:pt x="352" y="609"/>
                  </a:lnTo>
                  <a:lnTo>
                    <a:pt x="336" y="624"/>
                  </a:lnTo>
                  <a:lnTo>
                    <a:pt x="319" y="637"/>
                  </a:lnTo>
                  <a:lnTo>
                    <a:pt x="300" y="649"/>
                  </a:lnTo>
                  <a:lnTo>
                    <a:pt x="279" y="659"/>
                  </a:lnTo>
                  <a:lnTo>
                    <a:pt x="257" y="668"/>
                  </a:lnTo>
                  <a:lnTo>
                    <a:pt x="233" y="675"/>
                  </a:lnTo>
                  <a:lnTo>
                    <a:pt x="207" y="680"/>
                  </a:lnTo>
                  <a:lnTo>
                    <a:pt x="181" y="683"/>
                  </a:lnTo>
                  <a:lnTo>
                    <a:pt x="153" y="684"/>
                  </a:lnTo>
                  <a:lnTo>
                    <a:pt x="153" y="684"/>
                  </a:lnTo>
                  <a:lnTo>
                    <a:pt x="128" y="683"/>
                  </a:lnTo>
                  <a:lnTo>
                    <a:pt x="104" y="680"/>
                  </a:lnTo>
                  <a:lnTo>
                    <a:pt x="82" y="676"/>
                  </a:lnTo>
                  <a:lnTo>
                    <a:pt x="61" y="671"/>
                  </a:lnTo>
                  <a:lnTo>
                    <a:pt x="42" y="665"/>
                  </a:lnTo>
                  <a:lnTo>
                    <a:pt x="26" y="658"/>
                  </a:lnTo>
                  <a:lnTo>
                    <a:pt x="11" y="650"/>
                  </a:lnTo>
                  <a:lnTo>
                    <a:pt x="0" y="643"/>
                  </a:lnTo>
                  <a:lnTo>
                    <a:pt x="0" y="643"/>
                  </a:lnTo>
                  <a:lnTo>
                    <a:pt x="9" y="611"/>
                  </a:lnTo>
                  <a:lnTo>
                    <a:pt x="15" y="582"/>
                  </a:lnTo>
                  <a:lnTo>
                    <a:pt x="23" y="552"/>
                  </a:lnTo>
                  <a:lnTo>
                    <a:pt x="27" y="521"/>
                  </a:lnTo>
                  <a:lnTo>
                    <a:pt x="46" y="521"/>
                  </a:lnTo>
                  <a:lnTo>
                    <a:pt x="46" y="521"/>
                  </a:lnTo>
                  <a:lnTo>
                    <a:pt x="47" y="531"/>
                  </a:lnTo>
                  <a:lnTo>
                    <a:pt x="51" y="541"/>
                  </a:lnTo>
                  <a:lnTo>
                    <a:pt x="55" y="551"/>
                  </a:lnTo>
                  <a:lnTo>
                    <a:pt x="60" y="561"/>
                  </a:lnTo>
                  <a:lnTo>
                    <a:pt x="65" y="570"/>
                  </a:lnTo>
                  <a:lnTo>
                    <a:pt x="71" y="578"/>
                  </a:lnTo>
                  <a:lnTo>
                    <a:pt x="78" y="586"/>
                  </a:lnTo>
                  <a:lnTo>
                    <a:pt x="86" y="593"/>
                  </a:lnTo>
                  <a:lnTo>
                    <a:pt x="94" y="601"/>
                  </a:lnTo>
                  <a:lnTo>
                    <a:pt x="104" y="607"/>
                  </a:lnTo>
                  <a:lnTo>
                    <a:pt x="114" y="612"/>
                  </a:lnTo>
                  <a:lnTo>
                    <a:pt x="125" y="616"/>
                  </a:lnTo>
                  <a:lnTo>
                    <a:pt x="137" y="619"/>
                  </a:lnTo>
                  <a:lnTo>
                    <a:pt x="150" y="622"/>
                  </a:lnTo>
                  <a:lnTo>
                    <a:pt x="163" y="624"/>
                  </a:lnTo>
                  <a:lnTo>
                    <a:pt x="178" y="624"/>
                  </a:lnTo>
                  <a:lnTo>
                    <a:pt x="178" y="624"/>
                  </a:lnTo>
                  <a:lnTo>
                    <a:pt x="191" y="624"/>
                  </a:lnTo>
                  <a:lnTo>
                    <a:pt x="204" y="623"/>
                  </a:lnTo>
                  <a:lnTo>
                    <a:pt x="215" y="621"/>
                  </a:lnTo>
                  <a:lnTo>
                    <a:pt x="226" y="617"/>
                  </a:lnTo>
                  <a:lnTo>
                    <a:pt x="236" y="613"/>
                  </a:lnTo>
                  <a:lnTo>
                    <a:pt x="245" y="608"/>
                  </a:lnTo>
                  <a:lnTo>
                    <a:pt x="253" y="602"/>
                  </a:lnTo>
                  <a:lnTo>
                    <a:pt x="261" y="596"/>
                  </a:lnTo>
                  <a:lnTo>
                    <a:pt x="267" y="589"/>
                  </a:lnTo>
                  <a:lnTo>
                    <a:pt x="273" y="582"/>
                  </a:lnTo>
                  <a:lnTo>
                    <a:pt x="278" y="573"/>
                  </a:lnTo>
                  <a:lnTo>
                    <a:pt x="282" y="565"/>
                  </a:lnTo>
                  <a:lnTo>
                    <a:pt x="284" y="556"/>
                  </a:lnTo>
                  <a:lnTo>
                    <a:pt x="287" y="547"/>
                  </a:lnTo>
                  <a:lnTo>
                    <a:pt x="288" y="537"/>
                  </a:lnTo>
                  <a:lnTo>
                    <a:pt x="289" y="527"/>
                  </a:lnTo>
                  <a:lnTo>
                    <a:pt x="289" y="527"/>
                  </a:lnTo>
                  <a:lnTo>
                    <a:pt x="288" y="514"/>
                  </a:lnTo>
                  <a:lnTo>
                    <a:pt x="285" y="503"/>
                  </a:lnTo>
                  <a:lnTo>
                    <a:pt x="282" y="492"/>
                  </a:lnTo>
                  <a:lnTo>
                    <a:pt x="277" y="480"/>
                  </a:lnTo>
                  <a:lnTo>
                    <a:pt x="271" y="472"/>
                  </a:lnTo>
                  <a:lnTo>
                    <a:pt x="262" y="463"/>
                  </a:lnTo>
                  <a:lnTo>
                    <a:pt x="253" y="454"/>
                  </a:lnTo>
                  <a:lnTo>
                    <a:pt x="245" y="447"/>
                  </a:lnTo>
                  <a:lnTo>
                    <a:pt x="222" y="432"/>
                  </a:lnTo>
                  <a:lnTo>
                    <a:pt x="199" y="420"/>
                  </a:lnTo>
                  <a:lnTo>
                    <a:pt x="147" y="394"/>
                  </a:lnTo>
                  <a:lnTo>
                    <a:pt x="120" y="380"/>
                  </a:lnTo>
                  <a:lnTo>
                    <a:pt x="94" y="364"/>
                  </a:lnTo>
                  <a:lnTo>
                    <a:pt x="82" y="355"/>
                  </a:lnTo>
                  <a:lnTo>
                    <a:pt x="71" y="346"/>
                  </a:lnTo>
                  <a:lnTo>
                    <a:pt x="60" y="336"/>
                  </a:lnTo>
                  <a:lnTo>
                    <a:pt x="49" y="327"/>
                  </a:lnTo>
                  <a:lnTo>
                    <a:pt x="40" y="315"/>
                  </a:lnTo>
                  <a:lnTo>
                    <a:pt x="31" y="303"/>
                  </a:lnTo>
                  <a:lnTo>
                    <a:pt x="24" y="289"/>
                  </a:lnTo>
                  <a:lnTo>
                    <a:pt x="16" y="274"/>
                  </a:lnTo>
                  <a:lnTo>
                    <a:pt x="11" y="260"/>
                  </a:lnTo>
                  <a:lnTo>
                    <a:pt x="8" y="242"/>
                  </a:lnTo>
                  <a:lnTo>
                    <a:pt x="5" y="225"/>
                  </a:lnTo>
                  <a:lnTo>
                    <a:pt x="4" y="205"/>
                  </a:lnTo>
                  <a:lnTo>
                    <a:pt x="4" y="205"/>
                  </a:lnTo>
                  <a:lnTo>
                    <a:pt x="5" y="181"/>
                  </a:lnTo>
                  <a:lnTo>
                    <a:pt x="9" y="158"/>
                  </a:lnTo>
                  <a:lnTo>
                    <a:pt x="15" y="137"/>
                  </a:lnTo>
                  <a:lnTo>
                    <a:pt x="23" y="117"/>
                  </a:lnTo>
                  <a:lnTo>
                    <a:pt x="31" y="100"/>
                  </a:lnTo>
                  <a:lnTo>
                    <a:pt x="42" y="82"/>
                  </a:lnTo>
                  <a:lnTo>
                    <a:pt x="55" y="67"/>
                  </a:lnTo>
                  <a:lnTo>
                    <a:pt x="70" y="54"/>
                  </a:lnTo>
                  <a:lnTo>
                    <a:pt x="85" y="41"/>
                  </a:lnTo>
                  <a:lnTo>
                    <a:pt x="102" y="30"/>
                  </a:lnTo>
                  <a:lnTo>
                    <a:pt x="119" y="21"/>
                  </a:lnTo>
                  <a:lnTo>
                    <a:pt x="138" y="14"/>
                  </a:lnTo>
                  <a:lnTo>
                    <a:pt x="156" y="8"/>
                  </a:lnTo>
                  <a:lnTo>
                    <a:pt x="178" y="4"/>
                  </a:lnTo>
                  <a:lnTo>
                    <a:pt x="197" y="2"/>
                  </a:lnTo>
                  <a:lnTo>
                    <a:pt x="218" y="0"/>
                  </a:lnTo>
                  <a:lnTo>
                    <a:pt x="218" y="0"/>
                  </a:lnTo>
                  <a:lnTo>
                    <a:pt x="245" y="2"/>
                  </a:lnTo>
                  <a:lnTo>
                    <a:pt x="267" y="4"/>
                  </a:lnTo>
                  <a:lnTo>
                    <a:pt x="289" y="8"/>
                  </a:lnTo>
                  <a:lnTo>
                    <a:pt x="309" y="14"/>
                  </a:lnTo>
                  <a:lnTo>
                    <a:pt x="328" y="20"/>
                  </a:lnTo>
                  <a:lnTo>
                    <a:pt x="345" y="28"/>
                  </a:lnTo>
                  <a:lnTo>
                    <a:pt x="361" y="38"/>
                  </a:lnTo>
                  <a:lnTo>
                    <a:pt x="376" y="47"/>
                  </a:lnTo>
                  <a:lnTo>
                    <a:pt x="376" y="47"/>
                  </a:lnTo>
                  <a:lnTo>
                    <a:pt x="367" y="69"/>
                  </a:lnTo>
                  <a:lnTo>
                    <a:pt x="361" y="90"/>
                  </a:lnTo>
                  <a:lnTo>
                    <a:pt x="345" y="142"/>
                  </a:lnTo>
                  <a:lnTo>
                    <a:pt x="330"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2987676" y="384175"/>
              <a:ext cx="339725" cy="376238"/>
            </a:xfrm>
            <a:custGeom>
              <a:avLst/>
              <a:gdLst>
                <a:gd name="T0" fmla="*/ 294 w 429"/>
                <a:gd name="T1" fmla="*/ 389 h 474"/>
                <a:gd name="T2" fmla="*/ 281 w 429"/>
                <a:gd name="T3" fmla="*/ 408 h 474"/>
                <a:gd name="T4" fmla="*/ 250 w 429"/>
                <a:gd name="T5" fmla="*/ 439 h 474"/>
                <a:gd name="T6" fmla="*/ 212 w 429"/>
                <a:gd name="T7" fmla="*/ 460 h 474"/>
                <a:gd name="T8" fmla="*/ 183 w 429"/>
                <a:gd name="T9" fmla="*/ 470 h 474"/>
                <a:gd name="T10" fmla="*/ 161 w 429"/>
                <a:gd name="T11" fmla="*/ 474 h 474"/>
                <a:gd name="T12" fmla="*/ 150 w 429"/>
                <a:gd name="T13" fmla="*/ 474 h 474"/>
                <a:gd name="T14" fmla="*/ 117 w 429"/>
                <a:gd name="T15" fmla="*/ 471 h 474"/>
                <a:gd name="T16" fmla="*/ 87 w 429"/>
                <a:gd name="T17" fmla="*/ 464 h 474"/>
                <a:gd name="T18" fmla="*/ 61 w 429"/>
                <a:gd name="T19" fmla="*/ 450 h 474"/>
                <a:gd name="T20" fmla="*/ 40 w 429"/>
                <a:gd name="T21" fmla="*/ 432 h 474"/>
                <a:gd name="T22" fmla="*/ 24 w 429"/>
                <a:gd name="T23" fmla="*/ 407 h 474"/>
                <a:gd name="T24" fmla="*/ 11 w 429"/>
                <a:gd name="T25" fmla="*/ 377 h 474"/>
                <a:gd name="T26" fmla="*/ 4 w 429"/>
                <a:gd name="T27" fmla="*/ 341 h 474"/>
                <a:gd name="T28" fmla="*/ 2 w 429"/>
                <a:gd name="T29" fmla="*/ 298 h 474"/>
                <a:gd name="T30" fmla="*/ 2 w 429"/>
                <a:gd name="T31" fmla="*/ 253 h 474"/>
                <a:gd name="T32" fmla="*/ 5 w 429"/>
                <a:gd name="T33" fmla="*/ 175 h 474"/>
                <a:gd name="T34" fmla="*/ 5 w 429"/>
                <a:gd name="T35" fmla="*/ 138 h 474"/>
                <a:gd name="T36" fmla="*/ 4 w 429"/>
                <a:gd name="T37" fmla="*/ 72 h 474"/>
                <a:gd name="T38" fmla="*/ 0 w 429"/>
                <a:gd name="T39" fmla="*/ 0 h 474"/>
                <a:gd name="T40" fmla="*/ 33 w 429"/>
                <a:gd name="T41" fmla="*/ 2 h 474"/>
                <a:gd name="T42" fmla="*/ 72 w 429"/>
                <a:gd name="T43" fmla="*/ 5 h 474"/>
                <a:gd name="T44" fmla="*/ 129 w 429"/>
                <a:gd name="T45" fmla="*/ 1 h 474"/>
                <a:gd name="T46" fmla="*/ 144 w 429"/>
                <a:gd name="T47" fmla="*/ 0 h 474"/>
                <a:gd name="T48" fmla="*/ 138 w 429"/>
                <a:gd name="T49" fmla="*/ 56 h 474"/>
                <a:gd name="T50" fmla="*/ 133 w 429"/>
                <a:gd name="T51" fmla="*/ 192 h 474"/>
                <a:gd name="T52" fmla="*/ 133 w 429"/>
                <a:gd name="T53" fmla="*/ 273 h 474"/>
                <a:gd name="T54" fmla="*/ 137 w 429"/>
                <a:gd name="T55" fmla="*/ 314 h 474"/>
                <a:gd name="T56" fmla="*/ 142 w 429"/>
                <a:gd name="T57" fmla="*/ 335 h 474"/>
                <a:gd name="T58" fmla="*/ 149 w 429"/>
                <a:gd name="T59" fmla="*/ 353 h 474"/>
                <a:gd name="T60" fmla="*/ 159 w 429"/>
                <a:gd name="T61" fmla="*/ 368 h 474"/>
                <a:gd name="T62" fmla="*/ 171 w 429"/>
                <a:gd name="T63" fmla="*/ 378 h 474"/>
                <a:gd name="T64" fmla="*/ 185 w 429"/>
                <a:gd name="T65" fmla="*/ 386 h 474"/>
                <a:gd name="T66" fmla="*/ 202 w 429"/>
                <a:gd name="T67" fmla="*/ 389 h 474"/>
                <a:gd name="T68" fmla="*/ 211 w 429"/>
                <a:gd name="T69" fmla="*/ 389 h 474"/>
                <a:gd name="T70" fmla="*/ 231 w 429"/>
                <a:gd name="T71" fmla="*/ 387 h 474"/>
                <a:gd name="T72" fmla="*/ 248 w 429"/>
                <a:gd name="T73" fmla="*/ 381 h 474"/>
                <a:gd name="T74" fmla="*/ 263 w 429"/>
                <a:gd name="T75" fmla="*/ 368 h 474"/>
                <a:gd name="T76" fmla="*/ 274 w 429"/>
                <a:gd name="T77" fmla="*/ 352 h 474"/>
                <a:gd name="T78" fmla="*/ 283 w 429"/>
                <a:gd name="T79" fmla="*/ 332 h 474"/>
                <a:gd name="T80" fmla="*/ 289 w 429"/>
                <a:gd name="T81" fmla="*/ 309 h 474"/>
                <a:gd name="T82" fmla="*/ 293 w 429"/>
                <a:gd name="T83" fmla="*/ 280 h 474"/>
                <a:gd name="T84" fmla="*/ 294 w 429"/>
                <a:gd name="T85" fmla="*/ 211 h 474"/>
                <a:gd name="T86" fmla="*/ 294 w 429"/>
                <a:gd name="T87" fmla="*/ 155 h 474"/>
                <a:gd name="T88" fmla="*/ 290 w 429"/>
                <a:gd name="T89" fmla="*/ 50 h 474"/>
                <a:gd name="T90" fmla="*/ 287 w 429"/>
                <a:gd name="T91" fmla="*/ 0 h 474"/>
                <a:gd name="T92" fmla="*/ 336 w 429"/>
                <a:gd name="T93" fmla="*/ 4 h 474"/>
                <a:gd name="T94" fmla="*/ 359 w 429"/>
                <a:gd name="T95" fmla="*/ 5 h 474"/>
                <a:gd name="T96" fmla="*/ 398 w 429"/>
                <a:gd name="T97" fmla="*/ 2 h 474"/>
                <a:gd name="T98" fmla="*/ 429 w 429"/>
                <a:gd name="T99" fmla="*/ 0 h 474"/>
                <a:gd name="T100" fmla="*/ 423 w 429"/>
                <a:gd name="T101" fmla="*/ 102 h 474"/>
                <a:gd name="T102" fmla="*/ 422 w 429"/>
                <a:gd name="T103" fmla="*/ 211 h 474"/>
                <a:gd name="T104" fmla="*/ 422 w 429"/>
                <a:gd name="T105" fmla="*/ 249 h 474"/>
                <a:gd name="T106" fmla="*/ 423 w 429"/>
                <a:gd name="T107" fmla="*/ 360 h 474"/>
                <a:gd name="T108" fmla="*/ 429 w 429"/>
                <a:gd name="T109" fmla="*/ 461 h 474"/>
                <a:gd name="T110" fmla="*/ 396 w 429"/>
                <a:gd name="T111" fmla="*/ 458 h 474"/>
                <a:gd name="T112" fmla="*/ 362 w 429"/>
                <a:gd name="T113" fmla="*/ 456 h 474"/>
                <a:gd name="T114" fmla="*/ 345 w 429"/>
                <a:gd name="T115" fmla="*/ 456 h 474"/>
                <a:gd name="T116" fmla="*/ 292 w 429"/>
                <a:gd name="T117" fmla="*/ 4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9" h="474">
                  <a:moveTo>
                    <a:pt x="297" y="389"/>
                  </a:moveTo>
                  <a:lnTo>
                    <a:pt x="294" y="389"/>
                  </a:lnTo>
                  <a:lnTo>
                    <a:pt x="294" y="389"/>
                  </a:lnTo>
                  <a:lnTo>
                    <a:pt x="281" y="408"/>
                  </a:lnTo>
                  <a:lnTo>
                    <a:pt x="266" y="424"/>
                  </a:lnTo>
                  <a:lnTo>
                    <a:pt x="250" y="439"/>
                  </a:lnTo>
                  <a:lnTo>
                    <a:pt x="231" y="451"/>
                  </a:lnTo>
                  <a:lnTo>
                    <a:pt x="212" y="460"/>
                  </a:lnTo>
                  <a:lnTo>
                    <a:pt x="192" y="468"/>
                  </a:lnTo>
                  <a:lnTo>
                    <a:pt x="183" y="470"/>
                  </a:lnTo>
                  <a:lnTo>
                    <a:pt x="173" y="473"/>
                  </a:lnTo>
                  <a:lnTo>
                    <a:pt x="161" y="474"/>
                  </a:lnTo>
                  <a:lnTo>
                    <a:pt x="150" y="474"/>
                  </a:lnTo>
                  <a:lnTo>
                    <a:pt x="150" y="474"/>
                  </a:lnTo>
                  <a:lnTo>
                    <a:pt x="133" y="473"/>
                  </a:lnTo>
                  <a:lnTo>
                    <a:pt x="117" y="471"/>
                  </a:lnTo>
                  <a:lnTo>
                    <a:pt x="101" y="468"/>
                  </a:lnTo>
                  <a:lnTo>
                    <a:pt x="87" y="464"/>
                  </a:lnTo>
                  <a:lnTo>
                    <a:pt x="73" y="458"/>
                  </a:lnTo>
                  <a:lnTo>
                    <a:pt x="61" y="450"/>
                  </a:lnTo>
                  <a:lnTo>
                    <a:pt x="50" y="442"/>
                  </a:lnTo>
                  <a:lnTo>
                    <a:pt x="40" y="432"/>
                  </a:lnTo>
                  <a:lnTo>
                    <a:pt x="31" y="420"/>
                  </a:lnTo>
                  <a:lnTo>
                    <a:pt x="24" y="407"/>
                  </a:lnTo>
                  <a:lnTo>
                    <a:pt x="16" y="393"/>
                  </a:lnTo>
                  <a:lnTo>
                    <a:pt x="11" y="377"/>
                  </a:lnTo>
                  <a:lnTo>
                    <a:pt x="6" y="360"/>
                  </a:lnTo>
                  <a:lnTo>
                    <a:pt x="4" y="341"/>
                  </a:lnTo>
                  <a:lnTo>
                    <a:pt x="2" y="320"/>
                  </a:lnTo>
                  <a:lnTo>
                    <a:pt x="2" y="298"/>
                  </a:lnTo>
                  <a:lnTo>
                    <a:pt x="2" y="298"/>
                  </a:lnTo>
                  <a:lnTo>
                    <a:pt x="2" y="253"/>
                  </a:lnTo>
                  <a:lnTo>
                    <a:pt x="4" y="212"/>
                  </a:lnTo>
                  <a:lnTo>
                    <a:pt x="5" y="175"/>
                  </a:lnTo>
                  <a:lnTo>
                    <a:pt x="5" y="138"/>
                  </a:lnTo>
                  <a:lnTo>
                    <a:pt x="5" y="138"/>
                  </a:lnTo>
                  <a:lnTo>
                    <a:pt x="5" y="107"/>
                  </a:lnTo>
                  <a:lnTo>
                    <a:pt x="4" y="72"/>
                  </a:lnTo>
                  <a:lnTo>
                    <a:pt x="0" y="0"/>
                  </a:lnTo>
                  <a:lnTo>
                    <a:pt x="0" y="0"/>
                  </a:lnTo>
                  <a:lnTo>
                    <a:pt x="15" y="1"/>
                  </a:lnTo>
                  <a:lnTo>
                    <a:pt x="33" y="2"/>
                  </a:lnTo>
                  <a:lnTo>
                    <a:pt x="72" y="5"/>
                  </a:lnTo>
                  <a:lnTo>
                    <a:pt x="72" y="5"/>
                  </a:lnTo>
                  <a:lnTo>
                    <a:pt x="112" y="2"/>
                  </a:lnTo>
                  <a:lnTo>
                    <a:pt x="129" y="1"/>
                  </a:lnTo>
                  <a:lnTo>
                    <a:pt x="144" y="0"/>
                  </a:lnTo>
                  <a:lnTo>
                    <a:pt x="144" y="0"/>
                  </a:lnTo>
                  <a:lnTo>
                    <a:pt x="140" y="26"/>
                  </a:lnTo>
                  <a:lnTo>
                    <a:pt x="138" y="56"/>
                  </a:lnTo>
                  <a:lnTo>
                    <a:pt x="135" y="120"/>
                  </a:lnTo>
                  <a:lnTo>
                    <a:pt x="133" y="192"/>
                  </a:lnTo>
                  <a:lnTo>
                    <a:pt x="133" y="273"/>
                  </a:lnTo>
                  <a:lnTo>
                    <a:pt x="133" y="273"/>
                  </a:lnTo>
                  <a:lnTo>
                    <a:pt x="134" y="301"/>
                  </a:lnTo>
                  <a:lnTo>
                    <a:pt x="137" y="314"/>
                  </a:lnTo>
                  <a:lnTo>
                    <a:pt x="138" y="325"/>
                  </a:lnTo>
                  <a:lnTo>
                    <a:pt x="142" y="335"/>
                  </a:lnTo>
                  <a:lnTo>
                    <a:pt x="145" y="345"/>
                  </a:lnTo>
                  <a:lnTo>
                    <a:pt x="149" y="353"/>
                  </a:lnTo>
                  <a:lnTo>
                    <a:pt x="154" y="361"/>
                  </a:lnTo>
                  <a:lnTo>
                    <a:pt x="159" y="368"/>
                  </a:lnTo>
                  <a:lnTo>
                    <a:pt x="165" y="373"/>
                  </a:lnTo>
                  <a:lnTo>
                    <a:pt x="171" y="378"/>
                  </a:lnTo>
                  <a:lnTo>
                    <a:pt x="178" y="383"/>
                  </a:lnTo>
                  <a:lnTo>
                    <a:pt x="185" y="386"/>
                  </a:lnTo>
                  <a:lnTo>
                    <a:pt x="194" y="388"/>
                  </a:lnTo>
                  <a:lnTo>
                    <a:pt x="202" y="389"/>
                  </a:lnTo>
                  <a:lnTo>
                    <a:pt x="211" y="389"/>
                  </a:lnTo>
                  <a:lnTo>
                    <a:pt x="211" y="389"/>
                  </a:lnTo>
                  <a:lnTo>
                    <a:pt x="221" y="389"/>
                  </a:lnTo>
                  <a:lnTo>
                    <a:pt x="231" y="387"/>
                  </a:lnTo>
                  <a:lnTo>
                    <a:pt x="240" y="384"/>
                  </a:lnTo>
                  <a:lnTo>
                    <a:pt x="248" y="381"/>
                  </a:lnTo>
                  <a:lnTo>
                    <a:pt x="256" y="375"/>
                  </a:lnTo>
                  <a:lnTo>
                    <a:pt x="263" y="368"/>
                  </a:lnTo>
                  <a:lnTo>
                    <a:pt x="269" y="361"/>
                  </a:lnTo>
                  <a:lnTo>
                    <a:pt x="274" y="352"/>
                  </a:lnTo>
                  <a:lnTo>
                    <a:pt x="279" y="344"/>
                  </a:lnTo>
                  <a:lnTo>
                    <a:pt x="283" y="332"/>
                  </a:lnTo>
                  <a:lnTo>
                    <a:pt x="287" y="321"/>
                  </a:lnTo>
                  <a:lnTo>
                    <a:pt x="289" y="309"/>
                  </a:lnTo>
                  <a:lnTo>
                    <a:pt x="292" y="295"/>
                  </a:lnTo>
                  <a:lnTo>
                    <a:pt x="293" y="280"/>
                  </a:lnTo>
                  <a:lnTo>
                    <a:pt x="294" y="249"/>
                  </a:lnTo>
                  <a:lnTo>
                    <a:pt x="294" y="211"/>
                  </a:lnTo>
                  <a:lnTo>
                    <a:pt x="294" y="211"/>
                  </a:lnTo>
                  <a:lnTo>
                    <a:pt x="294" y="155"/>
                  </a:lnTo>
                  <a:lnTo>
                    <a:pt x="293" y="102"/>
                  </a:lnTo>
                  <a:lnTo>
                    <a:pt x="290" y="50"/>
                  </a:lnTo>
                  <a:lnTo>
                    <a:pt x="287" y="0"/>
                  </a:lnTo>
                  <a:lnTo>
                    <a:pt x="287" y="0"/>
                  </a:lnTo>
                  <a:lnTo>
                    <a:pt x="318" y="2"/>
                  </a:lnTo>
                  <a:lnTo>
                    <a:pt x="336" y="4"/>
                  </a:lnTo>
                  <a:lnTo>
                    <a:pt x="359" y="5"/>
                  </a:lnTo>
                  <a:lnTo>
                    <a:pt x="359" y="5"/>
                  </a:lnTo>
                  <a:lnTo>
                    <a:pt x="380" y="4"/>
                  </a:lnTo>
                  <a:lnTo>
                    <a:pt x="398" y="2"/>
                  </a:lnTo>
                  <a:lnTo>
                    <a:pt x="429" y="0"/>
                  </a:lnTo>
                  <a:lnTo>
                    <a:pt x="429" y="0"/>
                  </a:lnTo>
                  <a:lnTo>
                    <a:pt x="426" y="50"/>
                  </a:lnTo>
                  <a:lnTo>
                    <a:pt x="423" y="102"/>
                  </a:lnTo>
                  <a:lnTo>
                    <a:pt x="422" y="155"/>
                  </a:lnTo>
                  <a:lnTo>
                    <a:pt x="422" y="211"/>
                  </a:lnTo>
                  <a:lnTo>
                    <a:pt x="422" y="249"/>
                  </a:lnTo>
                  <a:lnTo>
                    <a:pt x="422" y="249"/>
                  </a:lnTo>
                  <a:lnTo>
                    <a:pt x="422" y="306"/>
                  </a:lnTo>
                  <a:lnTo>
                    <a:pt x="423" y="360"/>
                  </a:lnTo>
                  <a:lnTo>
                    <a:pt x="426" y="411"/>
                  </a:lnTo>
                  <a:lnTo>
                    <a:pt x="429" y="461"/>
                  </a:lnTo>
                  <a:lnTo>
                    <a:pt x="429" y="461"/>
                  </a:lnTo>
                  <a:lnTo>
                    <a:pt x="396" y="458"/>
                  </a:lnTo>
                  <a:lnTo>
                    <a:pt x="379" y="456"/>
                  </a:lnTo>
                  <a:lnTo>
                    <a:pt x="362" y="456"/>
                  </a:lnTo>
                  <a:lnTo>
                    <a:pt x="362" y="456"/>
                  </a:lnTo>
                  <a:lnTo>
                    <a:pt x="345" y="456"/>
                  </a:lnTo>
                  <a:lnTo>
                    <a:pt x="328" y="458"/>
                  </a:lnTo>
                  <a:lnTo>
                    <a:pt x="292" y="461"/>
                  </a:lnTo>
                  <a:lnTo>
                    <a:pt x="297" y="38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noEditPoints="1"/>
            </p:cNvSpPr>
            <p:nvPr/>
          </p:nvSpPr>
          <p:spPr bwMode="auto">
            <a:xfrm>
              <a:off x="3411538" y="374650"/>
              <a:ext cx="355600" cy="574675"/>
            </a:xfrm>
            <a:custGeom>
              <a:avLst/>
              <a:gdLst>
                <a:gd name="T0" fmla="*/ 6 w 448"/>
                <a:gd name="T1" fmla="*/ 253 h 724"/>
                <a:gd name="T2" fmla="*/ 0 w 448"/>
                <a:gd name="T3" fmla="*/ 12 h 724"/>
                <a:gd name="T4" fmla="*/ 49 w 448"/>
                <a:gd name="T5" fmla="*/ 16 h 724"/>
                <a:gd name="T6" fmla="*/ 83 w 448"/>
                <a:gd name="T7" fmla="*/ 16 h 724"/>
                <a:gd name="T8" fmla="*/ 132 w 448"/>
                <a:gd name="T9" fmla="*/ 12 h 724"/>
                <a:gd name="T10" fmla="*/ 125 w 448"/>
                <a:gd name="T11" fmla="*/ 94 h 724"/>
                <a:gd name="T12" fmla="*/ 131 w 448"/>
                <a:gd name="T13" fmla="*/ 84 h 724"/>
                <a:gd name="T14" fmla="*/ 146 w 448"/>
                <a:gd name="T15" fmla="*/ 57 h 724"/>
                <a:gd name="T16" fmla="*/ 168 w 448"/>
                <a:gd name="T17" fmla="*/ 33 h 724"/>
                <a:gd name="T18" fmla="*/ 195 w 448"/>
                <a:gd name="T19" fmla="*/ 14 h 724"/>
                <a:gd name="T20" fmla="*/ 227 w 448"/>
                <a:gd name="T21" fmla="*/ 3 h 724"/>
                <a:gd name="T22" fmla="*/ 263 w 448"/>
                <a:gd name="T23" fmla="*/ 0 h 724"/>
                <a:gd name="T24" fmla="*/ 299 w 448"/>
                <a:gd name="T25" fmla="*/ 2 h 724"/>
                <a:gd name="T26" fmla="*/ 348 w 448"/>
                <a:gd name="T27" fmla="*/ 21 h 724"/>
                <a:gd name="T28" fmla="*/ 392 w 448"/>
                <a:gd name="T29" fmla="*/ 55 h 724"/>
                <a:gd name="T30" fmla="*/ 424 w 448"/>
                <a:gd name="T31" fmla="*/ 106 h 724"/>
                <a:gd name="T32" fmla="*/ 444 w 448"/>
                <a:gd name="T33" fmla="*/ 177 h 724"/>
                <a:gd name="T34" fmla="*/ 448 w 448"/>
                <a:gd name="T35" fmla="*/ 235 h 724"/>
                <a:gd name="T36" fmla="*/ 439 w 448"/>
                <a:gd name="T37" fmla="*/ 326 h 724"/>
                <a:gd name="T38" fmla="*/ 413 w 448"/>
                <a:gd name="T39" fmla="*/ 394 h 724"/>
                <a:gd name="T40" fmla="*/ 376 w 448"/>
                <a:gd name="T41" fmla="*/ 442 h 724"/>
                <a:gd name="T42" fmla="*/ 328 w 448"/>
                <a:gd name="T43" fmla="*/ 472 h 724"/>
                <a:gd name="T44" fmla="*/ 278 w 448"/>
                <a:gd name="T45" fmla="*/ 485 h 724"/>
                <a:gd name="T46" fmla="*/ 239 w 448"/>
                <a:gd name="T47" fmla="*/ 485 h 724"/>
                <a:gd name="T48" fmla="*/ 186 w 448"/>
                <a:gd name="T49" fmla="*/ 468 h 724"/>
                <a:gd name="T50" fmla="*/ 146 w 448"/>
                <a:gd name="T51" fmla="*/ 432 h 724"/>
                <a:gd name="T52" fmla="*/ 135 w 448"/>
                <a:gd name="T53" fmla="*/ 416 h 724"/>
                <a:gd name="T54" fmla="*/ 139 w 448"/>
                <a:gd name="T55" fmla="*/ 669 h 724"/>
                <a:gd name="T56" fmla="*/ 142 w 448"/>
                <a:gd name="T57" fmla="*/ 724 h 724"/>
                <a:gd name="T58" fmla="*/ 70 w 448"/>
                <a:gd name="T59" fmla="*/ 719 h 724"/>
                <a:gd name="T60" fmla="*/ 13 w 448"/>
                <a:gd name="T61" fmla="*/ 721 h 724"/>
                <a:gd name="T62" fmla="*/ 2 w 448"/>
                <a:gd name="T63" fmla="*/ 645 h 724"/>
                <a:gd name="T64" fmla="*/ 7 w 448"/>
                <a:gd name="T65" fmla="*/ 394 h 724"/>
                <a:gd name="T66" fmla="*/ 222 w 448"/>
                <a:gd name="T67" fmla="*/ 58 h 724"/>
                <a:gd name="T68" fmla="*/ 196 w 448"/>
                <a:gd name="T69" fmla="*/ 64 h 724"/>
                <a:gd name="T70" fmla="*/ 172 w 448"/>
                <a:gd name="T71" fmla="*/ 83 h 724"/>
                <a:gd name="T72" fmla="*/ 152 w 448"/>
                <a:gd name="T73" fmla="*/ 115 h 724"/>
                <a:gd name="T74" fmla="*/ 137 w 448"/>
                <a:gd name="T75" fmla="*/ 162 h 724"/>
                <a:gd name="T76" fmla="*/ 130 w 448"/>
                <a:gd name="T77" fmla="*/ 227 h 724"/>
                <a:gd name="T78" fmla="*/ 130 w 448"/>
                <a:gd name="T79" fmla="*/ 274 h 724"/>
                <a:gd name="T80" fmla="*/ 136 w 448"/>
                <a:gd name="T81" fmla="*/ 328 h 724"/>
                <a:gd name="T82" fmla="*/ 147 w 448"/>
                <a:gd name="T83" fmla="*/ 370 h 724"/>
                <a:gd name="T84" fmla="*/ 166 w 448"/>
                <a:gd name="T85" fmla="*/ 399 h 724"/>
                <a:gd name="T86" fmla="*/ 190 w 448"/>
                <a:gd name="T87" fmla="*/ 416 h 724"/>
                <a:gd name="T88" fmla="*/ 218 w 448"/>
                <a:gd name="T89" fmla="*/ 423 h 724"/>
                <a:gd name="T90" fmla="*/ 237 w 448"/>
                <a:gd name="T91" fmla="*/ 420 h 724"/>
                <a:gd name="T92" fmla="*/ 263 w 448"/>
                <a:gd name="T93" fmla="*/ 405 h 724"/>
                <a:gd name="T94" fmla="*/ 283 w 448"/>
                <a:gd name="T95" fmla="*/ 377 h 724"/>
                <a:gd name="T96" fmla="*/ 297 w 448"/>
                <a:gd name="T97" fmla="*/ 336 h 724"/>
                <a:gd name="T98" fmla="*/ 305 w 448"/>
                <a:gd name="T99" fmla="*/ 281 h 724"/>
                <a:gd name="T100" fmla="*/ 306 w 448"/>
                <a:gd name="T101" fmla="*/ 238 h 724"/>
                <a:gd name="T102" fmla="*/ 302 w 448"/>
                <a:gd name="T103" fmla="*/ 174 h 724"/>
                <a:gd name="T104" fmla="*/ 292 w 448"/>
                <a:gd name="T105" fmla="*/ 126 h 724"/>
                <a:gd name="T106" fmla="*/ 278 w 448"/>
                <a:gd name="T107" fmla="*/ 90 h 724"/>
                <a:gd name="T108" fmla="*/ 257 w 448"/>
                <a:gd name="T109" fmla="*/ 69 h 724"/>
                <a:gd name="T110" fmla="*/ 230 w 448"/>
                <a:gd name="T111" fmla="*/ 59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8" h="724">
                  <a:moveTo>
                    <a:pt x="7" y="342"/>
                  </a:moveTo>
                  <a:lnTo>
                    <a:pt x="7" y="342"/>
                  </a:lnTo>
                  <a:lnTo>
                    <a:pt x="6" y="253"/>
                  </a:lnTo>
                  <a:lnTo>
                    <a:pt x="5" y="171"/>
                  </a:lnTo>
                  <a:lnTo>
                    <a:pt x="2" y="91"/>
                  </a:lnTo>
                  <a:lnTo>
                    <a:pt x="0" y="12"/>
                  </a:lnTo>
                  <a:lnTo>
                    <a:pt x="0" y="12"/>
                  </a:lnTo>
                  <a:lnTo>
                    <a:pt x="33" y="14"/>
                  </a:lnTo>
                  <a:lnTo>
                    <a:pt x="49" y="16"/>
                  </a:lnTo>
                  <a:lnTo>
                    <a:pt x="66" y="17"/>
                  </a:lnTo>
                  <a:lnTo>
                    <a:pt x="66" y="17"/>
                  </a:lnTo>
                  <a:lnTo>
                    <a:pt x="83" y="16"/>
                  </a:lnTo>
                  <a:lnTo>
                    <a:pt x="99" y="14"/>
                  </a:lnTo>
                  <a:lnTo>
                    <a:pt x="132" y="12"/>
                  </a:lnTo>
                  <a:lnTo>
                    <a:pt x="132" y="12"/>
                  </a:lnTo>
                  <a:lnTo>
                    <a:pt x="128" y="50"/>
                  </a:lnTo>
                  <a:lnTo>
                    <a:pt x="126" y="71"/>
                  </a:lnTo>
                  <a:lnTo>
                    <a:pt x="125" y="94"/>
                  </a:lnTo>
                  <a:lnTo>
                    <a:pt x="128" y="94"/>
                  </a:lnTo>
                  <a:lnTo>
                    <a:pt x="128" y="94"/>
                  </a:lnTo>
                  <a:lnTo>
                    <a:pt x="131" y="84"/>
                  </a:lnTo>
                  <a:lnTo>
                    <a:pt x="135" y="74"/>
                  </a:lnTo>
                  <a:lnTo>
                    <a:pt x="141" y="65"/>
                  </a:lnTo>
                  <a:lnTo>
                    <a:pt x="146" y="57"/>
                  </a:lnTo>
                  <a:lnTo>
                    <a:pt x="154" y="48"/>
                  </a:lnTo>
                  <a:lnTo>
                    <a:pt x="160" y="40"/>
                  </a:lnTo>
                  <a:lnTo>
                    <a:pt x="168" y="33"/>
                  </a:lnTo>
                  <a:lnTo>
                    <a:pt x="176" y="27"/>
                  </a:lnTo>
                  <a:lnTo>
                    <a:pt x="186" y="21"/>
                  </a:lnTo>
                  <a:lnTo>
                    <a:pt x="195" y="14"/>
                  </a:lnTo>
                  <a:lnTo>
                    <a:pt x="204" y="11"/>
                  </a:lnTo>
                  <a:lnTo>
                    <a:pt x="216" y="7"/>
                  </a:lnTo>
                  <a:lnTo>
                    <a:pt x="227" y="3"/>
                  </a:lnTo>
                  <a:lnTo>
                    <a:pt x="238" y="1"/>
                  </a:lnTo>
                  <a:lnTo>
                    <a:pt x="250" y="0"/>
                  </a:lnTo>
                  <a:lnTo>
                    <a:pt x="263" y="0"/>
                  </a:lnTo>
                  <a:lnTo>
                    <a:pt x="263" y="0"/>
                  </a:lnTo>
                  <a:lnTo>
                    <a:pt x="280" y="0"/>
                  </a:lnTo>
                  <a:lnTo>
                    <a:pt x="299" y="2"/>
                  </a:lnTo>
                  <a:lnTo>
                    <a:pt x="316" y="7"/>
                  </a:lnTo>
                  <a:lnTo>
                    <a:pt x="332" y="13"/>
                  </a:lnTo>
                  <a:lnTo>
                    <a:pt x="348" y="21"/>
                  </a:lnTo>
                  <a:lnTo>
                    <a:pt x="363" y="31"/>
                  </a:lnTo>
                  <a:lnTo>
                    <a:pt x="378" y="42"/>
                  </a:lnTo>
                  <a:lnTo>
                    <a:pt x="392" y="55"/>
                  </a:lnTo>
                  <a:lnTo>
                    <a:pt x="404" y="70"/>
                  </a:lnTo>
                  <a:lnTo>
                    <a:pt x="414" y="88"/>
                  </a:lnTo>
                  <a:lnTo>
                    <a:pt x="424" y="106"/>
                  </a:lnTo>
                  <a:lnTo>
                    <a:pt x="433" y="129"/>
                  </a:lnTo>
                  <a:lnTo>
                    <a:pt x="439" y="151"/>
                  </a:lnTo>
                  <a:lnTo>
                    <a:pt x="444" y="177"/>
                  </a:lnTo>
                  <a:lnTo>
                    <a:pt x="446" y="204"/>
                  </a:lnTo>
                  <a:lnTo>
                    <a:pt x="448" y="235"/>
                  </a:lnTo>
                  <a:lnTo>
                    <a:pt x="448" y="235"/>
                  </a:lnTo>
                  <a:lnTo>
                    <a:pt x="446" y="267"/>
                  </a:lnTo>
                  <a:lnTo>
                    <a:pt x="444" y="297"/>
                  </a:lnTo>
                  <a:lnTo>
                    <a:pt x="439" y="326"/>
                  </a:lnTo>
                  <a:lnTo>
                    <a:pt x="431" y="351"/>
                  </a:lnTo>
                  <a:lnTo>
                    <a:pt x="423" y="373"/>
                  </a:lnTo>
                  <a:lnTo>
                    <a:pt x="413" y="394"/>
                  </a:lnTo>
                  <a:lnTo>
                    <a:pt x="402" y="413"/>
                  </a:lnTo>
                  <a:lnTo>
                    <a:pt x="389" y="429"/>
                  </a:lnTo>
                  <a:lnTo>
                    <a:pt x="376" y="442"/>
                  </a:lnTo>
                  <a:lnTo>
                    <a:pt x="361" y="454"/>
                  </a:lnTo>
                  <a:lnTo>
                    <a:pt x="345" y="463"/>
                  </a:lnTo>
                  <a:lnTo>
                    <a:pt x="328" y="472"/>
                  </a:lnTo>
                  <a:lnTo>
                    <a:pt x="312" y="478"/>
                  </a:lnTo>
                  <a:lnTo>
                    <a:pt x="295" y="482"/>
                  </a:lnTo>
                  <a:lnTo>
                    <a:pt x="278" y="485"/>
                  </a:lnTo>
                  <a:lnTo>
                    <a:pt x="260" y="486"/>
                  </a:lnTo>
                  <a:lnTo>
                    <a:pt x="260" y="486"/>
                  </a:lnTo>
                  <a:lnTo>
                    <a:pt x="239" y="485"/>
                  </a:lnTo>
                  <a:lnTo>
                    <a:pt x="221" y="481"/>
                  </a:lnTo>
                  <a:lnTo>
                    <a:pt x="202" y="476"/>
                  </a:lnTo>
                  <a:lnTo>
                    <a:pt x="186" y="468"/>
                  </a:lnTo>
                  <a:lnTo>
                    <a:pt x="171" y="458"/>
                  </a:lnTo>
                  <a:lnTo>
                    <a:pt x="157" y="446"/>
                  </a:lnTo>
                  <a:lnTo>
                    <a:pt x="146" y="432"/>
                  </a:lnTo>
                  <a:lnTo>
                    <a:pt x="136" y="416"/>
                  </a:lnTo>
                  <a:lnTo>
                    <a:pt x="135" y="416"/>
                  </a:lnTo>
                  <a:lnTo>
                    <a:pt x="135" y="416"/>
                  </a:lnTo>
                  <a:lnTo>
                    <a:pt x="135" y="496"/>
                  </a:lnTo>
                  <a:lnTo>
                    <a:pt x="136" y="587"/>
                  </a:lnTo>
                  <a:lnTo>
                    <a:pt x="139" y="669"/>
                  </a:lnTo>
                  <a:lnTo>
                    <a:pt x="140" y="702"/>
                  </a:lnTo>
                  <a:lnTo>
                    <a:pt x="142" y="724"/>
                  </a:lnTo>
                  <a:lnTo>
                    <a:pt x="142" y="724"/>
                  </a:lnTo>
                  <a:lnTo>
                    <a:pt x="129" y="721"/>
                  </a:lnTo>
                  <a:lnTo>
                    <a:pt x="111" y="720"/>
                  </a:lnTo>
                  <a:lnTo>
                    <a:pt x="70" y="719"/>
                  </a:lnTo>
                  <a:lnTo>
                    <a:pt x="70" y="719"/>
                  </a:lnTo>
                  <a:lnTo>
                    <a:pt x="31" y="720"/>
                  </a:lnTo>
                  <a:lnTo>
                    <a:pt x="13" y="721"/>
                  </a:lnTo>
                  <a:lnTo>
                    <a:pt x="0" y="724"/>
                  </a:lnTo>
                  <a:lnTo>
                    <a:pt x="0" y="724"/>
                  </a:lnTo>
                  <a:lnTo>
                    <a:pt x="2" y="645"/>
                  </a:lnTo>
                  <a:lnTo>
                    <a:pt x="5" y="565"/>
                  </a:lnTo>
                  <a:lnTo>
                    <a:pt x="6" y="483"/>
                  </a:lnTo>
                  <a:lnTo>
                    <a:pt x="7" y="394"/>
                  </a:lnTo>
                  <a:lnTo>
                    <a:pt x="7" y="342"/>
                  </a:lnTo>
                  <a:close/>
                  <a:moveTo>
                    <a:pt x="222" y="58"/>
                  </a:moveTo>
                  <a:lnTo>
                    <a:pt x="222" y="58"/>
                  </a:lnTo>
                  <a:lnTo>
                    <a:pt x="213" y="59"/>
                  </a:lnTo>
                  <a:lnTo>
                    <a:pt x="204" y="60"/>
                  </a:lnTo>
                  <a:lnTo>
                    <a:pt x="196" y="64"/>
                  </a:lnTo>
                  <a:lnTo>
                    <a:pt x="187" y="69"/>
                  </a:lnTo>
                  <a:lnTo>
                    <a:pt x="180" y="75"/>
                  </a:lnTo>
                  <a:lnTo>
                    <a:pt x="172" y="83"/>
                  </a:lnTo>
                  <a:lnTo>
                    <a:pt x="165" y="91"/>
                  </a:lnTo>
                  <a:lnTo>
                    <a:pt x="159" y="103"/>
                  </a:lnTo>
                  <a:lnTo>
                    <a:pt x="152" y="115"/>
                  </a:lnTo>
                  <a:lnTo>
                    <a:pt x="146" y="129"/>
                  </a:lnTo>
                  <a:lnTo>
                    <a:pt x="141" y="145"/>
                  </a:lnTo>
                  <a:lnTo>
                    <a:pt x="137" y="162"/>
                  </a:lnTo>
                  <a:lnTo>
                    <a:pt x="135" y="182"/>
                  </a:lnTo>
                  <a:lnTo>
                    <a:pt x="132" y="203"/>
                  </a:lnTo>
                  <a:lnTo>
                    <a:pt x="130" y="227"/>
                  </a:lnTo>
                  <a:lnTo>
                    <a:pt x="130" y="253"/>
                  </a:lnTo>
                  <a:lnTo>
                    <a:pt x="130" y="253"/>
                  </a:lnTo>
                  <a:lnTo>
                    <a:pt x="130" y="274"/>
                  </a:lnTo>
                  <a:lnTo>
                    <a:pt x="131" y="294"/>
                  </a:lnTo>
                  <a:lnTo>
                    <a:pt x="134" y="311"/>
                  </a:lnTo>
                  <a:lnTo>
                    <a:pt x="136" y="328"/>
                  </a:lnTo>
                  <a:lnTo>
                    <a:pt x="139" y="343"/>
                  </a:lnTo>
                  <a:lnTo>
                    <a:pt x="144" y="357"/>
                  </a:lnTo>
                  <a:lnTo>
                    <a:pt x="147" y="370"/>
                  </a:lnTo>
                  <a:lnTo>
                    <a:pt x="154" y="382"/>
                  </a:lnTo>
                  <a:lnTo>
                    <a:pt x="159" y="390"/>
                  </a:lnTo>
                  <a:lnTo>
                    <a:pt x="166" y="399"/>
                  </a:lnTo>
                  <a:lnTo>
                    <a:pt x="173" y="406"/>
                  </a:lnTo>
                  <a:lnTo>
                    <a:pt x="181" y="413"/>
                  </a:lnTo>
                  <a:lnTo>
                    <a:pt x="190" y="416"/>
                  </a:lnTo>
                  <a:lnTo>
                    <a:pt x="198" y="420"/>
                  </a:lnTo>
                  <a:lnTo>
                    <a:pt x="208" y="423"/>
                  </a:lnTo>
                  <a:lnTo>
                    <a:pt x="218" y="423"/>
                  </a:lnTo>
                  <a:lnTo>
                    <a:pt x="218" y="423"/>
                  </a:lnTo>
                  <a:lnTo>
                    <a:pt x="228" y="423"/>
                  </a:lnTo>
                  <a:lnTo>
                    <a:pt x="237" y="420"/>
                  </a:lnTo>
                  <a:lnTo>
                    <a:pt x="247" y="416"/>
                  </a:lnTo>
                  <a:lnTo>
                    <a:pt x="254" y="411"/>
                  </a:lnTo>
                  <a:lnTo>
                    <a:pt x="263" y="405"/>
                  </a:lnTo>
                  <a:lnTo>
                    <a:pt x="270" y="396"/>
                  </a:lnTo>
                  <a:lnTo>
                    <a:pt x="276" y="388"/>
                  </a:lnTo>
                  <a:lnTo>
                    <a:pt x="283" y="377"/>
                  </a:lnTo>
                  <a:lnTo>
                    <a:pt x="288" y="364"/>
                  </a:lnTo>
                  <a:lnTo>
                    <a:pt x="292" y="351"/>
                  </a:lnTo>
                  <a:lnTo>
                    <a:pt x="297" y="336"/>
                  </a:lnTo>
                  <a:lnTo>
                    <a:pt x="300" y="320"/>
                  </a:lnTo>
                  <a:lnTo>
                    <a:pt x="302" y="301"/>
                  </a:lnTo>
                  <a:lnTo>
                    <a:pt x="305" y="281"/>
                  </a:lnTo>
                  <a:lnTo>
                    <a:pt x="306" y="260"/>
                  </a:lnTo>
                  <a:lnTo>
                    <a:pt x="306" y="238"/>
                  </a:lnTo>
                  <a:lnTo>
                    <a:pt x="306" y="238"/>
                  </a:lnTo>
                  <a:lnTo>
                    <a:pt x="306" y="215"/>
                  </a:lnTo>
                  <a:lnTo>
                    <a:pt x="305" y="194"/>
                  </a:lnTo>
                  <a:lnTo>
                    <a:pt x="302" y="174"/>
                  </a:lnTo>
                  <a:lnTo>
                    <a:pt x="300" y="157"/>
                  </a:lnTo>
                  <a:lnTo>
                    <a:pt x="297" y="140"/>
                  </a:lnTo>
                  <a:lnTo>
                    <a:pt x="292" y="126"/>
                  </a:lnTo>
                  <a:lnTo>
                    <a:pt x="289" y="112"/>
                  </a:lnTo>
                  <a:lnTo>
                    <a:pt x="283" y="101"/>
                  </a:lnTo>
                  <a:lnTo>
                    <a:pt x="278" y="90"/>
                  </a:lnTo>
                  <a:lnTo>
                    <a:pt x="270" y="81"/>
                  </a:lnTo>
                  <a:lnTo>
                    <a:pt x="264" y="74"/>
                  </a:lnTo>
                  <a:lnTo>
                    <a:pt x="257" y="69"/>
                  </a:lnTo>
                  <a:lnTo>
                    <a:pt x="248" y="64"/>
                  </a:lnTo>
                  <a:lnTo>
                    <a:pt x="240" y="60"/>
                  </a:lnTo>
                  <a:lnTo>
                    <a:pt x="230" y="59"/>
                  </a:lnTo>
                  <a:lnTo>
                    <a:pt x="222" y="58"/>
                  </a:lnTo>
                  <a:lnTo>
                    <a:pt x="222" y="58"/>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noEditPoints="1"/>
            </p:cNvSpPr>
            <p:nvPr/>
          </p:nvSpPr>
          <p:spPr bwMode="auto">
            <a:xfrm>
              <a:off x="3819526" y="374650"/>
              <a:ext cx="330200"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3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8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8 w 416"/>
                <a:gd name="T81" fmla="*/ 70 h 486"/>
                <a:gd name="T82" fmla="*/ 396 w 416"/>
                <a:gd name="T83" fmla="*/ 104 h 486"/>
                <a:gd name="T84" fmla="*/ 409 w 416"/>
                <a:gd name="T85" fmla="*/ 142 h 486"/>
                <a:gd name="T86" fmla="*/ 416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8 w 416"/>
                <a:gd name="T107" fmla="*/ 42 h 486"/>
                <a:gd name="T108" fmla="*/ 208 w 416"/>
                <a:gd name="T109" fmla="*/ 43 h 486"/>
                <a:gd name="T110" fmla="*/ 190 w 416"/>
                <a:gd name="T111" fmla="*/ 50 h 486"/>
                <a:gd name="T112" fmla="*/ 175 w 416"/>
                <a:gd name="T113" fmla="*/ 64 h 486"/>
                <a:gd name="T114" fmla="*/ 164 w 416"/>
                <a:gd name="T115" fmla="*/ 83 h 486"/>
                <a:gd name="T116" fmla="*/ 156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0" y="403"/>
                  </a:lnTo>
                  <a:lnTo>
                    <a:pt x="213"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8" y="442"/>
                  </a:lnTo>
                  <a:lnTo>
                    <a:pt x="378"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7"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7"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8" y="70"/>
                  </a:lnTo>
                  <a:lnTo>
                    <a:pt x="387" y="85"/>
                  </a:lnTo>
                  <a:lnTo>
                    <a:pt x="396" y="104"/>
                  </a:lnTo>
                  <a:lnTo>
                    <a:pt x="404" y="122"/>
                  </a:lnTo>
                  <a:lnTo>
                    <a:pt x="409" y="142"/>
                  </a:lnTo>
                  <a:lnTo>
                    <a:pt x="413" y="163"/>
                  </a:lnTo>
                  <a:lnTo>
                    <a:pt x="416"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8" y="42"/>
                  </a:lnTo>
                  <a:lnTo>
                    <a:pt x="218" y="42"/>
                  </a:lnTo>
                  <a:lnTo>
                    <a:pt x="208" y="43"/>
                  </a:lnTo>
                  <a:lnTo>
                    <a:pt x="199" y="45"/>
                  </a:lnTo>
                  <a:lnTo>
                    <a:pt x="190" y="50"/>
                  </a:lnTo>
                  <a:lnTo>
                    <a:pt x="183" y="57"/>
                  </a:lnTo>
                  <a:lnTo>
                    <a:pt x="175" y="64"/>
                  </a:lnTo>
                  <a:lnTo>
                    <a:pt x="169" y="73"/>
                  </a:lnTo>
                  <a:lnTo>
                    <a:pt x="164" y="83"/>
                  </a:lnTo>
                  <a:lnTo>
                    <a:pt x="159" y="93"/>
                  </a:lnTo>
                  <a:lnTo>
                    <a:pt x="156"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4211638" y="377825"/>
              <a:ext cx="230188" cy="373063"/>
            </a:xfrm>
            <a:custGeom>
              <a:avLst/>
              <a:gdLst>
                <a:gd name="T0" fmla="*/ 130 w 289"/>
                <a:gd name="T1" fmla="*/ 128 h 471"/>
                <a:gd name="T2" fmla="*/ 144 w 289"/>
                <a:gd name="T3" fmla="*/ 97 h 471"/>
                <a:gd name="T4" fmla="*/ 158 w 289"/>
                <a:gd name="T5" fmla="*/ 71 h 471"/>
                <a:gd name="T6" fmla="*/ 174 w 289"/>
                <a:gd name="T7" fmla="*/ 48 h 471"/>
                <a:gd name="T8" fmla="*/ 191 w 289"/>
                <a:gd name="T9" fmla="*/ 31 h 471"/>
                <a:gd name="T10" fmla="*/ 210 w 289"/>
                <a:gd name="T11" fmla="*/ 17 h 471"/>
                <a:gd name="T12" fmla="*/ 230 w 289"/>
                <a:gd name="T13" fmla="*/ 7 h 471"/>
                <a:gd name="T14" fmla="*/ 251 w 289"/>
                <a:gd name="T15" fmla="*/ 3 h 471"/>
                <a:gd name="T16" fmla="*/ 274 w 289"/>
                <a:gd name="T17" fmla="*/ 0 h 471"/>
                <a:gd name="T18" fmla="*/ 289 w 289"/>
                <a:gd name="T19" fmla="*/ 1 h 471"/>
                <a:gd name="T20" fmla="*/ 287 w 289"/>
                <a:gd name="T21" fmla="*/ 16 h 471"/>
                <a:gd name="T22" fmla="*/ 284 w 289"/>
                <a:gd name="T23" fmla="*/ 50 h 471"/>
                <a:gd name="T24" fmla="*/ 284 w 289"/>
                <a:gd name="T25" fmla="*/ 69 h 471"/>
                <a:gd name="T26" fmla="*/ 284 w 289"/>
                <a:gd name="T27" fmla="*/ 133 h 471"/>
                <a:gd name="T28" fmla="*/ 277 w 289"/>
                <a:gd name="T29" fmla="*/ 140 h 471"/>
                <a:gd name="T30" fmla="*/ 254 w 289"/>
                <a:gd name="T31" fmla="*/ 130 h 471"/>
                <a:gd name="T32" fmla="*/ 227 w 289"/>
                <a:gd name="T33" fmla="*/ 127 h 471"/>
                <a:gd name="T34" fmla="*/ 217 w 289"/>
                <a:gd name="T35" fmla="*/ 128 h 471"/>
                <a:gd name="T36" fmla="*/ 197 w 289"/>
                <a:gd name="T37" fmla="*/ 132 h 471"/>
                <a:gd name="T38" fmla="*/ 181 w 289"/>
                <a:gd name="T39" fmla="*/ 139 h 471"/>
                <a:gd name="T40" fmla="*/ 166 w 289"/>
                <a:gd name="T41" fmla="*/ 149 h 471"/>
                <a:gd name="T42" fmla="*/ 154 w 289"/>
                <a:gd name="T43" fmla="*/ 163 h 471"/>
                <a:gd name="T44" fmla="*/ 145 w 289"/>
                <a:gd name="T45" fmla="*/ 177 h 471"/>
                <a:gd name="T46" fmla="*/ 139 w 289"/>
                <a:gd name="T47" fmla="*/ 194 h 471"/>
                <a:gd name="T48" fmla="*/ 135 w 289"/>
                <a:gd name="T49" fmla="*/ 212 h 471"/>
                <a:gd name="T50" fmla="*/ 135 w 289"/>
                <a:gd name="T51" fmla="*/ 259 h 471"/>
                <a:gd name="T52" fmla="*/ 135 w 289"/>
                <a:gd name="T53" fmla="*/ 316 h 471"/>
                <a:gd name="T54" fmla="*/ 139 w 289"/>
                <a:gd name="T55" fmla="*/ 421 h 471"/>
                <a:gd name="T56" fmla="*/ 143 w 289"/>
                <a:gd name="T57" fmla="*/ 471 h 471"/>
                <a:gd name="T58" fmla="*/ 92 w 289"/>
                <a:gd name="T59" fmla="*/ 466 h 471"/>
                <a:gd name="T60" fmla="*/ 71 w 289"/>
                <a:gd name="T61" fmla="*/ 466 h 471"/>
                <a:gd name="T62" fmla="*/ 31 w 289"/>
                <a:gd name="T63" fmla="*/ 468 h 471"/>
                <a:gd name="T64" fmla="*/ 0 w 289"/>
                <a:gd name="T65" fmla="*/ 471 h 471"/>
                <a:gd name="T66" fmla="*/ 5 w 289"/>
                <a:gd name="T67" fmla="*/ 370 h 471"/>
                <a:gd name="T68" fmla="*/ 8 w 289"/>
                <a:gd name="T69" fmla="*/ 259 h 471"/>
                <a:gd name="T70" fmla="*/ 8 w 289"/>
                <a:gd name="T71" fmla="*/ 221 h 471"/>
                <a:gd name="T72" fmla="*/ 5 w 289"/>
                <a:gd name="T73" fmla="*/ 112 h 471"/>
                <a:gd name="T74" fmla="*/ 0 w 289"/>
                <a:gd name="T75" fmla="*/ 10 h 471"/>
                <a:gd name="T76" fmla="*/ 32 w 289"/>
                <a:gd name="T77" fmla="*/ 12 h 471"/>
                <a:gd name="T78" fmla="*/ 66 w 289"/>
                <a:gd name="T79" fmla="*/ 15 h 471"/>
                <a:gd name="T80" fmla="*/ 82 w 289"/>
                <a:gd name="T81" fmla="*/ 14 h 471"/>
                <a:gd name="T82" fmla="*/ 132 w 289"/>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 h="471">
                  <a:moveTo>
                    <a:pt x="128" y="127"/>
                  </a:moveTo>
                  <a:lnTo>
                    <a:pt x="130" y="128"/>
                  </a:lnTo>
                  <a:lnTo>
                    <a:pt x="130" y="128"/>
                  </a:lnTo>
                  <a:lnTo>
                    <a:pt x="144" y="97"/>
                  </a:lnTo>
                  <a:lnTo>
                    <a:pt x="150" y="83"/>
                  </a:lnTo>
                  <a:lnTo>
                    <a:pt x="158" y="71"/>
                  </a:lnTo>
                  <a:lnTo>
                    <a:pt x="165" y="60"/>
                  </a:lnTo>
                  <a:lnTo>
                    <a:pt x="174" y="48"/>
                  </a:lnTo>
                  <a:lnTo>
                    <a:pt x="182" y="40"/>
                  </a:lnTo>
                  <a:lnTo>
                    <a:pt x="191" y="31"/>
                  </a:lnTo>
                  <a:lnTo>
                    <a:pt x="200" y="24"/>
                  </a:lnTo>
                  <a:lnTo>
                    <a:pt x="210" y="17"/>
                  </a:lnTo>
                  <a:lnTo>
                    <a:pt x="220" y="12"/>
                  </a:lnTo>
                  <a:lnTo>
                    <a:pt x="230" y="7"/>
                  </a:lnTo>
                  <a:lnTo>
                    <a:pt x="239" y="4"/>
                  </a:lnTo>
                  <a:lnTo>
                    <a:pt x="251" y="3"/>
                  </a:lnTo>
                  <a:lnTo>
                    <a:pt x="263" y="0"/>
                  </a:lnTo>
                  <a:lnTo>
                    <a:pt x="274" y="0"/>
                  </a:lnTo>
                  <a:lnTo>
                    <a:pt x="274" y="0"/>
                  </a:lnTo>
                  <a:lnTo>
                    <a:pt x="289" y="1"/>
                  </a:lnTo>
                  <a:lnTo>
                    <a:pt x="289" y="1"/>
                  </a:lnTo>
                  <a:lnTo>
                    <a:pt x="287" y="16"/>
                  </a:lnTo>
                  <a:lnTo>
                    <a:pt x="285" y="31"/>
                  </a:lnTo>
                  <a:lnTo>
                    <a:pt x="284" y="50"/>
                  </a:lnTo>
                  <a:lnTo>
                    <a:pt x="284" y="69"/>
                  </a:lnTo>
                  <a:lnTo>
                    <a:pt x="284" y="69"/>
                  </a:lnTo>
                  <a:lnTo>
                    <a:pt x="284" y="101"/>
                  </a:lnTo>
                  <a:lnTo>
                    <a:pt x="284" y="133"/>
                  </a:lnTo>
                  <a:lnTo>
                    <a:pt x="277" y="140"/>
                  </a:lnTo>
                  <a:lnTo>
                    <a:pt x="277" y="140"/>
                  </a:lnTo>
                  <a:lnTo>
                    <a:pt x="265" y="135"/>
                  </a:lnTo>
                  <a:lnTo>
                    <a:pt x="254" y="130"/>
                  </a:lnTo>
                  <a:lnTo>
                    <a:pt x="242" y="128"/>
                  </a:lnTo>
                  <a:lnTo>
                    <a:pt x="227" y="127"/>
                  </a:lnTo>
                  <a:lnTo>
                    <a:pt x="227" y="127"/>
                  </a:lnTo>
                  <a:lnTo>
                    <a:pt x="217" y="128"/>
                  </a:lnTo>
                  <a:lnTo>
                    <a:pt x="207" y="129"/>
                  </a:lnTo>
                  <a:lnTo>
                    <a:pt x="197" y="132"/>
                  </a:lnTo>
                  <a:lnTo>
                    <a:pt x="189" y="134"/>
                  </a:lnTo>
                  <a:lnTo>
                    <a:pt x="181" y="139"/>
                  </a:lnTo>
                  <a:lnTo>
                    <a:pt x="172" y="144"/>
                  </a:lnTo>
                  <a:lnTo>
                    <a:pt x="166" y="149"/>
                  </a:lnTo>
                  <a:lnTo>
                    <a:pt x="160" y="155"/>
                  </a:lnTo>
                  <a:lnTo>
                    <a:pt x="154" y="163"/>
                  </a:lnTo>
                  <a:lnTo>
                    <a:pt x="149" y="169"/>
                  </a:lnTo>
                  <a:lnTo>
                    <a:pt x="145" y="177"/>
                  </a:lnTo>
                  <a:lnTo>
                    <a:pt x="141" y="185"/>
                  </a:lnTo>
                  <a:lnTo>
                    <a:pt x="139" y="194"/>
                  </a:lnTo>
                  <a:lnTo>
                    <a:pt x="137" y="202"/>
                  </a:lnTo>
                  <a:lnTo>
                    <a:pt x="135" y="212"/>
                  </a:lnTo>
                  <a:lnTo>
                    <a:pt x="135" y="221"/>
                  </a:lnTo>
                  <a:lnTo>
                    <a:pt x="135" y="259"/>
                  </a:lnTo>
                  <a:lnTo>
                    <a:pt x="135" y="259"/>
                  </a:lnTo>
                  <a:lnTo>
                    <a:pt x="135" y="316"/>
                  </a:lnTo>
                  <a:lnTo>
                    <a:pt x="137" y="370"/>
                  </a:lnTo>
                  <a:lnTo>
                    <a:pt x="139" y="421"/>
                  </a:lnTo>
                  <a:lnTo>
                    <a:pt x="143" y="471"/>
                  </a:lnTo>
                  <a:lnTo>
                    <a:pt x="143" y="471"/>
                  </a:lnTo>
                  <a:lnTo>
                    <a:pt x="112" y="468"/>
                  </a:lnTo>
                  <a:lnTo>
                    <a:pt x="92" y="466"/>
                  </a:lnTo>
                  <a:lnTo>
                    <a:pt x="71" y="466"/>
                  </a:lnTo>
                  <a:lnTo>
                    <a:pt x="71" y="466"/>
                  </a:lnTo>
                  <a:lnTo>
                    <a:pt x="50" y="466"/>
                  </a:lnTo>
                  <a:lnTo>
                    <a:pt x="31" y="468"/>
                  </a:lnTo>
                  <a:lnTo>
                    <a:pt x="0" y="471"/>
                  </a:lnTo>
                  <a:lnTo>
                    <a:pt x="0" y="471"/>
                  </a:lnTo>
                  <a:lnTo>
                    <a:pt x="3" y="421"/>
                  </a:lnTo>
                  <a:lnTo>
                    <a:pt x="5" y="370"/>
                  </a:lnTo>
                  <a:lnTo>
                    <a:pt x="6" y="316"/>
                  </a:lnTo>
                  <a:lnTo>
                    <a:pt x="8" y="259"/>
                  </a:lnTo>
                  <a:lnTo>
                    <a:pt x="8" y="221"/>
                  </a:lnTo>
                  <a:lnTo>
                    <a:pt x="8" y="221"/>
                  </a:lnTo>
                  <a:lnTo>
                    <a:pt x="6" y="165"/>
                  </a:lnTo>
                  <a:lnTo>
                    <a:pt x="5" y="112"/>
                  </a:lnTo>
                  <a:lnTo>
                    <a:pt x="3" y="60"/>
                  </a:lnTo>
                  <a:lnTo>
                    <a:pt x="0" y="10"/>
                  </a:lnTo>
                  <a:lnTo>
                    <a:pt x="0" y="10"/>
                  </a:lnTo>
                  <a:lnTo>
                    <a:pt x="32" y="12"/>
                  </a:lnTo>
                  <a:lnTo>
                    <a:pt x="48" y="14"/>
                  </a:lnTo>
                  <a:lnTo>
                    <a:pt x="66" y="15"/>
                  </a:lnTo>
                  <a:lnTo>
                    <a:pt x="66" y="15"/>
                  </a:lnTo>
                  <a:lnTo>
                    <a:pt x="82" y="14"/>
                  </a:lnTo>
                  <a:lnTo>
                    <a:pt x="98" y="12"/>
                  </a:lnTo>
                  <a:lnTo>
                    <a:pt x="132" y="10"/>
                  </a:lnTo>
                  <a:lnTo>
                    <a:pt x="128"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4511676" y="219075"/>
              <a:ext cx="322263" cy="541338"/>
            </a:xfrm>
            <a:custGeom>
              <a:avLst/>
              <a:gdLst>
                <a:gd name="T0" fmla="*/ 323 w 407"/>
                <a:gd name="T1" fmla="*/ 123 h 684"/>
                <a:gd name="T2" fmla="*/ 294 w 407"/>
                <a:gd name="T3" fmla="*/ 86 h 684"/>
                <a:gd name="T4" fmla="*/ 273 w 407"/>
                <a:gd name="T5" fmla="*/ 71 h 684"/>
                <a:gd name="T6" fmla="*/ 237 w 407"/>
                <a:gd name="T7" fmla="*/ 61 h 684"/>
                <a:gd name="T8" fmla="*/ 205 w 407"/>
                <a:gd name="T9" fmla="*/ 60 h 684"/>
                <a:gd name="T10" fmla="*/ 176 w 407"/>
                <a:gd name="T11" fmla="*/ 67 h 684"/>
                <a:gd name="T12" fmla="*/ 151 w 407"/>
                <a:gd name="T13" fmla="*/ 80 h 684"/>
                <a:gd name="T14" fmla="*/ 133 w 407"/>
                <a:gd name="T15" fmla="*/ 98 h 684"/>
                <a:gd name="T16" fmla="*/ 120 w 407"/>
                <a:gd name="T17" fmla="*/ 121 h 684"/>
                <a:gd name="T18" fmla="*/ 117 w 407"/>
                <a:gd name="T19" fmla="*/ 145 h 684"/>
                <a:gd name="T20" fmla="*/ 119 w 407"/>
                <a:gd name="T21" fmla="*/ 170 h 684"/>
                <a:gd name="T22" fmla="*/ 135 w 407"/>
                <a:gd name="T23" fmla="*/ 200 h 684"/>
                <a:gd name="T24" fmla="*/ 161 w 407"/>
                <a:gd name="T25" fmla="*/ 225 h 684"/>
                <a:gd name="T26" fmla="*/ 262 w 407"/>
                <a:gd name="T27" fmla="*/ 278 h 684"/>
                <a:gd name="T28" fmla="*/ 328 w 407"/>
                <a:gd name="T29" fmla="*/ 317 h 684"/>
                <a:gd name="T30" fmla="*/ 361 w 407"/>
                <a:gd name="T31" fmla="*/ 346 h 684"/>
                <a:gd name="T32" fmla="*/ 387 w 407"/>
                <a:gd name="T33" fmla="*/ 384 h 684"/>
                <a:gd name="T34" fmla="*/ 403 w 407"/>
                <a:gd name="T35" fmla="*/ 431 h 684"/>
                <a:gd name="T36" fmla="*/ 407 w 407"/>
                <a:gd name="T37" fmla="*/ 468 h 684"/>
                <a:gd name="T38" fmla="*/ 396 w 407"/>
                <a:gd name="T39" fmla="*/ 535 h 684"/>
                <a:gd name="T40" fmla="*/ 366 w 407"/>
                <a:gd name="T41" fmla="*/ 592 h 684"/>
                <a:gd name="T42" fmla="*/ 319 w 407"/>
                <a:gd name="T43" fmla="*/ 637 h 684"/>
                <a:gd name="T44" fmla="*/ 257 w 407"/>
                <a:gd name="T45" fmla="*/ 668 h 684"/>
                <a:gd name="T46" fmla="*/ 181 w 407"/>
                <a:gd name="T47" fmla="*/ 683 h 684"/>
                <a:gd name="T48" fmla="*/ 129 w 407"/>
                <a:gd name="T49" fmla="*/ 683 h 684"/>
                <a:gd name="T50" fmla="*/ 62 w 407"/>
                <a:gd name="T51" fmla="*/ 671 h 684"/>
                <a:gd name="T52" fmla="*/ 11 w 407"/>
                <a:gd name="T53" fmla="*/ 650 h 684"/>
                <a:gd name="T54" fmla="*/ 9 w 407"/>
                <a:gd name="T55" fmla="*/ 611 h 684"/>
                <a:gd name="T56" fmla="*/ 27 w 407"/>
                <a:gd name="T57" fmla="*/ 521 h 684"/>
                <a:gd name="T58" fmla="*/ 48 w 407"/>
                <a:gd name="T59" fmla="*/ 531 h 684"/>
                <a:gd name="T60" fmla="*/ 60 w 407"/>
                <a:gd name="T61" fmla="*/ 561 h 684"/>
                <a:gd name="T62" fmla="*/ 79 w 407"/>
                <a:gd name="T63" fmla="*/ 586 h 684"/>
                <a:gd name="T64" fmla="*/ 104 w 407"/>
                <a:gd name="T65" fmla="*/ 607 h 684"/>
                <a:gd name="T66" fmla="*/ 138 w 407"/>
                <a:gd name="T67" fmla="*/ 619 h 684"/>
                <a:gd name="T68" fmla="*/ 177 w 407"/>
                <a:gd name="T69" fmla="*/ 624 h 684"/>
                <a:gd name="T70" fmla="*/ 204 w 407"/>
                <a:gd name="T71" fmla="*/ 623 h 684"/>
                <a:gd name="T72" fmla="*/ 236 w 407"/>
                <a:gd name="T73" fmla="*/ 613 h 684"/>
                <a:gd name="T74" fmla="*/ 262 w 407"/>
                <a:gd name="T75" fmla="*/ 596 h 684"/>
                <a:gd name="T76" fmla="*/ 278 w 407"/>
                <a:gd name="T77" fmla="*/ 573 h 684"/>
                <a:gd name="T78" fmla="*/ 288 w 407"/>
                <a:gd name="T79" fmla="*/ 547 h 684"/>
                <a:gd name="T80" fmla="*/ 289 w 407"/>
                <a:gd name="T81" fmla="*/ 527 h 684"/>
                <a:gd name="T82" fmla="*/ 282 w 407"/>
                <a:gd name="T83" fmla="*/ 492 h 684"/>
                <a:gd name="T84" fmla="*/ 263 w 407"/>
                <a:gd name="T85" fmla="*/ 463 h 684"/>
                <a:gd name="T86" fmla="*/ 223 w 407"/>
                <a:gd name="T87" fmla="*/ 432 h 684"/>
                <a:gd name="T88" fmla="*/ 120 w 407"/>
                <a:gd name="T89" fmla="*/ 380 h 684"/>
                <a:gd name="T90" fmla="*/ 71 w 407"/>
                <a:gd name="T91" fmla="*/ 346 h 684"/>
                <a:gd name="T92" fmla="*/ 40 w 407"/>
                <a:gd name="T93" fmla="*/ 315 h 684"/>
                <a:gd name="T94" fmla="*/ 17 w 407"/>
                <a:gd name="T95" fmla="*/ 274 h 684"/>
                <a:gd name="T96" fmla="*/ 6 w 407"/>
                <a:gd name="T97" fmla="*/ 225 h 684"/>
                <a:gd name="T98" fmla="*/ 6 w 407"/>
                <a:gd name="T99" fmla="*/ 181 h 684"/>
                <a:gd name="T100" fmla="*/ 22 w 407"/>
                <a:gd name="T101" fmla="*/ 117 h 684"/>
                <a:gd name="T102" fmla="*/ 56 w 407"/>
                <a:gd name="T103" fmla="*/ 67 h 684"/>
                <a:gd name="T104" fmla="*/ 102 w 407"/>
                <a:gd name="T105" fmla="*/ 30 h 684"/>
                <a:gd name="T106" fmla="*/ 158 w 407"/>
                <a:gd name="T107" fmla="*/ 8 h 684"/>
                <a:gd name="T108" fmla="*/ 220 w 407"/>
                <a:gd name="T109" fmla="*/ 0 h 684"/>
                <a:gd name="T110" fmla="*/ 268 w 407"/>
                <a:gd name="T111" fmla="*/ 4 h 684"/>
                <a:gd name="T112" fmla="*/ 329 w 407"/>
                <a:gd name="T113" fmla="*/ 20 h 684"/>
                <a:gd name="T114" fmla="*/ 376 w 407"/>
                <a:gd name="T115" fmla="*/ 47 h 684"/>
                <a:gd name="T116" fmla="*/ 345 w 407"/>
                <a:gd name="T117" fmla="*/ 142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7" h="684">
                  <a:moveTo>
                    <a:pt x="331" y="142"/>
                  </a:moveTo>
                  <a:lnTo>
                    <a:pt x="331" y="142"/>
                  </a:lnTo>
                  <a:lnTo>
                    <a:pt x="323" y="123"/>
                  </a:lnTo>
                  <a:lnTo>
                    <a:pt x="313" y="106"/>
                  </a:lnTo>
                  <a:lnTo>
                    <a:pt x="301" y="92"/>
                  </a:lnTo>
                  <a:lnTo>
                    <a:pt x="294" y="86"/>
                  </a:lnTo>
                  <a:lnTo>
                    <a:pt x="288" y="81"/>
                  </a:lnTo>
                  <a:lnTo>
                    <a:pt x="280" y="76"/>
                  </a:lnTo>
                  <a:lnTo>
                    <a:pt x="273" y="71"/>
                  </a:lnTo>
                  <a:lnTo>
                    <a:pt x="264" y="69"/>
                  </a:lnTo>
                  <a:lnTo>
                    <a:pt x="256" y="65"/>
                  </a:lnTo>
                  <a:lnTo>
                    <a:pt x="237" y="61"/>
                  </a:lnTo>
                  <a:lnTo>
                    <a:pt x="216" y="60"/>
                  </a:lnTo>
                  <a:lnTo>
                    <a:pt x="216" y="60"/>
                  </a:lnTo>
                  <a:lnTo>
                    <a:pt x="205" y="60"/>
                  </a:lnTo>
                  <a:lnTo>
                    <a:pt x="195" y="61"/>
                  </a:lnTo>
                  <a:lnTo>
                    <a:pt x="185" y="64"/>
                  </a:lnTo>
                  <a:lnTo>
                    <a:pt x="176" y="67"/>
                  </a:lnTo>
                  <a:lnTo>
                    <a:pt x="166" y="71"/>
                  </a:lnTo>
                  <a:lnTo>
                    <a:pt x="159" y="75"/>
                  </a:lnTo>
                  <a:lnTo>
                    <a:pt x="151" y="80"/>
                  </a:lnTo>
                  <a:lnTo>
                    <a:pt x="144" y="86"/>
                  </a:lnTo>
                  <a:lnTo>
                    <a:pt x="138" y="92"/>
                  </a:lnTo>
                  <a:lnTo>
                    <a:pt x="133" y="98"/>
                  </a:lnTo>
                  <a:lnTo>
                    <a:pt x="128" y="106"/>
                  </a:lnTo>
                  <a:lnTo>
                    <a:pt x="124" y="113"/>
                  </a:lnTo>
                  <a:lnTo>
                    <a:pt x="120" y="121"/>
                  </a:lnTo>
                  <a:lnTo>
                    <a:pt x="118" y="129"/>
                  </a:lnTo>
                  <a:lnTo>
                    <a:pt x="117" y="137"/>
                  </a:lnTo>
                  <a:lnTo>
                    <a:pt x="117" y="145"/>
                  </a:lnTo>
                  <a:lnTo>
                    <a:pt x="117" y="145"/>
                  </a:lnTo>
                  <a:lnTo>
                    <a:pt x="117" y="158"/>
                  </a:lnTo>
                  <a:lnTo>
                    <a:pt x="119" y="170"/>
                  </a:lnTo>
                  <a:lnTo>
                    <a:pt x="124" y="181"/>
                  </a:lnTo>
                  <a:lnTo>
                    <a:pt x="129" y="191"/>
                  </a:lnTo>
                  <a:lnTo>
                    <a:pt x="135" y="200"/>
                  </a:lnTo>
                  <a:lnTo>
                    <a:pt x="143" y="209"/>
                  </a:lnTo>
                  <a:lnTo>
                    <a:pt x="151" y="217"/>
                  </a:lnTo>
                  <a:lnTo>
                    <a:pt x="161" y="225"/>
                  </a:lnTo>
                  <a:lnTo>
                    <a:pt x="184" y="240"/>
                  </a:lnTo>
                  <a:lnTo>
                    <a:pt x="208" y="252"/>
                  </a:lnTo>
                  <a:lnTo>
                    <a:pt x="262" y="278"/>
                  </a:lnTo>
                  <a:lnTo>
                    <a:pt x="289" y="293"/>
                  </a:lnTo>
                  <a:lnTo>
                    <a:pt x="315" y="308"/>
                  </a:lnTo>
                  <a:lnTo>
                    <a:pt x="328" y="317"/>
                  </a:lnTo>
                  <a:lnTo>
                    <a:pt x="339" y="325"/>
                  </a:lnTo>
                  <a:lnTo>
                    <a:pt x="351" y="335"/>
                  </a:lnTo>
                  <a:lnTo>
                    <a:pt x="361" y="346"/>
                  </a:lnTo>
                  <a:lnTo>
                    <a:pt x="371" y="358"/>
                  </a:lnTo>
                  <a:lnTo>
                    <a:pt x="380" y="370"/>
                  </a:lnTo>
                  <a:lnTo>
                    <a:pt x="387" y="384"/>
                  </a:lnTo>
                  <a:lnTo>
                    <a:pt x="394" y="397"/>
                  </a:lnTo>
                  <a:lnTo>
                    <a:pt x="399" y="413"/>
                  </a:lnTo>
                  <a:lnTo>
                    <a:pt x="403" y="431"/>
                  </a:lnTo>
                  <a:lnTo>
                    <a:pt x="406" y="448"/>
                  </a:lnTo>
                  <a:lnTo>
                    <a:pt x="407" y="468"/>
                  </a:lnTo>
                  <a:lnTo>
                    <a:pt x="407" y="468"/>
                  </a:lnTo>
                  <a:lnTo>
                    <a:pt x="406" y="492"/>
                  </a:lnTo>
                  <a:lnTo>
                    <a:pt x="402" y="514"/>
                  </a:lnTo>
                  <a:lnTo>
                    <a:pt x="396" y="535"/>
                  </a:lnTo>
                  <a:lnTo>
                    <a:pt x="388" y="556"/>
                  </a:lnTo>
                  <a:lnTo>
                    <a:pt x="378" y="575"/>
                  </a:lnTo>
                  <a:lnTo>
                    <a:pt x="366" y="592"/>
                  </a:lnTo>
                  <a:lnTo>
                    <a:pt x="352" y="609"/>
                  </a:lnTo>
                  <a:lnTo>
                    <a:pt x="337" y="624"/>
                  </a:lnTo>
                  <a:lnTo>
                    <a:pt x="319" y="637"/>
                  </a:lnTo>
                  <a:lnTo>
                    <a:pt x="300" y="649"/>
                  </a:lnTo>
                  <a:lnTo>
                    <a:pt x="279" y="659"/>
                  </a:lnTo>
                  <a:lnTo>
                    <a:pt x="257" y="668"/>
                  </a:lnTo>
                  <a:lnTo>
                    <a:pt x="233" y="675"/>
                  </a:lnTo>
                  <a:lnTo>
                    <a:pt x="208" y="680"/>
                  </a:lnTo>
                  <a:lnTo>
                    <a:pt x="181" y="683"/>
                  </a:lnTo>
                  <a:lnTo>
                    <a:pt x="154" y="684"/>
                  </a:lnTo>
                  <a:lnTo>
                    <a:pt x="154" y="684"/>
                  </a:lnTo>
                  <a:lnTo>
                    <a:pt x="129" y="683"/>
                  </a:lnTo>
                  <a:lnTo>
                    <a:pt x="104" y="680"/>
                  </a:lnTo>
                  <a:lnTo>
                    <a:pt x="82" y="676"/>
                  </a:lnTo>
                  <a:lnTo>
                    <a:pt x="62" y="671"/>
                  </a:lnTo>
                  <a:lnTo>
                    <a:pt x="42" y="665"/>
                  </a:lnTo>
                  <a:lnTo>
                    <a:pt x="26" y="658"/>
                  </a:lnTo>
                  <a:lnTo>
                    <a:pt x="11" y="650"/>
                  </a:lnTo>
                  <a:lnTo>
                    <a:pt x="0" y="643"/>
                  </a:lnTo>
                  <a:lnTo>
                    <a:pt x="0" y="643"/>
                  </a:lnTo>
                  <a:lnTo>
                    <a:pt x="9" y="611"/>
                  </a:lnTo>
                  <a:lnTo>
                    <a:pt x="16" y="582"/>
                  </a:lnTo>
                  <a:lnTo>
                    <a:pt x="22" y="552"/>
                  </a:lnTo>
                  <a:lnTo>
                    <a:pt x="27" y="521"/>
                  </a:lnTo>
                  <a:lnTo>
                    <a:pt x="46" y="521"/>
                  </a:lnTo>
                  <a:lnTo>
                    <a:pt x="46" y="521"/>
                  </a:lnTo>
                  <a:lnTo>
                    <a:pt x="48" y="531"/>
                  </a:lnTo>
                  <a:lnTo>
                    <a:pt x="51" y="541"/>
                  </a:lnTo>
                  <a:lnTo>
                    <a:pt x="56" y="551"/>
                  </a:lnTo>
                  <a:lnTo>
                    <a:pt x="60" y="561"/>
                  </a:lnTo>
                  <a:lnTo>
                    <a:pt x="66" y="570"/>
                  </a:lnTo>
                  <a:lnTo>
                    <a:pt x="72" y="578"/>
                  </a:lnTo>
                  <a:lnTo>
                    <a:pt x="79" y="586"/>
                  </a:lnTo>
                  <a:lnTo>
                    <a:pt x="87" y="593"/>
                  </a:lnTo>
                  <a:lnTo>
                    <a:pt x="96" y="601"/>
                  </a:lnTo>
                  <a:lnTo>
                    <a:pt x="104" y="607"/>
                  </a:lnTo>
                  <a:lnTo>
                    <a:pt x="115" y="612"/>
                  </a:lnTo>
                  <a:lnTo>
                    <a:pt x="125" y="616"/>
                  </a:lnTo>
                  <a:lnTo>
                    <a:pt x="138" y="619"/>
                  </a:lnTo>
                  <a:lnTo>
                    <a:pt x="150" y="622"/>
                  </a:lnTo>
                  <a:lnTo>
                    <a:pt x="164" y="624"/>
                  </a:lnTo>
                  <a:lnTo>
                    <a:pt x="177" y="624"/>
                  </a:lnTo>
                  <a:lnTo>
                    <a:pt x="177" y="624"/>
                  </a:lnTo>
                  <a:lnTo>
                    <a:pt x="191" y="624"/>
                  </a:lnTo>
                  <a:lnTo>
                    <a:pt x="204" y="623"/>
                  </a:lnTo>
                  <a:lnTo>
                    <a:pt x="216" y="621"/>
                  </a:lnTo>
                  <a:lnTo>
                    <a:pt x="226" y="617"/>
                  </a:lnTo>
                  <a:lnTo>
                    <a:pt x="236" y="613"/>
                  </a:lnTo>
                  <a:lnTo>
                    <a:pt x="246" y="608"/>
                  </a:lnTo>
                  <a:lnTo>
                    <a:pt x="254" y="602"/>
                  </a:lnTo>
                  <a:lnTo>
                    <a:pt x="262" y="596"/>
                  </a:lnTo>
                  <a:lnTo>
                    <a:pt x="268" y="589"/>
                  </a:lnTo>
                  <a:lnTo>
                    <a:pt x="273" y="582"/>
                  </a:lnTo>
                  <a:lnTo>
                    <a:pt x="278" y="573"/>
                  </a:lnTo>
                  <a:lnTo>
                    <a:pt x="282" y="565"/>
                  </a:lnTo>
                  <a:lnTo>
                    <a:pt x="285" y="556"/>
                  </a:lnTo>
                  <a:lnTo>
                    <a:pt x="288" y="547"/>
                  </a:lnTo>
                  <a:lnTo>
                    <a:pt x="289" y="537"/>
                  </a:lnTo>
                  <a:lnTo>
                    <a:pt x="289" y="527"/>
                  </a:lnTo>
                  <a:lnTo>
                    <a:pt x="289" y="527"/>
                  </a:lnTo>
                  <a:lnTo>
                    <a:pt x="288" y="514"/>
                  </a:lnTo>
                  <a:lnTo>
                    <a:pt x="285" y="503"/>
                  </a:lnTo>
                  <a:lnTo>
                    <a:pt x="282" y="492"/>
                  </a:lnTo>
                  <a:lnTo>
                    <a:pt x="277" y="480"/>
                  </a:lnTo>
                  <a:lnTo>
                    <a:pt x="270" y="472"/>
                  </a:lnTo>
                  <a:lnTo>
                    <a:pt x="263" y="463"/>
                  </a:lnTo>
                  <a:lnTo>
                    <a:pt x="254" y="454"/>
                  </a:lnTo>
                  <a:lnTo>
                    <a:pt x="244" y="447"/>
                  </a:lnTo>
                  <a:lnTo>
                    <a:pt x="223" y="432"/>
                  </a:lnTo>
                  <a:lnTo>
                    <a:pt x="200" y="420"/>
                  </a:lnTo>
                  <a:lnTo>
                    <a:pt x="146" y="394"/>
                  </a:lnTo>
                  <a:lnTo>
                    <a:pt x="120" y="380"/>
                  </a:lnTo>
                  <a:lnTo>
                    <a:pt x="94" y="364"/>
                  </a:lnTo>
                  <a:lnTo>
                    <a:pt x="83" y="355"/>
                  </a:lnTo>
                  <a:lnTo>
                    <a:pt x="71" y="346"/>
                  </a:lnTo>
                  <a:lnTo>
                    <a:pt x="60" y="336"/>
                  </a:lnTo>
                  <a:lnTo>
                    <a:pt x="50" y="327"/>
                  </a:lnTo>
                  <a:lnTo>
                    <a:pt x="40" y="315"/>
                  </a:lnTo>
                  <a:lnTo>
                    <a:pt x="31" y="303"/>
                  </a:lnTo>
                  <a:lnTo>
                    <a:pt x="24" y="289"/>
                  </a:lnTo>
                  <a:lnTo>
                    <a:pt x="17" y="274"/>
                  </a:lnTo>
                  <a:lnTo>
                    <a:pt x="13" y="260"/>
                  </a:lnTo>
                  <a:lnTo>
                    <a:pt x="8" y="242"/>
                  </a:lnTo>
                  <a:lnTo>
                    <a:pt x="6" y="225"/>
                  </a:lnTo>
                  <a:lnTo>
                    <a:pt x="5" y="205"/>
                  </a:lnTo>
                  <a:lnTo>
                    <a:pt x="5" y="205"/>
                  </a:lnTo>
                  <a:lnTo>
                    <a:pt x="6" y="181"/>
                  </a:lnTo>
                  <a:lnTo>
                    <a:pt x="10" y="158"/>
                  </a:lnTo>
                  <a:lnTo>
                    <a:pt x="15" y="137"/>
                  </a:lnTo>
                  <a:lnTo>
                    <a:pt x="22" y="117"/>
                  </a:lnTo>
                  <a:lnTo>
                    <a:pt x="32" y="100"/>
                  </a:lnTo>
                  <a:lnTo>
                    <a:pt x="44" y="82"/>
                  </a:lnTo>
                  <a:lnTo>
                    <a:pt x="56" y="67"/>
                  </a:lnTo>
                  <a:lnTo>
                    <a:pt x="70" y="54"/>
                  </a:lnTo>
                  <a:lnTo>
                    <a:pt x="86" y="41"/>
                  </a:lnTo>
                  <a:lnTo>
                    <a:pt x="102" y="30"/>
                  </a:lnTo>
                  <a:lnTo>
                    <a:pt x="119" y="21"/>
                  </a:lnTo>
                  <a:lnTo>
                    <a:pt x="138" y="14"/>
                  </a:lnTo>
                  <a:lnTo>
                    <a:pt x="158" y="8"/>
                  </a:lnTo>
                  <a:lnTo>
                    <a:pt x="177" y="4"/>
                  </a:lnTo>
                  <a:lnTo>
                    <a:pt x="199" y="2"/>
                  </a:lnTo>
                  <a:lnTo>
                    <a:pt x="220" y="0"/>
                  </a:lnTo>
                  <a:lnTo>
                    <a:pt x="220" y="0"/>
                  </a:lnTo>
                  <a:lnTo>
                    <a:pt x="244" y="2"/>
                  </a:lnTo>
                  <a:lnTo>
                    <a:pt x="268" y="4"/>
                  </a:lnTo>
                  <a:lnTo>
                    <a:pt x="289" y="8"/>
                  </a:lnTo>
                  <a:lnTo>
                    <a:pt x="310" y="14"/>
                  </a:lnTo>
                  <a:lnTo>
                    <a:pt x="329" y="20"/>
                  </a:lnTo>
                  <a:lnTo>
                    <a:pt x="346" y="28"/>
                  </a:lnTo>
                  <a:lnTo>
                    <a:pt x="361" y="38"/>
                  </a:lnTo>
                  <a:lnTo>
                    <a:pt x="376" y="47"/>
                  </a:lnTo>
                  <a:lnTo>
                    <a:pt x="376" y="47"/>
                  </a:lnTo>
                  <a:lnTo>
                    <a:pt x="361" y="90"/>
                  </a:lnTo>
                  <a:lnTo>
                    <a:pt x="345" y="142"/>
                  </a:lnTo>
                  <a:lnTo>
                    <a:pt x="331" y="142"/>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9"/>
            <p:cNvSpPr>
              <a:spLocks/>
            </p:cNvSpPr>
            <p:nvPr/>
          </p:nvSpPr>
          <p:spPr bwMode="auto">
            <a:xfrm>
              <a:off x="4864101" y="250825"/>
              <a:ext cx="225425" cy="509588"/>
            </a:xfrm>
            <a:custGeom>
              <a:avLst/>
              <a:gdLst>
                <a:gd name="T0" fmla="*/ 279 w 285"/>
                <a:gd name="T1" fmla="*/ 174 h 643"/>
                <a:gd name="T2" fmla="*/ 277 w 285"/>
                <a:gd name="T3" fmla="*/ 199 h 643"/>
                <a:gd name="T4" fmla="*/ 277 w 285"/>
                <a:gd name="T5" fmla="*/ 211 h 643"/>
                <a:gd name="T6" fmla="*/ 195 w 285"/>
                <a:gd name="T7" fmla="*/ 221 h 643"/>
                <a:gd name="T8" fmla="*/ 192 w 285"/>
                <a:gd name="T9" fmla="*/ 271 h 643"/>
                <a:gd name="T10" fmla="*/ 189 w 285"/>
                <a:gd name="T11" fmla="*/ 433 h 643"/>
                <a:gd name="T12" fmla="*/ 189 w 285"/>
                <a:gd name="T13" fmla="*/ 478 h 643"/>
                <a:gd name="T14" fmla="*/ 194 w 285"/>
                <a:gd name="T15" fmla="*/ 541 h 643"/>
                <a:gd name="T16" fmla="*/ 199 w 285"/>
                <a:gd name="T17" fmla="*/ 561 h 643"/>
                <a:gd name="T18" fmla="*/ 206 w 285"/>
                <a:gd name="T19" fmla="*/ 575 h 643"/>
                <a:gd name="T20" fmla="*/ 215 w 285"/>
                <a:gd name="T21" fmla="*/ 583 h 643"/>
                <a:gd name="T22" fmla="*/ 227 w 285"/>
                <a:gd name="T23" fmla="*/ 587 h 643"/>
                <a:gd name="T24" fmla="*/ 242 w 285"/>
                <a:gd name="T25" fmla="*/ 588 h 643"/>
                <a:gd name="T26" fmla="*/ 257 w 285"/>
                <a:gd name="T27" fmla="*/ 588 h 643"/>
                <a:gd name="T28" fmla="*/ 278 w 285"/>
                <a:gd name="T29" fmla="*/ 583 h 643"/>
                <a:gd name="T30" fmla="*/ 285 w 285"/>
                <a:gd name="T31" fmla="*/ 618 h 643"/>
                <a:gd name="T32" fmla="*/ 275 w 285"/>
                <a:gd name="T33" fmla="*/ 623 h 643"/>
                <a:gd name="T34" fmla="*/ 252 w 285"/>
                <a:gd name="T35" fmla="*/ 633 h 643"/>
                <a:gd name="T36" fmla="*/ 225 w 285"/>
                <a:gd name="T37" fmla="*/ 639 h 643"/>
                <a:gd name="T38" fmla="*/ 196 w 285"/>
                <a:gd name="T39" fmla="*/ 642 h 643"/>
                <a:gd name="T40" fmla="*/ 181 w 285"/>
                <a:gd name="T41" fmla="*/ 643 h 643"/>
                <a:gd name="T42" fmla="*/ 154 w 285"/>
                <a:gd name="T43" fmla="*/ 640 h 643"/>
                <a:gd name="T44" fmla="*/ 129 w 285"/>
                <a:gd name="T45" fmla="*/ 633 h 643"/>
                <a:gd name="T46" fmla="*/ 108 w 285"/>
                <a:gd name="T47" fmla="*/ 622 h 643"/>
                <a:gd name="T48" fmla="*/ 92 w 285"/>
                <a:gd name="T49" fmla="*/ 604 h 643"/>
                <a:gd name="T50" fmla="*/ 78 w 285"/>
                <a:gd name="T51" fmla="*/ 584 h 643"/>
                <a:gd name="T52" fmla="*/ 68 w 285"/>
                <a:gd name="T53" fmla="*/ 558 h 643"/>
                <a:gd name="T54" fmla="*/ 62 w 285"/>
                <a:gd name="T55" fmla="*/ 529 h 643"/>
                <a:gd name="T56" fmla="*/ 61 w 285"/>
                <a:gd name="T57" fmla="*/ 495 h 643"/>
                <a:gd name="T58" fmla="*/ 62 w 285"/>
                <a:gd name="T59" fmla="*/ 432 h 643"/>
                <a:gd name="T60" fmla="*/ 66 w 285"/>
                <a:gd name="T61" fmla="*/ 288 h 643"/>
                <a:gd name="T62" fmla="*/ 0 w 285"/>
                <a:gd name="T63" fmla="*/ 224 h 643"/>
                <a:gd name="T64" fmla="*/ 3 w 285"/>
                <a:gd name="T65" fmla="*/ 211 h 643"/>
                <a:gd name="T66" fmla="*/ 4 w 285"/>
                <a:gd name="T67" fmla="*/ 199 h 643"/>
                <a:gd name="T68" fmla="*/ 0 w 285"/>
                <a:gd name="T69" fmla="*/ 174 h 643"/>
                <a:gd name="T70" fmla="*/ 67 w 285"/>
                <a:gd name="T71" fmla="*/ 176 h 643"/>
                <a:gd name="T72" fmla="*/ 63 w 285"/>
                <a:gd name="T73" fmla="*/ 59 h 643"/>
                <a:gd name="T74" fmla="*/ 129 w 285"/>
                <a:gd name="T75" fmla="*/ 30 h 643"/>
                <a:gd name="T76" fmla="*/ 203 w 285"/>
                <a:gd name="T77" fmla="*/ 6 h 643"/>
                <a:gd name="T78" fmla="*/ 200 w 285"/>
                <a:gd name="T79" fmla="*/ 42 h 643"/>
                <a:gd name="T80" fmla="*/ 196 w 285"/>
                <a:gd name="T81" fmla="*/ 131 h 643"/>
                <a:gd name="T82" fmla="*/ 279 w 285"/>
                <a:gd name="T83" fmla="*/ 17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5" h="643">
                  <a:moveTo>
                    <a:pt x="279" y="174"/>
                  </a:moveTo>
                  <a:lnTo>
                    <a:pt x="279" y="174"/>
                  </a:lnTo>
                  <a:lnTo>
                    <a:pt x="277" y="186"/>
                  </a:lnTo>
                  <a:lnTo>
                    <a:pt x="277" y="199"/>
                  </a:lnTo>
                  <a:lnTo>
                    <a:pt x="277" y="199"/>
                  </a:lnTo>
                  <a:lnTo>
                    <a:pt x="277" y="211"/>
                  </a:lnTo>
                  <a:lnTo>
                    <a:pt x="279" y="224"/>
                  </a:lnTo>
                  <a:lnTo>
                    <a:pt x="195" y="221"/>
                  </a:lnTo>
                  <a:lnTo>
                    <a:pt x="195" y="221"/>
                  </a:lnTo>
                  <a:lnTo>
                    <a:pt x="192" y="271"/>
                  </a:lnTo>
                  <a:lnTo>
                    <a:pt x="190" y="329"/>
                  </a:lnTo>
                  <a:lnTo>
                    <a:pt x="189" y="433"/>
                  </a:lnTo>
                  <a:lnTo>
                    <a:pt x="189" y="433"/>
                  </a:lnTo>
                  <a:lnTo>
                    <a:pt x="189" y="478"/>
                  </a:lnTo>
                  <a:lnTo>
                    <a:pt x="191" y="514"/>
                  </a:lnTo>
                  <a:lnTo>
                    <a:pt x="194" y="541"/>
                  </a:lnTo>
                  <a:lnTo>
                    <a:pt x="196" y="552"/>
                  </a:lnTo>
                  <a:lnTo>
                    <a:pt x="199" y="561"/>
                  </a:lnTo>
                  <a:lnTo>
                    <a:pt x="202" y="568"/>
                  </a:lnTo>
                  <a:lnTo>
                    <a:pt x="206" y="575"/>
                  </a:lnTo>
                  <a:lnTo>
                    <a:pt x="210" y="580"/>
                  </a:lnTo>
                  <a:lnTo>
                    <a:pt x="215" y="583"/>
                  </a:lnTo>
                  <a:lnTo>
                    <a:pt x="221" y="586"/>
                  </a:lnTo>
                  <a:lnTo>
                    <a:pt x="227" y="587"/>
                  </a:lnTo>
                  <a:lnTo>
                    <a:pt x="235" y="588"/>
                  </a:lnTo>
                  <a:lnTo>
                    <a:pt x="242" y="588"/>
                  </a:lnTo>
                  <a:lnTo>
                    <a:pt x="242" y="588"/>
                  </a:lnTo>
                  <a:lnTo>
                    <a:pt x="257" y="588"/>
                  </a:lnTo>
                  <a:lnTo>
                    <a:pt x="268" y="586"/>
                  </a:lnTo>
                  <a:lnTo>
                    <a:pt x="278" y="583"/>
                  </a:lnTo>
                  <a:lnTo>
                    <a:pt x="285" y="578"/>
                  </a:lnTo>
                  <a:lnTo>
                    <a:pt x="285" y="618"/>
                  </a:lnTo>
                  <a:lnTo>
                    <a:pt x="285" y="618"/>
                  </a:lnTo>
                  <a:lnTo>
                    <a:pt x="275" y="623"/>
                  </a:lnTo>
                  <a:lnTo>
                    <a:pt x="264" y="628"/>
                  </a:lnTo>
                  <a:lnTo>
                    <a:pt x="252" y="633"/>
                  </a:lnTo>
                  <a:lnTo>
                    <a:pt x="238" y="635"/>
                  </a:lnTo>
                  <a:lnTo>
                    <a:pt x="225" y="639"/>
                  </a:lnTo>
                  <a:lnTo>
                    <a:pt x="210" y="640"/>
                  </a:lnTo>
                  <a:lnTo>
                    <a:pt x="196" y="642"/>
                  </a:lnTo>
                  <a:lnTo>
                    <a:pt x="181" y="643"/>
                  </a:lnTo>
                  <a:lnTo>
                    <a:pt x="181" y="643"/>
                  </a:lnTo>
                  <a:lnTo>
                    <a:pt x="168" y="642"/>
                  </a:lnTo>
                  <a:lnTo>
                    <a:pt x="154" y="640"/>
                  </a:lnTo>
                  <a:lnTo>
                    <a:pt x="141" y="638"/>
                  </a:lnTo>
                  <a:lnTo>
                    <a:pt x="129" y="633"/>
                  </a:lnTo>
                  <a:lnTo>
                    <a:pt x="118" y="628"/>
                  </a:lnTo>
                  <a:lnTo>
                    <a:pt x="108" y="622"/>
                  </a:lnTo>
                  <a:lnTo>
                    <a:pt x="99" y="613"/>
                  </a:lnTo>
                  <a:lnTo>
                    <a:pt x="92" y="604"/>
                  </a:lnTo>
                  <a:lnTo>
                    <a:pt x="84" y="594"/>
                  </a:lnTo>
                  <a:lnTo>
                    <a:pt x="78" y="584"/>
                  </a:lnTo>
                  <a:lnTo>
                    <a:pt x="73" y="572"/>
                  </a:lnTo>
                  <a:lnTo>
                    <a:pt x="68" y="558"/>
                  </a:lnTo>
                  <a:lnTo>
                    <a:pt x="65" y="545"/>
                  </a:lnTo>
                  <a:lnTo>
                    <a:pt x="62" y="529"/>
                  </a:lnTo>
                  <a:lnTo>
                    <a:pt x="61" y="513"/>
                  </a:lnTo>
                  <a:lnTo>
                    <a:pt x="61" y="495"/>
                  </a:lnTo>
                  <a:lnTo>
                    <a:pt x="61" y="495"/>
                  </a:lnTo>
                  <a:lnTo>
                    <a:pt x="62" y="432"/>
                  </a:lnTo>
                  <a:lnTo>
                    <a:pt x="63" y="361"/>
                  </a:lnTo>
                  <a:lnTo>
                    <a:pt x="66" y="288"/>
                  </a:lnTo>
                  <a:lnTo>
                    <a:pt x="67" y="222"/>
                  </a:lnTo>
                  <a:lnTo>
                    <a:pt x="0" y="224"/>
                  </a:lnTo>
                  <a:lnTo>
                    <a:pt x="0" y="224"/>
                  </a:lnTo>
                  <a:lnTo>
                    <a:pt x="3" y="211"/>
                  </a:lnTo>
                  <a:lnTo>
                    <a:pt x="4" y="199"/>
                  </a:lnTo>
                  <a:lnTo>
                    <a:pt x="4" y="199"/>
                  </a:lnTo>
                  <a:lnTo>
                    <a:pt x="3" y="186"/>
                  </a:lnTo>
                  <a:lnTo>
                    <a:pt x="0" y="174"/>
                  </a:lnTo>
                  <a:lnTo>
                    <a:pt x="67" y="176"/>
                  </a:lnTo>
                  <a:lnTo>
                    <a:pt x="67" y="176"/>
                  </a:lnTo>
                  <a:lnTo>
                    <a:pt x="67" y="121"/>
                  </a:lnTo>
                  <a:lnTo>
                    <a:pt x="63" y="59"/>
                  </a:lnTo>
                  <a:lnTo>
                    <a:pt x="63" y="59"/>
                  </a:lnTo>
                  <a:lnTo>
                    <a:pt x="129" y="30"/>
                  </a:lnTo>
                  <a:lnTo>
                    <a:pt x="194" y="0"/>
                  </a:lnTo>
                  <a:lnTo>
                    <a:pt x="203" y="6"/>
                  </a:lnTo>
                  <a:lnTo>
                    <a:pt x="203" y="6"/>
                  </a:lnTo>
                  <a:lnTo>
                    <a:pt x="200" y="42"/>
                  </a:lnTo>
                  <a:lnTo>
                    <a:pt x="197" y="85"/>
                  </a:lnTo>
                  <a:lnTo>
                    <a:pt x="196" y="131"/>
                  </a:lnTo>
                  <a:lnTo>
                    <a:pt x="195" y="175"/>
                  </a:lnTo>
                  <a:lnTo>
                    <a:pt x="279" y="174"/>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5156201" y="377825"/>
              <a:ext cx="230188" cy="373063"/>
            </a:xfrm>
            <a:custGeom>
              <a:avLst/>
              <a:gdLst>
                <a:gd name="T0" fmla="*/ 131 w 291"/>
                <a:gd name="T1" fmla="*/ 128 h 471"/>
                <a:gd name="T2" fmla="*/ 144 w 291"/>
                <a:gd name="T3" fmla="*/ 97 h 471"/>
                <a:gd name="T4" fmla="*/ 158 w 291"/>
                <a:gd name="T5" fmla="*/ 71 h 471"/>
                <a:gd name="T6" fmla="*/ 174 w 291"/>
                <a:gd name="T7" fmla="*/ 48 h 471"/>
                <a:gd name="T8" fmla="*/ 191 w 291"/>
                <a:gd name="T9" fmla="*/ 31 h 471"/>
                <a:gd name="T10" fmla="*/ 210 w 291"/>
                <a:gd name="T11" fmla="*/ 17 h 471"/>
                <a:gd name="T12" fmla="*/ 230 w 291"/>
                <a:gd name="T13" fmla="*/ 7 h 471"/>
                <a:gd name="T14" fmla="*/ 252 w 291"/>
                <a:gd name="T15" fmla="*/ 3 h 471"/>
                <a:gd name="T16" fmla="*/ 275 w 291"/>
                <a:gd name="T17" fmla="*/ 0 h 471"/>
                <a:gd name="T18" fmla="*/ 291 w 291"/>
                <a:gd name="T19" fmla="*/ 1 h 471"/>
                <a:gd name="T20" fmla="*/ 288 w 291"/>
                <a:gd name="T21" fmla="*/ 16 h 471"/>
                <a:gd name="T22" fmla="*/ 284 w 291"/>
                <a:gd name="T23" fmla="*/ 50 h 471"/>
                <a:gd name="T24" fmla="*/ 284 w 291"/>
                <a:gd name="T25" fmla="*/ 69 h 471"/>
                <a:gd name="T26" fmla="*/ 286 w 291"/>
                <a:gd name="T27" fmla="*/ 133 h 471"/>
                <a:gd name="T28" fmla="*/ 277 w 291"/>
                <a:gd name="T29" fmla="*/ 140 h 471"/>
                <a:gd name="T30" fmla="*/ 255 w 291"/>
                <a:gd name="T31" fmla="*/ 130 h 471"/>
                <a:gd name="T32" fmla="*/ 229 w 291"/>
                <a:gd name="T33" fmla="*/ 127 h 471"/>
                <a:gd name="T34" fmla="*/ 217 w 291"/>
                <a:gd name="T35" fmla="*/ 128 h 471"/>
                <a:gd name="T36" fmla="*/ 199 w 291"/>
                <a:gd name="T37" fmla="*/ 132 h 471"/>
                <a:gd name="T38" fmla="*/ 182 w 291"/>
                <a:gd name="T39" fmla="*/ 139 h 471"/>
                <a:gd name="T40" fmla="*/ 167 w 291"/>
                <a:gd name="T41" fmla="*/ 149 h 471"/>
                <a:gd name="T42" fmla="*/ 154 w 291"/>
                <a:gd name="T43" fmla="*/ 163 h 471"/>
                <a:gd name="T44" fmla="*/ 146 w 291"/>
                <a:gd name="T45" fmla="*/ 177 h 471"/>
                <a:gd name="T46" fmla="*/ 139 w 291"/>
                <a:gd name="T47" fmla="*/ 194 h 471"/>
                <a:gd name="T48" fmla="*/ 136 w 291"/>
                <a:gd name="T49" fmla="*/ 212 h 471"/>
                <a:gd name="T50" fmla="*/ 136 w 291"/>
                <a:gd name="T51" fmla="*/ 259 h 471"/>
                <a:gd name="T52" fmla="*/ 136 w 291"/>
                <a:gd name="T53" fmla="*/ 316 h 471"/>
                <a:gd name="T54" fmla="*/ 139 w 291"/>
                <a:gd name="T55" fmla="*/ 421 h 471"/>
                <a:gd name="T56" fmla="*/ 143 w 291"/>
                <a:gd name="T57" fmla="*/ 471 h 471"/>
                <a:gd name="T58" fmla="*/ 93 w 291"/>
                <a:gd name="T59" fmla="*/ 466 h 471"/>
                <a:gd name="T60" fmla="*/ 72 w 291"/>
                <a:gd name="T61" fmla="*/ 466 h 471"/>
                <a:gd name="T62" fmla="*/ 31 w 291"/>
                <a:gd name="T63" fmla="*/ 468 h 471"/>
                <a:gd name="T64" fmla="*/ 0 w 291"/>
                <a:gd name="T65" fmla="*/ 471 h 471"/>
                <a:gd name="T66" fmla="*/ 7 w 291"/>
                <a:gd name="T67" fmla="*/ 370 h 471"/>
                <a:gd name="T68" fmla="*/ 8 w 291"/>
                <a:gd name="T69" fmla="*/ 259 h 471"/>
                <a:gd name="T70" fmla="*/ 8 w 291"/>
                <a:gd name="T71" fmla="*/ 221 h 471"/>
                <a:gd name="T72" fmla="*/ 7 w 291"/>
                <a:gd name="T73" fmla="*/ 112 h 471"/>
                <a:gd name="T74" fmla="*/ 0 w 291"/>
                <a:gd name="T75" fmla="*/ 10 h 471"/>
                <a:gd name="T76" fmla="*/ 33 w 291"/>
                <a:gd name="T77" fmla="*/ 12 h 471"/>
                <a:gd name="T78" fmla="*/ 66 w 291"/>
                <a:gd name="T79" fmla="*/ 15 h 471"/>
                <a:gd name="T80" fmla="*/ 82 w 291"/>
                <a:gd name="T81" fmla="*/ 14 h 471"/>
                <a:gd name="T82" fmla="*/ 132 w 291"/>
                <a:gd name="T83" fmla="*/ 1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1" h="471">
                  <a:moveTo>
                    <a:pt x="129" y="127"/>
                  </a:moveTo>
                  <a:lnTo>
                    <a:pt x="131" y="128"/>
                  </a:lnTo>
                  <a:lnTo>
                    <a:pt x="131" y="128"/>
                  </a:lnTo>
                  <a:lnTo>
                    <a:pt x="144" y="97"/>
                  </a:lnTo>
                  <a:lnTo>
                    <a:pt x="151" y="83"/>
                  </a:lnTo>
                  <a:lnTo>
                    <a:pt x="158" y="71"/>
                  </a:lnTo>
                  <a:lnTo>
                    <a:pt x="167" y="60"/>
                  </a:lnTo>
                  <a:lnTo>
                    <a:pt x="174" y="48"/>
                  </a:lnTo>
                  <a:lnTo>
                    <a:pt x="183" y="40"/>
                  </a:lnTo>
                  <a:lnTo>
                    <a:pt x="191" y="31"/>
                  </a:lnTo>
                  <a:lnTo>
                    <a:pt x="200" y="24"/>
                  </a:lnTo>
                  <a:lnTo>
                    <a:pt x="210" y="17"/>
                  </a:lnTo>
                  <a:lnTo>
                    <a:pt x="220" y="12"/>
                  </a:lnTo>
                  <a:lnTo>
                    <a:pt x="230" y="7"/>
                  </a:lnTo>
                  <a:lnTo>
                    <a:pt x="241" y="4"/>
                  </a:lnTo>
                  <a:lnTo>
                    <a:pt x="252" y="3"/>
                  </a:lnTo>
                  <a:lnTo>
                    <a:pt x="263" y="0"/>
                  </a:lnTo>
                  <a:lnTo>
                    <a:pt x="275" y="0"/>
                  </a:lnTo>
                  <a:lnTo>
                    <a:pt x="275" y="0"/>
                  </a:lnTo>
                  <a:lnTo>
                    <a:pt x="291" y="1"/>
                  </a:lnTo>
                  <a:lnTo>
                    <a:pt x="291" y="1"/>
                  </a:lnTo>
                  <a:lnTo>
                    <a:pt x="288" y="16"/>
                  </a:lnTo>
                  <a:lnTo>
                    <a:pt x="286" y="31"/>
                  </a:lnTo>
                  <a:lnTo>
                    <a:pt x="284" y="50"/>
                  </a:lnTo>
                  <a:lnTo>
                    <a:pt x="284" y="69"/>
                  </a:lnTo>
                  <a:lnTo>
                    <a:pt x="284" y="69"/>
                  </a:lnTo>
                  <a:lnTo>
                    <a:pt x="284" y="101"/>
                  </a:lnTo>
                  <a:lnTo>
                    <a:pt x="286" y="133"/>
                  </a:lnTo>
                  <a:lnTo>
                    <a:pt x="277" y="140"/>
                  </a:lnTo>
                  <a:lnTo>
                    <a:pt x="277" y="140"/>
                  </a:lnTo>
                  <a:lnTo>
                    <a:pt x="267" y="135"/>
                  </a:lnTo>
                  <a:lnTo>
                    <a:pt x="255" y="130"/>
                  </a:lnTo>
                  <a:lnTo>
                    <a:pt x="242" y="128"/>
                  </a:lnTo>
                  <a:lnTo>
                    <a:pt x="229" y="127"/>
                  </a:lnTo>
                  <a:lnTo>
                    <a:pt x="229" y="127"/>
                  </a:lnTo>
                  <a:lnTo>
                    <a:pt x="217" y="128"/>
                  </a:lnTo>
                  <a:lnTo>
                    <a:pt x="208" y="129"/>
                  </a:lnTo>
                  <a:lnTo>
                    <a:pt x="199" y="132"/>
                  </a:lnTo>
                  <a:lnTo>
                    <a:pt x="189" y="134"/>
                  </a:lnTo>
                  <a:lnTo>
                    <a:pt x="182" y="139"/>
                  </a:lnTo>
                  <a:lnTo>
                    <a:pt x="174" y="144"/>
                  </a:lnTo>
                  <a:lnTo>
                    <a:pt x="167" y="149"/>
                  </a:lnTo>
                  <a:lnTo>
                    <a:pt x="160" y="155"/>
                  </a:lnTo>
                  <a:lnTo>
                    <a:pt x="154" y="163"/>
                  </a:lnTo>
                  <a:lnTo>
                    <a:pt x="149" y="169"/>
                  </a:lnTo>
                  <a:lnTo>
                    <a:pt x="146" y="177"/>
                  </a:lnTo>
                  <a:lnTo>
                    <a:pt x="142" y="185"/>
                  </a:lnTo>
                  <a:lnTo>
                    <a:pt x="139" y="194"/>
                  </a:lnTo>
                  <a:lnTo>
                    <a:pt x="137" y="202"/>
                  </a:lnTo>
                  <a:lnTo>
                    <a:pt x="136" y="212"/>
                  </a:lnTo>
                  <a:lnTo>
                    <a:pt x="136" y="221"/>
                  </a:lnTo>
                  <a:lnTo>
                    <a:pt x="136" y="259"/>
                  </a:lnTo>
                  <a:lnTo>
                    <a:pt x="136" y="259"/>
                  </a:lnTo>
                  <a:lnTo>
                    <a:pt x="136" y="316"/>
                  </a:lnTo>
                  <a:lnTo>
                    <a:pt x="137" y="370"/>
                  </a:lnTo>
                  <a:lnTo>
                    <a:pt x="139" y="421"/>
                  </a:lnTo>
                  <a:lnTo>
                    <a:pt x="143" y="471"/>
                  </a:lnTo>
                  <a:lnTo>
                    <a:pt x="143" y="471"/>
                  </a:lnTo>
                  <a:lnTo>
                    <a:pt x="112" y="468"/>
                  </a:lnTo>
                  <a:lnTo>
                    <a:pt x="93" y="466"/>
                  </a:lnTo>
                  <a:lnTo>
                    <a:pt x="72" y="466"/>
                  </a:lnTo>
                  <a:lnTo>
                    <a:pt x="72" y="466"/>
                  </a:lnTo>
                  <a:lnTo>
                    <a:pt x="50" y="466"/>
                  </a:lnTo>
                  <a:lnTo>
                    <a:pt x="31" y="468"/>
                  </a:lnTo>
                  <a:lnTo>
                    <a:pt x="0" y="471"/>
                  </a:lnTo>
                  <a:lnTo>
                    <a:pt x="0" y="471"/>
                  </a:lnTo>
                  <a:lnTo>
                    <a:pt x="4" y="421"/>
                  </a:lnTo>
                  <a:lnTo>
                    <a:pt x="7" y="370"/>
                  </a:lnTo>
                  <a:lnTo>
                    <a:pt x="8" y="316"/>
                  </a:lnTo>
                  <a:lnTo>
                    <a:pt x="8" y="259"/>
                  </a:lnTo>
                  <a:lnTo>
                    <a:pt x="8" y="221"/>
                  </a:lnTo>
                  <a:lnTo>
                    <a:pt x="8" y="221"/>
                  </a:lnTo>
                  <a:lnTo>
                    <a:pt x="8" y="165"/>
                  </a:lnTo>
                  <a:lnTo>
                    <a:pt x="7" y="112"/>
                  </a:lnTo>
                  <a:lnTo>
                    <a:pt x="4" y="60"/>
                  </a:lnTo>
                  <a:lnTo>
                    <a:pt x="0" y="10"/>
                  </a:lnTo>
                  <a:lnTo>
                    <a:pt x="0" y="10"/>
                  </a:lnTo>
                  <a:lnTo>
                    <a:pt x="33" y="12"/>
                  </a:lnTo>
                  <a:lnTo>
                    <a:pt x="50" y="14"/>
                  </a:lnTo>
                  <a:lnTo>
                    <a:pt x="66" y="15"/>
                  </a:lnTo>
                  <a:lnTo>
                    <a:pt x="66" y="15"/>
                  </a:lnTo>
                  <a:lnTo>
                    <a:pt x="82" y="14"/>
                  </a:lnTo>
                  <a:lnTo>
                    <a:pt x="98" y="12"/>
                  </a:lnTo>
                  <a:lnTo>
                    <a:pt x="132" y="10"/>
                  </a:lnTo>
                  <a:lnTo>
                    <a:pt x="129" y="127"/>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noEditPoints="1"/>
            </p:cNvSpPr>
            <p:nvPr/>
          </p:nvSpPr>
          <p:spPr bwMode="auto">
            <a:xfrm>
              <a:off x="5410201" y="374650"/>
              <a:ext cx="328613" cy="385763"/>
            </a:xfrm>
            <a:custGeom>
              <a:avLst/>
              <a:gdLst>
                <a:gd name="T0" fmla="*/ 142 w 416"/>
                <a:gd name="T1" fmla="*/ 243 h 486"/>
                <a:gd name="T2" fmla="*/ 143 w 416"/>
                <a:gd name="T3" fmla="*/ 280 h 486"/>
                <a:gd name="T4" fmla="*/ 149 w 416"/>
                <a:gd name="T5" fmla="*/ 315 h 486"/>
                <a:gd name="T6" fmla="*/ 159 w 416"/>
                <a:gd name="T7" fmla="*/ 346 h 486"/>
                <a:gd name="T8" fmla="*/ 173 w 416"/>
                <a:gd name="T9" fmla="*/ 372 h 486"/>
                <a:gd name="T10" fmla="*/ 190 w 416"/>
                <a:gd name="T11" fmla="*/ 394 h 486"/>
                <a:gd name="T12" fmla="*/ 212 w 416"/>
                <a:gd name="T13" fmla="*/ 410 h 486"/>
                <a:gd name="T14" fmla="*/ 239 w 416"/>
                <a:gd name="T15" fmla="*/ 420 h 486"/>
                <a:gd name="T16" fmla="*/ 270 w 416"/>
                <a:gd name="T17" fmla="*/ 424 h 486"/>
                <a:gd name="T18" fmla="*/ 286 w 416"/>
                <a:gd name="T19" fmla="*/ 423 h 486"/>
                <a:gd name="T20" fmla="*/ 317 w 416"/>
                <a:gd name="T21" fmla="*/ 418 h 486"/>
                <a:gd name="T22" fmla="*/ 346 w 416"/>
                <a:gd name="T23" fmla="*/ 406 h 486"/>
                <a:gd name="T24" fmla="*/ 374 w 416"/>
                <a:gd name="T25" fmla="*/ 390 h 486"/>
                <a:gd name="T26" fmla="*/ 399 w 416"/>
                <a:gd name="T27" fmla="*/ 389 h 486"/>
                <a:gd name="T28" fmla="*/ 377 w 416"/>
                <a:gd name="T29" fmla="*/ 442 h 486"/>
                <a:gd name="T30" fmla="*/ 351 w 416"/>
                <a:gd name="T31" fmla="*/ 460 h 486"/>
                <a:gd name="T32" fmla="*/ 319 w 416"/>
                <a:gd name="T33" fmla="*/ 473 h 486"/>
                <a:gd name="T34" fmla="*/ 281 w 416"/>
                <a:gd name="T35" fmla="*/ 482 h 486"/>
                <a:gd name="T36" fmla="*/ 232 w 416"/>
                <a:gd name="T37" fmla="*/ 486 h 486"/>
                <a:gd name="T38" fmla="*/ 209 w 416"/>
                <a:gd name="T39" fmla="*/ 485 h 486"/>
                <a:gd name="T40" fmla="*/ 164 w 416"/>
                <a:gd name="T41" fmla="*/ 477 h 486"/>
                <a:gd name="T42" fmla="*/ 123 w 416"/>
                <a:gd name="T43" fmla="*/ 463 h 486"/>
                <a:gd name="T44" fmla="*/ 86 w 416"/>
                <a:gd name="T45" fmla="*/ 441 h 486"/>
                <a:gd name="T46" fmla="*/ 55 w 416"/>
                <a:gd name="T47" fmla="*/ 411 h 486"/>
                <a:gd name="T48" fmla="*/ 29 w 416"/>
                <a:gd name="T49" fmla="*/ 374 h 486"/>
                <a:gd name="T50" fmla="*/ 12 w 416"/>
                <a:gd name="T51" fmla="*/ 328 h 486"/>
                <a:gd name="T52" fmla="*/ 2 w 416"/>
                <a:gd name="T53" fmla="*/ 275 h 486"/>
                <a:gd name="T54" fmla="*/ 0 w 416"/>
                <a:gd name="T55" fmla="*/ 244 h 486"/>
                <a:gd name="T56" fmla="*/ 4 w 416"/>
                <a:gd name="T57" fmla="*/ 187 h 486"/>
                <a:gd name="T58" fmla="*/ 17 w 416"/>
                <a:gd name="T59" fmla="*/ 136 h 486"/>
                <a:gd name="T60" fmla="*/ 36 w 416"/>
                <a:gd name="T61" fmla="*/ 94 h 486"/>
                <a:gd name="T62" fmla="*/ 62 w 416"/>
                <a:gd name="T63" fmla="*/ 60 h 486"/>
                <a:gd name="T64" fmla="*/ 96 w 416"/>
                <a:gd name="T65" fmla="*/ 33 h 486"/>
                <a:gd name="T66" fmla="*/ 133 w 416"/>
                <a:gd name="T67" fmla="*/ 14 h 486"/>
                <a:gd name="T68" fmla="*/ 175 w 416"/>
                <a:gd name="T69" fmla="*/ 3 h 486"/>
                <a:gd name="T70" fmla="*/ 221 w 416"/>
                <a:gd name="T71" fmla="*/ 0 h 486"/>
                <a:gd name="T72" fmla="*/ 245 w 416"/>
                <a:gd name="T73" fmla="*/ 0 h 486"/>
                <a:gd name="T74" fmla="*/ 286 w 416"/>
                <a:gd name="T75" fmla="*/ 7 h 486"/>
                <a:gd name="T76" fmla="*/ 322 w 416"/>
                <a:gd name="T77" fmla="*/ 22 h 486"/>
                <a:gd name="T78" fmla="*/ 353 w 416"/>
                <a:gd name="T79" fmla="*/ 43 h 486"/>
                <a:gd name="T80" fmla="*/ 377 w 416"/>
                <a:gd name="T81" fmla="*/ 70 h 486"/>
                <a:gd name="T82" fmla="*/ 396 w 416"/>
                <a:gd name="T83" fmla="*/ 104 h 486"/>
                <a:gd name="T84" fmla="*/ 408 w 416"/>
                <a:gd name="T85" fmla="*/ 142 h 486"/>
                <a:gd name="T86" fmla="*/ 415 w 416"/>
                <a:gd name="T87" fmla="*/ 187 h 486"/>
                <a:gd name="T88" fmla="*/ 416 w 416"/>
                <a:gd name="T89" fmla="*/ 210 h 486"/>
                <a:gd name="T90" fmla="*/ 415 w 416"/>
                <a:gd name="T91" fmla="*/ 243 h 486"/>
                <a:gd name="T92" fmla="*/ 288 w 416"/>
                <a:gd name="T93" fmla="*/ 199 h 486"/>
                <a:gd name="T94" fmla="*/ 287 w 416"/>
                <a:gd name="T95" fmla="*/ 166 h 486"/>
                <a:gd name="T96" fmla="*/ 278 w 416"/>
                <a:gd name="T97" fmla="*/ 107 h 486"/>
                <a:gd name="T98" fmla="*/ 271 w 416"/>
                <a:gd name="T99" fmla="*/ 85 h 486"/>
                <a:gd name="T100" fmla="*/ 261 w 416"/>
                <a:gd name="T101" fmla="*/ 67 h 486"/>
                <a:gd name="T102" fmla="*/ 250 w 416"/>
                <a:gd name="T103" fmla="*/ 53 h 486"/>
                <a:gd name="T104" fmla="*/ 235 w 416"/>
                <a:gd name="T105" fmla="*/ 45 h 486"/>
                <a:gd name="T106" fmla="*/ 217 w 416"/>
                <a:gd name="T107" fmla="*/ 42 h 486"/>
                <a:gd name="T108" fmla="*/ 208 w 416"/>
                <a:gd name="T109" fmla="*/ 43 h 486"/>
                <a:gd name="T110" fmla="*/ 190 w 416"/>
                <a:gd name="T111" fmla="*/ 50 h 486"/>
                <a:gd name="T112" fmla="*/ 175 w 416"/>
                <a:gd name="T113" fmla="*/ 64 h 486"/>
                <a:gd name="T114" fmla="*/ 164 w 416"/>
                <a:gd name="T115" fmla="*/ 83 h 486"/>
                <a:gd name="T116" fmla="*/ 155 w 416"/>
                <a:gd name="T117" fmla="*/ 105 h 486"/>
                <a:gd name="T118" fmla="*/ 147 w 416"/>
                <a:gd name="T119" fmla="*/ 143 h 486"/>
                <a:gd name="T120" fmla="*/ 142 w 416"/>
                <a:gd name="T121" fmla="*/ 19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6" h="486">
                  <a:moveTo>
                    <a:pt x="142" y="243"/>
                  </a:moveTo>
                  <a:lnTo>
                    <a:pt x="142" y="243"/>
                  </a:lnTo>
                  <a:lnTo>
                    <a:pt x="142" y="261"/>
                  </a:lnTo>
                  <a:lnTo>
                    <a:pt x="143" y="280"/>
                  </a:lnTo>
                  <a:lnTo>
                    <a:pt x="146" y="297"/>
                  </a:lnTo>
                  <a:lnTo>
                    <a:pt x="149" y="315"/>
                  </a:lnTo>
                  <a:lnTo>
                    <a:pt x="153" y="329"/>
                  </a:lnTo>
                  <a:lnTo>
                    <a:pt x="159" y="346"/>
                  </a:lnTo>
                  <a:lnTo>
                    <a:pt x="165" y="359"/>
                  </a:lnTo>
                  <a:lnTo>
                    <a:pt x="173" y="372"/>
                  </a:lnTo>
                  <a:lnTo>
                    <a:pt x="180" y="383"/>
                  </a:lnTo>
                  <a:lnTo>
                    <a:pt x="190" y="394"/>
                  </a:lnTo>
                  <a:lnTo>
                    <a:pt x="201" y="403"/>
                  </a:lnTo>
                  <a:lnTo>
                    <a:pt x="212" y="410"/>
                  </a:lnTo>
                  <a:lnTo>
                    <a:pt x="225" y="416"/>
                  </a:lnTo>
                  <a:lnTo>
                    <a:pt x="239" y="420"/>
                  </a:lnTo>
                  <a:lnTo>
                    <a:pt x="253" y="423"/>
                  </a:lnTo>
                  <a:lnTo>
                    <a:pt x="270" y="424"/>
                  </a:lnTo>
                  <a:lnTo>
                    <a:pt x="270" y="424"/>
                  </a:lnTo>
                  <a:lnTo>
                    <a:pt x="286" y="423"/>
                  </a:lnTo>
                  <a:lnTo>
                    <a:pt x="302" y="421"/>
                  </a:lnTo>
                  <a:lnTo>
                    <a:pt x="317" y="418"/>
                  </a:lnTo>
                  <a:lnTo>
                    <a:pt x="332" y="413"/>
                  </a:lnTo>
                  <a:lnTo>
                    <a:pt x="346" y="406"/>
                  </a:lnTo>
                  <a:lnTo>
                    <a:pt x="360" y="399"/>
                  </a:lnTo>
                  <a:lnTo>
                    <a:pt x="374" y="390"/>
                  </a:lnTo>
                  <a:lnTo>
                    <a:pt x="386" y="380"/>
                  </a:lnTo>
                  <a:lnTo>
                    <a:pt x="399" y="389"/>
                  </a:lnTo>
                  <a:lnTo>
                    <a:pt x="377" y="442"/>
                  </a:lnTo>
                  <a:lnTo>
                    <a:pt x="377" y="442"/>
                  </a:lnTo>
                  <a:lnTo>
                    <a:pt x="365" y="451"/>
                  </a:lnTo>
                  <a:lnTo>
                    <a:pt x="351" y="460"/>
                  </a:lnTo>
                  <a:lnTo>
                    <a:pt x="337" y="467"/>
                  </a:lnTo>
                  <a:lnTo>
                    <a:pt x="319" y="473"/>
                  </a:lnTo>
                  <a:lnTo>
                    <a:pt x="301" y="478"/>
                  </a:lnTo>
                  <a:lnTo>
                    <a:pt x="281" y="482"/>
                  </a:lnTo>
                  <a:lnTo>
                    <a:pt x="257" y="485"/>
                  </a:lnTo>
                  <a:lnTo>
                    <a:pt x="232" y="486"/>
                  </a:lnTo>
                  <a:lnTo>
                    <a:pt x="232" y="486"/>
                  </a:lnTo>
                  <a:lnTo>
                    <a:pt x="209" y="485"/>
                  </a:lnTo>
                  <a:lnTo>
                    <a:pt x="186" y="482"/>
                  </a:lnTo>
                  <a:lnTo>
                    <a:pt x="164" y="477"/>
                  </a:lnTo>
                  <a:lnTo>
                    <a:pt x="143" y="471"/>
                  </a:lnTo>
                  <a:lnTo>
                    <a:pt x="123" y="463"/>
                  </a:lnTo>
                  <a:lnTo>
                    <a:pt x="105" y="454"/>
                  </a:lnTo>
                  <a:lnTo>
                    <a:pt x="86" y="441"/>
                  </a:lnTo>
                  <a:lnTo>
                    <a:pt x="70" y="427"/>
                  </a:lnTo>
                  <a:lnTo>
                    <a:pt x="55" y="411"/>
                  </a:lnTo>
                  <a:lnTo>
                    <a:pt x="41" y="394"/>
                  </a:lnTo>
                  <a:lnTo>
                    <a:pt x="29" y="374"/>
                  </a:lnTo>
                  <a:lnTo>
                    <a:pt x="19" y="352"/>
                  </a:lnTo>
                  <a:lnTo>
                    <a:pt x="12" y="328"/>
                  </a:lnTo>
                  <a:lnTo>
                    <a:pt x="5" y="302"/>
                  </a:lnTo>
                  <a:lnTo>
                    <a:pt x="2" y="275"/>
                  </a:lnTo>
                  <a:lnTo>
                    <a:pt x="0" y="244"/>
                  </a:lnTo>
                  <a:lnTo>
                    <a:pt x="0" y="244"/>
                  </a:lnTo>
                  <a:lnTo>
                    <a:pt x="2" y="214"/>
                  </a:lnTo>
                  <a:lnTo>
                    <a:pt x="4" y="187"/>
                  </a:lnTo>
                  <a:lnTo>
                    <a:pt x="10" y="161"/>
                  </a:lnTo>
                  <a:lnTo>
                    <a:pt x="17" y="136"/>
                  </a:lnTo>
                  <a:lnTo>
                    <a:pt x="26" y="115"/>
                  </a:lnTo>
                  <a:lnTo>
                    <a:pt x="36" y="94"/>
                  </a:lnTo>
                  <a:lnTo>
                    <a:pt x="49" y="76"/>
                  </a:lnTo>
                  <a:lnTo>
                    <a:pt x="62" y="60"/>
                  </a:lnTo>
                  <a:lnTo>
                    <a:pt x="79" y="45"/>
                  </a:lnTo>
                  <a:lnTo>
                    <a:pt x="96" y="33"/>
                  </a:lnTo>
                  <a:lnTo>
                    <a:pt x="113" y="23"/>
                  </a:lnTo>
                  <a:lnTo>
                    <a:pt x="133" y="14"/>
                  </a:lnTo>
                  <a:lnTo>
                    <a:pt x="154" y="8"/>
                  </a:lnTo>
                  <a:lnTo>
                    <a:pt x="175" y="3"/>
                  </a:lnTo>
                  <a:lnTo>
                    <a:pt x="198" y="1"/>
                  </a:lnTo>
                  <a:lnTo>
                    <a:pt x="221" y="0"/>
                  </a:lnTo>
                  <a:lnTo>
                    <a:pt x="221" y="0"/>
                  </a:lnTo>
                  <a:lnTo>
                    <a:pt x="245" y="0"/>
                  </a:lnTo>
                  <a:lnTo>
                    <a:pt x="266" y="3"/>
                  </a:lnTo>
                  <a:lnTo>
                    <a:pt x="286" y="7"/>
                  </a:lnTo>
                  <a:lnTo>
                    <a:pt x="304" y="13"/>
                  </a:lnTo>
                  <a:lnTo>
                    <a:pt x="322" y="22"/>
                  </a:lnTo>
                  <a:lnTo>
                    <a:pt x="338" y="32"/>
                  </a:lnTo>
                  <a:lnTo>
                    <a:pt x="353" y="43"/>
                  </a:lnTo>
                  <a:lnTo>
                    <a:pt x="365" y="55"/>
                  </a:lnTo>
                  <a:lnTo>
                    <a:pt x="377" y="70"/>
                  </a:lnTo>
                  <a:lnTo>
                    <a:pt x="387" y="85"/>
                  </a:lnTo>
                  <a:lnTo>
                    <a:pt x="396" y="104"/>
                  </a:lnTo>
                  <a:lnTo>
                    <a:pt x="403" y="122"/>
                  </a:lnTo>
                  <a:lnTo>
                    <a:pt x="408" y="142"/>
                  </a:lnTo>
                  <a:lnTo>
                    <a:pt x="412" y="163"/>
                  </a:lnTo>
                  <a:lnTo>
                    <a:pt x="415" y="187"/>
                  </a:lnTo>
                  <a:lnTo>
                    <a:pt x="416" y="210"/>
                  </a:lnTo>
                  <a:lnTo>
                    <a:pt x="416" y="210"/>
                  </a:lnTo>
                  <a:lnTo>
                    <a:pt x="416" y="230"/>
                  </a:lnTo>
                  <a:lnTo>
                    <a:pt x="415" y="243"/>
                  </a:lnTo>
                  <a:lnTo>
                    <a:pt x="142" y="243"/>
                  </a:lnTo>
                  <a:close/>
                  <a:moveTo>
                    <a:pt x="288" y="199"/>
                  </a:moveTo>
                  <a:lnTo>
                    <a:pt x="288" y="199"/>
                  </a:lnTo>
                  <a:lnTo>
                    <a:pt x="287" y="166"/>
                  </a:lnTo>
                  <a:lnTo>
                    <a:pt x="283" y="135"/>
                  </a:lnTo>
                  <a:lnTo>
                    <a:pt x="278" y="107"/>
                  </a:lnTo>
                  <a:lnTo>
                    <a:pt x="275" y="96"/>
                  </a:lnTo>
                  <a:lnTo>
                    <a:pt x="271" y="85"/>
                  </a:lnTo>
                  <a:lnTo>
                    <a:pt x="266" y="75"/>
                  </a:lnTo>
                  <a:lnTo>
                    <a:pt x="261" y="67"/>
                  </a:lnTo>
                  <a:lnTo>
                    <a:pt x="256" y="59"/>
                  </a:lnTo>
                  <a:lnTo>
                    <a:pt x="250" y="53"/>
                  </a:lnTo>
                  <a:lnTo>
                    <a:pt x="242" y="48"/>
                  </a:lnTo>
                  <a:lnTo>
                    <a:pt x="235" y="45"/>
                  </a:lnTo>
                  <a:lnTo>
                    <a:pt x="226" y="43"/>
                  </a:lnTo>
                  <a:lnTo>
                    <a:pt x="217" y="42"/>
                  </a:lnTo>
                  <a:lnTo>
                    <a:pt x="217" y="42"/>
                  </a:lnTo>
                  <a:lnTo>
                    <a:pt x="208" y="43"/>
                  </a:lnTo>
                  <a:lnTo>
                    <a:pt x="199" y="45"/>
                  </a:lnTo>
                  <a:lnTo>
                    <a:pt x="190" y="50"/>
                  </a:lnTo>
                  <a:lnTo>
                    <a:pt x="183" y="57"/>
                  </a:lnTo>
                  <a:lnTo>
                    <a:pt x="175" y="64"/>
                  </a:lnTo>
                  <a:lnTo>
                    <a:pt x="169" y="73"/>
                  </a:lnTo>
                  <a:lnTo>
                    <a:pt x="164" y="83"/>
                  </a:lnTo>
                  <a:lnTo>
                    <a:pt x="159" y="93"/>
                  </a:lnTo>
                  <a:lnTo>
                    <a:pt x="155" y="105"/>
                  </a:lnTo>
                  <a:lnTo>
                    <a:pt x="152" y="117"/>
                  </a:lnTo>
                  <a:lnTo>
                    <a:pt x="147" y="143"/>
                  </a:lnTo>
                  <a:lnTo>
                    <a:pt x="143" y="172"/>
                  </a:lnTo>
                  <a:lnTo>
                    <a:pt x="142" y="199"/>
                  </a:lnTo>
                  <a:lnTo>
                    <a:pt x="288" y="199"/>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noEditPoints="1"/>
            </p:cNvSpPr>
            <p:nvPr/>
          </p:nvSpPr>
          <p:spPr bwMode="auto">
            <a:xfrm>
              <a:off x="5775326" y="374650"/>
              <a:ext cx="347663" cy="385763"/>
            </a:xfrm>
            <a:custGeom>
              <a:avLst/>
              <a:gdLst>
                <a:gd name="T0" fmla="*/ 52 w 439"/>
                <a:gd name="T1" fmla="*/ 50 h 486"/>
                <a:gd name="T2" fmla="*/ 119 w 439"/>
                <a:gd name="T3" fmla="*/ 17 h 486"/>
                <a:gd name="T4" fmla="*/ 188 w 439"/>
                <a:gd name="T5" fmla="*/ 1 h 486"/>
                <a:gd name="T6" fmla="*/ 229 w 439"/>
                <a:gd name="T7" fmla="*/ 0 h 486"/>
                <a:gd name="T8" fmla="*/ 280 w 439"/>
                <a:gd name="T9" fmla="*/ 8 h 486"/>
                <a:gd name="T10" fmla="*/ 323 w 439"/>
                <a:gd name="T11" fmla="*/ 26 h 486"/>
                <a:gd name="T12" fmla="*/ 357 w 439"/>
                <a:gd name="T13" fmla="*/ 57 h 486"/>
                <a:gd name="T14" fmla="*/ 378 w 439"/>
                <a:gd name="T15" fmla="*/ 99 h 486"/>
                <a:gd name="T16" fmla="*/ 385 w 439"/>
                <a:gd name="T17" fmla="*/ 155 h 486"/>
                <a:gd name="T18" fmla="*/ 384 w 439"/>
                <a:gd name="T19" fmla="*/ 267 h 486"/>
                <a:gd name="T20" fmla="*/ 383 w 439"/>
                <a:gd name="T21" fmla="*/ 391 h 486"/>
                <a:gd name="T22" fmla="*/ 393 w 439"/>
                <a:gd name="T23" fmla="*/ 423 h 486"/>
                <a:gd name="T24" fmla="*/ 404 w 439"/>
                <a:gd name="T25" fmla="*/ 432 h 486"/>
                <a:gd name="T26" fmla="*/ 439 w 439"/>
                <a:gd name="T27" fmla="*/ 437 h 486"/>
                <a:gd name="T28" fmla="*/ 414 w 439"/>
                <a:gd name="T29" fmla="*/ 472 h 486"/>
                <a:gd name="T30" fmla="*/ 372 w 439"/>
                <a:gd name="T31" fmla="*/ 485 h 486"/>
                <a:gd name="T32" fmla="*/ 334 w 439"/>
                <a:gd name="T33" fmla="*/ 485 h 486"/>
                <a:gd name="T34" fmla="*/ 293 w 439"/>
                <a:gd name="T35" fmla="*/ 467 h 486"/>
                <a:gd name="T36" fmla="*/ 266 w 439"/>
                <a:gd name="T37" fmla="*/ 431 h 486"/>
                <a:gd name="T38" fmla="*/ 249 w 439"/>
                <a:gd name="T39" fmla="*/ 430 h 486"/>
                <a:gd name="T40" fmla="*/ 209 w 439"/>
                <a:gd name="T41" fmla="*/ 466 h 486"/>
                <a:gd name="T42" fmla="*/ 157 w 439"/>
                <a:gd name="T43" fmla="*/ 485 h 486"/>
                <a:gd name="T44" fmla="*/ 119 w 439"/>
                <a:gd name="T45" fmla="*/ 485 h 486"/>
                <a:gd name="T46" fmla="*/ 74 w 439"/>
                <a:gd name="T47" fmla="*/ 475 h 486"/>
                <a:gd name="T48" fmla="*/ 40 w 439"/>
                <a:gd name="T49" fmla="*/ 455 h 486"/>
                <a:gd name="T50" fmla="*/ 17 w 439"/>
                <a:gd name="T51" fmla="*/ 427 h 486"/>
                <a:gd name="T52" fmla="*/ 4 w 439"/>
                <a:gd name="T53" fmla="*/ 395 h 486"/>
                <a:gd name="T54" fmla="*/ 0 w 439"/>
                <a:gd name="T55" fmla="*/ 360 h 486"/>
                <a:gd name="T56" fmla="*/ 2 w 439"/>
                <a:gd name="T57" fmla="*/ 332 h 486"/>
                <a:gd name="T58" fmla="*/ 16 w 439"/>
                <a:gd name="T59" fmla="*/ 296 h 486"/>
                <a:gd name="T60" fmla="*/ 38 w 439"/>
                <a:gd name="T61" fmla="*/ 267 h 486"/>
                <a:gd name="T62" fmla="*/ 70 w 439"/>
                <a:gd name="T63" fmla="*/ 246 h 486"/>
                <a:gd name="T64" fmla="*/ 110 w 439"/>
                <a:gd name="T65" fmla="*/ 230 h 486"/>
                <a:gd name="T66" fmla="*/ 177 w 439"/>
                <a:gd name="T67" fmla="*/ 213 h 486"/>
                <a:gd name="T68" fmla="*/ 239 w 439"/>
                <a:gd name="T69" fmla="*/ 191 h 486"/>
                <a:gd name="T70" fmla="*/ 251 w 439"/>
                <a:gd name="T71" fmla="*/ 179 h 486"/>
                <a:gd name="T72" fmla="*/ 257 w 439"/>
                <a:gd name="T73" fmla="*/ 153 h 486"/>
                <a:gd name="T74" fmla="*/ 255 w 439"/>
                <a:gd name="T75" fmla="*/ 137 h 486"/>
                <a:gd name="T76" fmla="*/ 248 w 439"/>
                <a:gd name="T77" fmla="*/ 114 h 486"/>
                <a:gd name="T78" fmla="*/ 233 w 439"/>
                <a:gd name="T79" fmla="*/ 95 h 486"/>
                <a:gd name="T80" fmla="*/ 212 w 439"/>
                <a:gd name="T81" fmla="*/ 80 h 486"/>
                <a:gd name="T82" fmla="*/ 186 w 439"/>
                <a:gd name="T83" fmla="*/ 73 h 486"/>
                <a:gd name="T84" fmla="*/ 166 w 439"/>
                <a:gd name="T85" fmla="*/ 70 h 486"/>
                <a:gd name="T86" fmla="*/ 115 w 439"/>
                <a:gd name="T87" fmla="*/ 80 h 486"/>
                <a:gd name="T88" fmla="*/ 70 w 439"/>
                <a:gd name="T89" fmla="*/ 104 h 486"/>
                <a:gd name="T90" fmla="*/ 44 w 439"/>
                <a:gd name="T91" fmla="*/ 124 h 486"/>
                <a:gd name="T92" fmla="*/ 259 w 439"/>
                <a:gd name="T93" fmla="*/ 225 h 486"/>
                <a:gd name="T94" fmla="*/ 217 w 439"/>
                <a:gd name="T95" fmla="*/ 244 h 486"/>
                <a:gd name="T96" fmla="*/ 176 w 439"/>
                <a:gd name="T97" fmla="*/ 261 h 486"/>
                <a:gd name="T98" fmla="*/ 151 w 439"/>
                <a:gd name="T99" fmla="*/ 282 h 486"/>
                <a:gd name="T100" fmla="*/ 136 w 439"/>
                <a:gd name="T101" fmla="*/ 316 h 486"/>
                <a:gd name="T102" fmla="*/ 133 w 439"/>
                <a:gd name="T103" fmla="*/ 347 h 486"/>
                <a:gd name="T104" fmla="*/ 141 w 439"/>
                <a:gd name="T105" fmla="*/ 390 h 486"/>
                <a:gd name="T106" fmla="*/ 164 w 439"/>
                <a:gd name="T107" fmla="*/ 415 h 486"/>
                <a:gd name="T108" fmla="*/ 188 w 439"/>
                <a:gd name="T109" fmla="*/ 420 h 486"/>
                <a:gd name="T110" fmla="*/ 209 w 439"/>
                <a:gd name="T111" fmla="*/ 416 h 486"/>
                <a:gd name="T112" fmla="*/ 228 w 439"/>
                <a:gd name="T113" fmla="*/ 406 h 486"/>
                <a:gd name="T114" fmla="*/ 243 w 439"/>
                <a:gd name="T115" fmla="*/ 389 h 486"/>
                <a:gd name="T116" fmla="*/ 253 w 439"/>
                <a:gd name="T117" fmla="*/ 367 h 486"/>
                <a:gd name="T118" fmla="*/ 257 w 439"/>
                <a:gd name="T119" fmla="*/ 326 h 486"/>
                <a:gd name="T120" fmla="*/ 259 w 439"/>
                <a:gd name="T121" fmla="*/ 225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86">
                  <a:moveTo>
                    <a:pt x="32" y="67"/>
                  </a:moveTo>
                  <a:lnTo>
                    <a:pt x="32" y="67"/>
                  </a:lnTo>
                  <a:lnTo>
                    <a:pt x="52" y="50"/>
                  </a:lnTo>
                  <a:lnTo>
                    <a:pt x="73" y="38"/>
                  </a:lnTo>
                  <a:lnTo>
                    <a:pt x="95" y="26"/>
                  </a:lnTo>
                  <a:lnTo>
                    <a:pt x="119" y="17"/>
                  </a:lnTo>
                  <a:lnTo>
                    <a:pt x="141" y="9"/>
                  </a:lnTo>
                  <a:lnTo>
                    <a:pt x="164" y="3"/>
                  </a:lnTo>
                  <a:lnTo>
                    <a:pt x="188" y="1"/>
                  </a:lnTo>
                  <a:lnTo>
                    <a:pt x="210" y="0"/>
                  </a:lnTo>
                  <a:lnTo>
                    <a:pt x="210" y="0"/>
                  </a:lnTo>
                  <a:lnTo>
                    <a:pt x="229" y="0"/>
                  </a:lnTo>
                  <a:lnTo>
                    <a:pt x="246" y="1"/>
                  </a:lnTo>
                  <a:lnTo>
                    <a:pt x="264" y="5"/>
                  </a:lnTo>
                  <a:lnTo>
                    <a:pt x="280" y="8"/>
                  </a:lnTo>
                  <a:lnTo>
                    <a:pt x="296" y="13"/>
                  </a:lnTo>
                  <a:lnTo>
                    <a:pt x="310" y="18"/>
                  </a:lnTo>
                  <a:lnTo>
                    <a:pt x="323" y="26"/>
                  </a:lnTo>
                  <a:lnTo>
                    <a:pt x="336" y="34"/>
                  </a:lnTo>
                  <a:lnTo>
                    <a:pt x="347" y="44"/>
                  </a:lnTo>
                  <a:lnTo>
                    <a:pt x="357" y="57"/>
                  </a:lnTo>
                  <a:lnTo>
                    <a:pt x="364" y="69"/>
                  </a:lnTo>
                  <a:lnTo>
                    <a:pt x="372" y="83"/>
                  </a:lnTo>
                  <a:lnTo>
                    <a:pt x="378" y="99"/>
                  </a:lnTo>
                  <a:lnTo>
                    <a:pt x="382" y="116"/>
                  </a:lnTo>
                  <a:lnTo>
                    <a:pt x="384" y="135"/>
                  </a:lnTo>
                  <a:lnTo>
                    <a:pt x="385" y="155"/>
                  </a:lnTo>
                  <a:lnTo>
                    <a:pt x="385" y="155"/>
                  </a:lnTo>
                  <a:lnTo>
                    <a:pt x="384" y="213"/>
                  </a:lnTo>
                  <a:lnTo>
                    <a:pt x="384" y="267"/>
                  </a:lnTo>
                  <a:lnTo>
                    <a:pt x="382" y="370"/>
                  </a:lnTo>
                  <a:lnTo>
                    <a:pt x="382" y="370"/>
                  </a:lnTo>
                  <a:lnTo>
                    <a:pt x="383" y="391"/>
                  </a:lnTo>
                  <a:lnTo>
                    <a:pt x="385" y="406"/>
                  </a:lnTo>
                  <a:lnTo>
                    <a:pt x="389" y="419"/>
                  </a:lnTo>
                  <a:lnTo>
                    <a:pt x="393" y="423"/>
                  </a:lnTo>
                  <a:lnTo>
                    <a:pt x="395" y="426"/>
                  </a:lnTo>
                  <a:lnTo>
                    <a:pt x="399" y="430"/>
                  </a:lnTo>
                  <a:lnTo>
                    <a:pt x="404" y="432"/>
                  </a:lnTo>
                  <a:lnTo>
                    <a:pt x="413" y="435"/>
                  </a:lnTo>
                  <a:lnTo>
                    <a:pt x="425" y="436"/>
                  </a:lnTo>
                  <a:lnTo>
                    <a:pt x="439" y="437"/>
                  </a:lnTo>
                  <a:lnTo>
                    <a:pt x="439" y="460"/>
                  </a:lnTo>
                  <a:lnTo>
                    <a:pt x="439" y="460"/>
                  </a:lnTo>
                  <a:lnTo>
                    <a:pt x="414" y="472"/>
                  </a:lnTo>
                  <a:lnTo>
                    <a:pt x="391" y="480"/>
                  </a:lnTo>
                  <a:lnTo>
                    <a:pt x="382" y="482"/>
                  </a:lnTo>
                  <a:lnTo>
                    <a:pt x="372" y="485"/>
                  </a:lnTo>
                  <a:lnTo>
                    <a:pt x="351" y="486"/>
                  </a:lnTo>
                  <a:lnTo>
                    <a:pt x="351" y="486"/>
                  </a:lnTo>
                  <a:lnTo>
                    <a:pt x="334" y="485"/>
                  </a:lnTo>
                  <a:lnTo>
                    <a:pt x="318" y="481"/>
                  </a:lnTo>
                  <a:lnTo>
                    <a:pt x="306" y="475"/>
                  </a:lnTo>
                  <a:lnTo>
                    <a:pt x="293" y="467"/>
                  </a:lnTo>
                  <a:lnTo>
                    <a:pt x="284" y="457"/>
                  </a:lnTo>
                  <a:lnTo>
                    <a:pt x="274" y="445"/>
                  </a:lnTo>
                  <a:lnTo>
                    <a:pt x="266" y="431"/>
                  </a:lnTo>
                  <a:lnTo>
                    <a:pt x="260" y="416"/>
                  </a:lnTo>
                  <a:lnTo>
                    <a:pt x="260" y="416"/>
                  </a:lnTo>
                  <a:lnTo>
                    <a:pt x="249" y="430"/>
                  </a:lnTo>
                  <a:lnTo>
                    <a:pt x="236" y="444"/>
                  </a:lnTo>
                  <a:lnTo>
                    <a:pt x="223" y="456"/>
                  </a:lnTo>
                  <a:lnTo>
                    <a:pt x="209" y="466"/>
                  </a:lnTo>
                  <a:lnTo>
                    <a:pt x="193" y="475"/>
                  </a:lnTo>
                  <a:lnTo>
                    <a:pt x="176" y="481"/>
                  </a:lnTo>
                  <a:lnTo>
                    <a:pt x="157" y="485"/>
                  </a:lnTo>
                  <a:lnTo>
                    <a:pt x="136" y="486"/>
                  </a:lnTo>
                  <a:lnTo>
                    <a:pt x="136" y="486"/>
                  </a:lnTo>
                  <a:lnTo>
                    <a:pt x="119" y="485"/>
                  </a:lnTo>
                  <a:lnTo>
                    <a:pt x="102" y="483"/>
                  </a:lnTo>
                  <a:lnTo>
                    <a:pt x="88" y="480"/>
                  </a:lnTo>
                  <a:lnTo>
                    <a:pt x="74" y="475"/>
                  </a:lnTo>
                  <a:lnTo>
                    <a:pt x="62" y="468"/>
                  </a:lnTo>
                  <a:lnTo>
                    <a:pt x="50" y="462"/>
                  </a:lnTo>
                  <a:lnTo>
                    <a:pt x="40" y="455"/>
                  </a:lnTo>
                  <a:lnTo>
                    <a:pt x="32" y="446"/>
                  </a:lnTo>
                  <a:lnTo>
                    <a:pt x="24" y="437"/>
                  </a:lnTo>
                  <a:lnTo>
                    <a:pt x="17" y="427"/>
                  </a:lnTo>
                  <a:lnTo>
                    <a:pt x="12" y="416"/>
                  </a:lnTo>
                  <a:lnTo>
                    <a:pt x="7" y="406"/>
                  </a:lnTo>
                  <a:lnTo>
                    <a:pt x="4" y="395"/>
                  </a:lnTo>
                  <a:lnTo>
                    <a:pt x="2" y="384"/>
                  </a:lnTo>
                  <a:lnTo>
                    <a:pt x="0" y="372"/>
                  </a:lnTo>
                  <a:lnTo>
                    <a:pt x="0" y="360"/>
                  </a:lnTo>
                  <a:lnTo>
                    <a:pt x="0" y="360"/>
                  </a:lnTo>
                  <a:lnTo>
                    <a:pt x="1" y="346"/>
                  </a:lnTo>
                  <a:lnTo>
                    <a:pt x="2" y="332"/>
                  </a:lnTo>
                  <a:lnTo>
                    <a:pt x="6" y="318"/>
                  </a:lnTo>
                  <a:lnTo>
                    <a:pt x="9" y="307"/>
                  </a:lnTo>
                  <a:lnTo>
                    <a:pt x="16" y="296"/>
                  </a:lnTo>
                  <a:lnTo>
                    <a:pt x="22" y="286"/>
                  </a:lnTo>
                  <a:lnTo>
                    <a:pt x="29" y="276"/>
                  </a:lnTo>
                  <a:lnTo>
                    <a:pt x="38" y="267"/>
                  </a:lnTo>
                  <a:lnTo>
                    <a:pt x="48" y="260"/>
                  </a:lnTo>
                  <a:lnTo>
                    <a:pt x="58" y="253"/>
                  </a:lnTo>
                  <a:lnTo>
                    <a:pt x="70" y="246"/>
                  </a:lnTo>
                  <a:lnTo>
                    <a:pt x="83" y="240"/>
                  </a:lnTo>
                  <a:lnTo>
                    <a:pt x="96" y="235"/>
                  </a:lnTo>
                  <a:lnTo>
                    <a:pt x="110" y="230"/>
                  </a:lnTo>
                  <a:lnTo>
                    <a:pt x="141" y="222"/>
                  </a:lnTo>
                  <a:lnTo>
                    <a:pt x="141" y="222"/>
                  </a:lnTo>
                  <a:lnTo>
                    <a:pt x="177" y="213"/>
                  </a:lnTo>
                  <a:lnTo>
                    <a:pt x="204" y="204"/>
                  </a:lnTo>
                  <a:lnTo>
                    <a:pt x="224" y="198"/>
                  </a:lnTo>
                  <a:lnTo>
                    <a:pt x="239" y="191"/>
                  </a:lnTo>
                  <a:lnTo>
                    <a:pt x="244" y="187"/>
                  </a:lnTo>
                  <a:lnTo>
                    <a:pt x="249" y="183"/>
                  </a:lnTo>
                  <a:lnTo>
                    <a:pt x="251" y="179"/>
                  </a:lnTo>
                  <a:lnTo>
                    <a:pt x="254" y="176"/>
                  </a:lnTo>
                  <a:lnTo>
                    <a:pt x="256" y="166"/>
                  </a:lnTo>
                  <a:lnTo>
                    <a:pt x="257" y="153"/>
                  </a:lnTo>
                  <a:lnTo>
                    <a:pt x="257" y="153"/>
                  </a:lnTo>
                  <a:lnTo>
                    <a:pt x="256" y="145"/>
                  </a:lnTo>
                  <a:lnTo>
                    <a:pt x="255" y="137"/>
                  </a:lnTo>
                  <a:lnTo>
                    <a:pt x="254" y="129"/>
                  </a:lnTo>
                  <a:lnTo>
                    <a:pt x="251" y="121"/>
                  </a:lnTo>
                  <a:lnTo>
                    <a:pt x="248" y="114"/>
                  </a:lnTo>
                  <a:lnTo>
                    <a:pt x="244" y="107"/>
                  </a:lnTo>
                  <a:lnTo>
                    <a:pt x="239" y="101"/>
                  </a:lnTo>
                  <a:lnTo>
                    <a:pt x="233" y="95"/>
                  </a:lnTo>
                  <a:lnTo>
                    <a:pt x="226" y="90"/>
                  </a:lnTo>
                  <a:lnTo>
                    <a:pt x="220" y="85"/>
                  </a:lnTo>
                  <a:lnTo>
                    <a:pt x="212" y="80"/>
                  </a:lnTo>
                  <a:lnTo>
                    <a:pt x="204" y="78"/>
                  </a:lnTo>
                  <a:lnTo>
                    <a:pt x="195" y="74"/>
                  </a:lnTo>
                  <a:lnTo>
                    <a:pt x="186" y="73"/>
                  </a:lnTo>
                  <a:lnTo>
                    <a:pt x="176" y="71"/>
                  </a:lnTo>
                  <a:lnTo>
                    <a:pt x="166" y="70"/>
                  </a:lnTo>
                  <a:lnTo>
                    <a:pt x="166" y="70"/>
                  </a:lnTo>
                  <a:lnTo>
                    <a:pt x="148" y="71"/>
                  </a:lnTo>
                  <a:lnTo>
                    <a:pt x="132" y="75"/>
                  </a:lnTo>
                  <a:lnTo>
                    <a:pt x="115" y="80"/>
                  </a:lnTo>
                  <a:lnTo>
                    <a:pt x="99" y="86"/>
                  </a:lnTo>
                  <a:lnTo>
                    <a:pt x="84" y="95"/>
                  </a:lnTo>
                  <a:lnTo>
                    <a:pt x="70" y="104"/>
                  </a:lnTo>
                  <a:lnTo>
                    <a:pt x="59" y="114"/>
                  </a:lnTo>
                  <a:lnTo>
                    <a:pt x="52" y="124"/>
                  </a:lnTo>
                  <a:lnTo>
                    <a:pt x="44" y="124"/>
                  </a:lnTo>
                  <a:lnTo>
                    <a:pt x="32" y="67"/>
                  </a:lnTo>
                  <a:close/>
                  <a:moveTo>
                    <a:pt x="259" y="225"/>
                  </a:moveTo>
                  <a:lnTo>
                    <a:pt x="259" y="225"/>
                  </a:lnTo>
                  <a:lnTo>
                    <a:pt x="249" y="230"/>
                  </a:lnTo>
                  <a:lnTo>
                    <a:pt x="238" y="235"/>
                  </a:lnTo>
                  <a:lnTo>
                    <a:pt x="217" y="244"/>
                  </a:lnTo>
                  <a:lnTo>
                    <a:pt x="195" y="251"/>
                  </a:lnTo>
                  <a:lnTo>
                    <a:pt x="186" y="256"/>
                  </a:lnTo>
                  <a:lnTo>
                    <a:pt x="176" y="261"/>
                  </a:lnTo>
                  <a:lnTo>
                    <a:pt x="167" y="267"/>
                  </a:lnTo>
                  <a:lnTo>
                    <a:pt x="158" y="275"/>
                  </a:lnTo>
                  <a:lnTo>
                    <a:pt x="151" y="282"/>
                  </a:lnTo>
                  <a:lnTo>
                    <a:pt x="145" y="292"/>
                  </a:lnTo>
                  <a:lnTo>
                    <a:pt x="140" y="303"/>
                  </a:lnTo>
                  <a:lnTo>
                    <a:pt x="136" y="316"/>
                  </a:lnTo>
                  <a:lnTo>
                    <a:pt x="133" y="331"/>
                  </a:lnTo>
                  <a:lnTo>
                    <a:pt x="133" y="347"/>
                  </a:lnTo>
                  <a:lnTo>
                    <a:pt x="133" y="347"/>
                  </a:lnTo>
                  <a:lnTo>
                    <a:pt x="133" y="364"/>
                  </a:lnTo>
                  <a:lnTo>
                    <a:pt x="137" y="378"/>
                  </a:lnTo>
                  <a:lnTo>
                    <a:pt x="141" y="390"/>
                  </a:lnTo>
                  <a:lnTo>
                    <a:pt x="148" y="401"/>
                  </a:lnTo>
                  <a:lnTo>
                    <a:pt x="156" y="409"/>
                  </a:lnTo>
                  <a:lnTo>
                    <a:pt x="164" y="415"/>
                  </a:lnTo>
                  <a:lnTo>
                    <a:pt x="176" y="419"/>
                  </a:lnTo>
                  <a:lnTo>
                    <a:pt x="188" y="420"/>
                  </a:lnTo>
                  <a:lnTo>
                    <a:pt x="188" y="420"/>
                  </a:lnTo>
                  <a:lnTo>
                    <a:pt x="195" y="420"/>
                  </a:lnTo>
                  <a:lnTo>
                    <a:pt x="203" y="419"/>
                  </a:lnTo>
                  <a:lnTo>
                    <a:pt x="209" y="416"/>
                  </a:lnTo>
                  <a:lnTo>
                    <a:pt x="217" y="414"/>
                  </a:lnTo>
                  <a:lnTo>
                    <a:pt x="223" y="410"/>
                  </a:lnTo>
                  <a:lnTo>
                    <a:pt x="228" y="406"/>
                  </a:lnTo>
                  <a:lnTo>
                    <a:pt x="234" y="401"/>
                  </a:lnTo>
                  <a:lnTo>
                    <a:pt x="239" y="396"/>
                  </a:lnTo>
                  <a:lnTo>
                    <a:pt x="243" y="389"/>
                  </a:lnTo>
                  <a:lnTo>
                    <a:pt x="246" y="383"/>
                  </a:lnTo>
                  <a:lnTo>
                    <a:pt x="250" y="375"/>
                  </a:lnTo>
                  <a:lnTo>
                    <a:pt x="253" y="367"/>
                  </a:lnTo>
                  <a:lnTo>
                    <a:pt x="256" y="347"/>
                  </a:lnTo>
                  <a:lnTo>
                    <a:pt x="257" y="326"/>
                  </a:lnTo>
                  <a:lnTo>
                    <a:pt x="257" y="326"/>
                  </a:lnTo>
                  <a:lnTo>
                    <a:pt x="259" y="263"/>
                  </a:lnTo>
                  <a:lnTo>
                    <a:pt x="259" y="225"/>
                  </a:lnTo>
                  <a:lnTo>
                    <a:pt x="259" y="225"/>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6170613" y="374650"/>
              <a:ext cx="555625" cy="376238"/>
            </a:xfrm>
            <a:custGeom>
              <a:avLst/>
              <a:gdLst>
                <a:gd name="T0" fmla="*/ 135 w 700"/>
                <a:gd name="T1" fmla="*/ 83 h 473"/>
                <a:gd name="T2" fmla="*/ 181 w 700"/>
                <a:gd name="T3" fmla="*/ 34 h 473"/>
                <a:gd name="T4" fmla="*/ 237 w 700"/>
                <a:gd name="T5" fmla="*/ 5 h 473"/>
                <a:gd name="T6" fmla="*/ 269 w 700"/>
                <a:gd name="T7" fmla="*/ 0 h 473"/>
                <a:gd name="T8" fmla="*/ 290 w 700"/>
                <a:gd name="T9" fmla="*/ 0 h 473"/>
                <a:gd name="T10" fmla="*/ 320 w 700"/>
                <a:gd name="T11" fmla="*/ 6 h 473"/>
                <a:gd name="T12" fmla="*/ 346 w 700"/>
                <a:gd name="T13" fmla="*/ 17 h 473"/>
                <a:gd name="T14" fmla="*/ 368 w 700"/>
                <a:gd name="T15" fmla="*/ 36 h 473"/>
                <a:gd name="T16" fmla="*/ 402 w 700"/>
                <a:gd name="T17" fmla="*/ 90 h 473"/>
                <a:gd name="T18" fmla="*/ 433 w 700"/>
                <a:gd name="T19" fmla="*/ 52 h 473"/>
                <a:gd name="T20" fmla="*/ 489 w 700"/>
                <a:gd name="T21" fmla="*/ 12 h 473"/>
                <a:gd name="T22" fmla="*/ 540 w 700"/>
                <a:gd name="T23" fmla="*/ 0 h 473"/>
                <a:gd name="T24" fmla="*/ 567 w 700"/>
                <a:gd name="T25" fmla="*/ 0 h 473"/>
                <a:gd name="T26" fmla="*/ 613 w 700"/>
                <a:gd name="T27" fmla="*/ 9 h 473"/>
                <a:gd name="T28" fmla="*/ 650 w 700"/>
                <a:gd name="T29" fmla="*/ 32 h 473"/>
                <a:gd name="T30" fmla="*/ 676 w 700"/>
                <a:gd name="T31" fmla="*/ 65 h 473"/>
                <a:gd name="T32" fmla="*/ 693 w 700"/>
                <a:gd name="T33" fmla="*/ 114 h 473"/>
                <a:gd name="T34" fmla="*/ 698 w 700"/>
                <a:gd name="T35" fmla="*/ 174 h 473"/>
                <a:gd name="T36" fmla="*/ 696 w 700"/>
                <a:gd name="T37" fmla="*/ 260 h 473"/>
                <a:gd name="T38" fmla="*/ 695 w 700"/>
                <a:gd name="T39" fmla="*/ 334 h 473"/>
                <a:gd name="T40" fmla="*/ 700 w 700"/>
                <a:gd name="T41" fmla="*/ 473 h 473"/>
                <a:gd name="T42" fmla="*/ 667 w 700"/>
                <a:gd name="T43" fmla="*/ 470 h 473"/>
                <a:gd name="T44" fmla="*/ 588 w 700"/>
                <a:gd name="T45" fmla="*/ 470 h 473"/>
                <a:gd name="T46" fmla="*/ 556 w 700"/>
                <a:gd name="T47" fmla="*/ 473 h 473"/>
                <a:gd name="T48" fmla="*/ 564 w 700"/>
                <a:gd name="T49" fmla="*/ 353 h 473"/>
                <a:gd name="T50" fmla="*/ 567 w 700"/>
                <a:gd name="T51" fmla="*/ 199 h 473"/>
                <a:gd name="T52" fmla="*/ 562 w 700"/>
                <a:gd name="T53" fmla="*/ 148 h 473"/>
                <a:gd name="T54" fmla="*/ 551 w 700"/>
                <a:gd name="T55" fmla="*/ 120 h 473"/>
                <a:gd name="T56" fmla="*/ 535 w 700"/>
                <a:gd name="T57" fmla="*/ 99 h 473"/>
                <a:gd name="T58" fmla="*/ 515 w 700"/>
                <a:gd name="T59" fmla="*/ 88 h 473"/>
                <a:gd name="T60" fmla="*/ 489 w 700"/>
                <a:gd name="T61" fmla="*/ 83 h 473"/>
                <a:gd name="T62" fmla="*/ 468 w 700"/>
                <a:gd name="T63" fmla="*/ 86 h 473"/>
                <a:gd name="T64" fmla="*/ 444 w 700"/>
                <a:gd name="T65" fmla="*/ 100 h 473"/>
                <a:gd name="T66" fmla="*/ 428 w 700"/>
                <a:gd name="T67" fmla="*/ 121 h 473"/>
                <a:gd name="T68" fmla="*/ 417 w 700"/>
                <a:gd name="T69" fmla="*/ 156 h 473"/>
                <a:gd name="T70" fmla="*/ 413 w 700"/>
                <a:gd name="T71" fmla="*/ 261 h 473"/>
                <a:gd name="T72" fmla="*/ 414 w 700"/>
                <a:gd name="T73" fmla="*/ 372 h 473"/>
                <a:gd name="T74" fmla="*/ 421 w 700"/>
                <a:gd name="T75" fmla="*/ 473 h 473"/>
                <a:gd name="T76" fmla="*/ 350 w 700"/>
                <a:gd name="T77" fmla="*/ 468 h 473"/>
                <a:gd name="T78" fmla="*/ 309 w 700"/>
                <a:gd name="T79" fmla="*/ 470 h 473"/>
                <a:gd name="T80" fmla="*/ 282 w 700"/>
                <a:gd name="T81" fmla="*/ 423 h 473"/>
                <a:gd name="T82" fmla="*/ 285 w 700"/>
                <a:gd name="T83" fmla="*/ 261 h 473"/>
                <a:gd name="T84" fmla="*/ 284 w 700"/>
                <a:gd name="T85" fmla="*/ 176 h 473"/>
                <a:gd name="T86" fmla="*/ 274 w 700"/>
                <a:gd name="T87" fmla="*/ 122 h 473"/>
                <a:gd name="T88" fmla="*/ 262 w 700"/>
                <a:gd name="T89" fmla="*/ 101 h 473"/>
                <a:gd name="T90" fmla="*/ 243 w 700"/>
                <a:gd name="T91" fmla="*/ 88 h 473"/>
                <a:gd name="T92" fmla="*/ 218 w 700"/>
                <a:gd name="T93" fmla="*/ 83 h 473"/>
                <a:gd name="T94" fmla="*/ 199 w 700"/>
                <a:gd name="T95" fmla="*/ 85 h 473"/>
                <a:gd name="T96" fmla="*/ 174 w 700"/>
                <a:gd name="T97" fmla="*/ 98 h 473"/>
                <a:gd name="T98" fmla="*/ 156 w 700"/>
                <a:gd name="T99" fmla="*/ 120 h 473"/>
                <a:gd name="T100" fmla="*/ 144 w 700"/>
                <a:gd name="T101" fmla="*/ 152 h 473"/>
                <a:gd name="T102" fmla="*/ 137 w 700"/>
                <a:gd name="T103" fmla="*/ 192 h 473"/>
                <a:gd name="T104" fmla="*/ 135 w 700"/>
                <a:gd name="T105" fmla="*/ 261 h 473"/>
                <a:gd name="T106" fmla="*/ 140 w 700"/>
                <a:gd name="T107" fmla="*/ 423 h 473"/>
                <a:gd name="T108" fmla="*/ 113 w 700"/>
                <a:gd name="T109" fmla="*/ 470 h 473"/>
                <a:gd name="T110" fmla="*/ 72 w 700"/>
                <a:gd name="T111" fmla="*/ 468 h 473"/>
                <a:gd name="T112" fmla="*/ 0 w 700"/>
                <a:gd name="T113" fmla="*/ 473 h 473"/>
                <a:gd name="T114" fmla="*/ 6 w 700"/>
                <a:gd name="T115" fmla="*/ 372 h 473"/>
                <a:gd name="T116" fmla="*/ 8 w 700"/>
                <a:gd name="T117" fmla="*/ 223 h 473"/>
                <a:gd name="T118" fmla="*/ 6 w 700"/>
                <a:gd name="T119" fmla="*/ 114 h 473"/>
                <a:gd name="T120" fmla="*/ 0 w 700"/>
                <a:gd name="T121" fmla="*/ 12 h 473"/>
                <a:gd name="T122" fmla="*/ 68 w 700"/>
                <a:gd name="T123" fmla="*/ 17 h 473"/>
                <a:gd name="T124" fmla="*/ 102 w 700"/>
                <a:gd name="T125" fmla="*/ 1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0" h="473">
                  <a:moveTo>
                    <a:pt x="134" y="83"/>
                  </a:moveTo>
                  <a:lnTo>
                    <a:pt x="135" y="83"/>
                  </a:lnTo>
                  <a:lnTo>
                    <a:pt x="135" y="83"/>
                  </a:lnTo>
                  <a:lnTo>
                    <a:pt x="150" y="65"/>
                  </a:lnTo>
                  <a:lnTo>
                    <a:pt x="165" y="48"/>
                  </a:lnTo>
                  <a:lnTo>
                    <a:pt x="181" y="34"/>
                  </a:lnTo>
                  <a:lnTo>
                    <a:pt x="199" y="22"/>
                  </a:lnTo>
                  <a:lnTo>
                    <a:pt x="217" y="12"/>
                  </a:lnTo>
                  <a:lnTo>
                    <a:pt x="237" y="5"/>
                  </a:lnTo>
                  <a:lnTo>
                    <a:pt x="247" y="2"/>
                  </a:lnTo>
                  <a:lnTo>
                    <a:pt x="258" y="1"/>
                  </a:lnTo>
                  <a:lnTo>
                    <a:pt x="269" y="0"/>
                  </a:lnTo>
                  <a:lnTo>
                    <a:pt x="279" y="0"/>
                  </a:lnTo>
                  <a:lnTo>
                    <a:pt x="279" y="0"/>
                  </a:lnTo>
                  <a:lnTo>
                    <a:pt x="290" y="0"/>
                  </a:lnTo>
                  <a:lnTo>
                    <a:pt x="300" y="1"/>
                  </a:lnTo>
                  <a:lnTo>
                    <a:pt x="310" y="2"/>
                  </a:lnTo>
                  <a:lnTo>
                    <a:pt x="320" y="6"/>
                  </a:lnTo>
                  <a:lnTo>
                    <a:pt x="329" y="8"/>
                  </a:lnTo>
                  <a:lnTo>
                    <a:pt x="337" y="12"/>
                  </a:lnTo>
                  <a:lnTo>
                    <a:pt x="346" y="17"/>
                  </a:lnTo>
                  <a:lnTo>
                    <a:pt x="354" y="23"/>
                  </a:lnTo>
                  <a:lnTo>
                    <a:pt x="361" y="29"/>
                  </a:lnTo>
                  <a:lnTo>
                    <a:pt x="368" y="36"/>
                  </a:lnTo>
                  <a:lnTo>
                    <a:pt x="381" y="52"/>
                  </a:lnTo>
                  <a:lnTo>
                    <a:pt x="392" y="69"/>
                  </a:lnTo>
                  <a:lnTo>
                    <a:pt x="402" y="90"/>
                  </a:lnTo>
                  <a:lnTo>
                    <a:pt x="402" y="90"/>
                  </a:lnTo>
                  <a:lnTo>
                    <a:pt x="417" y="69"/>
                  </a:lnTo>
                  <a:lnTo>
                    <a:pt x="433" y="52"/>
                  </a:lnTo>
                  <a:lnTo>
                    <a:pt x="450" y="36"/>
                  </a:lnTo>
                  <a:lnTo>
                    <a:pt x="469" y="23"/>
                  </a:lnTo>
                  <a:lnTo>
                    <a:pt x="489" y="12"/>
                  </a:lnTo>
                  <a:lnTo>
                    <a:pt x="509" y="6"/>
                  </a:lnTo>
                  <a:lnTo>
                    <a:pt x="528" y="1"/>
                  </a:lnTo>
                  <a:lnTo>
                    <a:pt x="540" y="0"/>
                  </a:lnTo>
                  <a:lnTo>
                    <a:pt x="550" y="0"/>
                  </a:lnTo>
                  <a:lnTo>
                    <a:pt x="550" y="0"/>
                  </a:lnTo>
                  <a:lnTo>
                    <a:pt x="567" y="0"/>
                  </a:lnTo>
                  <a:lnTo>
                    <a:pt x="583" y="2"/>
                  </a:lnTo>
                  <a:lnTo>
                    <a:pt x="599" y="5"/>
                  </a:lnTo>
                  <a:lnTo>
                    <a:pt x="613" y="9"/>
                  </a:lnTo>
                  <a:lnTo>
                    <a:pt x="626" y="16"/>
                  </a:lnTo>
                  <a:lnTo>
                    <a:pt x="639" y="23"/>
                  </a:lnTo>
                  <a:lnTo>
                    <a:pt x="650" y="32"/>
                  </a:lnTo>
                  <a:lnTo>
                    <a:pt x="660" y="42"/>
                  </a:lnTo>
                  <a:lnTo>
                    <a:pt x="669" y="53"/>
                  </a:lnTo>
                  <a:lnTo>
                    <a:pt x="676" y="65"/>
                  </a:lnTo>
                  <a:lnTo>
                    <a:pt x="683" y="80"/>
                  </a:lnTo>
                  <a:lnTo>
                    <a:pt x="688" y="96"/>
                  </a:lnTo>
                  <a:lnTo>
                    <a:pt x="693" y="114"/>
                  </a:lnTo>
                  <a:lnTo>
                    <a:pt x="696" y="132"/>
                  </a:lnTo>
                  <a:lnTo>
                    <a:pt x="698" y="152"/>
                  </a:lnTo>
                  <a:lnTo>
                    <a:pt x="698" y="174"/>
                  </a:lnTo>
                  <a:lnTo>
                    <a:pt x="698" y="174"/>
                  </a:lnTo>
                  <a:lnTo>
                    <a:pt x="698" y="220"/>
                  </a:lnTo>
                  <a:lnTo>
                    <a:pt x="696" y="260"/>
                  </a:lnTo>
                  <a:lnTo>
                    <a:pt x="695" y="298"/>
                  </a:lnTo>
                  <a:lnTo>
                    <a:pt x="695" y="334"/>
                  </a:lnTo>
                  <a:lnTo>
                    <a:pt x="695" y="334"/>
                  </a:lnTo>
                  <a:lnTo>
                    <a:pt x="695" y="367"/>
                  </a:lnTo>
                  <a:lnTo>
                    <a:pt x="696" y="401"/>
                  </a:lnTo>
                  <a:lnTo>
                    <a:pt x="700" y="473"/>
                  </a:lnTo>
                  <a:lnTo>
                    <a:pt x="700" y="473"/>
                  </a:lnTo>
                  <a:lnTo>
                    <a:pt x="685" y="471"/>
                  </a:lnTo>
                  <a:lnTo>
                    <a:pt x="667" y="470"/>
                  </a:lnTo>
                  <a:lnTo>
                    <a:pt x="628" y="468"/>
                  </a:lnTo>
                  <a:lnTo>
                    <a:pt x="628" y="468"/>
                  </a:lnTo>
                  <a:lnTo>
                    <a:pt x="588" y="470"/>
                  </a:lnTo>
                  <a:lnTo>
                    <a:pt x="571" y="471"/>
                  </a:lnTo>
                  <a:lnTo>
                    <a:pt x="556" y="473"/>
                  </a:lnTo>
                  <a:lnTo>
                    <a:pt x="556" y="473"/>
                  </a:lnTo>
                  <a:lnTo>
                    <a:pt x="559" y="446"/>
                  </a:lnTo>
                  <a:lnTo>
                    <a:pt x="562" y="418"/>
                  </a:lnTo>
                  <a:lnTo>
                    <a:pt x="564" y="353"/>
                  </a:lnTo>
                  <a:lnTo>
                    <a:pt x="567" y="280"/>
                  </a:lnTo>
                  <a:lnTo>
                    <a:pt x="567" y="199"/>
                  </a:lnTo>
                  <a:lnTo>
                    <a:pt x="567" y="199"/>
                  </a:lnTo>
                  <a:lnTo>
                    <a:pt x="566" y="172"/>
                  </a:lnTo>
                  <a:lnTo>
                    <a:pt x="563" y="160"/>
                  </a:lnTo>
                  <a:lnTo>
                    <a:pt x="562" y="148"/>
                  </a:lnTo>
                  <a:lnTo>
                    <a:pt x="558" y="137"/>
                  </a:lnTo>
                  <a:lnTo>
                    <a:pt x="554" y="127"/>
                  </a:lnTo>
                  <a:lnTo>
                    <a:pt x="551" y="120"/>
                  </a:lnTo>
                  <a:lnTo>
                    <a:pt x="546" y="111"/>
                  </a:lnTo>
                  <a:lnTo>
                    <a:pt x="541" y="105"/>
                  </a:lnTo>
                  <a:lnTo>
                    <a:pt x="535" y="99"/>
                  </a:lnTo>
                  <a:lnTo>
                    <a:pt x="528" y="94"/>
                  </a:lnTo>
                  <a:lnTo>
                    <a:pt x="522" y="90"/>
                  </a:lnTo>
                  <a:lnTo>
                    <a:pt x="515" y="88"/>
                  </a:lnTo>
                  <a:lnTo>
                    <a:pt x="506" y="85"/>
                  </a:lnTo>
                  <a:lnTo>
                    <a:pt x="497" y="84"/>
                  </a:lnTo>
                  <a:lnTo>
                    <a:pt x="489" y="83"/>
                  </a:lnTo>
                  <a:lnTo>
                    <a:pt x="489" y="83"/>
                  </a:lnTo>
                  <a:lnTo>
                    <a:pt x="478" y="84"/>
                  </a:lnTo>
                  <a:lnTo>
                    <a:pt x="468" y="86"/>
                  </a:lnTo>
                  <a:lnTo>
                    <a:pt x="459" y="89"/>
                  </a:lnTo>
                  <a:lnTo>
                    <a:pt x="450" y="94"/>
                  </a:lnTo>
                  <a:lnTo>
                    <a:pt x="444" y="100"/>
                  </a:lnTo>
                  <a:lnTo>
                    <a:pt x="438" y="106"/>
                  </a:lnTo>
                  <a:lnTo>
                    <a:pt x="432" y="112"/>
                  </a:lnTo>
                  <a:lnTo>
                    <a:pt x="428" y="121"/>
                  </a:lnTo>
                  <a:lnTo>
                    <a:pt x="424" y="130"/>
                  </a:lnTo>
                  <a:lnTo>
                    <a:pt x="421" y="138"/>
                  </a:lnTo>
                  <a:lnTo>
                    <a:pt x="417" y="156"/>
                  </a:lnTo>
                  <a:lnTo>
                    <a:pt x="414" y="174"/>
                  </a:lnTo>
                  <a:lnTo>
                    <a:pt x="413" y="193"/>
                  </a:lnTo>
                  <a:lnTo>
                    <a:pt x="413" y="261"/>
                  </a:lnTo>
                  <a:lnTo>
                    <a:pt x="413" y="261"/>
                  </a:lnTo>
                  <a:lnTo>
                    <a:pt x="413" y="318"/>
                  </a:lnTo>
                  <a:lnTo>
                    <a:pt x="414" y="372"/>
                  </a:lnTo>
                  <a:lnTo>
                    <a:pt x="417" y="423"/>
                  </a:lnTo>
                  <a:lnTo>
                    <a:pt x="421" y="473"/>
                  </a:lnTo>
                  <a:lnTo>
                    <a:pt x="421" y="473"/>
                  </a:lnTo>
                  <a:lnTo>
                    <a:pt x="390" y="470"/>
                  </a:lnTo>
                  <a:lnTo>
                    <a:pt x="371" y="468"/>
                  </a:lnTo>
                  <a:lnTo>
                    <a:pt x="350" y="468"/>
                  </a:lnTo>
                  <a:lnTo>
                    <a:pt x="350" y="468"/>
                  </a:lnTo>
                  <a:lnTo>
                    <a:pt x="328" y="468"/>
                  </a:lnTo>
                  <a:lnTo>
                    <a:pt x="309" y="470"/>
                  </a:lnTo>
                  <a:lnTo>
                    <a:pt x="278" y="473"/>
                  </a:lnTo>
                  <a:lnTo>
                    <a:pt x="278" y="473"/>
                  </a:lnTo>
                  <a:lnTo>
                    <a:pt x="282" y="423"/>
                  </a:lnTo>
                  <a:lnTo>
                    <a:pt x="284" y="372"/>
                  </a:lnTo>
                  <a:lnTo>
                    <a:pt x="285" y="318"/>
                  </a:lnTo>
                  <a:lnTo>
                    <a:pt x="285" y="261"/>
                  </a:lnTo>
                  <a:lnTo>
                    <a:pt x="285" y="203"/>
                  </a:lnTo>
                  <a:lnTo>
                    <a:pt x="285" y="203"/>
                  </a:lnTo>
                  <a:lnTo>
                    <a:pt x="284" y="176"/>
                  </a:lnTo>
                  <a:lnTo>
                    <a:pt x="282" y="152"/>
                  </a:lnTo>
                  <a:lnTo>
                    <a:pt x="278" y="132"/>
                  </a:lnTo>
                  <a:lnTo>
                    <a:pt x="274" y="122"/>
                  </a:lnTo>
                  <a:lnTo>
                    <a:pt x="270" y="115"/>
                  </a:lnTo>
                  <a:lnTo>
                    <a:pt x="267" y="107"/>
                  </a:lnTo>
                  <a:lnTo>
                    <a:pt x="262" y="101"/>
                  </a:lnTo>
                  <a:lnTo>
                    <a:pt x="257" y="95"/>
                  </a:lnTo>
                  <a:lnTo>
                    <a:pt x="251" y="91"/>
                  </a:lnTo>
                  <a:lnTo>
                    <a:pt x="243" y="88"/>
                  </a:lnTo>
                  <a:lnTo>
                    <a:pt x="236" y="85"/>
                  </a:lnTo>
                  <a:lnTo>
                    <a:pt x="228" y="84"/>
                  </a:lnTo>
                  <a:lnTo>
                    <a:pt x="218" y="83"/>
                  </a:lnTo>
                  <a:lnTo>
                    <a:pt x="218" y="83"/>
                  </a:lnTo>
                  <a:lnTo>
                    <a:pt x="208" y="84"/>
                  </a:lnTo>
                  <a:lnTo>
                    <a:pt x="199" y="85"/>
                  </a:lnTo>
                  <a:lnTo>
                    <a:pt x="190" y="89"/>
                  </a:lnTo>
                  <a:lnTo>
                    <a:pt x="181" y="93"/>
                  </a:lnTo>
                  <a:lnTo>
                    <a:pt x="174" y="98"/>
                  </a:lnTo>
                  <a:lnTo>
                    <a:pt x="168" y="105"/>
                  </a:lnTo>
                  <a:lnTo>
                    <a:pt x="161" y="112"/>
                  </a:lnTo>
                  <a:lnTo>
                    <a:pt x="156" y="120"/>
                  </a:lnTo>
                  <a:lnTo>
                    <a:pt x="151" y="130"/>
                  </a:lnTo>
                  <a:lnTo>
                    <a:pt x="146" y="141"/>
                  </a:lnTo>
                  <a:lnTo>
                    <a:pt x="144" y="152"/>
                  </a:lnTo>
                  <a:lnTo>
                    <a:pt x="140" y="165"/>
                  </a:lnTo>
                  <a:lnTo>
                    <a:pt x="139" y="178"/>
                  </a:lnTo>
                  <a:lnTo>
                    <a:pt x="137" y="192"/>
                  </a:lnTo>
                  <a:lnTo>
                    <a:pt x="135" y="223"/>
                  </a:lnTo>
                  <a:lnTo>
                    <a:pt x="135" y="261"/>
                  </a:lnTo>
                  <a:lnTo>
                    <a:pt x="135" y="261"/>
                  </a:lnTo>
                  <a:lnTo>
                    <a:pt x="137" y="318"/>
                  </a:lnTo>
                  <a:lnTo>
                    <a:pt x="138" y="372"/>
                  </a:lnTo>
                  <a:lnTo>
                    <a:pt x="140" y="423"/>
                  </a:lnTo>
                  <a:lnTo>
                    <a:pt x="144" y="473"/>
                  </a:lnTo>
                  <a:lnTo>
                    <a:pt x="144" y="473"/>
                  </a:lnTo>
                  <a:lnTo>
                    <a:pt x="113" y="470"/>
                  </a:lnTo>
                  <a:lnTo>
                    <a:pt x="93" y="468"/>
                  </a:lnTo>
                  <a:lnTo>
                    <a:pt x="72" y="468"/>
                  </a:lnTo>
                  <a:lnTo>
                    <a:pt x="72" y="468"/>
                  </a:lnTo>
                  <a:lnTo>
                    <a:pt x="51" y="468"/>
                  </a:lnTo>
                  <a:lnTo>
                    <a:pt x="31" y="470"/>
                  </a:lnTo>
                  <a:lnTo>
                    <a:pt x="0" y="473"/>
                  </a:lnTo>
                  <a:lnTo>
                    <a:pt x="0" y="473"/>
                  </a:lnTo>
                  <a:lnTo>
                    <a:pt x="4" y="423"/>
                  </a:lnTo>
                  <a:lnTo>
                    <a:pt x="6" y="372"/>
                  </a:lnTo>
                  <a:lnTo>
                    <a:pt x="8" y="318"/>
                  </a:lnTo>
                  <a:lnTo>
                    <a:pt x="8" y="261"/>
                  </a:lnTo>
                  <a:lnTo>
                    <a:pt x="8" y="223"/>
                  </a:lnTo>
                  <a:lnTo>
                    <a:pt x="8" y="223"/>
                  </a:lnTo>
                  <a:lnTo>
                    <a:pt x="8" y="167"/>
                  </a:lnTo>
                  <a:lnTo>
                    <a:pt x="6" y="114"/>
                  </a:lnTo>
                  <a:lnTo>
                    <a:pt x="4" y="62"/>
                  </a:lnTo>
                  <a:lnTo>
                    <a:pt x="0" y="12"/>
                  </a:lnTo>
                  <a:lnTo>
                    <a:pt x="0" y="12"/>
                  </a:lnTo>
                  <a:lnTo>
                    <a:pt x="35" y="14"/>
                  </a:lnTo>
                  <a:lnTo>
                    <a:pt x="51" y="16"/>
                  </a:lnTo>
                  <a:lnTo>
                    <a:pt x="68" y="17"/>
                  </a:lnTo>
                  <a:lnTo>
                    <a:pt x="68" y="17"/>
                  </a:lnTo>
                  <a:lnTo>
                    <a:pt x="86" y="16"/>
                  </a:lnTo>
                  <a:lnTo>
                    <a:pt x="102" y="14"/>
                  </a:lnTo>
                  <a:lnTo>
                    <a:pt x="138" y="12"/>
                  </a:lnTo>
                  <a:lnTo>
                    <a:pt x="134" y="83"/>
                  </a:lnTo>
                  <a:close/>
                </a:path>
              </a:pathLst>
            </a:custGeom>
            <a:solidFill>
              <a:srgbClr val="007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4"/>
            <p:cNvSpPr>
              <a:spLocks/>
            </p:cNvSpPr>
            <p:nvPr/>
          </p:nvSpPr>
          <p:spPr bwMode="auto">
            <a:xfrm>
              <a:off x="3519488" y="808038"/>
              <a:ext cx="3214688" cy="420688"/>
            </a:xfrm>
            <a:custGeom>
              <a:avLst/>
              <a:gdLst>
                <a:gd name="T0" fmla="*/ 3976 w 4051"/>
                <a:gd name="T1" fmla="*/ 24 h 530"/>
                <a:gd name="T2" fmla="*/ 3892 w 4051"/>
                <a:gd name="T3" fmla="*/ 73 h 530"/>
                <a:gd name="T4" fmla="*/ 3689 w 4051"/>
                <a:gd name="T5" fmla="*/ 154 h 530"/>
                <a:gd name="T6" fmla="*/ 3477 w 4051"/>
                <a:gd name="T7" fmla="*/ 202 h 530"/>
                <a:gd name="T8" fmla="*/ 3257 w 4051"/>
                <a:gd name="T9" fmla="*/ 230 h 530"/>
                <a:gd name="T10" fmla="*/ 2962 w 4051"/>
                <a:gd name="T11" fmla="*/ 237 h 530"/>
                <a:gd name="T12" fmla="*/ 2741 w 4051"/>
                <a:gd name="T13" fmla="*/ 226 h 530"/>
                <a:gd name="T14" fmla="*/ 2446 w 4051"/>
                <a:gd name="T15" fmla="*/ 193 h 530"/>
                <a:gd name="T16" fmla="*/ 2223 w 4051"/>
                <a:gd name="T17" fmla="*/ 158 h 530"/>
                <a:gd name="T18" fmla="*/ 1712 w 4051"/>
                <a:gd name="T19" fmla="*/ 51 h 530"/>
                <a:gd name="T20" fmla="*/ 1838 w 4051"/>
                <a:gd name="T21" fmla="*/ 155 h 530"/>
                <a:gd name="T22" fmla="*/ 2130 w 4051"/>
                <a:gd name="T23" fmla="*/ 241 h 530"/>
                <a:gd name="T24" fmla="*/ 2353 w 4051"/>
                <a:gd name="T25" fmla="*/ 291 h 530"/>
                <a:gd name="T26" fmla="*/ 2656 w 4051"/>
                <a:gd name="T27" fmla="*/ 338 h 530"/>
                <a:gd name="T28" fmla="*/ 2884 w 4051"/>
                <a:gd name="T29" fmla="*/ 356 h 530"/>
                <a:gd name="T30" fmla="*/ 3140 w 4051"/>
                <a:gd name="T31" fmla="*/ 355 h 530"/>
                <a:gd name="T32" fmla="*/ 3396 w 4051"/>
                <a:gd name="T33" fmla="*/ 326 h 530"/>
                <a:gd name="T34" fmla="*/ 3272 w 4051"/>
                <a:gd name="T35" fmla="*/ 371 h 530"/>
                <a:gd name="T36" fmla="*/ 3113 w 4051"/>
                <a:gd name="T37" fmla="*/ 405 h 530"/>
                <a:gd name="T38" fmla="*/ 2882 w 4051"/>
                <a:gd name="T39" fmla="*/ 422 h 530"/>
                <a:gd name="T40" fmla="*/ 2713 w 4051"/>
                <a:gd name="T41" fmla="*/ 418 h 530"/>
                <a:gd name="T42" fmla="*/ 2487 w 4051"/>
                <a:gd name="T43" fmla="*/ 395 h 530"/>
                <a:gd name="T44" fmla="*/ 2305 w 4051"/>
                <a:gd name="T45" fmla="*/ 362 h 530"/>
                <a:gd name="T46" fmla="*/ 2094 w 4051"/>
                <a:gd name="T47" fmla="*/ 315 h 530"/>
                <a:gd name="T48" fmla="*/ 1792 w 4051"/>
                <a:gd name="T49" fmla="*/ 231 h 530"/>
                <a:gd name="T50" fmla="*/ 1453 w 4051"/>
                <a:gd name="T51" fmla="*/ 117 h 530"/>
                <a:gd name="T52" fmla="*/ 1276 w 4051"/>
                <a:gd name="T53" fmla="*/ 71 h 530"/>
                <a:gd name="T54" fmla="*/ 1033 w 4051"/>
                <a:gd name="T55" fmla="*/ 40 h 530"/>
                <a:gd name="T56" fmla="*/ 849 w 4051"/>
                <a:gd name="T57" fmla="*/ 40 h 530"/>
                <a:gd name="T58" fmla="*/ 605 w 4051"/>
                <a:gd name="T59" fmla="*/ 73 h 530"/>
                <a:gd name="T60" fmla="*/ 429 w 4051"/>
                <a:gd name="T61" fmla="*/ 124 h 530"/>
                <a:gd name="T62" fmla="*/ 204 w 4051"/>
                <a:gd name="T63" fmla="*/ 221 h 530"/>
                <a:gd name="T64" fmla="*/ 73 w 4051"/>
                <a:gd name="T65" fmla="*/ 300 h 530"/>
                <a:gd name="T66" fmla="*/ 35 w 4051"/>
                <a:gd name="T67" fmla="*/ 401 h 530"/>
                <a:gd name="T68" fmla="*/ 166 w 4051"/>
                <a:gd name="T69" fmla="*/ 323 h 530"/>
                <a:gd name="T70" fmla="*/ 300 w 4051"/>
                <a:gd name="T71" fmla="*/ 258 h 530"/>
                <a:gd name="T72" fmla="*/ 454 w 4051"/>
                <a:gd name="T73" fmla="*/ 205 h 530"/>
                <a:gd name="T74" fmla="*/ 620 w 4051"/>
                <a:gd name="T75" fmla="*/ 169 h 530"/>
                <a:gd name="T76" fmla="*/ 845 w 4051"/>
                <a:gd name="T77" fmla="*/ 143 h 530"/>
                <a:gd name="T78" fmla="*/ 1020 w 4051"/>
                <a:gd name="T79" fmla="*/ 147 h 530"/>
                <a:gd name="T80" fmla="*/ 1252 w 4051"/>
                <a:gd name="T81" fmla="*/ 181 h 530"/>
                <a:gd name="T82" fmla="*/ 1421 w 4051"/>
                <a:gd name="T83" fmla="*/ 229 h 530"/>
                <a:gd name="T84" fmla="*/ 1758 w 4051"/>
                <a:gd name="T85" fmla="*/ 345 h 530"/>
                <a:gd name="T86" fmla="*/ 1946 w 4051"/>
                <a:gd name="T87" fmla="*/ 401 h 530"/>
                <a:gd name="T88" fmla="*/ 2195 w 4051"/>
                <a:gd name="T89" fmla="*/ 463 h 530"/>
                <a:gd name="T90" fmla="*/ 2432 w 4051"/>
                <a:gd name="T91" fmla="*/ 504 h 530"/>
                <a:gd name="T92" fmla="*/ 2657 w 4051"/>
                <a:gd name="T93" fmla="*/ 526 h 530"/>
                <a:gd name="T94" fmla="*/ 2827 w 4051"/>
                <a:gd name="T95" fmla="*/ 530 h 530"/>
                <a:gd name="T96" fmla="*/ 3071 w 4051"/>
                <a:gd name="T97" fmla="*/ 509 h 530"/>
                <a:gd name="T98" fmla="*/ 3250 w 4051"/>
                <a:gd name="T99" fmla="*/ 469 h 530"/>
                <a:gd name="T100" fmla="*/ 3369 w 4051"/>
                <a:gd name="T101" fmla="*/ 426 h 530"/>
                <a:gd name="T102" fmla="*/ 3478 w 4051"/>
                <a:gd name="T103" fmla="*/ 371 h 530"/>
                <a:gd name="T104" fmla="*/ 3572 w 4051"/>
                <a:gd name="T105" fmla="*/ 305 h 530"/>
                <a:gd name="T106" fmla="*/ 3684 w 4051"/>
                <a:gd name="T107" fmla="*/ 256 h 530"/>
                <a:gd name="T108" fmla="*/ 3851 w 4051"/>
                <a:gd name="T109" fmla="*/ 184 h 530"/>
                <a:gd name="T110" fmla="*/ 3966 w 4051"/>
                <a:gd name="T111" fmla="*/ 113 h 530"/>
                <a:gd name="T112" fmla="*/ 4012 w 4051"/>
                <a:gd name="T113"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51" h="530">
                  <a:moveTo>
                    <a:pt x="4012" y="0"/>
                  </a:moveTo>
                  <a:lnTo>
                    <a:pt x="4012" y="0"/>
                  </a:lnTo>
                  <a:lnTo>
                    <a:pt x="4002" y="6"/>
                  </a:lnTo>
                  <a:lnTo>
                    <a:pt x="3976" y="24"/>
                  </a:lnTo>
                  <a:lnTo>
                    <a:pt x="3938" y="49"/>
                  </a:lnTo>
                  <a:lnTo>
                    <a:pt x="3916" y="61"/>
                  </a:lnTo>
                  <a:lnTo>
                    <a:pt x="3892" y="73"/>
                  </a:lnTo>
                  <a:lnTo>
                    <a:pt x="3892" y="73"/>
                  </a:lnTo>
                  <a:lnTo>
                    <a:pt x="3842" y="97"/>
                  </a:lnTo>
                  <a:lnTo>
                    <a:pt x="3793" y="118"/>
                  </a:lnTo>
                  <a:lnTo>
                    <a:pt x="3741" y="137"/>
                  </a:lnTo>
                  <a:lnTo>
                    <a:pt x="3689" y="154"/>
                  </a:lnTo>
                  <a:lnTo>
                    <a:pt x="3637" y="169"/>
                  </a:lnTo>
                  <a:lnTo>
                    <a:pt x="3583" y="181"/>
                  </a:lnTo>
                  <a:lnTo>
                    <a:pt x="3530" y="193"/>
                  </a:lnTo>
                  <a:lnTo>
                    <a:pt x="3477" y="202"/>
                  </a:lnTo>
                  <a:lnTo>
                    <a:pt x="3477" y="202"/>
                  </a:lnTo>
                  <a:lnTo>
                    <a:pt x="3403" y="214"/>
                  </a:lnTo>
                  <a:lnTo>
                    <a:pt x="3330" y="222"/>
                  </a:lnTo>
                  <a:lnTo>
                    <a:pt x="3257" y="230"/>
                  </a:lnTo>
                  <a:lnTo>
                    <a:pt x="3184" y="235"/>
                  </a:lnTo>
                  <a:lnTo>
                    <a:pt x="3109" y="237"/>
                  </a:lnTo>
                  <a:lnTo>
                    <a:pt x="3036" y="238"/>
                  </a:lnTo>
                  <a:lnTo>
                    <a:pt x="2962" y="237"/>
                  </a:lnTo>
                  <a:lnTo>
                    <a:pt x="2889" y="235"/>
                  </a:lnTo>
                  <a:lnTo>
                    <a:pt x="2889" y="235"/>
                  </a:lnTo>
                  <a:lnTo>
                    <a:pt x="2814" y="231"/>
                  </a:lnTo>
                  <a:lnTo>
                    <a:pt x="2741" y="226"/>
                  </a:lnTo>
                  <a:lnTo>
                    <a:pt x="2667" y="219"/>
                  </a:lnTo>
                  <a:lnTo>
                    <a:pt x="2592" y="211"/>
                  </a:lnTo>
                  <a:lnTo>
                    <a:pt x="2519" y="202"/>
                  </a:lnTo>
                  <a:lnTo>
                    <a:pt x="2446" y="193"/>
                  </a:lnTo>
                  <a:lnTo>
                    <a:pt x="2371" y="183"/>
                  </a:lnTo>
                  <a:lnTo>
                    <a:pt x="2298" y="170"/>
                  </a:lnTo>
                  <a:lnTo>
                    <a:pt x="2298" y="170"/>
                  </a:lnTo>
                  <a:lnTo>
                    <a:pt x="2223" y="158"/>
                  </a:lnTo>
                  <a:lnTo>
                    <a:pt x="2148" y="143"/>
                  </a:lnTo>
                  <a:lnTo>
                    <a:pt x="1999" y="114"/>
                  </a:lnTo>
                  <a:lnTo>
                    <a:pt x="1853" y="82"/>
                  </a:lnTo>
                  <a:lnTo>
                    <a:pt x="1712" y="51"/>
                  </a:lnTo>
                  <a:lnTo>
                    <a:pt x="1696" y="104"/>
                  </a:lnTo>
                  <a:lnTo>
                    <a:pt x="1696" y="104"/>
                  </a:lnTo>
                  <a:lnTo>
                    <a:pt x="1766" y="131"/>
                  </a:lnTo>
                  <a:lnTo>
                    <a:pt x="1838" y="155"/>
                  </a:lnTo>
                  <a:lnTo>
                    <a:pt x="1910" y="179"/>
                  </a:lnTo>
                  <a:lnTo>
                    <a:pt x="1982" y="200"/>
                  </a:lnTo>
                  <a:lnTo>
                    <a:pt x="2055" y="221"/>
                  </a:lnTo>
                  <a:lnTo>
                    <a:pt x="2130" y="241"/>
                  </a:lnTo>
                  <a:lnTo>
                    <a:pt x="2203" y="258"/>
                  </a:lnTo>
                  <a:lnTo>
                    <a:pt x="2277" y="276"/>
                  </a:lnTo>
                  <a:lnTo>
                    <a:pt x="2277" y="276"/>
                  </a:lnTo>
                  <a:lnTo>
                    <a:pt x="2353" y="291"/>
                  </a:lnTo>
                  <a:lnTo>
                    <a:pt x="2427" y="305"/>
                  </a:lnTo>
                  <a:lnTo>
                    <a:pt x="2503" y="318"/>
                  </a:lnTo>
                  <a:lnTo>
                    <a:pt x="2579" y="329"/>
                  </a:lnTo>
                  <a:lnTo>
                    <a:pt x="2656" y="338"/>
                  </a:lnTo>
                  <a:lnTo>
                    <a:pt x="2731" y="345"/>
                  </a:lnTo>
                  <a:lnTo>
                    <a:pt x="2808" y="351"/>
                  </a:lnTo>
                  <a:lnTo>
                    <a:pt x="2884" y="356"/>
                  </a:lnTo>
                  <a:lnTo>
                    <a:pt x="2884" y="356"/>
                  </a:lnTo>
                  <a:lnTo>
                    <a:pt x="2948" y="358"/>
                  </a:lnTo>
                  <a:lnTo>
                    <a:pt x="3013" y="359"/>
                  </a:lnTo>
                  <a:lnTo>
                    <a:pt x="3076" y="358"/>
                  </a:lnTo>
                  <a:lnTo>
                    <a:pt x="3140" y="355"/>
                  </a:lnTo>
                  <a:lnTo>
                    <a:pt x="3205" y="351"/>
                  </a:lnTo>
                  <a:lnTo>
                    <a:pt x="3268" y="345"/>
                  </a:lnTo>
                  <a:lnTo>
                    <a:pt x="3333" y="336"/>
                  </a:lnTo>
                  <a:lnTo>
                    <a:pt x="3396" y="326"/>
                  </a:lnTo>
                  <a:lnTo>
                    <a:pt x="3396" y="326"/>
                  </a:lnTo>
                  <a:lnTo>
                    <a:pt x="3356" y="343"/>
                  </a:lnTo>
                  <a:lnTo>
                    <a:pt x="3315" y="358"/>
                  </a:lnTo>
                  <a:lnTo>
                    <a:pt x="3272" y="371"/>
                  </a:lnTo>
                  <a:lnTo>
                    <a:pt x="3226" y="382"/>
                  </a:lnTo>
                  <a:lnTo>
                    <a:pt x="3226" y="382"/>
                  </a:lnTo>
                  <a:lnTo>
                    <a:pt x="3170" y="395"/>
                  </a:lnTo>
                  <a:lnTo>
                    <a:pt x="3113" y="405"/>
                  </a:lnTo>
                  <a:lnTo>
                    <a:pt x="3056" y="412"/>
                  </a:lnTo>
                  <a:lnTo>
                    <a:pt x="2998" y="417"/>
                  </a:lnTo>
                  <a:lnTo>
                    <a:pt x="2941" y="421"/>
                  </a:lnTo>
                  <a:lnTo>
                    <a:pt x="2882" y="422"/>
                  </a:lnTo>
                  <a:lnTo>
                    <a:pt x="2825" y="422"/>
                  </a:lnTo>
                  <a:lnTo>
                    <a:pt x="2767" y="421"/>
                  </a:lnTo>
                  <a:lnTo>
                    <a:pt x="2767" y="421"/>
                  </a:lnTo>
                  <a:lnTo>
                    <a:pt x="2713" y="418"/>
                  </a:lnTo>
                  <a:lnTo>
                    <a:pt x="2658" y="415"/>
                  </a:lnTo>
                  <a:lnTo>
                    <a:pt x="2602" y="408"/>
                  </a:lnTo>
                  <a:lnTo>
                    <a:pt x="2545" y="402"/>
                  </a:lnTo>
                  <a:lnTo>
                    <a:pt x="2487" y="395"/>
                  </a:lnTo>
                  <a:lnTo>
                    <a:pt x="2427" y="385"/>
                  </a:lnTo>
                  <a:lnTo>
                    <a:pt x="2367" y="375"/>
                  </a:lnTo>
                  <a:lnTo>
                    <a:pt x="2305" y="362"/>
                  </a:lnTo>
                  <a:lnTo>
                    <a:pt x="2305" y="362"/>
                  </a:lnTo>
                  <a:lnTo>
                    <a:pt x="2254" y="353"/>
                  </a:lnTo>
                  <a:lnTo>
                    <a:pt x="2203" y="341"/>
                  </a:lnTo>
                  <a:lnTo>
                    <a:pt x="2149" y="329"/>
                  </a:lnTo>
                  <a:lnTo>
                    <a:pt x="2094" y="315"/>
                  </a:lnTo>
                  <a:lnTo>
                    <a:pt x="1977" y="284"/>
                  </a:lnTo>
                  <a:lnTo>
                    <a:pt x="1849" y="248"/>
                  </a:lnTo>
                  <a:lnTo>
                    <a:pt x="1849" y="248"/>
                  </a:lnTo>
                  <a:lnTo>
                    <a:pt x="1792" y="231"/>
                  </a:lnTo>
                  <a:lnTo>
                    <a:pt x="1735" y="211"/>
                  </a:lnTo>
                  <a:lnTo>
                    <a:pt x="1622" y="173"/>
                  </a:lnTo>
                  <a:lnTo>
                    <a:pt x="1510" y="134"/>
                  </a:lnTo>
                  <a:lnTo>
                    <a:pt x="1453" y="117"/>
                  </a:lnTo>
                  <a:lnTo>
                    <a:pt x="1395" y="100"/>
                  </a:lnTo>
                  <a:lnTo>
                    <a:pt x="1395" y="100"/>
                  </a:lnTo>
                  <a:lnTo>
                    <a:pt x="1336" y="85"/>
                  </a:lnTo>
                  <a:lnTo>
                    <a:pt x="1276" y="71"/>
                  </a:lnTo>
                  <a:lnTo>
                    <a:pt x="1216" y="60"/>
                  </a:lnTo>
                  <a:lnTo>
                    <a:pt x="1155" y="51"/>
                  </a:lnTo>
                  <a:lnTo>
                    <a:pt x="1094" y="45"/>
                  </a:lnTo>
                  <a:lnTo>
                    <a:pt x="1033" y="40"/>
                  </a:lnTo>
                  <a:lnTo>
                    <a:pt x="971" y="38"/>
                  </a:lnTo>
                  <a:lnTo>
                    <a:pt x="909" y="38"/>
                  </a:lnTo>
                  <a:lnTo>
                    <a:pt x="909" y="38"/>
                  </a:lnTo>
                  <a:lnTo>
                    <a:pt x="849" y="40"/>
                  </a:lnTo>
                  <a:lnTo>
                    <a:pt x="788" y="45"/>
                  </a:lnTo>
                  <a:lnTo>
                    <a:pt x="727" y="52"/>
                  </a:lnTo>
                  <a:lnTo>
                    <a:pt x="666" y="62"/>
                  </a:lnTo>
                  <a:lnTo>
                    <a:pt x="605" y="73"/>
                  </a:lnTo>
                  <a:lnTo>
                    <a:pt x="546" y="88"/>
                  </a:lnTo>
                  <a:lnTo>
                    <a:pt x="488" y="104"/>
                  </a:lnTo>
                  <a:lnTo>
                    <a:pt x="429" y="124"/>
                  </a:lnTo>
                  <a:lnTo>
                    <a:pt x="429" y="124"/>
                  </a:lnTo>
                  <a:lnTo>
                    <a:pt x="372" y="145"/>
                  </a:lnTo>
                  <a:lnTo>
                    <a:pt x="315" y="168"/>
                  </a:lnTo>
                  <a:lnTo>
                    <a:pt x="259" y="194"/>
                  </a:lnTo>
                  <a:lnTo>
                    <a:pt x="204" y="221"/>
                  </a:lnTo>
                  <a:lnTo>
                    <a:pt x="150" y="251"/>
                  </a:lnTo>
                  <a:lnTo>
                    <a:pt x="124" y="267"/>
                  </a:lnTo>
                  <a:lnTo>
                    <a:pt x="98" y="284"/>
                  </a:lnTo>
                  <a:lnTo>
                    <a:pt x="73" y="300"/>
                  </a:lnTo>
                  <a:lnTo>
                    <a:pt x="49" y="319"/>
                  </a:lnTo>
                  <a:lnTo>
                    <a:pt x="24" y="338"/>
                  </a:lnTo>
                  <a:lnTo>
                    <a:pt x="0" y="356"/>
                  </a:lnTo>
                  <a:lnTo>
                    <a:pt x="35" y="401"/>
                  </a:lnTo>
                  <a:lnTo>
                    <a:pt x="35" y="401"/>
                  </a:lnTo>
                  <a:lnTo>
                    <a:pt x="71" y="379"/>
                  </a:lnTo>
                  <a:lnTo>
                    <a:pt x="112" y="353"/>
                  </a:lnTo>
                  <a:lnTo>
                    <a:pt x="166" y="323"/>
                  </a:lnTo>
                  <a:lnTo>
                    <a:pt x="196" y="307"/>
                  </a:lnTo>
                  <a:lnTo>
                    <a:pt x="230" y="291"/>
                  </a:lnTo>
                  <a:lnTo>
                    <a:pt x="264" y="274"/>
                  </a:lnTo>
                  <a:lnTo>
                    <a:pt x="300" y="258"/>
                  </a:lnTo>
                  <a:lnTo>
                    <a:pt x="338" y="243"/>
                  </a:lnTo>
                  <a:lnTo>
                    <a:pt x="376" y="229"/>
                  </a:lnTo>
                  <a:lnTo>
                    <a:pt x="414" y="216"/>
                  </a:lnTo>
                  <a:lnTo>
                    <a:pt x="454" y="205"/>
                  </a:lnTo>
                  <a:lnTo>
                    <a:pt x="454" y="205"/>
                  </a:lnTo>
                  <a:lnTo>
                    <a:pt x="510" y="191"/>
                  </a:lnTo>
                  <a:lnTo>
                    <a:pt x="565" y="180"/>
                  </a:lnTo>
                  <a:lnTo>
                    <a:pt x="620" y="169"/>
                  </a:lnTo>
                  <a:lnTo>
                    <a:pt x="676" y="159"/>
                  </a:lnTo>
                  <a:lnTo>
                    <a:pt x="732" y="152"/>
                  </a:lnTo>
                  <a:lnTo>
                    <a:pt x="789" y="147"/>
                  </a:lnTo>
                  <a:lnTo>
                    <a:pt x="845" y="143"/>
                  </a:lnTo>
                  <a:lnTo>
                    <a:pt x="902" y="142"/>
                  </a:lnTo>
                  <a:lnTo>
                    <a:pt x="902" y="142"/>
                  </a:lnTo>
                  <a:lnTo>
                    <a:pt x="960" y="143"/>
                  </a:lnTo>
                  <a:lnTo>
                    <a:pt x="1020" y="147"/>
                  </a:lnTo>
                  <a:lnTo>
                    <a:pt x="1078" y="152"/>
                  </a:lnTo>
                  <a:lnTo>
                    <a:pt x="1136" y="159"/>
                  </a:lnTo>
                  <a:lnTo>
                    <a:pt x="1193" y="169"/>
                  </a:lnTo>
                  <a:lnTo>
                    <a:pt x="1252" y="181"/>
                  </a:lnTo>
                  <a:lnTo>
                    <a:pt x="1309" y="195"/>
                  </a:lnTo>
                  <a:lnTo>
                    <a:pt x="1364" y="210"/>
                  </a:lnTo>
                  <a:lnTo>
                    <a:pt x="1364" y="210"/>
                  </a:lnTo>
                  <a:lnTo>
                    <a:pt x="1421" y="229"/>
                  </a:lnTo>
                  <a:lnTo>
                    <a:pt x="1477" y="247"/>
                  </a:lnTo>
                  <a:lnTo>
                    <a:pt x="1590" y="287"/>
                  </a:lnTo>
                  <a:lnTo>
                    <a:pt x="1702" y="326"/>
                  </a:lnTo>
                  <a:lnTo>
                    <a:pt x="1758" y="345"/>
                  </a:lnTo>
                  <a:lnTo>
                    <a:pt x="1815" y="364"/>
                  </a:lnTo>
                  <a:lnTo>
                    <a:pt x="1815" y="364"/>
                  </a:lnTo>
                  <a:lnTo>
                    <a:pt x="1880" y="382"/>
                  </a:lnTo>
                  <a:lnTo>
                    <a:pt x="1946" y="401"/>
                  </a:lnTo>
                  <a:lnTo>
                    <a:pt x="2009" y="418"/>
                  </a:lnTo>
                  <a:lnTo>
                    <a:pt x="2073" y="434"/>
                  </a:lnTo>
                  <a:lnTo>
                    <a:pt x="2135" y="449"/>
                  </a:lnTo>
                  <a:lnTo>
                    <a:pt x="2195" y="463"/>
                  </a:lnTo>
                  <a:lnTo>
                    <a:pt x="2256" y="474"/>
                  </a:lnTo>
                  <a:lnTo>
                    <a:pt x="2316" y="485"/>
                  </a:lnTo>
                  <a:lnTo>
                    <a:pt x="2374" y="495"/>
                  </a:lnTo>
                  <a:lnTo>
                    <a:pt x="2432" y="504"/>
                  </a:lnTo>
                  <a:lnTo>
                    <a:pt x="2489" y="511"/>
                  </a:lnTo>
                  <a:lnTo>
                    <a:pt x="2546" y="518"/>
                  </a:lnTo>
                  <a:lnTo>
                    <a:pt x="2602" y="522"/>
                  </a:lnTo>
                  <a:lnTo>
                    <a:pt x="2657" y="526"/>
                  </a:lnTo>
                  <a:lnTo>
                    <a:pt x="2711" y="529"/>
                  </a:lnTo>
                  <a:lnTo>
                    <a:pt x="2765" y="530"/>
                  </a:lnTo>
                  <a:lnTo>
                    <a:pt x="2765" y="530"/>
                  </a:lnTo>
                  <a:lnTo>
                    <a:pt x="2827" y="530"/>
                  </a:lnTo>
                  <a:lnTo>
                    <a:pt x="2887" y="527"/>
                  </a:lnTo>
                  <a:lnTo>
                    <a:pt x="2948" y="524"/>
                  </a:lnTo>
                  <a:lnTo>
                    <a:pt x="3010" y="518"/>
                  </a:lnTo>
                  <a:lnTo>
                    <a:pt x="3071" y="509"/>
                  </a:lnTo>
                  <a:lnTo>
                    <a:pt x="3131" y="499"/>
                  </a:lnTo>
                  <a:lnTo>
                    <a:pt x="3190" y="485"/>
                  </a:lnTo>
                  <a:lnTo>
                    <a:pt x="3250" y="469"/>
                  </a:lnTo>
                  <a:lnTo>
                    <a:pt x="3250" y="469"/>
                  </a:lnTo>
                  <a:lnTo>
                    <a:pt x="3281" y="459"/>
                  </a:lnTo>
                  <a:lnTo>
                    <a:pt x="3310" y="449"/>
                  </a:lnTo>
                  <a:lnTo>
                    <a:pt x="3340" y="438"/>
                  </a:lnTo>
                  <a:lnTo>
                    <a:pt x="3369" y="426"/>
                  </a:lnTo>
                  <a:lnTo>
                    <a:pt x="3397" y="413"/>
                  </a:lnTo>
                  <a:lnTo>
                    <a:pt x="3424" y="400"/>
                  </a:lnTo>
                  <a:lnTo>
                    <a:pt x="3452" y="386"/>
                  </a:lnTo>
                  <a:lnTo>
                    <a:pt x="3478" y="371"/>
                  </a:lnTo>
                  <a:lnTo>
                    <a:pt x="3478" y="371"/>
                  </a:lnTo>
                  <a:lnTo>
                    <a:pt x="3511" y="350"/>
                  </a:lnTo>
                  <a:lnTo>
                    <a:pt x="3542" y="328"/>
                  </a:lnTo>
                  <a:lnTo>
                    <a:pt x="3572" y="305"/>
                  </a:lnTo>
                  <a:lnTo>
                    <a:pt x="3598" y="282"/>
                  </a:lnTo>
                  <a:lnTo>
                    <a:pt x="3598" y="282"/>
                  </a:lnTo>
                  <a:lnTo>
                    <a:pt x="3641" y="269"/>
                  </a:lnTo>
                  <a:lnTo>
                    <a:pt x="3684" y="256"/>
                  </a:lnTo>
                  <a:lnTo>
                    <a:pt x="3727" y="240"/>
                  </a:lnTo>
                  <a:lnTo>
                    <a:pt x="3769" y="222"/>
                  </a:lnTo>
                  <a:lnTo>
                    <a:pt x="3810" y="204"/>
                  </a:lnTo>
                  <a:lnTo>
                    <a:pt x="3851" y="184"/>
                  </a:lnTo>
                  <a:lnTo>
                    <a:pt x="3891" y="162"/>
                  </a:lnTo>
                  <a:lnTo>
                    <a:pt x="3929" y="138"/>
                  </a:lnTo>
                  <a:lnTo>
                    <a:pt x="3929" y="138"/>
                  </a:lnTo>
                  <a:lnTo>
                    <a:pt x="3966" y="113"/>
                  </a:lnTo>
                  <a:lnTo>
                    <a:pt x="3999" y="90"/>
                  </a:lnTo>
                  <a:lnTo>
                    <a:pt x="4026" y="65"/>
                  </a:lnTo>
                  <a:lnTo>
                    <a:pt x="4051" y="41"/>
                  </a:lnTo>
                  <a:lnTo>
                    <a:pt x="4012" y="0"/>
                  </a:lnTo>
                  <a:close/>
                </a:path>
              </a:pathLst>
            </a:custGeom>
            <a:solidFill>
              <a:srgbClr val="7ECE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60000" y="951570"/>
            <a:ext cx="8424000" cy="3780420"/>
          </a:xfrm>
          <a:prstGeom prst="rect">
            <a:avLst/>
          </a:prstGeom>
        </p:spPr>
        <p:txBody>
          <a:bodyPr lIns="0" tIns="0" rIns="0" bIns="0"/>
          <a:lstStyle>
            <a:lvl1pPr marL="0" indent="0">
              <a:lnSpc>
                <a:spcPts val="1700"/>
              </a:lnSpc>
              <a:spcBef>
                <a:spcPts val="0"/>
              </a:spcBef>
              <a:buNone/>
              <a:defRPr sz="12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sp>
        <p:nvSpPr>
          <p:cNvPr id="2" name="タイトル 1"/>
          <p:cNvSpPr>
            <a:spLocks noGrp="1"/>
          </p:cNvSpPr>
          <p:nvPr>
            <p:ph type="title"/>
          </p:nvPr>
        </p:nvSpPr>
        <p:spPr>
          <a:xfrm>
            <a:off x="360000" y="87475"/>
            <a:ext cx="6336236" cy="648072"/>
          </a:xfrm>
          <a:prstGeom prst="rect">
            <a:avLst/>
          </a:prstGeom>
        </p:spPr>
        <p:txBody>
          <a:bodyPr lIns="0" tIns="0" rIns="0" bIns="0" anchor="b" anchorCtr="0"/>
          <a:lstStyle>
            <a:lvl1pPr algn="l">
              <a:lnSpc>
                <a:spcPts val="2000"/>
              </a:lnSpc>
              <a:defRPr sz="1700" b="1">
                <a:solidFill>
                  <a:schemeClr val="bg1"/>
                </a:solidFill>
              </a:defRPr>
            </a:lvl1pPr>
          </a:lstStyle>
          <a:p>
            <a:r>
              <a:rPr kumimoji="1" lang="ja-JP" altLang="en-US" dirty="0"/>
              <a:t>マスター タイトルの書式設定</a:t>
            </a: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r="5123" b="2292"/>
          <a:stretch/>
        </p:blipFill>
        <p:spPr>
          <a:xfrm>
            <a:off x="1" y="0"/>
            <a:ext cx="9144000" cy="5143500"/>
          </a:xfrm>
          <a:prstGeom prst="rect">
            <a:avLst/>
          </a:prstGeom>
        </p:spPr>
      </p:pic>
      <p:sp>
        <p:nvSpPr>
          <p:cNvPr id="4" name="フッター プレースホルダー 3"/>
          <p:cNvSpPr>
            <a:spLocks noGrp="1"/>
          </p:cNvSpPr>
          <p:nvPr>
            <p:ph type="ftr" sz="quarter" idx="11"/>
          </p:nvPr>
        </p:nvSpPr>
        <p:spPr>
          <a:xfrm>
            <a:off x="251520" y="3003798"/>
            <a:ext cx="2160000" cy="135000"/>
          </a:xfrm>
        </p:spPr>
        <p:txBody>
          <a:bodyPr anchor="t" anchorCtr="0"/>
          <a:lstStyle>
            <a:lvl1pPr algn="l">
              <a:defRPr>
                <a:solidFill>
                  <a:schemeClr val="bg1"/>
                </a:solidFill>
              </a:defRPr>
            </a:lvl1pPr>
          </a:lstStyle>
          <a:p>
            <a:r>
              <a:rPr lang="en-US" altLang="ja-JP"/>
              <a:t>©SuperStream Inc. All rights reserved.</a:t>
            </a:r>
            <a:endParaRPr lang="ja-JP" altLang="en-US" dirty="0"/>
          </a:p>
        </p:txBody>
      </p:sp>
      <p:pic>
        <p:nvPicPr>
          <p:cNvPr id="6267" name="図 626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4000" y="2077200"/>
            <a:ext cx="973881" cy="951570"/>
          </a:xfrm>
          <a:prstGeom prst="rect">
            <a:avLst/>
          </a:prstGeom>
        </p:spPr>
      </p:pic>
    </p:spTree>
    <p:extLst>
      <p:ext uri="{BB962C8B-B14F-4D97-AF65-F5344CB8AC3E}">
        <p14:creationId xmlns:p14="http://schemas.microsoft.com/office/powerpoint/2010/main" val="250902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3_General">
    <p:spTree>
      <p:nvGrpSpPr>
        <p:cNvPr id="1" name=""/>
        <p:cNvGrpSpPr/>
        <p:nvPr/>
      </p:nvGrpSpPr>
      <p:grpSpPr>
        <a:xfrm>
          <a:off x="0" y="0"/>
          <a:ext cx="0" cy="0"/>
          <a:chOff x="0" y="0"/>
          <a:chExt cx="0" cy="0"/>
        </a:xfrm>
      </p:grpSpPr>
      <p:sp>
        <p:nvSpPr>
          <p:cNvPr id="13" name="正方形/長方形 12"/>
          <p:cNvSpPr/>
          <p:nvPr userDrawn="1"/>
        </p:nvSpPr>
        <p:spPr>
          <a:xfrm>
            <a:off x="-1" y="0"/>
            <a:ext cx="9145411" cy="5143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6" name="スライド番号プレースホルダー 5"/>
          <p:cNvSpPr>
            <a:spLocks noGrp="1"/>
          </p:cNvSpPr>
          <p:nvPr>
            <p:ph type="sldNum" sz="quarter" idx="12"/>
          </p:nvPr>
        </p:nvSpPr>
        <p:spPr>
          <a:xfrm>
            <a:off x="8424000" y="4860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8"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©2019  </a:t>
            </a:r>
            <a:r>
              <a:rPr kumimoji="1" lang="en-US" altLang="ja-JP" sz="600" b="0" i="0" u="none" strike="noStrike" kern="1200" cap="none" spc="0" normalizeH="0" baseline="0" noProof="0" err="1">
                <a:ln>
                  <a:noFill/>
                </a:ln>
                <a:solidFill>
                  <a:prstClr val="black">
                    <a:tint val="75000"/>
                  </a:prstClr>
                </a:solidFill>
                <a:effectLst/>
                <a:uLnTx/>
                <a:uFillTx/>
                <a:latin typeface="メイリオ"/>
                <a:ea typeface="メイリオ"/>
                <a:cs typeface="+mn-cs"/>
              </a:rPr>
              <a:t>SuperStream</a:t>
            </a: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4" name="図 3">
            <a:extLst>
              <a:ext uri="{FF2B5EF4-FFF2-40B4-BE49-F238E27FC236}">
                <a16:creationId xmlns:a16="http://schemas.microsoft.com/office/drawing/2014/main" id="{06E58CD3-C4B1-4544-B685-B09506650E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88000" y="162000"/>
            <a:ext cx="972000" cy="214390"/>
          </a:xfrm>
          <a:prstGeom prst="rect">
            <a:avLst/>
          </a:prstGeom>
        </p:spPr>
      </p:pic>
      <p:pic>
        <p:nvPicPr>
          <p:cNvPr id="9" name="図 8">
            <a:extLst>
              <a:ext uri="{FF2B5EF4-FFF2-40B4-BE49-F238E27FC236}">
                <a16:creationId xmlns:a16="http://schemas.microsoft.com/office/drawing/2014/main" id="{5705AAF4-E961-F84C-8B17-82337576E2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2000" y="201600"/>
            <a:ext cx="1280160" cy="91440"/>
          </a:xfrm>
          <a:prstGeom prst="rect">
            <a:avLst/>
          </a:prstGeom>
        </p:spPr>
      </p:pic>
      <p:pic>
        <p:nvPicPr>
          <p:cNvPr id="3" name="図 2"/>
          <p:cNvPicPr>
            <a:picLocks noChangeAspect="1"/>
          </p:cNvPicPr>
          <p:nvPr userDrawn="1"/>
        </p:nvPicPr>
        <p:blipFill>
          <a:blip r:embed="rId4" cstate="screen">
            <a:extLst>
              <a:ext uri="{BEBA8EAE-BF5A-486C-A8C5-ECC9F3942E4B}">
                <a14:imgProps xmlns:a14="http://schemas.microsoft.com/office/drawing/2010/main">
                  <a14:imgLayer r:embed="rId5">
                    <a14:imgEffect>
                      <a14:backgroundRemoval t="9524" b="95238" l="1950" r="97248">
                        <a14:foregroundMark x1="1950" y1="87755" x2="10780" y2="25850"/>
                        <a14:foregroundMark x1="54587" y1="78231" x2="93463" y2="85034"/>
                        <a14:foregroundMark x1="97248" y1="95238" x2="97248" y2="95238"/>
                        <a14:foregroundMark x1="23853" y1="44218" x2="23853" y2="44218"/>
                      </a14:backgroundRemoval>
                    </a14:imgEffect>
                  </a14:imgLayer>
                </a14:imgProps>
              </a:ext>
              <a:ext uri="{28A0092B-C50C-407E-A947-70E740481C1C}">
                <a14:useLocalDpi xmlns:a14="http://schemas.microsoft.com/office/drawing/2010/main"/>
              </a:ext>
            </a:extLst>
          </a:blip>
          <a:stretch>
            <a:fillRect/>
          </a:stretch>
        </p:blipFill>
        <p:spPr>
          <a:xfrm>
            <a:off x="6588000" y="376390"/>
            <a:ext cx="2352924" cy="396651"/>
          </a:xfrm>
          <a:prstGeom prst="rect">
            <a:avLst/>
          </a:prstGeom>
        </p:spPr>
      </p:pic>
      <p:pic>
        <p:nvPicPr>
          <p:cNvPr id="11" name="図 10"/>
          <p:cNvPicPr>
            <a:picLocks noChangeAspect="1"/>
          </p:cNvPicPr>
          <p:nvPr userDrawn="1"/>
        </p:nvPicPr>
        <p:blipFill>
          <a:blip r:embed="rId6" cstate="screen">
            <a:extLst>
              <a:ext uri="{BEBA8EAE-BF5A-486C-A8C5-ECC9F3942E4B}">
                <a14:imgProps xmlns:a14="http://schemas.microsoft.com/office/drawing/2010/main">
                  <a14:imgLayer r:embed="rId7">
                    <a14:imgEffect>
                      <a14:backgroundRemoval t="3846" b="100000" l="3419" r="98718">
                        <a14:foregroundMark x1="3846" y1="57692" x2="3846" y2="57692"/>
                        <a14:foregroundMark x1="29487" y1="44231" x2="29487" y2="44231"/>
                        <a14:foregroundMark x1="34188" y1="53846" x2="34188" y2="53846"/>
                        <a14:foregroundMark x1="46154" y1="50000" x2="46154" y2="50000"/>
                        <a14:foregroundMark x1="52991" y1="44231" x2="52991" y2="44231"/>
                        <a14:foregroundMark x1="55983" y1="50000" x2="55983" y2="50000"/>
                        <a14:foregroundMark x1="93162" y1="82692" x2="93162" y2="82692"/>
                        <a14:foregroundMark x1="19231" y1="50000" x2="19231" y2="50000"/>
                        <a14:foregroundMark x1="4701" y1="25000" x2="4701" y2="25000"/>
                        <a14:foregroundMark x1="64530" y1="50000" x2="64530" y2="50000"/>
                        <a14:foregroundMark x1="68376" y1="46154" x2="68376" y2="46154"/>
                        <a14:foregroundMark x1="73504" y1="44231" x2="73504" y2="44231"/>
                        <a14:foregroundMark x1="77350" y1="46154" x2="77350" y2="46154"/>
                        <a14:foregroundMark x1="87179" y1="50000" x2="87179" y2="50000"/>
                        <a14:foregroundMark x1="98718" y1="51923" x2="98718" y2="51923"/>
                        <a14:foregroundMark x1="68376" y1="86538" x2="68376" y2="86538"/>
                        <a14:foregroundMark x1="15812" y1="84615" x2="15812" y2="84615"/>
                        <a14:foregroundMark x1="8120" y1="92308" x2="8120" y2="92308"/>
                        <a14:foregroundMark x1="11538" y1="7692" x2="11538" y2="7692"/>
                        <a14:foregroundMark x1="16667" y1="17308" x2="16667" y2="17308"/>
                        <a14:foregroundMark x1="58547" y1="75000" x2="58547" y2="75000"/>
                        <a14:backgroundMark x1="26923" y1="76923" x2="26923" y2="76923"/>
                        <a14:backgroundMark x1="28205" y1="76923" x2="36752" y2="78846"/>
                        <a14:backgroundMark x1="39744" y1="78846" x2="24786" y2="73077"/>
                      </a14:backgroundRemoval>
                    </a14:imgEffect>
                  </a14:imgLayer>
                </a14:imgProps>
              </a:ext>
              <a:ext uri="{28A0092B-C50C-407E-A947-70E740481C1C}">
                <a14:useLocalDpi xmlns:a14="http://schemas.microsoft.com/office/drawing/2010/main"/>
              </a:ext>
            </a:extLst>
          </a:blip>
          <a:stretch>
            <a:fillRect/>
          </a:stretch>
        </p:blipFill>
        <p:spPr>
          <a:xfrm>
            <a:off x="6588000" y="160367"/>
            <a:ext cx="972000" cy="214144"/>
          </a:xfrm>
          <a:prstGeom prst="rect">
            <a:avLst/>
          </a:prstGeom>
        </p:spPr>
      </p:pic>
    </p:spTree>
    <p:extLst>
      <p:ext uri="{BB962C8B-B14F-4D97-AF65-F5344CB8AC3E}">
        <p14:creationId xmlns:p14="http://schemas.microsoft.com/office/powerpoint/2010/main" val="372868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4000" y="4860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60000" y="4833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©SuperStream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4" r:id="rId6"/>
    <p:sldLayoutId id="2147483655" r:id="rId7"/>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wmf"/><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16.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wmf"/><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wmf"/><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2.png"/><Relationship Id="rId7" Type="http://schemas.openxmlformats.org/officeDocument/2006/relationships/image" Target="../media/image33.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9.png"/><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5.xml"/><Relationship Id="rId4" Type="http://schemas.openxmlformats.org/officeDocument/2006/relationships/image" Target="../media/image82.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5.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76.png"/><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xml"/><Relationship Id="rId4" Type="http://schemas.openxmlformats.org/officeDocument/2006/relationships/image" Target="../media/image90.png"/></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5.xml"/><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03.png"/><Relationship Id="rId5" Type="http://schemas.openxmlformats.org/officeDocument/2006/relationships/oleObject" Target="../embeddings/oleObject1.bin"/><Relationship Id="rId4" Type="http://schemas.openxmlformats.org/officeDocument/2006/relationships/image" Target="../media/image104.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03.png"/><Relationship Id="rId5" Type="http://schemas.openxmlformats.org/officeDocument/2006/relationships/oleObject" Target="../embeddings/oleObject1.bin"/><Relationship Id="rId4" Type="http://schemas.openxmlformats.org/officeDocument/2006/relationships/image" Target="../media/image105.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08.png"/><Relationship Id="rId4" Type="http://schemas.openxmlformats.org/officeDocument/2006/relationships/image" Target="../media/image107.emf"/></Relationships>
</file>

<file path=ppt/slides/_rels/slide71.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9.jpeg"/><Relationship Id="rId7" Type="http://schemas.openxmlformats.org/officeDocument/2006/relationships/image" Target="../media/image112.emf"/><Relationship Id="rId12" Type="http://schemas.openxmlformats.org/officeDocument/2006/relationships/image" Target="../media/image117.emf"/><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11.emf"/><Relationship Id="rId11" Type="http://schemas.openxmlformats.org/officeDocument/2006/relationships/image" Target="../media/image116.png"/><Relationship Id="rId5" Type="http://schemas.openxmlformats.org/officeDocument/2006/relationships/image" Target="../media/image107.emf"/><Relationship Id="rId10" Type="http://schemas.openxmlformats.org/officeDocument/2006/relationships/image" Target="../media/image115.png"/><Relationship Id="rId4" Type="http://schemas.openxmlformats.org/officeDocument/2006/relationships/image" Target="../media/image110.png"/><Relationship Id="rId9" Type="http://schemas.openxmlformats.org/officeDocument/2006/relationships/image" Target="../media/image114.png"/></Relationships>
</file>

<file path=ppt/slides/_rels/slide7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19.png"/></Relationships>
</file>

<file path=ppt/slides/_rels/slide73.x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a:xfrm>
            <a:off x="360000" y="4921026"/>
            <a:ext cx="2160000" cy="135000"/>
          </a:xfrm>
        </p:spPr>
        <p:txBody>
          <a:bodyPr/>
          <a:lstStyle/>
          <a:p>
            <a:r>
              <a:rPr lang="en-US" altLang="ja-JP"/>
              <a:t>©SuperStream Inc. All rights reserved.</a:t>
            </a:r>
            <a:endParaRPr lang="ja-JP" altLang="en-US" dirty="0"/>
          </a:p>
        </p:txBody>
      </p:sp>
      <p:sp>
        <p:nvSpPr>
          <p:cNvPr id="6" name="タイトル 2"/>
          <p:cNvSpPr>
            <a:spLocks noGrp="1"/>
          </p:cNvSpPr>
          <p:nvPr>
            <p:ph type="title"/>
          </p:nvPr>
        </p:nvSpPr>
        <p:spPr/>
        <p:txBody>
          <a:bodyPr/>
          <a:lstStyle/>
          <a:p>
            <a:pPr>
              <a:lnSpc>
                <a:spcPct val="150000"/>
              </a:lnSpc>
            </a:pPr>
            <a:r>
              <a:rPr kumimoji="1" lang="en-US" altLang="ja-JP" sz="2000" dirty="0">
                <a:latin typeface="+mn-ea"/>
                <a:ea typeface="+mn-ea"/>
              </a:rPr>
              <a:t>SuperStream-NX</a:t>
            </a:r>
            <a:r>
              <a:rPr kumimoji="1" lang="ja-JP" altLang="en-US" sz="2000" dirty="0">
                <a:latin typeface="+mn-ea"/>
                <a:ea typeface="+mn-ea"/>
              </a:rPr>
              <a:t> </a:t>
            </a:r>
            <a:r>
              <a:rPr lang="en-US" altLang="ja-JP" sz="2000" dirty="0">
                <a:latin typeface="+mn-ea"/>
                <a:ea typeface="+mn-ea"/>
              </a:rPr>
              <a:t>2021-06-01</a:t>
            </a:r>
            <a:r>
              <a:rPr lang="ja-JP" altLang="en-US" sz="2000" dirty="0">
                <a:latin typeface="+mn-ea"/>
                <a:ea typeface="+mn-ea"/>
              </a:rPr>
              <a:t>版</a:t>
            </a:r>
            <a:r>
              <a:rPr kumimoji="1" lang="en-US" altLang="ja-JP" sz="2800" dirty="0">
                <a:latin typeface="+mn-ea"/>
                <a:ea typeface="+mn-ea"/>
              </a:rPr>
              <a:t/>
            </a:r>
            <a:br>
              <a:rPr kumimoji="1" lang="en-US" altLang="ja-JP" sz="2800" dirty="0">
                <a:latin typeface="+mn-ea"/>
                <a:ea typeface="+mn-ea"/>
              </a:rPr>
            </a:br>
            <a:r>
              <a:rPr lang="ja-JP" altLang="en-US" sz="3600" b="0" dirty="0">
                <a:latin typeface="+mn-ea"/>
                <a:ea typeface="+mn-ea"/>
              </a:rPr>
              <a:t>製品説明会</a:t>
            </a:r>
            <a:endParaRPr kumimoji="1" lang="ja-JP" altLang="en-US" sz="3600" b="0" dirty="0">
              <a:latin typeface="+mn-ea"/>
              <a:ea typeface="+mn-ea"/>
            </a:endParaRPr>
          </a:p>
        </p:txBody>
      </p:sp>
      <p:sp>
        <p:nvSpPr>
          <p:cNvPr id="7" name="正方形/長方形 6"/>
          <p:cNvSpPr/>
          <p:nvPr/>
        </p:nvSpPr>
        <p:spPr>
          <a:xfrm>
            <a:off x="71500" y="4324929"/>
            <a:ext cx="3496299" cy="338554"/>
          </a:xfrm>
          <a:prstGeom prst="rect">
            <a:avLst/>
          </a:prstGeom>
        </p:spPr>
        <p:txBody>
          <a:bodyPr wrap="square">
            <a:spAutoFit/>
          </a:bodyPr>
          <a:lstStyle/>
          <a:p>
            <a:r>
              <a:rPr lang="ja-JP" altLang="en-US" sz="1600" b="1" dirty="0">
                <a:latin typeface="+mn-ea"/>
              </a:rPr>
              <a:t>　スーパーストリーム株式会社</a:t>
            </a:r>
            <a:r>
              <a:rPr lang="ja-JP" altLang="en-US" sz="1200" b="1" dirty="0">
                <a:latin typeface="+mn-ea"/>
              </a:rPr>
              <a:t>　</a:t>
            </a:r>
            <a:endParaRPr lang="en-US" altLang="ja-JP" sz="1200" b="1" dirty="0">
              <a:latin typeface="+mn-ea"/>
            </a:endParaRPr>
          </a:p>
        </p:txBody>
      </p:sp>
      <p:sp>
        <p:nvSpPr>
          <p:cNvPr id="8" name="正方形/長方形 7"/>
          <p:cNvSpPr/>
          <p:nvPr/>
        </p:nvSpPr>
        <p:spPr>
          <a:xfrm>
            <a:off x="71500" y="4609460"/>
            <a:ext cx="5148572" cy="338554"/>
          </a:xfrm>
          <a:prstGeom prst="rect">
            <a:avLst/>
          </a:prstGeom>
        </p:spPr>
        <p:txBody>
          <a:bodyPr wrap="square">
            <a:spAutoFit/>
          </a:bodyPr>
          <a:lstStyle/>
          <a:p>
            <a:r>
              <a:rPr lang="ja-JP" altLang="en-US" sz="1600" b="1" dirty="0">
                <a:latin typeface="+mn-ea"/>
              </a:rPr>
              <a:t>　</a:t>
            </a:r>
            <a:r>
              <a:rPr lang="en-US" altLang="ja-JP" sz="1600" b="1" dirty="0">
                <a:latin typeface="+mn-ea"/>
              </a:rPr>
              <a:t>2021/5/21</a:t>
            </a:r>
            <a:r>
              <a:rPr lang="ja-JP" altLang="en-US" sz="1600" b="1" dirty="0">
                <a:latin typeface="+mn-ea"/>
              </a:rPr>
              <a:t>（金）オンライン配信</a:t>
            </a:r>
          </a:p>
        </p:txBody>
      </p:sp>
    </p:spTree>
    <p:extLst>
      <p:ext uri="{BB962C8B-B14F-4D97-AF65-F5344CB8AC3E}">
        <p14:creationId xmlns:p14="http://schemas.microsoft.com/office/powerpoint/2010/main" val="52966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正方形/長方形 85"/>
          <p:cNvSpPr/>
          <p:nvPr/>
        </p:nvSpPr>
        <p:spPr>
          <a:xfrm>
            <a:off x="0" y="4464007"/>
            <a:ext cx="9144000" cy="67949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2000" b="1" dirty="0">
                <a:solidFill>
                  <a:schemeClr val="bg1"/>
                </a:solidFill>
              </a:rPr>
              <a:t>2021</a:t>
            </a:r>
            <a:r>
              <a:rPr lang="ja-JP" altLang="en-US" sz="2000" b="1" dirty="0">
                <a:solidFill>
                  <a:schemeClr val="bg1"/>
                </a:solidFill>
              </a:rPr>
              <a:t>年版バージョンアップの改善テーマ</a:t>
            </a:r>
            <a:endParaRPr lang="en-US" altLang="ja-JP" sz="2000" b="1" dirty="0">
              <a:solidFill>
                <a:schemeClr val="bg1"/>
              </a:solidFill>
            </a:endParaRPr>
          </a:p>
          <a:p>
            <a:pPr algn="ctr"/>
            <a:r>
              <a:rPr lang="ja-JP" altLang="en-US" sz="2000" b="1" dirty="0">
                <a:latin typeface="メイリオ" panose="020B0604030504040204" pitchFamily="50" charset="-128"/>
                <a:ea typeface="メイリオ" panose="020B0604030504040204" pitchFamily="50" charset="-128"/>
              </a:rPr>
              <a:t>経理・人事のデジタル化による働き方改革（</a:t>
            </a:r>
            <a:r>
              <a:rPr lang="en-US" altLang="ja-JP" sz="2000" b="1" dirty="0">
                <a:latin typeface="メイリオ" panose="020B0604030504040204" pitchFamily="50" charset="-128"/>
                <a:ea typeface="メイリオ" panose="020B0604030504040204" pitchFamily="50" charset="-128"/>
              </a:rPr>
              <a:t>BX) </a:t>
            </a:r>
            <a:r>
              <a:rPr lang="ja-JP" altLang="en-US" sz="2000" b="1" dirty="0">
                <a:latin typeface="メイリオ" panose="020B0604030504040204" pitchFamily="50" charset="-128"/>
                <a:ea typeface="メイリオ" panose="020B0604030504040204" pitchFamily="50" charset="-128"/>
              </a:rPr>
              <a:t>を最優先</a:t>
            </a:r>
          </a:p>
        </p:txBody>
      </p:sp>
      <p:sp>
        <p:nvSpPr>
          <p:cNvPr id="130" name="正方形/長方形 129"/>
          <p:cNvSpPr/>
          <p:nvPr/>
        </p:nvSpPr>
        <p:spPr>
          <a:xfrm>
            <a:off x="279832" y="1356332"/>
            <a:ext cx="1671906" cy="288032"/>
          </a:xfrm>
          <a:prstGeom prst="rect">
            <a:avLst/>
          </a:prstGeom>
          <a:solidFill>
            <a:schemeClr val="tx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dirty="0">
                <a:solidFill>
                  <a:prstClr val="black"/>
                </a:solidFill>
                <a:latin typeface="メイリオ" panose="020B0604030504040204" pitchFamily="50" charset="-128"/>
                <a:ea typeface="メイリオ" panose="020B0604030504040204" pitchFamily="50" charset="-128"/>
              </a:rPr>
              <a:t>証憑管理</a:t>
            </a:r>
          </a:p>
        </p:txBody>
      </p:sp>
      <p:sp>
        <p:nvSpPr>
          <p:cNvPr id="123" name="スライド番号プレースホルダー 1"/>
          <p:cNvSpPr>
            <a:spLocks noGrp="1"/>
          </p:cNvSpPr>
          <p:nvPr>
            <p:ph type="sldNum" sz="quarter" idx="12"/>
          </p:nvPr>
        </p:nvSpPr>
        <p:spPr/>
        <p:txBody>
          <a:bodyPr/>
          <a:lstStyle/>
          <a:p>
            <a:fld id="{78AE49ED-73EF-499C-8307-28EB0E7CF529}" type="slidenum">
              <a:rPr kumimoji="1" lang="ja-JP" altLang="en-US" smtClean="0">
                <a:solidFill>
                  <a:schemeClr val="bg1"/>
                </a:solidFill>
              </a:rPr>
              <a:t>10</a:t>
            </a:fld>
            <a:endParaRPr kumimoji="1" lang="ja-JP" altLang="en-US" dirty="0">
              <a:solidFill>
                <a:schemeClr val="bg1"/>
              </a:solidFill>
            </a:endParaRPr>
          </a:p>
        </p:txBody>
      </p:sp>
      <p:sp>
        <p:nvSpPr>
          <p:cNvPr id="65" name="タイトル 3"/>
          <p:cNvSpPr>
            <a:spLocks noGrp="1"/>
          </p:cNvSpPr>
          <p:nvPr>
            <p:ph type="title"/>
          </p:nvPr>
        </p:nvSpPr>
        <p:spPr/>
        <p:txBody>
          <a:bodyPr anchor="ctr"/>
          <a:lstStyle/>
          <a:p>
            <a:pPr>
              <a:lnSpc>
                <a:spcPct val="100000"/>
              </a:lnSpc>
            </a:pPr>
            <a:r>
              <a:rPr lang="en-US" altLang="ja-JP" sz="2400" dirty="0">
                <a:latin typeface="+mn-ea"/>
              </a:rPr>
              <a:t>SuperStream-NX</a:t>
            </a:r>
            <a:r>
              <a:rPr lang="ja-JP" altLang="en-US" sz="2400" dirty="0">
                <a:latin typeface="+mn-ea"/>
              </a:rPr>
              <a:t>で実現するＢＸ</a:t>
            </a:r>
            <a:endParaRPr kumimoji="1" lang="ja-JP" altLang="en-US" sz="1800" dirty="0">
              <a:latin typeface="+mn-ea"/>
              <a:ea typeface="+mn-ea"/>
            </a:endParaRPr>
          </a:p>
        </p:txBody>
      </p:sp>
      <p:sp>
        <p:nvSpPr>
          <p:cNvPr id="124" name="フッター プレースホルダー 4"/>
          <p:cNvSpPr>
            <a:spLocks noGrp="1"/>
          </p:cNvSpPr>
          <p:nvPr>
            <p:ph type="ftr" sz="quarter" idx="3"/>
          </p:nvPr>
        </p:nvSpPr>
        <p:spPr>
          <a:xfrm>
            <a:off x="33836" y="5000807"/>
            <a:ext cx="2160000" cy="135000"/>
          </a:xfrm>
        </p:spPr>
        <p:txBody>
          <a:bodyPr/>
          <a:lstStyle/>
          <a:p>
            <a:r>
              <a:rPr lang="en-US" altLang="ja-JP" dirty="0"/>
              <a:t>©2021  SuperStream Inc. All rights reserved.</a:t>
            </a:r>
            <a:endParaRPr lang="ja-JP" altLang="en-US" dirty="0"/>
          </a:p>
        </p:txBody>
      </p:sp>
      <p:pic>
        <p:nvPicPr>
          <p:cNvPr id="55" name="図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836" y="879562"/>
            <a:ext cx="1828057" cy="349151"/>
          </a:xfrm>
          <a:prstGeom prst="rect">
            <a:avLst/>
          </a:prstGeom>
        </p:spPr>
      </p:pic>
      <p:grpSp>
        <p:nvGrpSpPr>
          <p:cNvPr id="56" name="グループ化 55"/>
          <p:cNvGrpSpPr/>
          <p:nvPr/>
        </p:nvGrpSpPr>
        <p:grpSpPr>
          <a:xfrm>
            <a:off x="318250" y="3741298"/>
            <a:ext cx="1116444" cy="738664"/>
            <a:chOff x="626973" y="5726502"/>
            <a:chExt cx="1116444" cy="844188"/>
          </a:xfrm>
        </p:grpSpPr>
        <p:sp>
          <p:nvSpPr>
            <p:cNvPr id="57" name="Freeform 370"/>
            <p:cNvSpPr>
              <a:spLocks noEditPoints="1"/>
            </p:cNvSpPr>
            <p:nvPr/>
          </p:nvSpPr>
          <p:spPr bwMode="auto">
            <a:xfrm>
              <a:off x="626973" y="5865975"/>
              <a:ext cx="354839" cy="343235"/>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1020142" y="5726502"/>
              <a:ext cx="723275" cy="844188"/>
            </a:xfrm>
            <a:prstGeom prst="rect">
              <a:avLst/>
            </a:prstGeom>
            <a:noFill/>
          </p:spPr>
          <p:txBody>
            <a:bodyPr wrap="none" rtlCol="0">
              <a:spAutoFit/>
            </a:bodyPr>
            <a:lstStyle/>
            <a:p>
              <a:pPr algn="ctr"/>
              <a:r>
                <a:rPr lang="ja-JP" altLang="en-US" sz="1400" b="0" dirty="0">
                  <a:solidFill>
                    <a:sysClr val="windowText" lastClr="000000"/>
                  </a:solidFill>
                  <a:latin typeface="メイリオ" panose="020B0604030504040204" pitchFamily="50" charset="-128"/>
                  <a:ea typeface="メイリオ" panose="020B0604030504040204" pitchFamily="50" charset="-128"/>
                </a:rPr>
                <a:t>得意先</a:t>
              </a:r>
              <a:endParaRPr lang="en-US" altLang="ja-JP" sz="1400" b="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b="0" dirty="0">
                  <a:solidFill>
                    <a:sysClr val="windowText" lastClr="000000"/>
                  </a:solidFill>
                  <a:latin typeface="メイリオ" panose="020B0604030504040204" pitchFamily="50" charset="-128"/>
                  <a:ea typeface="メイリオ" panose="020B0604030504040204" pitchFamily="50" charset="-128"/>
                </a:rPr>
                <a:t>・</a:t>
              </a:r>
              <a:endParaRPr lang="en-US" altLang="ja-JP" sz="1400" b="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b="0" dirty="0">
                  <a:solidFill>
                    <a:sysClr val="windowText" lastClr="000000"/>
                  </a:solidFill>
                  <a:latin typeface="メイリオ" panose="020B0604030504040204" pitchFamily="50" charset="-128"/>
                  <a:ea typeface="メイリオ" panose="020B0604030504040204" pitchFamily="50" charset="-128"/>
                </a:rPr>
                <a:t>仕入先</a:t>
              </a:r>
              <a:endParaRPr kumimoji="1" lang="ja-JP" altLang="en-US" sz="1400" b="0" dirty="0">
                <a:solidFill>
                  <a:sysClr val="windowText" lastClr="000000"/>
                </a:solidFill>
                <a:latin typeface="メイリオ" panose="020B0604030504040204" pitchFamily="50" charset="-128"/>
                <a:ea typeface="メイリオ" panose="020B0604030504040204" pitchFamily="50" charset="-128"/>
              </a:endParaRPr>
            </a:p>
          </p:txBody>
        </p:sp>
      </p:grpSp>
      <p:sp>
        <p:nvSpPr>
          <p:cNvPr id="69" name="角丸四角形 68"/>
          <p:cNvSpPr/>
          <p:nvPr/>
        </p:nvSpPr>
        <p:spPr>
          <a:xfrm>
            <a:off x="182054" y="3651870"/>
            <a:ext cx="7450286" cy="762087"/>
          </a:xfrm>
          <a:prstGeom prst="roundRect">
            <a:avLst>
              <a:gd name="adj" fmla="val 9217"/>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下矢印 73"/>
          <p:cNvSpPr/>
          <p:nvPr/>
        </p:nvSpPr>
        <p:spPr>
          <a:xfrm>
            <a:off x="5240273" y="2894754"/>
            <a:ext cx="328659" cy="668344"/>
          </a:xfrm>
          <a:prstGeom prst="down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latin typeface="メイリオ" panose="020B0604030504040204" pitchFamily="50" charset="-128"/>
              <a:ea typeface="メイリオ" panose="020B0604030504040204" pitchFamily="50" charset="-128"/>
            </a:endParaRPr>
          </a:p>
        </p:txBody>
      </p:sp>
      <p:sp>
        <p:nvSpPr>
          <p:cNvPr id="6" name="メモ 5"/>
          <p:cNvSpPr/>
          <p:nvPr/>
        </p:nvSpPr>
        <p:spPr>
          <a:xfrm>
            <a:off x="4319972" y="3742976"/>
            <a:ext cx="1613201" cy="494015"/>
          </a:xfrm>
          <a:prstGeom prst="foldedCorner">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kumimoji="1" lang="ja-JP" altLang="en-US" sz="1200" dirty="0">
                <a:solidFill>
                  <a:schemeClr val="tx1"/>
                </a:solidFill>
                <a:latin typeface="+mn-ea"/>
              </a:rPr>
              <a:t>支払通知書・請求書</a:t>
            </a:r>
          </a:p>
        </p:txBody>
      </p:sp>
      <p:sp>
        <p:nvSpPr>
          <p:cNvPr id="75" name="メモ 74"/>
          <p:cNvSpPr/>
          <p:nvPr/>
        </p:nvSpPr>
        <p:spPr>
          <a:xfrm>
            <a:off x="2123728" y="3765034"/>
            <a:ext cx="1584176" cy="494015"/>
          </a:xfrm>
          <a:prstGeom prst="foldedCorner">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200" dirty="0">
                <a:solidFill>
                  <a:schemeClr val="tx1"/>
                </a:solidFill>
                <a:latin typeface="+mn-ea"/>
              </a:rPr>
              <a:t>請求書</a:t>
            </a:r>
            <a:r>
              <a:rPr kumimoji="1" lang="ja-JP" altLang="en-US" sz="1200" dirty="0">
                <a:solidFill>
                  <a:schemeClr val="tx1"/>
                </a:solidFill>
                <a:latin typeface="+mn-ea"/>
              </a:rPr>
              <a:t>・</a:t>
            </a:r>
            <a:r>
              <a:rPr lang="ja-JP" altLang="en-US" sz="1200" dirty="0">
                <a:solidFill>
                  <a:schemeClr val="tx1"/>
                </a:solidFill>
                <a:latin typeface="+mn-ea"/>
              </a:rPr>
              <a:t>領収書等</a:t>
            </a:r>
            <a:endParaRPr lang="en-US" altLang="ja-JP" sz="1200" dirty="0">
              <a:solidFill>
                <a:schemeClr val="tx1"/>
              </a:solidFill>
              <a:latin typeface="+mn-ea"/>
            </a:endParaRPr>
          </a:p>
          <a:p>
            <a:pPr algn="ctr"/>
            <a:r>
              <a:rPr kumimoji="1" lang="ja-JP" altLang="en-US" sz="1200" dirty="0">
                <a:solidFill>
                  <a:schemeClr val="tx1"/>
                </a:solidFill>
                <a:latin typeface="+mn-ea"/>
              </a:rPr>
              <a:t>（紙</a:t>
            </a:r>
            <a:r>
              <a:rPr kumimoji="1" lang="en-US" altLang="ja-JP" sz="1200" dirty="0">
                <a:solidFill>
                  <a:schemeClr val="tx1"/>
                </a:solidFill>
                <a:latin typeface="+mn-ea"/>
              </a:rPr>
              <a:t>/PDF</a:t>
            </a:r>
            <a:r>
              <a:rPr kumimoji="1" lang="ja-JP" altLang="en-US" sz="1200" dirty="0">
                <a:solidFill>
                  <a:schemeClr val="tx1"/>
                </a:solidFill>
                <a:latin typeface="+mn-ea"/>
              </a:rPr>
              <a:t>）</a:t>
            </a:r>
          </a:p>
        </p:txBody>
      </p:sp>
      <p:pic>
        <p:nvPicPr>
          <p:cNvPr id="73" name="図 72"/>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17818" y="3903898"/>
            <a:ext cx="434402" cy="432810"/>
          </a:xfrm>
          <a:prstGeom prst="rect">
            <a:avLst/>
          </a:prstGeom>
          <a:noFill/>
          <a:extLst>
            <a:ext uri="{909E8E84-426E-40DD-AFC4-6F175D3DCCD1}">
              <a14:hiddenFill xmlns:a14="http://schemas.microsoft.com/office/drawing/2010/main">
                <a:solidFill>
                  <a:srgbClr val="FFFFFF"/>
                </a:solidFill>
              </a14:hiddenFill>
            </a:ext>
          </a:extLst>
        </p:spPr>
      </p:pic>
      <p:sp>
        <p:nvSpPr>
          <p:cNvPr id="76" name="テキスト ボックス 75"/>
          <p:cNvSpPr txBox="1"/>
          <p:nvPr/>
        </p:nvSpPr>
        <p:spPr>
          <a:xfrm>
            <a:off x="5451629" y="3010739"/>
            <a:ext cx="1265090" cy="369332"/>
          </a:xfrm>
          <a:prstGeom prst="rect">
            <a:avLst/>
          </a:prstGeom>
          <a:noFill/>
        </p:spPr>
        <p:txBody>
          <a:bodyPr wrap="none" rtlCol="0">
            <a:spAutoFit/>
          </a:bodyPr>
          <a:lstStyle/>
          <a:p>
            <a:r>
              <a:rPr kumimoji="1" lang="ja-JP" altLang="en-US" sz="900" b="0" dirty="0">
                <a:latin typeface="メイリオ" panose="020B0604030504040204" pitchFamily="50" charset="-128"/>
                <a:ea typeface="メイリオ" panose="020B0604030504040204" pitchFamily="50" charset="-128"/>
              </a:rPr>
              <a:t>メール送付</a:t>
            </a:r>
            <a:endParaRPr kumimoji="1" lang="en-US" altLang="ja-JP" sz="900" b="0" dirty="0">
              <a:latin typeface="メイリオ" panose="020B0604030504040204" pitchFamily="50" charset="-128"/>
              <a:ea typeface="メイリオ" panose="020B0604030504040204" pitchFamily="50" charset="-128"/>
            </a:endParaRPr>
          </a:p>
          <a:p>
            <a:r>
              <a:rPr kumimoji="1" lang="ja-JP" altLang="en-US" sz="900" b="0" dirty="0">
                <a:latin typeface="メイリオ" panose="020B0604030504040204" pitchFamily="50" charset="-128"/>
                <a:ea typeface="メイリオ" panose="020B0604030504040204" pitchFamily="50" charset="-128"/>
              </a:rPr>
              <a:t>（パスワード付</a:t>
            </a:r>
            <a:r>
              <a:rPr kumimoji="1" lang="en-US" altLang="ja-JP" sz="900" b="0" dirty="0">
                <a:latin typeface="メイリオ" panose="020B0604030504040204" pitchFamily="50" charset="-128"/>
                <a:ea typeface="メイリオ" panose="020B0604030504040204" pitchFamily="50" charset="-128"/>
              </a:rPr>
              <a:t>PDF)</a:t>
            </a:r>
            <a:endParaRPr kumimoji="1" lang="ja-JP" altLang="en-US" sz="900" b="0" dirty="0">
              <a:latin typeface="メイリオ" panose="020B0604030504040204" pitchFamily="50" charset="-128"/>
              <a:ea typeface="メイリオ" panose="020B0604030504040204" pitchFamily="50" charset="-128"/>
            </a:endParaRPr>
          </a:p>
        </p:txBody>
      </p:sp>
      <p:sp>
        <p:nvSpPr>
          <p:cNvPr id="77" name="角丸四角形 76"/>
          <p:cNvSpPr/>
          <p:nvPr/>
        </p:nvSpPr>
        <p:spPr>
          <a:xfrm>
            <a:off x="294670" y="1720091"/>
            <a:ext cx="1657182" cy="1008000"/>
          </a:xfrm>
          <a:prstGeom prst="roundRect">
            <a:avLst>
              <a:gd name="adj" fmla="val 7765"/>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ja-JP" altLang="en-US" sz="1200" dirty="0">
                <a:solidFill>
                  <a:schemeClr val="tx1"/>
                </a:solidFill>
                <a:latin typeface="メイリオ" panose="020B0604030504040204" pitchFamily="50" charset="-128"/>
                <a:ea typeface="メイリオ" panose="020B0604030504040204" pitchFamily="50" charset="-128"/>
              </a:rPr>
              <a:t>証憑の電子化</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000" b="0" dirty="0">
                <a:solidFill>
                  <a:schemeClr val="tx1"/>
                </a:solidFill>
                <a:latin typeface="メイリオ" panose="020B0604030504040204" pitchFamily="50" charset="-128"/>
                <a:ea typeface="メイリオ" panose="020B0604030504040204" pitchFamily="50" charset="-128"/>
              </a:rPr>
              <a:t>（スキャナ保存制度）</a:t>
            </a:r>
            <a:endParaRPr kumimoji="1" lang="ja-JP" altLang="en-US" sz="1000" b="0" dirty="0">
              <a:solidFill>
                <a:schemeClr val="tx1"/>
              </a:solidFill>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1061751" y="2202418"/>
            <a:ext cx="889987" cy="261610"/>
          </a:xfrm>
          <a:prstGeom prst="rect">
            <a:avLst/>
          </a:prstGeom>
          <a:noFill/>
        </p:spPr>
        <p:txBody>
          <a:bodyPr wrap="none" rtlCol="0">
            <a:spAutoFit/>
          </a:bodyPr>
          <a:lstStyle/>
          <a:p>
            <a:r>
              <a:rPr kumimoji="1" lang="en-US" altLang="ja-JP" sz="1100" b="1" dirty="0">
                <a:latin typeface="メイリオ" panose="020B0604030504040204" pitchFamily="50" charset="-128"/>
                <a:ea typeface="メイリオ" panose="020B0604030504040204" pitchFamily="50" charset="-128"/>
              </a:rPr>
              <a:t>Cloud</a:t>
            </a:r>
            <a:r>
              <a:rPr kumimoji="1" lang="ja-JP" altLang="en-US" sz="1100" b="1" dirty="0">
                <a:latin typeface="メイリオ" panose="020B0604030504040204" pitchFamily="50" charset="-128"/>
                <a:ea typeface="メイリオ" panose="020B0604030504040204" pitchFamily="50" charset="-128"/>
              </a:rPr>
              <a:t>対応</a:t>
            </a:r>
          </a:p>
        </p:txBody>
      </p:sp>
      <p:pic>
        <p:nvPicPr>
          <p:cNvPr id="79" name="図 78"/>
          <p:cNvPicPr>
            <a:picLocks noChangeAspect="1"/>
          </p:cNvPicPr>
          <p:nvPr/>
        </p:nvPicPr>
        <p:blipFill>
          <a:blip r:embed="rId4"/>
          <a:stretch>
            <a:fillRect/>
          </a:stretch>
        </p:blipFill>
        <p:spPr>
          <a:xfrm>
            <a:off x="376789" y="2170962"/>
            <a:ext cx="669260" cy="474728"/>
          </a:xfrm>
          <a:prstGeom prst="rect">
            <a:avLst/>
          </a:prstGeom>
        </p:spPr>
      </p:pic>
      <p:sp>
        <p:nvSpPr>
          <p:cNvPr id="81" name="角丸四角形 80"/>
          <p:cNvSpPr/>
          <p:nvPr/>
        </p:nvSpPr>
        <p:spPr>
          <a:xfrm>
            <a:off x="2122730" y="1713007"/>
            <a:ext cx="1657182" cy="1008000"/>
          </a:xfrm>
          <a:prstGeom prst="roundRect">
            <a:avLst>
              <a:gd name="adj" fmla="val 9780"/>
            </a:avLst>
          </a:prstGeom>
          <a:solidFill>
            <a:schemeClr val="bg1">
              <a:lumMod val="95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支払入力業務の効率化</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000" b="0" dirty="0">
                <a:solidFill>
                  <a:schemeClr val="tx1"/>
                </a:solidFill>
                <a:latin typeface="メイリオ" panose="020B0604030504040204" pitchFamily="50" charset="-128"/>
                <a:ea typeface="メイリオ" panose="020B0604030504040204" pitchFamily="50" charset="-128"/>
              </a:rPr>
              <a:t>（人工知能の活用）</a:t>
            </a:r>
            <a:endParaRPr kumimoji="1" lang="ja-JP" altLang="en-US" sz="1000" b="0" dirty="0">
              <a:solidFill>
                <a:schemeClr val="tx1"/>
              </a:solidFill>
              <a:latin typeface="メイリオ" panose="020B0604030504040204" pitchFamily="50" charset="-128"/>
              <a:ea typeface="メイリオ" panose="020B0604030504040204" pitchFamily="50" charset="-128"/>
            </a:endParaRPr>
          </a:p>
        </p:txBody>
      </p:sp>
      <p:pic>
        <p:nvPicPr>
          <p:cNvPr id="82" name="図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996" y="2168877"/>
            <a:ext cx="487524" cy="487524"/>
          </a:xfrm>
          <a:prstGeom prst="rect">
            <a:avLst/>
          </a:prstGeom>
        </p:spPr>
      </p:pic>
      <p:pic>
        <p:nvPicPr>
          <p:cNvPr id="83" name="図 82"/>
          <p:cNvPicPr>
            <a:picLocks noChangeAspect="1"/>
          </p:cNvPicPr>
          <p:nvPr/>
        </p:nvPicPr>
        <p:blipFill>
          <a:blip r:embed="rId6"/>
          <a:stretch>
            <a:fillRect/>
          </a:stretch>
        </p:blipFill>
        <p:spPr>
          <a:xfrm>
            <a:off x="2216173" y="2194023"/>
            <a:ext cx="604660" cy="405381"/>
          </a:xfrm>
          <a:prstGeom prst="rect">
            <a:avLst/>
          </a:prstGeom>
        </p:spPr>
      </p:pic>
      <p:pic>
        <p:nvPicPr>
          <p:cNvPr id="84" name="図 83"/>
          <p:cNvPicPr>
            <a:picLocks noChangeAspect="1"/>
          </p:cNvPicPr>
          <p:nvPr/>
        </p:nvPicPr>
        <p:blipFill>
          <a:blip r:embed="rId6"/>
          <a:stretch>
            <a:fillRect/>
          </a:stretch>
        </p:blipFill>
        <p:spPr>
          <a:xfrm>
            <a:off x="2532463" y="2266031"/>
            <a:ext cx="604660" cy="405381"/>
          </a:xfrm>
          <a:prstGeom prst="rect">
            <a:avLst/>
          </a:prstGeom>
        </p:spPr>
      </p:pic>
      <p:sp>
        <p:nvSpPr>
          <p:cNvPr id="87" name="角丸四角形 86"/>
          <p:cNvSpPr/>
          <p:nvPr/>
        </p:nvSpPr>
        <p:spPr>
          <a:xfrm>
            <a:off x="3923928" y="1709106"/>
            <a:ext cx="1657182" cy="1008000"/>
          </a:xfrm>
          <a:prstGeom prst="roundRect">
            <a:avLst>
              <a:gd name="adj" fmla="val 9780"/>
            </a:avLst>
          </a:prstGeom>
          <a:solidFill>
            <a:schemeClr val="bg1">
              <a:lumMod val="95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ja-JP" altLang="en-US" sz="1200" dirty="0">
                <a:solidFill>
                  <a:schemeClr val="tx1"/>
                </a:solidFill>
                <a:latin typeface="メイリオ" panose="020B0604030504040204" pitchFamily="50" charset="-128"/>
                <a:ea typeface="メイリオ" panose="020B0604030504040204" pitchFamily="50" charset="-128"/>
              </a:rPr>
              <a:t>郵送書類の電子化</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a:solidFill>
                  <a:schemeClr val="tx1"/>
                </a:solidFill>
                <a:latin typeface="メイリオ" panose="020B0604030504040204" pitchFamily="50" charset="-128"/>
                <a:ea typeface="メイリオ" panose="020B0604030504040204" pitchFamily="50" charset="-128"/>
              </a:rPr>
              <a:t>（請求書</a:t>
            </a:r>
            <a:r>
              <a:rPr kumimoji="1" lang="en-US" altLang="ja-JP" sz="1000" b="0" dirty="0">
                <a:solidFill>
                  <a:schemeClr val="tx1"/>
                </a:solidFill>
                <a:latin typeface="メイリオ" panose="020B0604030504040204" pitchFamily="50" charset="-128"/>
                <a:ea typeface="メイリオ" panose="020B0604030504040204" pitchFamily="50" charset="-128"/>
              </a:rPr>
              <a:t>/</a:t>
            </a:r>
            <a:r>
              <a:rPr kumimoji="1" lang="ja-JP" altLang="en-US" sz="1000" b="0" dirty="0">
                <a:solidFill>
                  <a:schemeClr val="tx1"/>
                </a:solidFill>
                <a:latin typeface="メイリオ" panose="020B0604030504040204" pitchFamily="50" charset="-128"/>
                <a:ea typeface="メイリオ" panose="020B0604030504040204" pitchFamily="50" charset="-128"/>
              </a:rPr>
              <a:t>支払通知書</a:t>
            </a:r>
            <a:r>
              <a:rPr lang="ja-JP" altLang="en-US" sz="1000" dirty="0">
                <a:solidFill>
                  <a:schemeClr val="tx1"/>
                </a:solidFill>
                <a:latin typeface="メイリオ" panose="020B0604030504040204" pitchFamily="50" charset="-128"/>
                <a:ea typeface="メイリオ" panose="020B0604030504040204" pitchFamily="50" charset="-128"/>
              </a:rPr>
              <a:t>、</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000" b="0" dirty="0">
                <a:solidFill>
                  <a:schemeClr val="tx1"/>
                </a:solidFill>
                <a:latin typeface="メイリオ" panose="020B0604030504040204" pitchFamily="50" charset="-128"/>
                <a:ea typeface="メイリオ" panose="020B0604030504040204" pitchFamily="50" charset="-128"/>
              </a:rPr>
              <a:t>給与明細）</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pic>
        <p:nvPicPr>
          <p:cNvPr id="88" name="図 87"/>
          <p:cNvPicPr>
            <a:picLocks noChangeAspect="1"/>
          </p:cNvPicPr>
          <p:nvPr/>
        </p:nvPicPr>
        <p:blipFill>
          <a:blip r:embed="rId7"/>
          <a:stretch>
            <a:fillRect/>
          </a:stretch>
        </p:blipFill>
        <p:spPr>
          <a:xfrm>
            <a:off x="3997542" y="2262965"/>
            <a:ext cx="883288" cy="452801"/>
          </a:xfrm>
          <a:prstGeom prst="rect">
            <a:avLst/>
          </a:prstGeom>
        </p:spPr>
      </p:pic>
      <p:sp>
        <p:nvSpPr>
          <p:cNvPr id="89" name="Freeform 408"/>
          <p:cNvSpPr>
            <a:spLocks noEditPoints="1"/>
          </p:cNvSpPr>
          <p:nvPr/>
        </p:nvSpPr>
        <p:spPr bwMode="auto">
          <a:xfrm>
            <a:off x="4979625" y="2338387"/>
            <a:ext cx="450850" cy="334963"/>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0099CC"/>
          </a:solidFill>
          <a:ln>
            <a:noFill/>
          </a:ln>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90" name="角丸四角形 89"/>
          <p:cNvSpPr/>
          <p:nvPr/>
        </p:nvSpPr>
        <p:spPr>
          <a:xfrm>
            <a:off x="5751780" y="1709106"/>
            <a:ext cx="1746889" cy="1008000"/>
          </a:xfrm>
          <a:prstGeom prst="roundRect">
            <a:avLst>
              <a:gd name="adj" fmla="val 9780"/>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ja-JP" altLang="en-US" sz="1200" dirty="0">
                <a:solidFill>
                  <a:schemeClr val="tx1"/>
                </a:solidFill>
                <a:latin typeface="メイリオ" panose="020B0604030504040204" pitchFamily="50" charset="-128"/>
                <a:ea typeface="メイリオ" panose="020B0604030504040204" pitchFamily="50" charset="-128"/>
              </a:rPr>
              <a:t>金融サービスとの連携</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r>
              <a:rPr lang="ja-JP" altLang="en-US" sz="1200" dirty="0">
                <a:solidFill>
                  <a:schemeClr val="tx1"/>
                </a:solidFill>
                <a:latin typeface="メイリオ" panose="020B0604030504040204" pitchFamily="50" charset="-128"/>
                <a:ea typeface="メイリオ" panose="020B0604030504040204" pitchFamily="50" charset="-128"/>
              </a:rPr>
              <a:t>強化</a:t>
            </a:r>
            <a:r>
              <a:rPr kumimoji="1" lang="ja-JP" altLang="en-US" sz="1000" b="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Moneytree</a:t>
            </a:r>
            <a:r>
              <a:rPr lang="ja-JP" altLang="en-US" sz="1000" dirty="0">
                <a:solidFill>
                  <a:schemeClr val="tx1"/>
                </a:solidFill>
                <a:latin typeface="メイリオ" panose="020B0604030504040204" pitchFamily="50" charset="-128"/>
                <a:ea typeface="メイリオ" panose="020B0604030504040204" pitchFamily="50" charset="-128"/>
              </a:rPr>
              <a:t>対応</a:t>
            </a:r>
            <a:r>
              <a:rPr kumimoji="1" lang="ja-JP" altLang="en-US" sz="1000" b="0" dirty="0">
                <a:solidFill>
                  <a:schemeClr val="tx1"/>
                </a:solidFill>
                <a:latin typeface="メイリオ" panose="020B0604030504040204" pitchFamily="50" charset="-128"/>
                <a:ea typeface="メイリオ" panose="020B0604030504040204" pitchFamily="50" charset="-128"/>
              </a:rPr>
              <a:t>）</a:t>
            </a:r>
            <a:endParaRPr kumimoji="1" lang="en-US" altLang="ja-JP" sz="1000" b="0"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91" name="角丸四角形 90"/>
          <p:cNvSpPr/>
          <p:nvPr/>
        </p:nvSpPr>
        <p:spPr>
          <a:xfrm>
            <a:off x="7721760" y="1347614"/>
            <a:ext cx="1301808" cy="1296144"/>
          </a:xfrm>
          <a:prstGeom prst="roundRect">
            <a:avLst>
              <a:gd name="adj" fmla="val 10230"/>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メイリオ" panose="020B0604030504040204" pitchFamily="50" charset="-128"/>
              <a:ea typeface="メイリオ" panose="020B0604030504040204" pitchFamily="50" charset="-128"/>
            </a:endParaRPr>
          </a:p>
        </p:txBody>
      </p:sp>
      <p:grpSp>
        <p:nvGrpSpPr>
          <p:cNvPr id="92" name="グループ化 91"/>
          <p:cNvGrpSpPr/>
          <p:nvPr/>
        </p:nvGrpSpPr>
        <p:grpSpPr>
          <a:xfrm>
            <a:off x="7788549" y="1439673"/>
            <a:ext cx="331326" cy="267527"/>
            <a:chOff x="3028628" y="3737322"/>
            <a:chExt cx="381000" cy="381000"/>
          </a:xfrm>
          <a:solidFill>
            <a:srgbClr val="00B050"/>
          </a:solidFill>
        </p:grpSpPr>
        <p:sp>
          <p:nvSpPr>
            <p:cNvPr id="93" name="Freeform 296"/>
            <p:cNvSpPr>
              <a:spLocks noEditPoints="1"/>
            </p:cNvSpPr>
            <p:nvPr/>
          </p:nvSpPr>
          <p:spPr bwMode="auto">
            <a:xfrm>
              <a:off x="3028628" y="3737322"/>
              <a:ext cx="381000" cy="292100"/>
            </a:xfrm>
            <a:custGeom>
              <a:avLst/>
              <a:gdLst/>
              <a:ahLst/>
              <a:cxnLst>
                <a:cxn ang="0">
                  <a:pos x="0" y="0"/>
                </a:cxn>
                <a:cxn ang="0">
                  <a:pos x="0" y="184"/>
                </a:cxn>
                <a:cxn ang="0">
                  <a:pos x="240" y="184"/>
                </a:cxn>
                <a:cxn ang="0">
                  <a:pos x="240" y="0"/>
                </a:cxn>
                <a:cxn ang="0">
                  <a:pos x="0" y="0"/>
                </a:cxn>
                <a:cxn ang="0">
                  <a:pos x="216" y="160"/>
                </a:cxn>
                <a:cxn ang="0">
                  <a:pos x="24" y="160"/>
                </a:cxn>
                <a:cxn ang="0">
                  <a:pos x="24" y="24"/>
                </a:cxn>
                <a:cxn ang="0">
                  <a:pos x="216" y="24"/>
                </a:cxn>
                <a:cxn ang="0">
                  <a:pos x="216" y="160"/>
                </a:cxn>
              </a:cxnLst>
              <a:rect l="0" t="0" r="r" b="b"/>
              <a:pathLst>
                <a:path w="240" h="184">
                  <a:moveTo>
                    <a:pt x="0" y="0"/>
                  </a:moveTo>
                  <a:lnTo>
                    <a:pt x="0" y="184"/>
                  </a:lnTo>
                  <a:lnTo>
                    <a:pt x="240" y="184"/>
                  </a:lnTo>
                  <a:lnTo>
                    <a:pt x="240" y="0"/>
                  </a:lnTo>
                  <a:lnTo>
                    <a:pt x="0" y="0"/>
                  </a:lnTo>
                  <a:close/>
                  <a:moveTo>
                    <a:pt x="216" y="160"/>
                  </a:moveTo>
                  <a:lnTo>
                    <a:pt x="24" y="160"/>
                  </a:lnTo>
                  <a:lnTo>
                    <a:pt x="24" y="24"/>
                  </a:lnTo>
                  <a:lnTo>
                    <a:pt x="216" y="24"/>
                  </a:lnTo>
                  <a:lnTo>
                    <a:pt x="216" y="1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94" name="Freeform 297"/>
            <p:cNvSpPr>
              <a:spLocks noEditPoints="1"/>
            </p:cNvSpPr>
            <p:nvPr/>
          </p:nvSpPr>
          <p:spPr bwMode="auto">
            <a:xfrm>
              <a:off x="3028628" y="4067522"/>
              <a:ext cx="381000" cy="50800"/>
            </a:xfrm>
            <a:custGeom>
              <a:avLst/>
              <a:gdLst/>
              <a:ahLst/>
              <a:cxnLst>
                <a:cxn ang="0">
                  <a:pos x="0" y="0"/>
                </a:cxn>
                <a:cxn ang="0">
                  <a:pos x="0" y="32"/>
                </a:cxn>
                <a:cxn ang="0">
                  <a:pos x="240" y="32"/>
                </a:cxn>
                <a:cxn ang="0">
                  <a:pos x="240" y="0"/>
                </a:cxn>
                <a:cxn ang="0">
                  <a:pos x="0" y="0"/>
                </a:cxn>
                <a:cxn ang="0">
                  <a:pos x="152" y="20"/>
                </a:cxn>
                <a:cxn ang="0">
                  <a:pos x="88" y="20"/>
                </a:cxn>
                <a:cxn ang="0">
                  <a:pos x="88" y="12"/>
                </a:cxn>
                <a:cxn ang="0">
                  <a:pos x="152" y="12"/>
                </a:cxn>
                <a:cxn ang="0">
                  <a:pos x="152" y="20"/>
                </a:cxn>
              </a:cxnLst>
              <a:rect l="0" t="0" r="r" b="b"/>
              <a:pathLst>
                <a:path w="240" h="32">
                  <a:moveTo>
                    <a:pt x="0" y="0"/>
                  </a:moveTo>
                  <a:lnTo>
                    <a:pt x="0" y="32"/>
                  </a:lnTo>
                  <a:lnTo>
                    <a:pt x="240" y="32"/>
                  </a:lnTo>
                  <a:lnTo>
                    <a:pt x="240" y="0"/>
                  </a:lnTo>
                  <a:lnTo>
                    <a:pt x="0" y="0"/>
                  </a:lnTo>
                  <a:close/>
                  <a:moveTo>
                    <a:pt x="152" y="20"/>
                  </a:moveTo>
                  <a:lnTo>
                    <a:pt x="88" y="20"/>
                  </a:lnTo>
                  <a:lnTo>
                    <a:pt x="88" y="12"/>
                  </a:lnTo>
                  <a:lnTo>
                    <a:pt x="152" y="12"/>
                  </a:lnTo>
                  <a:lnTo>
                    <a:pt x="152"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sp>
          <p:nvSpPr>
            <p:cNvPr id="95" name="Freeform 298"/>
            <p:cNvSpPr>
              <a:spLocks/>
            </p:cNvSpPr>
            <p:nvPr/>
          </p:nvSpPr>
          <p:spPr bwMode="auto">
            <a:xfrm>
              <a:off x="3098478" y="3807172"/>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メイリオ" panose="020B0604030504040204" pitchFamily="50" charset="-128"/>
                <a:ea typeface="メイリオ" panose="020B0604030504040204" pitchFamily="50" charset="-128"/>
              </a:endParaRPr>
            </a:p>
          </p:txBody>
        </p:sp>
      </p:grpSp>
      <p:sp>
        <p:nvSpPr>
          <p:cNvPr id="96" name="テキスト ボックス 95"/>
          <p:cNvSpPr txBox="1"/>
          <p:nvPr/>
        </p:nvSpPr>
        <p:spPr>
          <a:xfrm>
            <a:off x="8142062" y="1420345"/>
            <a:ext cx="800219" cy="276999"/>
          </a:xfrm>
          <a:prstGeom prst="rect">
            <a:avLst/>
          </a:prstGeom>
          <a:noFill/>
        </p:spPr>
        <p:txBody>
          <a:bodyPr wrap="none" rtlCol="0">
            <a:spAutoFit/>
          </a:bodyPr>
          <a:lstStyle/>
          <a:p>
            <a:pPr algn="ctr"/>
            <a:r>
              <a:rPr kumimoji="1" lang="ja-JP" altLang="en-US" sz="1200" dirty="0">
                <a:solidFill>
                  <a:schemeClr val="bg1"/>
                </a:solidFill>
                <a:latin typeface="メイリオ" panose="020B0604030504040204" pitchFamily="50" charset="-128"/>
                <a:ea typeface="メイリオ" panose="020B0604030504040204" pitchFamily="50" charset="-128"/>
              </a:rPr>
              <a:t>金融機関</a:t>
            </a:r>
          </a:p>
        </p:txBody>
      </p:sp>
      <p:grpSp>
        <p:nvGrpSpPr>
          <p:cNvPr id="101" name="グループ化 100"/>
          <p:cNvGrpSpPr/>
          <p:nvPr/>
        </p:nvGrpSpPr>
        <p:grpSpPr>
          <a:xfrm>
            <a:off x="7912626" y="1755753"/>
            <a:ext cx="995318" cy="914718"/>
            <a:chOff x="7955624" y="1635646"/>
            <a:chExt cx="995318" cy="591415"/>
          </a:xfrm>
        </p:grpSpPr>
        <p:sp>
          <p:nvSpPr>
            <p:cNvPr id="98" name="フローチャート: 書類 97"/>
            <p:cNvSpPr/>
            <p:nvPr/>
          </p:nvSpPr>
          <p:spPr>
            <a:xfrm>
              <a:off x="7955624" y="1635646"/>
              <a:ext cx="995318" cy="591415"/>
            </a:xfrm>
            <a:prstGeom prst="flowChartDocumen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7997211" y="1656068"/>
              <a:ext cx="953731" cy="417888"/>
            </a:xfrm>
            <a:prstGeom prst="rect">
              <a:avLst/>
            </a:prstGeom>
          </p:spPr>
          <p:txBody>
            <a:bodyPr wrap="square" lIns="0" rIns="36000">
              <a:spAutoFit/>
            </a:bodyPr>
            <a:lstStyle/>
            <a:p>
              <a:pPr algn="ctr"/>
              <a:r>
                <a:rPr lang="ja-JP" altLang="en-US" sz="1200" dirty="0"/>
                <a:t>各種銀行</a:t>
              </a:r>
              <a:endParaRPr lang="en-US" altLang="ja-JP" sz="1200" dirty="0"/>
            </a:p>
            <a:p>
              <a:pPr algn="ctr"/>
              <a:r>
                <a:rPr lang="ja-JP" altLang="en-US" sz="1200" dirty="0"/>
                <a:t>（法人口座）</a:t>
              </a:r>
            </a:p>
            <a:p>
              <a:pPr algn="ctr"/>
              <a:r>
                <a:rPr lang="ja-JP" altLang="en-US" sz="1200" dirty="0"/>
                <a:t>入金情報</a:t>
              </a:r>
            </a:p>
          </p:txBody>
        </p:sp>
      </p:grpSp>
      <p:pic>
        <p:nvPicPr>
          <p:cNvPr id="106" name="図 105"/>
          <p:cNvPicPr>
            <a:picLocks noChangeAspect="1"/>
          </p:cNvPicPr>
          <p:nvPr/>
        </p:nvPicPr>
        <p:blipFill>
          <a:blip r:embed="rId8"/>
          <a:stretch>
            <a:fillRect/>
          </a:stretch>
        </p:blipFill>
        <p:spPr>
          <a:xfrm>
            <a:off x="5802343" y="2175320"/>
            <a:ext cx="859453" cy="483443"/>
          </a:xfrm>
          <a:prstGeom prst="rect">
            <a:avLst/>
          </a:prstGeom>
        </p:spPr>
      </p:pic>
      <p:grpSp>
        <p:nvGrpSpPr>
          <p:cNvPr id="107" name="グループ化 496"/>
          <p:cNvGrpSpPr>
            <a:grpSpLocks noChangeAspect="1"/>
          </p:cNvGrpSpPr>
          <p:nvPr/>
        </p:nvGrpSpPr>
        <p:grpSpPr>
          <a:xfrm>
            <a:off x="6907600" y="2361079"/>
            <a:ext cx="308610" cy="308610"/>
            <a:chOff x="4432176" y="1923678"/>
            <a:chExt cx="381000" cy="381000"/>
          </a:xfrm>
          <a:solidFill>
            <a:schemeClr val="tx2"/>
          </a:solidFill>
        </p:grpSpPr>
        <p:sp>
          <p:nvSpPr>
            <p:cNvPr id="108" name="Rectangle 518"/>
            <p:cNvSpPr>
              <a:spLocks noChangeArrowheads="1"/>
            </p:cNvSpPr>
            <p:nvPr/>
          </p:nvSpPr>
          <p:spPr bwMode="auto">
            <a:xfrm>
              <a:off x="4508376" y="1923678"/>
              <a:ext cx="228600" cy="63500"/>
            </a:xfrm>
            <a:prstGeom prst="rect">
              <a:avLst/>
            </a:prstGeom>
            <a:solidFill>
              <a:srgbClr val="009CE5"/>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9" name="Rectangle 519"/>
            <p:cNvSpPr>
              <a:spLocks noChangeArrowheads="1"/>
            </p:cNvSpPr>
            <p:nvPr/>
          </p:nvSpPr>
          <p:spPr bwMode="auto">
            <a:xfrm>
              <a:off x="4508376" y="2025278"/>
              <a:ext cx="228600" cy="63500"/>
            </a:xfrm>
            <a:prstGeom prst="rect">
              <a:avLst/>
            </a:prstGeom>
            <a:solidFill>
              <a:srgbClr val="009CE5"/>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0" name="Freeform 520"/>
            <p:cNvSpPr>
              <a:spLocks/>
            </p:cNvSpPr>
            <p:nvPr/>
          </p:nvSpPr>
          <p:spPr bwMode="auto">
            <a:xfrm>
              <a:off x="4432176" y="2126878"/>
              <a:ext cx="381000" cy="177800"/>
            </a:xfrm>
            <a:custGeom>
              <a:avLst/>
              <a:gdLst/>
              <a:ahLst/>
              <a:cxnLst>
                <a:cxn ang="0">
                  <a:pos x="240" y="0"/>
                </a:cxn>
                <a:cxn ang="0">
                  <a:pos x="0" y="0"/>
                </a:cxn>
                <a:cxn ang="0">
                  <a:pos x="120" y="112"/>
                </a:cxn>
                <a:cxn ang="0">
                  <a:pos x="120" y="112"/>
                </a:cxn>
                <a:cxn ang="0">
                  <a:pos x="240" y="0"/>
                </a:cxn>
              </a:cxnLst>
              <a:rect l="0" t="0" r="r" b="b"/>
              <a:pathLst>
                <a:path w="240" h="112">
                  <a:moveTo>
                    <a:pt x="240" y="0"/>
                  </a:moveTo>
                  <a:lnTo>
                    <a:pt x="0" y="0"/>
                  </a:lnTo>
                  <a:lnTo>
                    <a:pt x="120" y="112"/>
                  </a:lnTo>
                  <a:lnTo>
                    <a:pt x="120" y="112"/>
                  </a:lnTo>
                  <a:lnTo>
                    <a:pt x="240" y="0"/>
                  </a:lnTo>
                  <a:close/>
                </a:path>
              </a:pathLst>
            </a:custGeom>
            <a:solidFill>
              <a:srgbClr val="009CE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13" name="テキスト ボックス 112"/>
          <p:cNvSpPr txBox="1"/>
          <p:nvPr/>
        </p:nvSpPr>
        <p:spPr>
          <a:xfrm>
            <a:off x="6661796" y="2142916"/>
            <a:ext cx="800219" cy="276999"/>
          </a:xfrm>
          <a:prstGeom prst="rect">
            <a:avLst/>
          </a:prstGeom>
          <a:noFill/>
        </p:spPr>
        <p:txBody>
          <a:bodyPr wrap="none" rtlCol="0">
            <a:spAutoFit/>
          </a:bodyPr>
          <a:lstStyle/>
          <a:p>
            <a:r>
              <a:rPr kumimoji="1" lang="ja-JP" altLang="en-US" sz="1200" b="1" dirty="0">
                <a:solidFill>
                  <a:srgbClr val="009CE5"/>
                </a:solidFill>
              </a:rPr>
              <a:t>入金情報</a:t>
            </a:r>
          </a:p>
        </p:txBody>
      </p:sp>
      <p:pic>
        <p:nvPicPr>
          <p:cNvPr id="116" name="図 11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43908" y="3975906"/>
            <a:ext cx="434402" cy="417335"/>
          </a:xfrm>
          <a:prstGeom prst="rect">
            <a:avLst/>
          </a:prstGeom>
          <a:noFill/>
          <a:extLst>
            <a:ext uri="{909E8E84-426E-40DD-AFC4-6F175D3DCCD1}">
              <a14:hiddenFill xmlns:a14="http://schemas.microsoft.com/office/drawing/2010/main">
                <a:solidFill>
                  <a:srgbClr val="FFFFFF"/>
                </a:solidFill>
              </a14:hiddenFill>
            </a:ext>
          </a:extLst>
        </p:spPr>
      </p:pic>
      <p:sp>
        <p:nvSpPr>
          <p:cNvPr id="118" name="下矢印 117"/>
          <p:cNvSpPr/>
          <p:nvPr/>
        </p:nvSpPr>
        <p:spPr>
          <a:xfrm rot="10800000">
            <a:off x="683568" y="2826225"/>
            <a:ext cx="264036" cy="314815"/>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9" name="正方形/長方形 118"/>
          <p:cNvSpPr/>
          <p:nvPr/>
        </p:nvSpPr>
        <p:spPr>
          <a:xfrm>
            <a:off x="738205" y="3144705"/>
            <a:ext cx="1691120" cy="1319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0" name="下矢印 119"/>
          <p:cNvSpPr/>
          <p:nvPr/>
        </p:nvSpPr>
        <p:spPr>
          <a:xfrm rot="10800000">
            <a:off x="2261446" y="2805080"/>
            <a:ext cx="321218" cy="823793"/>
          </a:xfrm>
          <a:prstGeom prst="downArrow">
            <a:avLst>
              <a:gd name="adj1" fmla="val 39998"/>
              <a:gd name="adj2" fmla="val 4532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21" name="テキスト ボックス 120"/>
          <p:cNvSpPr txBox="1"/>
          <p:nvPr/>
        </p:nvSpPr>
        <p:spPr>
          <a:xfrm>
            <a:off x="1009845" y="2823980"/>
            <a:ext cx="1223412" cy="369332"/>
          </a:xfrm>
          <a:prstGeom prst="rect">
            <a:avLst/>
          </a:prstGeom>
          <a:noFill/>
        </p:spPr>
        <p:txBody>
          <a:bodyPr wrap="none" rtlCol="0">
            <a:spAutoFit/>
          </a:bodyPr>
          <a:lstStyle/>
          <a:p>
            <a:r>
              <a:rPr lang="en-US" altLang="ja-JP" sz="900" b="0" dirty="0">
                <a:latin typeface="メイリオ" panose="020B0604030504040204" pitchFamily="50" charset="-128"/>
                <a:ea typeface="メイリオ" panose="020B0604030504040204" pitchFamily="50" charset="-128"/>
              </a:rPr>
              <a:t>P</a:t>
            </a:r>
            <a:r>
              <a:rPr kumimoji="1" lang="en-US" altLang="ja-JP" sz="900" b="0" dirty="0">
                <a:latin typeface="メイリオ" panose="020B0604030504040204" pitchFamily="50" charset="-128"/>
                <a:ea typeface="メイリオ" panose="020B0604030504040204" pitchFamily="50" charset="-128"/>
              </a:rPr>
              <a:t>DF</a:t>
            </a:r>
            <a:r>
              <a:rPr kumimoji="1" lang="ja-JP" altLang="en-US" sz="900" b="0" dirty="0">
                <a:latin typeface="メイリオ" panose="020B0604030504040204" pitchFamily="50" charset="-128"/>
                <a:ea typeface="メイリオ" panose="020B0604030504040204" pitchFamily="50" charset="-128"/>
              </a:rPr>
              <a:t>で保管</a:t>
            </a:r>
            <a:endParaRPr kumimoji="1" lang="en-US" altLang="ja-JP" sz="900" b="0" dirty="0">
              <a:latin typeface="メイリオ" panose="020B0604030504040204" pitchFamily="50" charset="-128"/>
              <a:ea typeface="メイリオ" panose="020B0604030504040204" pitchFamily="50" charset="-128"/>
            </a:endParaRPr>
          </a:p>
          <a:p>
            <a:r>
              <a:rPr lang="ja-JP" altLang="en-US" sz="900" b="0" dirty="0">
                <a:latin typeface="メイリオ" panose="020B0604030504040204" pitchFamily="50" charset="-128"/>
                <a:ea typeface="メイリオ" panose="020B0604030504040204" pitchFamily="50" charset="-128"/>
              </a:rPr>
              <a:t>スキャナ保存法対応</a:t>
            </a:r>
            <a:endParaRPr kumimoji="1" lang="en-US" altLang="ja-JP" sz="900" b="0" dirty="0">
              <a:latin typeface="メイリオ" panose="020B0604030504040204" pitchFamily="50" charset="-128"/>
              <a:ea typeface="メイリオ" panose="020B0604030504040204" pitchFamily="50" charset="-128"/>
            </a:endParaRPr>
          </a:p>
        </p:txBody>
      </p:sp>
      <p:sp>
        <p:nvSpPr>
          <p:cNvPr id="122" name="テキスト ボックス 121"/>
          <p:cNvSpPr txBox="1"/>
          <p:nvPr/>
        </p:nvSpPr>
        <p:spPr>
          <a:xfrm>
            <a:off x="741786" y="3307767"/>
            <a:ext cx="1680268" cy="369332"/>
          </a:xfrm>
          <a:prstGeom prst="rect">
            <a:avLst/>
          </a:prstGeom>
          <a:noFill/>
        </p:spPr>
        <p:txBody>
          <a:bodyPr wrap="none" rtlCol="0">
            <a:spAutoFit/>
          </a:bodyPr>
          <a:lstStyle/>
          <a:p>
            <a:r>
              <a:rPr lang="ja-JP" altLang="en-US" sz="900" b="0" dirty="0">
                <a:latin typeface="メイリオ" panose="020B0604030504040204" pitchFamily="50" charset="-128"/>
                <a:ea typeface="メイリオ" panose="020B0604030504040204" pitchFamily="50" charset="-128"/>
              </a:rPr>
              <a:t>市販サービスや</a:t>
            </a:r>
            <a:r>
              <a:rPr lang="en-US" altLang="ja-JP" sz="900" b="0" dirty="0">
                <a:latin typeface="メイリオ" panose="020B0604030504040204" pitchFamily="50" charset="-128"/>
                <a:ea typeface="メイリオ" panose="020B0604030504040204" pitchFamily="50" charset="-128"/>
              </a:rPr>
              <a:t>RPA</a:t>
            </a:r>
            <a:r>
              <a:rPr lang="ja-JP" altLang="en-US" sz="900" b="0" dirty="0">
                <a:latin typeface="メイリオ" panose="020B0604030504040204" pitchFamily="50" charset="-128"/>
                <a:ea typeface="メイリオ" panose="020B0604030504040204" pitchFamily="50" charset="-128"/>
              </a:rPr>
              <a:t>を利用し</a:t>
            </a:r>
          </a:p>
          <a:p>
            <a:r>
              <a:rPr kumimoji="1" lang="ja-JP" altLang="en-US" sz="900" b="0" dirty="0">
                <a:latin typeface="メイリオ" panose="020B0604030504040204" pitchFamily="50" charset="-128"/>
                <a:ea typeface="メイリオ" panose="020B0604030504040204" pitchFamily="50" charset="-128"/>
              </a:rPr>
              <a:t>電子データ</a:t>
            </a:r>
            <a:r>
              <a:rPr lang="ja-JP" altLang="en-US" sz="900" b="0" dirty="0">
                <a:latin typeface="メイリオ" panose="020B0604030504040204" pitchFamily="50" charset="-128"/>
                <a:ea typeface="メイリオ" panose="020B0604030504040204" pitchFamily="50" charset="-128"/>
              </a:rPr>
              <a:t>（</a:t>
            </a:r>
            <a:r>
              <a:rPr lang="en-US" altLang="ja-JP" sz="900" b="0" dirty="0">
                <a:latin typeface="メイリオ" panose="020B0604030504040204" pitchFamily="50" charset="-128"/>
                <a:ea typeface="メイリオ" panose="020B0604030504040204" pitchFamily="50" charset="-128"/>
              </a:rPr>
              <a:t>P</a:t>
            </a:r>
            <a:r>
              <a:rPr kumimoji="1" lang="en-US" altLang="ja-JP" sz="900" b="0" dirty="0">
                <a:latin typeface="メイリオ" panose="020B0604030504040204" pitchFamily="50" charset="-128"/>
                <a:ea typeface="メイリオ" panose="020B0604030504040204" pitchFamily="50" charset="-128"/>
              </a:rPr>
              <a:t>DF</a:t>
            </a:r>
            <a:r>
              <a:rPr kumimoji="1" lang="ja-JP" altLang="en-US" sz="900" b="0" dirty="0">
                <a:latin typeface="メイリオ" panose="020B0604030504040204" pitchFamily="50" charset="-128"/>
                <a:ea typeface="メイリオ" panose="020B0604030504040204" pitchFamily="50" charset="-128"/>
              </a:rPr>
              <a:t>）で受領</a:t>
            </a:r>
            <a:endParaRPr kumimoji="1" lang="en-US" altLang="ja-JP" sz="900" b="0" dirty="0">
              <a:latin typeface="メイリオ" panose="020B0604030504040204" pitchFamily="50" charset="-128"/>
              <a:ea typeface="メイリオ" panose="020B0604030504040204" pitchFamily="50" charset="-128"/>
            </a:endParaRPr>
          </a:p>
        </p:txBody>
      </p:sp>
      <p:sp>
        <p:nvSpPr>
          <p:cNvPr id="125" name="テキスト ボックス 124"/>
          <p:cNvSpPr txBox="1"/>
          <p:nvPr/>
        </p:nvSpPr>
        <p:spPr>
          <a:xfrm>
            <a:off x="1032179" y="2382438"/>
            <a:ext cx="896399" cy="369332"/>
          </a:xfrm>
          <a:prstGeom prst="rect">
            <a:avLst/>
          </a:prstGeom>
          <a:noFill/>
        </p:spPr>
        <p:txBody>
          <a:bodyPr wrap="none" rtlCol="0">
            <a:spAutoFit/>
          </a:bodyPr>
          <a:lstStyle/>
          <a:p>
            <a:r>
              <a:rPr lang="en-US" altLang="ja-JP" sz="900" b="1" dirty="0">
                <a:latin typeface="メイリオ" panose="020B0604030504040204" pitchFamily="50" charset="-128"/>
                <a:ea typeface="メイリオ" panose="020B0604030504040204" pitchFamily="50" charset="-128"/>
              </a:rPr>
              <a:t>※JIIMA</a:t>
            </a:r>
            <a:r>
              <a:rPr lang="ja-JP" altLang="en-US" sz="900" b="1" dirty="0">
                <a:latin typeface="メイリオ" panose="020B0604030504040204" pitchFamily="50" charset="-128"/>
                <a:ea typeface="メイリオ" panose="020B0604030504040204" pitchFamily="50" charset="-128"/>
              </a:rPr>
              <a:t>認証</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　取得予定</a:t>
            </a:r>
            <a:endParaRPr kumimoji="1" lang="ja-JP" altLang="en-US" sz="900" b="1" dirty="0">
              <a:latin typeface="メイリオ" panose="020B0604030504040204" pitchFamily="50" charset="-128"/>
              <a:ea typeface="メイリオ" panose="020B0604030504040204" pitchFamily="50" charset="-128"/>
            </a:endParaRPr>
          </a:p>
        </p:txBody>
      </p:sp>
      <p:sp>
        <p:nvSpPr>
          <p:cNvPr id="131" name="正方形/長方形 130"/>
          <p:cNvSpPr/>
          <p:nvPr/>
        </p:nvSpPr>
        <p:spPr>
          <a:xfrm>
            <a:off x="2125125" y="1352558"/>
            <a:ext cx="1648746" cy="288032"/>
          </a:xfrm>
          <a:prstGeom prst="rect">
            <a:avLst/>
          </a:prstGeom>
          <a:solidFill>
            <a:schemeClr val="tx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100" dirty="0">
                <a:solidFill>
                  <a:schemeClr val="tx1"/>
                </a:solidFill>
              </a:rPr>
              <a:t>　</a:t>
            </a:r>
            <a:r>
              <a:rPr lang="en-US" altLang="ja-JP" sz="1100" dirty="0">
                <a:solidFill>
                  <a:schemeClr val="tx1"/>
                </a:solidFill>
              </a:rPr>
              <a:t>AI-OCR</a:t>
            </a:r>
            <a:r>
              <a:rPr lang="ja-JP" altLang="en-US" sz="1000" dirty="0">
                <a:solidFill>
                  <a:schemeClr val="tx1"/>
                </a:solidFill>
              </a:rPr>
              <a:t>（請求書明細）</a:t>
            </a:r>
          </a:p>
        </p:txBody>
      </p:sp>
      <p:sp>
        <p:nvSpPr>
          <p:cNvPr id="133" name="正方形/長方形 132"/>
          <p:cNvSpPr/>
          <p:nvPr/>
        </p:nvSpPr>
        <p:spPr>
          <a:xfrm>
            <a:off x="3928985" y="1343424"/>
            <a:ext cx="1648746" cy="288032"/>
          </a:xfrm>
          <a:prstGeom prst="rect">
            <a:avLst/>
          </a:prstGeom>
          <a:solidFill>
            <a:schemeClr val="tx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dirty="0">
                <a:solidFill>
                  <a:prstClr val="black"/>
                </a:solidFill>
                <a:latin typeface="メイリオ" panose="020B0604030504040204" pitchFamily="50" charset="-128"/>
                <a:ea typeface="メイリオ" panose="020B0604030504040204" pitchFamily="50" charset="-128"/>
              </a:rPr>
              <a:t>統合会計、給与管理</a:t>
            </a:r>
          </a:p>
        </p:txBody>
      </p:sp>
      <p:sp>
        <p:nvSpPr>
          <p:cNvPr id="134" name="正方形/長方形 133"/>
          <p:cNvSpPr/>
          <p:nvPr/>
        </p:nvSpPr>
        <p:spPr>
          <a:xfrm>
            <a:off x="5748141" y="1338668"/>
            <a:ext cx="1713873" cy="288032"/>
          </a:xfrm>
          <a:prstGeom prst="rect">
            <a:avLst/>
          </a:prstGeom>
          <a:solidFill>
            <a:schemeClr val="tx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100" dirty="0">
                <a:solidFill>
                  <a:prstClr val="black"/>
                </a:solidFill>
                <a:latin typeface="メイリオ" panose="020B0604030504040204" pitchFamily="50" charset="-128"/>
                <a:ea typeface="メイリオ" panose="020B0604030504040204" pitchFamily="50" charset="-128"/>
              </a:rPr>
              <a:t>統合会計（</a:t>
            </a:r>
            <a:r>
              <a:rPr lang="en-US" altLang="ja-JP" sz="1100" dirty="0">
                <a:solidFill>
                  <a:prstClr val="black"/>
                </a:solidFill>
                <a:latin typeface="メイリオ" panose="020B0604030504040204" pitchFamily="50" charset="-128"/>
                <a:ea typeface="メイリオ" panose="020B0604030504040204" pitchFamily="50" charset="-128"/>
              </a:rPr>
              <a:t>AR</a:t>
            </a:r>
            <a:r>
              <a:rPr lang="ja-JP" altLang="en-US" sz="1100" dirty="0">
                <a:solidFill>
                  <a:prstClr val="black"/>
                </a:solidFill>
                <a:latin typeface="メイリオ" panose="020B0604030504040204" pitchFamily="50" charset="-128"/>
                <a:ea typeface="メイリオ" panose="020B0604030504040204" pitchFamily="50" charset="-128"/>
              </a:rPr>
              <a:t>）</a:t>
            </a:r>
          </a:p>
        </p:txBody>
      </p:sp>
      <p:sp>
        <p:nvSpPr>
          <p:cNvPr id="136" name="テキスト ボックス 135"/>
          <p:cNvSpPr txBox="1"/>
          <p:nvPr/>
        </p:nvSpPr>
        <p:spPr>
          <a:xfrm>
            <a:off x="1943708" y="1311610"/>
            <a:ext cx="329624" cy="400110"/>
          </a:xfrm>
          <a:prstGeom prst="rect">
            <a:avLst/>
          </a:prstGeom>
          <a:noFill/>
        </p:spPr>
        <p:txBody>
          <a:bodyPr wrap="square" rtlCol="0">
            <a:spAutoFit/>
          </a:bodyPr>
          <a:lstStyle/>
          <a:p>
            <a:r>
              <a:rPr lang="ja-JP" altLang="en-US" sz="2000" dirty="0">
                <a:solidFill>
                  <a:srgbClr val="FF0000"/>
                </a:solidFill>
                <a:latin typeface="メイリオ" panose="020B0604030504040204" pitchFamily="50" charset="-128"/>
                <a:ea typeface="メイリオ" panose="020B0604030504040204" pitchFamily="50" charset="-128"/>
              </a:rPr>
              <a:t>❶</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39" name="テキスト ボックス 138"/>
          <p:cNvSpPr txBox="1"/>
          <p:nvPr/>
        </p:nvSpPr>
        <p:spPr>
          <a:xfrm>
            <a:off x="3774324" y="1307544"/>
            <a:ext cx="329624" cy="400110"/>
          </a:xfrm>
          <a:prstGeom prst="rect">
            <a:avLst/>
          </a:prstGeom>
          <a:noFill/>
        </p:spPr>
        <p:txBody>
          <a:bodyPr wrap="square" rtlCol="0">
            <a:spAutoFit/>
          </a:bodyPr>
          <a:lstStyle/>
          <a:p>
            <a:r>
              <a:rPr lang="ja-JP" altLang="en-US" sz="2000" dirty="0">
                <a:solidFill>
                  <a:srgbClr val="FF0000"/>
                </a:solidFill>
                <a:latin typeface="メイリオ" panose="020B0604030504040204" pitchFamily="50" charset="-128"/>
                <a:ea typeface="メイリオ" panose="020B0604030504040204" pitchFamily="50" charset="-128"/>
              </a:rPr>
              <a:t>❷</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71" name="角丸四角形 70"/>
          <p:cNvSpPr/>
          <p:nvPr/>
        </p:nvSpPr>
        <p:spPr>
          <a:xfrm>
            <a:off x="182054" y="854770"/>
            <a:ext cx="7414282" cy="1947650"/>
          </a:xfrm>
          <a:prstGeom prst="roundRect">
            <a:avLst>
              <a:gd name="adj" fmla="val 5001"/>
            </a:avLst>
          </a:prstGeom>
          <a:noFill/>
          <a:ln w="19050">
            <a:solidFill>
              <a:srgbClr val="0042B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atin typeface="メイリオ" panose="020B0604030504040204" pitchFamily="50" charset="-128"/>
              <a:ea typeface="メイリオ" panose="020B0604030504040204" pitchFamily="50" charset="-128"/>
            </a:endParaRPr>
          </a:p>
        </p:txBody>
      </p:sp>
      <p:sp>
        <p:nvSpPr>
          <p:cNvPr id="114" name="角丸四角形 113"/>
          <p:cNvSpPr/>
          <p:nvPr/>
        </p:nvSpPr>
        <p:spPr>
          <a:xfrm>
            <a:off x="5706534" y="1693329"/>
            <a:ext cx="3317034" cy="1034762"/>
          </a:xfrm>
          <a:prstGeom prst="roundRect">
            <a:avLst>
              <a:gd name="adj" fmla="val 8812"/>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下矢印 110"/>
          <p:cNvSpPr/>
          <p:nvPr/>
        </p:nvSpPr>
        <p:spPr>
          <a:xfrm rot="10800000">
            <a:off x="3548487" y="2848960"/>
            <a:ext cx="371722" cy="779913"/>
          </a:xfrm>
          <a:prstGeom prst="downArrow">
            <a:avLst>
              <a:gd name="adj1" fmla="val 39998"/>
              <a:gd name="adj2" fmla="val 45320"/>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2" name="下矢印 111"/>
          <p:cNvSpPr/>
          <p:nvPr/>
        </p:nvSpPr>
        <p:spPr>
          <a:xfrm>
            <a:off x="3913647" y="2914035"/>
            <a:ext cx="328659" cy="714839"/>
          </a:xfrm>
          <a:prstGeom prst="down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pic>
        <p:nvPicPr>
          <p:cNvPr id="115" name="図 114"/>
          <p:cNvPicPr>
            <a:picLocks noChangeAspect="1"/>
          </p:cNvPicPr>
          <p:nvPr/>
        </p:nvPicPr>
        <p:blipFill>
          <a:blip r:embed="rId9"/>
          <a:stretch>
            <a:fillRect/>
          </a:stretch>
        </p:blipFill>
        <p:spPr>
          <a:xfrm>
            <a:off x="3457949" y="3096264"/>
            <a:ext cx="980832" cy="291277"/>
          </a:xfrm>
          <a:prstGeom prst="rect">
            <a:avLst/>
          </a:prstGeom>
        </p:spPr>
      </p:pic>
      <p:sp>
        <p:nvSpPr>
          <p:cNvPr id="126" name="テキスト ボックス 125"/>
          <p:cNvSpPr txBox="1"/>
          <p:nvPr/>
        </p:nvSpPr>
        <p:spPr>
          <a:xfrm>
            <a:off x="4344840" y="3048613"/>
            <a:ext cx="1005403" cy="461665"/>
          </a:xfrm>
          <a:prstGeom prst="rect">
            <a:avLst/>
          </a:prstGeom>
          <a:noFill/>
        </p:spPr>
        <p:txBody>
          <a:bodyPr wrap="none" rtlCol="0">
            <a:spAutoFit/>
          </a:bodyPr>
          <a:lstStyle/>
          <a:p>
            <a:pPr algn="ctr"/>
            <a:r>
              <a:rPr kumimoji="1" lang="en-US" altLang="ja-JP" sz="800" dirty="0">
                <a:solidFill>
                  <a:sysClr val="windowText" lastClr="000000"/>
                </a:solidFill>
                <a:latin typeface="メイリオ" panose="020B0604030504040204" pitchFamily="50" charset="-128"/>
                <a:ea typeface="メイリオ" panose="020B0604030504040204" pitchFamily="50" charset="-128"/>
              </a:rPr>
              <a:t>Infomart</a:t>
            </a:r>
            <a:r>
              <a:rPr kumimoji="1" lang="ja-JP" altLang="en-US" sz="800" dirty="0">
                <a:solidFill>
                  <a:sysClr val="windowText" lastClr="000000"/>
                </a:solidFill>
                <a:latin typeface="メイリオ" panose="020B0604030504040204" pitchFamily="50" charset="-128"/>
                <a:ea typeface="メイリオ" panose="020B0604030504040204" pitchFamily="50" charset="-128"/>
              </a:rPr>
              <a:t>と</a:t>
            </a:r>
            <a:endParaRPr kumimoji="1" lang="en-US" altLang="ja-JP" sz="800"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800" dirty="0">
                <a:solidFill>
                  <a:sysClr val="windowText" lastClr="000000"/>
                </a:solidFill>
                <a:latin typeface="メイリオ" panose="020B0604030504040204" pitchFamily="50" charset="-128"/>
                <a:ea typeface="メイリオ" panose="020B0604030504040204" pitchFamily="50" charset="-128"/>
              </a:rPr>
              <a:t>アライアンス連携</a:t>
            </a:r>
            <a:endParaRPr lang="en-US" altLang="ja-JP" sz="800" dirty="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800" dirty="0">
                <a:solidFill>
                  <a:sysClr val="windowText" lastClr="000000"/>
                </a:solidFill>
                <a:latin typeface="メイリオ" panose="020B0604030504040204" pitchFamily="50" charset="-128"/>
                <a:ea typeface="メイリオ" panose="020B0604030504040204" pitchFamily="50" charset="-128"/>
              </a:rPr>
              <a:t>（連携済）</a:t>
            </a:r>
          </a:p>
        </p:txBody>
      </p:sp>
      <p:sp>
        <p:nvSpPr>
          <p:cNvPr id="70" name="テキスト ボックス 69"/>
          <p:cNvSpPr txBox="1"/>
          <p:nvPr/>
        </p:nvSpPr>
        <p:spPr>
          <a:xfrm>
            <a:off x="5646532" y="1307544"/>
            <a:ext cx="329624" cy="400110"/>
          </a:xfrm>
          <a:prstGeom prst="rect">
            <a:avLst/>
          </a:prstGeom>
          <a:noFill/>
        </p:spPr>
        <p:txBody>
          <a:bodyPr wrap="square" rtlCol="0">
            <a:spAutoFit/>
          </a:bodyPr>
          <a:lstStyle/>
          <a:p>
            <a:r>
              <a:rPr lang="ja-JP" altLang="en-US" sz="2000" dirty="0">
                <a:solidFill>
                  <a:srgbClr val="FF0000"/>
                </a:solidFill>
                <a:latin typeface="メイリオ" panose="020B0604030504040204" pitchFamily="50" charset="-128"/>
                <a:ea typeface="メイリオ" panose="020B0604030504040204" pitchFamily="50" charset="-128"/>
              </a:rPr>
              <a:t>❸</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80" name="下矢印 79"/>
          <p:cNvSpPr/>
          <p:nvPr/>
        </p:nvSpPr>
        <p:spPr>
          <a:xfrm rot="5400000">
            <a:off x="7501034" y="2185912"/>
            <a:ext cx="328659" cy="577696"/>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lumMod val="95000"/>
                </a:schemeClr>
              </a:solidFill>
              <a:latin typeface="メイリオ" panose="020B0604030504040204" pitchFamily="50" charset="-128"/>
              <a:ea typeface="メイリオ" panose="020B0604030504040204" pitchFamily="50" charset="-128"/>
            </a:endParaRPr>
          </a:p>
        </p:txBody>
      </p:sp>
      <p:sp>
        <p:nvSpPr>
          <p:cNvPr id="85" name="テキスト ボックス 84"/>
          <p:cNvSpPr txBox="1"/>
          <p:nvPr/>
        </p:nvSpPr>
        <p:spPr>
          <a:xfrm>
            <a:off x="7390612" y="2379174"/>
            <a:ext cx="609462" cy="230832"/>
          </a:xfrm>
          <a:prstGeom prst="rect">
            <a:avLst/>
          </a:prstGeom>
          <a:noFill/>
        </p:spPr>
        <p:txBody>
          <a:bodyPr wrap="none" rtlCol="0">
            <a:spAutoFit/>
          </a:bodyPr>
          <a:lstStyle/>
          <a:p>
            <a:r>
              <a:rPr lang="en-US" altLang="ja-JP" sz="900" b="0" dirty="0">
                <a:solidFill>
                  <a:schemeClr val="bg1"/>
                </a:solidFill>
                <a:latin typeface="メイリオ" panose="020B0604030504040204" pitchFamily="50" charset="-128"/>
                <a:ea typeface="メイリオ" panose="020B0604030504040204" pitchFamily="50" charset="-128"/>
              </a:rPr>
              <a:t>API</a:t>
            </a:r>
            <a:r>
              <a:rPr lang="ja-JP" altLang="en-US" sz="900" b="0" dirty="0">
                <a:solidFill>
                  <a:schemeClr val="bg1"/>
                </a:solidFill>
                <a:latin typeface="メイリオ" panose="020B0604030504040204" pitchFamily="50" charset="-128"/>
                <a:ea typeface="メイリオ" panose="020B0604030504040204" pitchFamily="50" charset="-128"/>
              </a:rPr>
              <a:t>連携</a:t>
            </a:r>
            <a:endParaRPr kumimoji="1" lang="ja-JP" altLang="en-US" sz="900" b="0" dirty="0">
              <a:solidFill>
                <a:schemeClr val="bg1"/>
              </a:solidFill>
              <a:latin typeface="メイリオ" panose="020B0604030504040204" pitchFamily="50" charset="-128"/>
              <a:ea typeface="メイリオ" panose="020B0604030504040204" pitchFamily="50" charset="-128"/>
            </a:endParaRPr>
          </a:p>
        </p:txBody>
      </p:sp>
      <p:pic>
        <p:nvPicPr>
          <p:cNvPr id="97" name="図 96"/>
          <p:cNvPicPr>
            <a:picLocks noChangeAspect="1"/>
          </p:cNvPicPr>
          <p:nvPr/>
        </p:nvPicPr>
        <p:blipFill>
          <a:blip r:embed="rId4"/>
          <a:stretch>
            <a:fillRect/>
          </a:stretch>
        </p:blipFill>
        <p:spPr>
          <a:xfrm>
            <a:off x="3311860" y="4026525"/>
            <a:ext cx="459796" cy="366716"/>
          </a:xfrm>
          <a:prstGeom prst="rect">
            <a:avLst/>
          </a:prstGeom>
        </p:spPr>
      </p:pic>
      <p:pic>
        <p:nvPicPr>
          <p:cNvPr id="99" name="図 98"/>
          <p:cNvPicPr>
            <a:picLocks noChangeAspect="1"/>
          </p:cNvPicPr>
          <p:nvPr/>
        </p:nvPicPr>
        <p:blipFill>
          <a:blip r:embed="rId4"/>
          <a:stretch>
            <a:fillRect/>
          </a:stretch>
        </p:blipFill>
        <p:spPr>
          <a:xfrm>
            <a:off x="5694026" y="3969992"/>
            <a:ext cx="459796" cy="366716"/>
          </a:xfrm>
          <a:prstGeom prst="rect">
            <a:avLst/>
          </a:prstGeom>
        </p:spPr>
      </p:pic>
      <p:pic>
        <p:nvPicPr>
          <p:cNvPr id="72" name="Picture 2" descr="\\Mac\IOHD\Box Sync\SuperStream_2017\SS_Kairy_Illust\AI\01_Hard_Work_a.wm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43404"/>
          <a:stretch/>
        </p:blipFill>
        <p:spPr bwMode="auto">
          <a:xfrm>
            <a:off x="6732240" y="3687874"/>
            <a:ext cx="665107" cy="591241"/>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グループ化 65"/>
          <p:cNvGrpSpPr/>
          <p:nvPr/>
        </p:nvGrpSpPr>
        <p:grpSpPr>
          <a:xfrm>
            <a:off x="294670" y="910470"/>
            <a:ext cx="860629" cy="346903"/>
            <a:chOff x="506917" y="706377"/>
            <a:chExt cx="860629" cy="413682"/>
          </a:xfrm>
        </p:grpSpPr>
        <p:sp>
          <p:nvSpPr>
            <p:cNvPr id="67" name="Freeform 370"/>
            <p:cNvSpPr>
              <a:spLocks noEditPoints="1"/>
            </p:cNvSpPr>
            <p:nvPr/>
          </p:nvSpPr>
          <p:spPr bwMode="auto">
            <a:xfrm>
              <a:off x="506917" y="706377"/>
              <a:ext cx="356400" cy="34344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latin typeface="メイリオ" panose="020B0604030504040204" pitchFamily="50" charset="-128"/>
                <a:ea typeface="メイリオ" panose="020B0604030504040204" pitchFamily="50" charset="-128"/>
              </a:endParaRPr>
            </a:p>
          </p:txBody>
        </p:sp>
        <p:sp>
          <p:nvSpPr>
            <p:cNvPr id="68" name="テキスト ボックス 67"/>
            <p:cNvSpPr txBox="1"/>
            <p:nvPr/>
          </p:nvSpPr>
          <p:spPr>
            <a:xfrm>
              <a:off x="823807" y="753034"/>
              <a:ext cx="543739" cy="367025"/>
            </a:xfrm>
            <a:prstGeom prst="rect">
              <a:avLst/>
            </a:prstGeom>
            <a:noFill/>
          </p:spPr>
          <p:txBody>
            <a:bodyPr wrap="none" rtlCol="0">
              <a:spAutoFit/>
            </a:bodyPr>
            <a:lstStyle/>
            <a:p>
              <a:r>
                <a:rPr kumimoji="1" lang="ja-JP" altLang="en-US" sz="1400" b="0" dirty="0">
                  <a:solidFill>
                    <a:sysClr val="windowText" lastClr="000000"/>
                  </a:solidFill>
                  <a:latin typeface="メイリオ" panose="020B0604030504040204" pitchFamily="50" charset="-128"/>
                  <a:ea typeface="メイリオ" panose="020B0604030504040204" pitchFamily="50" charset="-128"/>
                </a:rPr>
                <a:t>自社</a:t>
              </a:r>
              <a:endParaRPr kumimoji="1" lang="ja-JP" altLang="en-US" sz="1600" b="0" dirty="0">
                <a:solidFill>
                  <a:sysClr val="windowText" lastClr="0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21438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0" name="スライド番号プレースホルダー 1"/>
          <p:cNvSpPr>
            <a:spLocks noGrp="1"/>
          </p:cNvSpPr>
          <p:nvPr>
            <p:ph type="sldNum" sz="quarter" idx="12"/>
          </p:nvPr>
        </p:nvSpPr>
        <p:spPr>
          <a:xfrm>
            <a:off x="8460472" y="4867002"/>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6" name="テキスト プレースホルダー 6"/>
          <p:cNvSpPr txBox="1">
            <a:spLocks/>
          </p:cNvSpPr>
          <p:nvPr/>
        </p:nvSpPr>
        <p:spPr>
          <a:xfrm>
            <a:off x="15676" y="1311610"/>
            <a:ext cx="9144000" cy="1656184"/>
          </a:xfrm>
          <a:prstGeom prst="rect">
            <a:avLst/>
          </a:prstGeom>
          <a:solidFill>
            <a:schemeClr val="tx1">
              <a:alpha val="75000"/>
            </a:schemeClr>
          </a:solidFill>
        </p:spPr>
        <p:txBody>
          <a:bodyPr lIns="0" tIns="0" rIns="0" bIns="0" anchor="ctr" anchorCtr="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4800" b="1" i="0" u="none" strike="noStrike" kern="1200" cap="none" spc="0" normalizeH="0" baseline="0" noProof="0" dirty="0">
                <a:ln>
                  <a:noFill/>
                </a:ln>
                <a:solidFill>
                  <a:prstClr val="white"/>
                </a:solidFill>
                <a:effectLst/>
                <a:uLnTx/>
                <a:uFillTx/>
                <a:latin typeface="メイリオ"/>
                <a:ea typeface="メイリオ"/>
                <a:cs typeface="+mn-cs"/>
              </a:rPr>
              <a:t>“</a:t>
            </a:r>
            <a:r>
              <a:rPr kumimoji="1" lang="en-US" altLang="ja-JP" sz="4800" b="1" i="0" u="none" strike="noStrike" kern="1200" cap="none" spc="0" normalizeH="0" baseline="0" noProof="0" dirty="0">
                <a:ln>
                  <a:noFill/>
                </a:ln>
                <a:solidFill>
                  <a:prstClr val="white"/>
                </a:solidFill>
                <a:effectLst/>
                <a:uLnTx/>
                <a:uFillTx/>
                <a:latin typeface="メイリオ"/>
                <a:ea typeface="メイリオ"/>
                <a:cs typeface="+mn-cs"/>
              </a:rPr>
              <a:t>AI-OCR</a:t>
            </a:r>
            <a:r>
              <a:rPr kumimoji="1" lang="ja-JP" altLang="en-US" sz="4800" b="1" i="0" u="none" strike="noStrike" kern="1200" cap="none" spc="0" normalizeH="0" baseline="0" noProof="0" dirty="0">
                <a:ln>
                  <a:noFill/>
                </a:ln>
                <a:solidFill>
                  <a:prstClr val="white"/>
                </a:solidFill>
                <a:effectLst/>
                <a:uLnTx/>
                <a:uFillTx/>
                <a:latin typeface="メイリオ"/>
                <a:ea typeface="メイリオ"/>
                <a:cs typeface="+mn-cs"/>
              </a:rPr>
              <a:t>”の進化</a:t>
            </a:r>
            <a:endParaRPr kumimoji="1" lang="en-US" altLang="ja-JP" sz="40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i="0" u="none" strike="noStrike" kern="1200" cap="none" spc="0" normalizeH="0" baseline="0" noProof="0" dirty="0">
                <a:ln>
                  <a:noFill/>
                </a:ln>
                <a:solidFill>
                  <a:prstClr val="white"/>
                </a:solidFill>
                <a:effectLst/>
                <a:uLnTx/>
                <a:uFillTx/>
                <a:latin typeface="メイリオ"/>
                <a:ea typeface="メイリオ"/>
                <a:cs typeface="+mn-cs"/>
              </a:rPr>
              <a:t>～ 請求書（合計・明細）の入力作業を人工知能へ ～</a:t>
            </a:r>
            <a:endParaRPr kumimoji="1" lang="en-US" altLang="ja-JP" sz="160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7" name="フッター プレースホルダー 4"/>
          <p:cNvSpPr>
            <a:spLocks noGrp="1"/>
          </p:cNvSpPr>
          <p:nvPr>
            <p:ph type="ftr" sz="quarter" idx="3"/>
          </p:nvPr>
        </p:nvSpPr>
        <p:spPr>
          <a:xfrm>
            <a:off x="360000" y="4840002"/>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©2021  SuperStream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31635246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4263938"/>
            <a:ext cx="9144000" cy="879562"/>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altLang="ja-JP" sz="2800" dirty="0">
                <a:latin typeface="メイリオ" panose="020B0604030504040204" pitchFamily="50" charset="-128"/>
                <a:ea typeface="メイリオ" panose="020B0604030504040204" pitchFamily="50" charset="-128"/>
              </a:rPr>
              <a:t>AI-OCR</a:t>
            </a:r>
            <a:r>
              <a:rPr lang="ja-JP" altLang="en-US" sz="2800" dirty="0">
                <a:latin typeface="メイリオ" panose="020B0604030504040204" pitchFamily="50" charset="-128"/>
                <a:ea typeface="メイリオ" panose="020B0604030504040204" pitchFamily="50" charset="-128"/>
              </a:rPr>
              <a:t>を活用することで支払業務の効率</a:t>
            </a:r>
            <a:r>
              <a:rPr lang="en-US" altLang="ja-JP" sz="2800" dirty="0">
                <a:latin typeface="メイリオ" panose="020B0604030504040204" pitchFamily="50" charset="-128"/>
                <a:ea typeface="メイリオ" panose="020B0604030504040204" pitchFamily="50" charset="-128"/>
              </a:rPr>
              <a:t>UP</a:t>
            </a:r>
            <a:r>
              <a:rPr lang="ja-JP" altLang="en-US" sz="2800" dirty="0">
                <a:latin typeface="メイリオ" panose="020B0604030504040204" pitchFamily="50" charset="-128"/>
                <a:ea typeface="メイリオ" panose="020B0604030504040204" pitchFamily="50" charset="-128"/>
              </a:rPr>
              <a:t>を図る</a:t>
            </a:r>
            <a:endParaRPr lang="en-US" altLang="ja-JP" sz="2800" dirty="0">
              <a:latin typeface="メイリオ" panose="020B0604030504040204" pitchFamily="50" charset="-128"/>
              <a:ea typeface="メイリオ" panose="020B0604030504040204" pitchFamily="50" charset="-128"/>
            </a:endParaRPr>
          </a:p>
          <a:p>
            <a:pPr algn="ctr"/>
            <a:r>
              <a:rPr lang="en-US" altLang="ja-JP" dirty="0">
                <a:latin typeface="メイリオ"/>
                <a:ea typeface="メイリオ"/>
              </a:rPr>
              <a:t>    </a:t>
            </a:r>
            <a:r>
              <a:rPr lang="ja-JP" altLang="en-US">
                <a:latin typeface="メイリオ"/>
                <a:ea typeface="メイリオ"/>
              </a:rPr>
              <a:t> ～</a:t>
            </a:r>
            <a:r>
              <a:rPr lang="en-US" altLang="ja-JP" dirty="0">
                <a:latin typeface="メイリオ"/>
                <a:ea typeface="メイリオ"/>
              </a:rPr>
              <a:t> </a:t>
            </a:r>
            <a:r>
              <a:rPr lang="ja-JP" altLang="en-US">
                <a:latin typeface="メイリオ"/>
                <a:ea typeface="メイリオ"/>
              </a:rPr>
              <a:t>入力業務を</a:t>
            </a:r>
            <a:r>
              <a:rPr lang="en-US" altLang="ja-JP" dirty="0">
                <a:latin typeface="メイリオ"/>
                <a:ea typeface="メイリオ"/>
              </a:rPr>
              <a:t>AI-OCR</a:t>
            </a:r>
            <a:r>
              <a:rPr lang="ja-JP" altLang="en-US">
                <a:latin typeface="メイリオ"/>
                <a:ea typeface="メイリオ"/>
              </a:rPr>
              <a:t>に切り替えることで作業負荷を軽減 ～</a:t>
            </a:r>
          </a:p>
        </p:txBody>
      </p:sp>
      <p:sp>
        <p:nvSpPr>
          <p:cNvPr id="2" name="スライド番号プレースホルダー 1"/>
          <p:cNvSpPr>
            <a:spLocks noGrp="1"/>
          </p:cNvSpPr>
          <p:nvPr>
            <p:ph type="sldNum" sz="quarter" idx="12"/>
          </p:nvPr>
        </p:nvSpPr>
        <p:spPr>
          <a:xfrm>
            <a:off x="8748504" y="4993034"/>
            <a:ext cx="360000" cy="135000"/>
          </a:xfrm>
        </p:spPr>
        <p:txBody>
          <a:bodyPr/>
          <a:lstStyle/>
          <a:p>
            <a:fld id="{78AE49ED-73EF-499C-8307-28EB0E7CF529}" type="slidenum">
              <a:rPr kumimoji="1" lang="ja-JP" altLang="en-US" smtClean="0">
                <a:solidFill>
                  <a:schemeClr val="bg1"/>
                </a:solidFill>
              </a:rPr>
              <a:t>12</a:t>
            </a:fld>
            <a:endParaRPr kumimoji="1" lang="ja-JP" altLang="en-US" dirty="0">
              <a:solidFill>
                <a:schemeClr val="bg1"/>
              </a:solidFill>
            </a:endParaRPr>
          </a:p>
        </p:txBody>
      </p:sp>
      <p:sp>
        <p:nvSpPr>
          <p:cNvPr id="5" name="フッター プレースホルダー 4"/>
          <p:cNvSpPr>
            <a:spLocks noGrp="1"/>
          </p:cNvSpPr>
          <p:nvPr>
            <p:ph type="ftr" sz="quarter" idx="3"/>
          </p:nvPr>
        </p:nvSpPr>
        <p:spPr>
          <a:xfrm>
            <a:off x="35496" y="4993034"/>
            <a:ext cx="2160000" cy="135000"/>
          </a:xfrm>
        </p:spPr>
        <p:txBody>
          <a:bodyPr/>
          <a:lstStyle/>
          <a:p>
            <a:r>
              <a:rPr lang="en-US" altLang="ja-JP" dirty="0">
                <a:solidFill>
                  <a:schemeClr val="bg1"/>
                </a:solidFill>
              </a:rPr>
              <a:t>©2021  SuperStream Inc. All rights reserved.</a:t>
            </a:r>
            <a:endParaRPr lang="ja-JP" altLang="en-US" dirty="0">
              <a:solidFill>
                <a:schemeClr val="bg1"/>
              </a:solidFill>
            </a:endParaRPr>
          </a:p>
        </p:txBody>
      </p:sp>
      <p:pic>
        <p:nvPicPr>
          <p:cNvPr id="8" name="図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517" y="915566"/>
            <a:ext cx="4822269" cy="270875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143508" y="3624324"/>
            <a:ext cx="4232150" cy="528350"/>
          </a:xfrm>
          <a:prstGeom prst="rect">
            <a:avLst/>
          </a:prstGeom>
        </p:spPr>
        <p:txBody>
          <a:bodyPr wrap="square">
            <a:spAutoFit/>
          </a:bodyPr>
          <a:lstStyle/>
          <a:p>
            <a:pPr lvl="0">
              <a:lnSpc>
                <a:spcPts val="1700"/>
              </a:lnSpc>
            </a:pPr>
            <a:r>
              <a:rPr lang="en-US" altLang="ja-JP" sz="1200" u="sng" dirty="0"/>
              <a:t>AI</a:t>
            </a:r>
            <a:r>
              <a:rPr lang="ja-JP" altLang="en-US" sz="1200" u="sng" dirty="0"/>
              <a:t>支払伝票作成画面</a:t>
            </a:r>
            <a:endParaRPr lang="en-US" altLang="ja-JP" sz="1200" u="sng" dirty="0"/>
          </a:p>
          <a:p>
            <a:pPr lvl="0">
              <a:lnSpc>
                <a:spcPts val="1700"/>
              </a:lnSpc>
            </a:pPr>
            <a:r>
              <a:rPr lang="ja-JP" altLang="en-US" sz="1200" dirty="0"/>
              <a:t> 「操作性を第一に考えた画面レイアウトを実現」</a:t>
            </a:r>
          </a:p>
        </p:txBody>
      </p:sp>
      <p:sp>
        <p:nvSpPr>
          <p:cNvPr id="12" name="正方形/長方形 11"/>
          <p:cNvSpPr/>
          <p:nvPr/>
        </p:nvSpPr>
        <p:spPr>
          <a:xfrm>
            <a:off x="5112060" y="1383618"/>
            <a:ext cx="4103439" cy="2926442"/>
          </a:xfrm>
          <a:prstGeom prst="rect">
            <a:avLst/>
          </a:prstGeom>
        </p:spPr>
        <p:txBody>
          <a:bodyPr wrap="square">
            <a:spAutoFit/>
          </a:bodyPr>
          <a:lstStyle/>
          <a:p>
            <a:pPr lvl="0">
              <a:lnSpc>
                <a:spcPts val="1700"/>
              </a:lnSpc>
            </a:pPr>
            <a:r>
              <a:rPr lang="ja-JP" altLang="en-US" sz="1300" u="sng" dirty="0">
                <a:latin typeface="+mn-ea"/>
              </a:rPr>
              <a:t>ポイント</a:t>
            </a:r>
            <a:endParaRPr lang="en-US" altLang="ja-JP" sz="1300" u="sng" dirty="0">
              <a:latin typeface="+mn-ea"/>
            </a:endParaRPr>
          </a:p>
          <a:p>
            <a:pPr lvl="0">
              <a:lnSpc>
                <a:spcPts val="1700"/>
              </a:lnSpc>
            </a:pPr>
            <a:r>
              <a:rPr lang="ja-JP" altLang="en-US" sz="1300" dirty="0">
                <a:latin typeface="+mn-ea"/>
              </a:rPr>
              <a:t>① 高い精度の人工知能を搭載</a:t>
            </a:r>
            <a:endParaRPr lang="en-US" altLang="ja-JP" sz="1300" dirty="0">
              <a:latin typeface="+mn-ea"/>
            </a:endParaRPr>
          </a:p>
          <a:p>
            <a:pPr lvl="0">
              <a:lnSpc>
                <a:spcPts val="1700"/>
              </a:lnSpc>
            </a:pPr>
            <a:r>
              <a:rPr lang="ja-JP" altLang="en-US" sz="1300" dirty="0">
                <a:latin typeface="+mn-ea"/>
              </a:rPr>
              <a:t>　</a:t>
            </a:r>
            <a:r>
              <a:rPr lang="en-US" altLang="ja-JP" sz="1300" dirty="0">
                <a:latin typeface="+mn-ea"/>
              </a:rPr>
              <a:t> </a:t>
            </a:r>
            <a:r>
              <a:rPr lang="ja-JP" altLang="en-US" sz="1300" dirty="0">
                <a:latin typeface="+mn-ea"/>
              </a:rPr>
              <a:t>請求書（合計・明細）の画像解析に対応</a:t>
            </a:r>
            <a:endParaRPr lang="en-US" altLang="ja-JP" sz="1300" dirty="0">
              <a:latin typeface="+mn-ea"/>
            </a:endParaRPr>
          </a:p>
          <a:p>
            <a:pPr lvl="0">
              <a:lnSpc>
                <a:spcPts val="1700"/>
              </a:lnSpc>
            </a:pPr>
            <a:endParaRPr lang="en-US" altLang="ja-JP" sz="1300" dirty="0">
              <a:latin typeface="+mn-ea"/>
            </a:endParaRPr>
          </a:p>
          <a:p>
            <a:pPr lvl="0">
              <a:lnSpc>
                <a:spcPts val="1700"/>
              </a:lnSpc>
            </a:pPr>
            <a:r>
              <a:rPr lang="ja-JP" altLang="en-US" sz="1300" dirty="0">
                <a:latin typeface="+mn-ea"/>
              </a:rPr>
              <a:t>②</a:t>
            </a:r>
            <a:r>
              <a:rPr lang="en-US" altLang="ja-JP" sz="1300" dirty="0">
                <a:latin typeface="+mn-ea"/>
              </a:rPr>
              <a:t> </a:t>
            </a:r>
            <a:r>
              <a:rPr lang="ja-JP" altLang="en-US" sz="1300" dirty="0">
                <a:latin typeface="+mn-ea"/>
              </a:rPr>
              <a:t>請求書に記載されている住所・請求書番号・</a:t>
            </a:r>
            <a:endParaRPr lang="en-US" altLang="ja-JP" sz="1300" dirty="0">
              <a:latin typeface="+mn-ea"/>
            </a:endParaRPr>
          </a:p>
          <a:p>
            <a:pPr lvl="0">
              <a:lnSpc>
                <a:spcPts val="1700"/>
              </a:lnSpc>
            </a:pPr>
            <a:r>
              <a:rPr lang="en-US" altLang="ja-JP" sz="1300" dirty="0">
                <a:latin typeface="+mn-ea"/>
              </a:rPr>
              <a:t>    </a:t>
            </a:r>
            <a:r>
              <a:rPr lang="ja-JP" altLang="en-US" sz="1300" dirty="0">
                <a:latin typeface="+mn-ea"/>
              </a:rPr>
              <a:t>支払日・請求金額、請求書明細に複数行に</a:t>
            </a:r>
            <a:endParaRPr lang="en-US" altLang="ja-JP" sz="1300" dirty="0">
              <a:latin typeface="+mn-ea"/>
            </a:endParaRPr>
          </a:p>
          <a:p>
            <a:pPr lvl="0">
              <a:lnSpc>
                <a:spcPts val="1700"/>
              </a:lnSpc>
            </a:pPr>
            <a:r>
              <a:rPr lang="ja-JP" altLang="en-US" sz="1300" dirty="0">
                <a:latin typeface="+mn-ea"/>
              </a:rPr>
              <a:t>　 記載されている注文番号、数量、単価、金額等の　　</a:t>
            </a:r>
            <a:endParaRPr lang="en-US" altLang="ja-JP" sz="1300" dirty="0">
              <a:latin typeface="+mn-ea"/>
            </a:endParaRPr>
          </a:p>
          <a:p>
            <a:pPr lvl="0">
              <a:lnSpc>
                <a:spcPts val="1700"/>
              </a:lnSpc>
            </a:pPr>
            <a:r>
              <a:rPr lang="ja-JP" altLang="en-US" sz="1300" dirty="0">
                <a:latin typeface="+mn-ea"/>
              </a:rPr>
              <a:t>　 情報を読取ることが可能</a:t>
            </a:r>
            <a:endParaRPr lang="en-US" altLang="ja-JP" sz="1300" dirty="0">
              <a:latin typeface="+mn-ea"/>
            </a:endParaRPr>
          </a:p>
          <a:p>
            <a:pPr lvl="0">
              <a:lnSpc>
                <a:spcPts val="1700"/>
              </a:lnSpc>
            </a:pPr>
            <a:endParaRPr lang="en-US" altLang="ja-JP" sz="1300" dirty="0">
              <a:latin typeface="+mn-ea"/>
            </a:endParaRPr>
          </a:p>
          <a:p>
            <a:pPr lvl="0">
              <a:lnSpc>
                <a:spcPts val="1700"/>
              </a:lnSpc>
            </a:pPr>
            <a:r>
              <a:rPr lang="ja-JP" altLang="en-US" sz="1300" dirty="0">
                <a:latin typeface="+mn-ea"/>
              </a:rPr>
              <a:t>③読み取った情報を基に、勘定科目や部門などが</a:t>
            </a:r>
            <a:endParaRPr lang="en-US" altLang="ja-JP" sz="1300" dirty="0">
              <a:latin typeface="+mn-ea"/>
            </a:endParaRPr>
          </a:p>
          <a:p>
            <a:pPr lvl="0">
              <a:lnSpc>
                <a:spcPts val="1700"/>
              </a:lnSpc>
            </a:pPr>
            <a:r>
              <a:rPr lang="ja-JP" altLang="en-US" sz="1300" dirty="0">
                <a:latin typeface="+mn-ea"/>
              </a:rPr>
              <a:t>　異なる複数仕訳を作成</a:t>
            </a:r>
            <a:endParaRPr lang="en-US" altLang="ja-JP" sz="1300" dirty="0">
              <a:latin typeface="+mn-ea"/>
            </a:endParaRPr>
          </a:p>
          <a:p>
            <a:pPr lvl="0">
              <a:lnSpc>
                <a:spcPts val="1700"/>
              </a:lnSpc>
            </a:pPr>
            <a:r>
              <a:rPr lang="ja-JP" altLang="en-US" sz="1050" dirty="0">
                <a:latin typeface="+mn-ea"/>
              </a:rPr>
              <a:t>   　</a:t>
            </a:r>
            <a:r>
              <a:rPr lang="en-US" altLang="ja-JP" sz="1050" dirty="0">
                <a:latin typeface="+mn-ea"/>
              </a:rPr>
              <a:t>※AI</a:t>
            </a:r>
            <a:r>
              <a:rPr lang="ja-JP" altLang="en-US" sz="1050" dirty="0">
                <a:latin typeface="+mn-ea"/>
              </a:rPr>
              <a:t>経費パターンマスタを設定することにより</a:t>
            </a:r>
            <a:endParaRPr lang="en-US" altLang="ja-JP" sz="1050" dirty="0">
              <a:latin typeface="+mn-ea"/>
            </a:endParaRPr>
          </a:p>
          <a:p>
            <a:pPr lvl="0">
              <a:lnSpc>
                <a:spcPts val="1700"/>
              </a:lnSpc>
            </a:pPr>
            <a:r>
              <a:rPr lang="ja-JP" altLang="en-US" sz="1050" dirty="0">
                <a:latin typeface="+mn-ea"/>
              </a:rPr>
              <a:t>   　　仕訳の精度がさらに向上</a:t>
            </a:r>
            <a:endParaRPr lang="en-US" altLang="ja-JP" sz="1300" dirty="0">
              <a:latin typeface="+mn-ea"/>
            </a:endParaRPr>
          </a:p>
        </p:txBody>
      </p:sp>
      <p:sp>
        <p:nvSpPr>
          <p:cNvPr id="13" name="正方形/長方形 12"/>
          <p:cNvSpPr/>
          <p:nvPr/>
        </p:nvSpPr>
        <p:spPr>
          <a:xfrm>
            <a:off x="5109795" y="912436"/>
            <a:ext cx="3890697" cy="535403"/>
          </a:xfrm>
          <a:prstGeom prst="rect">
            <a:avLst/>
          </a:prstGeom>
        </p:spPr>
        <p:txBody>
          <a:bodyPr wrap="square">
            <a:spAutoFit/>
          </a:bodyPr>
          <a:lstStyle/>
          <a:p>
            <a:pPr lvl="0">
              <a:lnSpc>
                <a:spcPts val="1700"/>
              </a:lnSpc>
            </a:pPr>
            <a:r>
              <a:rPr lang="en-US" altLang="ja-JP" b="1" dirty="0">
                <a:solidFill>
                  <a:schemeClr val="accent6"/>
                </a:solidFill>
                <a:latin typeface="+mn-ea"/>
              </a:rPr>
              <a:t>SuperStream-NX AI-OCR</a:t>
            </a:r>
          </a:p>
          <a:p>
            <a:pPr lvl="0">
              <a:lnSpc>
                <a:spcPts val="1700"/>
              </a:lnSpc>
            </a:pPr>
            <a:r>
              <a:rPr lang="ja-JP" altLang="en-US" sz="1400" b="1" dirty="0">
                <a:solidFill>
                  <a:schemeClr val="accent6"/>
                </a:solidFill>
                <a:latin typeface="+mn-ea"/>
              </a:rPr>
              <a:t>（請求書</a:t>
            </a:r>
            <a:r>
              <a:rPr lang="en-US" altLang="ja-JP" sz="1400" b="1" dirty="0">
                <a:solidFill>
                  <a:schemeClr val="accent6"/>
                </a:solidFill>
                <a:latin typeface="+mn-ea"/>
              </a:rPr>
              <a:t>/</a:t>
            </a:r>
            <a:r>
              <a:rPr lang="ja-JP" altLang="en-US" sz="1400" b="1" dirty="0">
                <a:solidFill>
                  <a:schemeClr val="accent6"/>
                </a:solidFill>
                <a:latin typeface="+mn-ea"/>
              </a:rPr>
              <a:t>請求書明細）</a:t>
            </a:r>
            <a:endParaRPr lang="en-US" altLang="ja-JP" sz="1400" b="1" dirty="0">
              <a:solidFill>
                <a:schemeClr val="accent6"/>
              </a:solidFill>
              <a:latin typeface="+mn-ea"/>
            </a:endParaRPr>
          </a:p>
        </p:txBody>
      </p:sp>
      <p:pic>
        <p:nvPicPr>
          <p:cNvPr id="11" name="図 10"/>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43908" y="3435846"/>
            <a:ext cx="715194" cy="712573"/>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3"/>
          <p:cNvSpPr txBox="1">
            <a:spLocks/>
          </p:cNvSpPr>
          <p:nvPr/>
        </p:nvSpPr>
        <p:spPr>
          <a:xfrm>
            <a:off x="360000" y="87475"/>
            <a:ext cx="6480252" cy="648072"/>
          </a:xfrm>
          <a:prstGeom prst="rect">
            <a:avLst/>
          </a:prstGeom>
        </p:spPr>
        <p:txBody>
          <a:bodyPr lIns="0" tIns="0" rIns="0" bIns="0" anchor="ctr"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latin typeface="+mn-ea"/>
                <a:ea typeface="+mn-ea"/>
              </a:rPr>
              <a:t>SuperStream-NX</a:t>
            </a:r>
            <a:r>
              <a:rPr lang="ja-JP" altLang="en-US" sz="2400" dirty="0">
                <a:latin typeface="+mn-ea"/>
                <a:ea typeface="+mn-ea"/>
              </a:rPr>
              <a:t> オプション製品</a:t>
            </a:r>
            <a:endParaRPr lang="en-US" altLang="ja-JP" sz="2400" dirty="0">
              <a:latin typeface="+mn-ea"/>
              <a:ea typeface="+mn-ea"/>
            </a:endParaRPr>
          </a:p>
          <a:p>
            <a:r>
              <a:rPr lang="ja-JP" altLang="en-US" dirty="0">
                <a:latin typeface="+mn-ea"/>
                <a:ea typeface="+mn-ea"/>
              </a:rPr>
              <a:t>新製品①：</a:t>
            </a:r>
            <a:r>
              <a:rPr lang="en-US" altLang="ja-JP" dirty="0">
                <a:latin typeface="+mn-ea"/>
                <a:ea typeface="+mn-ea"/>
              </a:rPr>
              <a:t>SuperStream-NX AI-OCR</a:t>
            </a:r>
            <a:r>
              <a:rPr lang="ja-JP" altLang="en-US" dirty="0">
                <a:latin typeface="+mn-ea"/>
                <a:ea typeface="+mn-ea"/>
              </a:rPr>
              <a:t>（請求書明細）</a:t>
            </a:r>
            <a:endParaRPr lang="en-US" altLang="ja-JP" dirty="0">
              <a:latin typeface="+mn-ea"/>
              <a:ea typeface="+mn-ea"/>
            </a:endParaRPr>
          </a:p>
        </p:txBody>
      </p:sp>
    </p:spTree>
    <p:extLst>
      <p:ext uri="{BB962C8B-B14F-4D97-AF65-F5344CB8AC3E}">
        <p14:creationId xmlns:p14="http://schemas.microsoft.com/office/powerpoint/2010/main" val="25485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16491"/>
            <a:ext cx="9159766" cy="5127009"/>
          </a:xfrm>
          <a:prstGeom prst="rect">
            <a:avLst/>
          </a:prstGeom>
        </p:spPr>
      </p:pic>
      <p:sp>
        <p:nvSpPr>
          <p:cNvPr id="11" name="角丸四角形 10"/>
          <p:cNvSpPr/>
          <p:nvPr/>
        </p:nvSpPr>
        <p:spPr>
          <a:xfrm>
            <a:off x="0" y="1733901"/>
            <a:ext cx="9144000" cy="1692188"/>
          </a:xfrm>
          <a:prstGeom prst="roundRect">
            <a:avLst>
              <a:gd name="adj" fmla="val 0"/>
            </a:avLst>
          </a:prstGeom>
          <a:solidFill>
            <a:schemeClr val="bg1">
              <a:lumMod val="95000"/>
            </a:schemeClr>
          </a:solidFill>
          <a:ln>
            <a:solidFill>
              <a:schemeClr val="bg1">
                <a:lumMod val="8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3600" b="1" dirty="0">
                <a:solidFill>
                  <a:schemeClr val="accent6"/>
                </a:solidFill>
              </a:rPr>
              <a:t>SuperStream-NX </a:t>
            </a:r>
            <a:r>
              <a:rPr kumimoji="1" lang="ja-JP" altLang="en-US" sz="3600" b="1" dirty="0">
                <a:solidFill>
                  <a:schemeClr val="accent6"/>
                </a:solidFill>
              </a:rPr>
              <a:t>（請求書明細）</a:t>
            </a:r>
            <a:endParaRPr kumimoji="1" lang="en-US" altLang="ja-JP" sz="3600" b="1" dirty="0">
              <a:solidFill>
                <a:schemeClr val="accent6"/>
              </a:solidFill>
            </a:endParaRPr>
          </a:p>
          <a:p>
            <a:pPr algn="ctr"/>
            <a:r>
              <a:rPr lang="en-US" altLang="ja-JP" sz="5400" b="1" dirty="0">
                <a:solidFill>
                  <a:schemeClr val="tx2"/>
                </a:solidFill>
              </a:rPr>
              <a:t>DEMO</a:t>
            </a:r>
            <a:endParaRPr kumimoji="1" lang="ja-JP" altLang="en-US" sz="5400" b="1" dirty="0">
              <a:solidFill>
                <a:schemeClr val="tx2"/>
              </a:solidFill>
            </a:endParaRPr>
          </a:p>
        </p:txBody>
      </p:sp>
    </p:spTree>
    <p:extLst>
      <p:ext uri="{BB962C8B-B14F-4D97-AF65-F5344CB8AC3E}">
        <p14:creationId xmlns:p14="http://schemas.microsoft.com/office/powerpoint/2010/main" val="219886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A8DB596-3CAA-0341-A71D-699078511CB1}"/>
              </a:ext>
            </a:extLst>
          </p:cNvPr>
          <p:cNvSpPr>
            <a:spLocks noGrp="1"/>
          </p:cNvSpPr>
          <p:nvPr>
            <p:ph type="ftr" sz="quarter" idx="4294967295"/>
          </p:nvPr>
        </p:nvSpPr>
        <p:spPr>
          <a:xfrm>
            <a:off x="347482" y="4900613"/>
            <a:ext cx="2159000" cy="134938"/>
          </a:xfrm>
        </p:spPr>
        <p:txBody>
          <a:bodyPr/>
          <a:lstStyle/>
          <a:p>
            <a:r>
              <a:rPr lang="en-US" altLang="ja-JP"/>
              <a:t>©2021  SuperStream Inc. All rights reserved.</a:t>
            </a:r>
            <a:endParaRPr lang="ja-JP" altLang="en-US" dirty="0"/>
          </a:p>
        </p:txBody>
      </p:sp>
      <p:sp>
        <p:nvSpPr>
          <p:cNvPr id="4" name="スライド番号プレースホルダー 3"/>
          <p:cNvSpPr>
            <a:spLocks noGrp="1"/>
          </p:cNvSpPr>
          <p:nvPr>
            <p:ph type="sldNum" sz="quarter" idx="4294967295"/>
          </p:nvPr>
        </p:nvSpPr>
        <p:spPr>
          <a:xfrm>
            <a:off x="8603819" y="4900614"/>
            <a:ext cx="360362" cy="134937"/>
          </a:xfrm>
        </p:spPr>
        <p:txBody>
          <a:bodyPr/>
          <a:lstStyle/>
          <a:p>
            <a:fld id="{78AE49ED-73EF-499C-8307-28EB0E7CF529}" type="slidenum">
              <a:rPr lang="ja-JP" altLang="en-US" smtClean="0"/>
              <a:pPr/>
              <a:t>14</a:t>
            </a:fld>
            <a:endParaRPr lang="ja-JP" altLang="en-US" dirty="0"/>
          </a:p>
        </p:txBody>
      </p:sp>
      <p:sp>
        <p:nvSpPr>
          <p:cNvPr id="11" name="テキスト ボックス 10"/>
          <p:cNvSpPr txBox="1"/>
          <p:nvPr/>
        </p:nvSpPr>
        <p:spPr>
          <a:xfrm>
            <a:off x="334050" y="2715766"/>
            <a:ext cx="2473754" cy="307777"/>
          </a:xfrm>
          <a:prstGeom prst="rect">
            <a:avLst/>
          </a:prstGeom>
          <a:noFill/>
        </p:spPr>
        <p:txBody>
          <a:bodyPr wrap="none" rtlCol="0">
            <a:spAutoFit/>
          </a:bodyPr>
          <a:lstStyle/>
          <a:p>
            <a:r>
              <a:rPr lang="ja-JP" altLang="en-US" sz="1400" dirty="0">
                <a:latin typeface="+mn-ea"/>
              </a:rPr>
              <a:t>販売開始日：</a:t>
            </a:r>
            <a:r>
              <a:rPr lang="en-US" altLang="ja-JP" sz="1400" dirty="0">
                <a:latin typeface="+mn-ea"/>
              </a:rPr>
              <a:t>2021</a:t>
            </a:r>
            <a:r>
              <a:rPr lang="ja-JP" altLang="en-US" sz="1400" dirty="0">
                <a:latin typeface="+mn-ea"/>
              </a:rPr>
              <a:t>年</a:t>
            </a:r>
            <a:r>
              <a:rPr lang="en-US" altLang="ja-JP" sz="1400" dirty="0">
                <a:latin typeface="+mn-ea"/>
              </a:rPr>
              <a:t>6</a:t>
            </a:r>
            <a:r>
              <a:rPr lang="ja-JP" altLang="en-US" sz="1400" dirty="0">
                <a:latin typeface="+mn-ea"/>
              </a:rPr>
              <a:t>月</a:t>
            </a:r>
            <a:r>
              <a:rPr lang="en-US" altLang="ja-JP" sz="1400" dirty="0">
                <a:latin typeface="+mn-ea"/>
              </a:rPr>
              <a:t>1</a:t>
            </a:r>
            <a:r>
              <a:rPr lang="ja-JP" altLang="en-US" sz="1400" dirty="0">
                <a:latin typeface="+mn-ea"/>
              </a:rPr>
              <a:t>日</a:t>
            </a:r>
          </a:p>
        </p:txBody>
      </p:sp>
      <p:sp>
        <p:nvSpPr>
          <p:cNvPr id="14" name="正方形/長方形 13"/>
          <p:cNvSpPr/>
          <p:nvPr/>
        </p:nvSpPr>
        <p:spPr>
          <a:xfrm>
            <a:off x="360000" y="3024047"/>
            <a:ext cx="8556081" cy="646331"/>
          </a:xfrm>
          <a:prstGeom prst="rect">
            <a:avLst/>
          </a:prstGeom>
        </p:spPr>
        <p:txBody>
          <a:bodyPr wrap="square">
            <a:spAutoFit/>
          </a:bodyPr>
          <a:lstStyle/>
          <a:p>
            <a:r>
              <a:rPr lang="en-US" altLang="ja-JP" sz="1200" dirty="0">
                <a:latin typeface="+mn-ea"/>
              </a:rPr>
              <a:t>※OCR</a:t>
            </a:r>
            <a:r>
              <a:rPr lang="ja-JP" altLang="ja-JP" sz="1200" dirty="0">
                <a:latin typeface="+mn-ea"/>
              </a:rPr>
              <a:t>の枚数カウントはページ数単位となり、鑑・明細の区別は</a:t>
            </a:r>
            <a:r>
              <a:rPr lang="ja-JP" altLang="en-US" sz="1200" dirty="0">
                <a:latin typeface="+mn-ea"/>
              </a:rPr>
              <a:t>なし</a:t>
            </a:r>
            <a:endParaRPr lang="en-US" altLang="ja-JP" sz="1200" dirty="0">
              <a:latin typeface="+mn-ea"/>
            </a:endParaRPr>
          </a:p>
          <a:p>
            <a:r>
              <a:rPr lang="en-US" altLang="ja-JP" sz="1200" dirty="0">
                <a:solidFill>
                  <a:srgbClr val="1D1C1D"/>
                </a:solidFill>
              </a:rPr>
              <a:t>※</a:t>
            </a:r>
            <a:r>
              <a:rPr lang="ja-JP" altLang="en-US" sz="1200" dirty="0">
                <a:solidFill>
                  <a:srgbClr val="1D1C1D"/>
                </a:solidFill>
              </a:rPr>
              <a:t>サーバのメンテナンスのため、定期的にサービスを停止する可能性があります</a:t>
            </a:r>
            <a:endParaRPr lang="en-US" altLang="ja-JP" sz="1200" dirty="0">
              <a:solidFill>
                <a:srgbClr val="1D1C1D"/>
              </a:solidFill>
            </a:endParaRPr>
          </a:p>
          <a:p>
            <a:r>
              <a:rPr lang="ja-JP" altLang="en-US" sz="1200" dirty="0">
                <a:solidFill>
                  <a:srgbClr val="1D1C1D"/>
                </a:solidFill>
              </a:rPr>
              <a:t>　停止日時については改めてご案内いたします</a:t>
            </a:r>
            <a:endParaRPr lang="ja-JP" altLang="en-US" sz="1200" dirty="0"/>
          </a:p>
        </p:txBody>
      </p:sp>
      <p:sp>
        <p:nvSpPr>
          <p:cNvPr id="15" name="タイトル 3"/>
          <p:cNvSpPr txBox="1">
            <a:spLocks/>
          </p:cNvSpPr>
          <p:nvPr/>
        </p:nvSpPr>
        <p:spPr>
          <a:xfrm>
            <a:off x="360000" y="87475"/>
            <a:ext cx="6480252" cy="648072"/>
          </a:xfrm>
          <a:prstGeom prst="rect">
            <a:avLst/>
          </a:prstGeom>
        </p:spPr>
        <p:txBody>
          <a:bodyPr lIns="0" tIns="0" rIns="0" bIns="0" anchor="ctr"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latin typeface="+mn-ea"/>
                <a:ea typeface="+mn-ea"/>
              </a:rPr>
              <a:t>SuperStream-NX</a:t>
            </a:r>
            <a:r>
              <a:rPr lang="ja-JP" altLang="en-US" sz="2400" dirty="0">
                <a:latin typeface="+mn-ea"/>
                <a:ea typeface="+mn-ea"/>
              </a:rPr>
              <a:t> オプション製品</a:t>
            </a:r>
            <a:endParaRPr lang="en-US" altLang="ja-JP" sz="2400" dirty="0">
              <a:latin typeface="+mn-ea"/>
              <a:ea typeface="+mn-ea"/>
            </a:endParaRPr>
          </a:p>
          <a:p>
            <a:r>
              <a:rPr lang="ja-JP" altLang="en-US" dirty="0">
                <a:latin typeface="+mn-ea"/>
                <a:ea typeface="+mn-ea"/>
              </a:rPr>
              <a:t>新製品①：</a:t>
            </a:r>
            <a:r>
              <a:rPr lang="en-US" altLang="ja-JP" dirty="0">
                <a:latin typeface="+mn-ea"/>
                <a:ea typeface="+mn-ea"/>
              </a:rPr>
              <a:t>SuperStream-NX AI-OCR</a:t>
            </a:r>
            <a:r>
              <a:rPr lang="ja-JP" altLang="en-US" dirty="0">
                <a:latin typeface="+mn-ea"/>
                <a:ea typeface="+mn-ea"/>
              </a:rPr>
              <a:t>（請求書明細）</a:t>
            </a:r>
            <a:endParaRPr lang="en-US" altLang="ja-JP" dirty="0">
              <a:latin typeface="+mn-ea"/>
              <a:ea typeface="+mn-ea"/>
            </a:endParaRPr>
          </a:p>
        </p:txBody>
      </p:sp>
      <p:sp>
        <p:nvSpPr>
          <p:cNvPr id="17" name="テキスト プレースホルダー 2"/>
          <p:cNvSpPr txBox="1">
            <a:spLocks/>
          </p:cNvSpPr>
          <p:nvPr/>
        </p:nvSpPr>
        <p:spPr>
          <a:xfrm>
            <a:off x="360000" y="951569"/>
            <a:ext cx="6495681" cy="237236"/>
          </a:xfrm>
          <a:prstGeom prst="rect">
            <a:avLst/>
          </a:prstGeom>
        </p:spPr>
        <p:txBody>
          <a:bodyPr lIns="0" tIns="0" rIns="0" bIns="0"/>
          <a:lstStyle>
            <a:lvl1pPr marL="285750" indent="-285750" algn="l" defTabSz="914400" rtl="0" eaLnBrk="1" latinLnBrk="0" hangingPunct="1">
              <a:lnSpc>
                <a:spcPct val="100000"/>
              </a:lnSpc>
              <a:spcBef>
                <a:spcPts val="0"/>
              </a:spcBef>
              <a:buClr>
                <a:schemeClr val="accent1"/>
              </a:buClr>
              <a:buFont typeface="Wingdings" panose="05000000000000000000" pitchFamily="2" charset="2"/>
              <a:buChar char="n"/>
              <a:defRPr kumimoji="1" sz="2400" kern="1200">
                <a:solidFill>
                  <a:schemeClr val="tx1"/>
                </a:solidFill>
                <a:latin typeface="+mn-ea"/>
                <a:ea typeface="+mn-ea"/>
                <a:cs typeface="+mn-cs"/>
              </a:defRPr>
            </a:lvl1pPr>
            <a:lvl2pPr marL="742950" indent="-285750" algn="l" defTabSz="914400" rtl="0" eaLnBrk="1" latinLnBrk="0" hangingPunct="1">
              <a:spcBef>
                <a:spcPct val="20000"/>
              </a:spcBef>
              <a:buClr>
                <a:srgbClr val="00B0F0"/>
              </a:buClr>
              <a:buFont typeface="Wingdings" panose="05000000000000000000" pitchFamily="2" charset="2"/>
              <a:buChar char="Ø"/>
              <a:defRPr kumimoji="1" sz="20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350" b="1" dirty="0"/>
              <a:t>■ 提供価格</a:t>
            </a:r>
            <a:endParaRPr lang="en-US" altLang="ja-JP" sz="1350" b="1" dirty="0"/>
          </a:p>
        </p:txBody>
      </p:sp>
      <p:sp>
        <p:nvSpPr>
          <p:cNvPr id="18" name="テキスト ボックス 17"/>
          <p:cNvSpPr txBox="1"/>
          <p:nvPr/>
        </p:nvSpPr>
        <p:spPr>
          <a:xfrm>
            <a:off x="7956376" y="1021145"/>
            <a:ext cx="1107996" cy="276999"/>
          </a:xfrm>
          <a:prstGeom prst="rect">
            <a:avLst/>
          </a:prstGeom>
          <a:noFill/>
        </p:spPr>
        <p:txBody>
          <a:bodyPr wrap="none" rtlCol="0">
            <a:spAutoFit/>
          </a:bodyPr>
          <a:lstStyle/>
          <a:p>
            <a:r>
              <a:rPr lang="ja-JP" altLang="en-US" sz="1200" dirty="0">
                <a:latin typeface="+mn-ea"/>
              </a:rPr>
              <a:t>（単位：円）</a:t>
            </a:r>
          </a:p>
        </p:txBody>
      </p:sp>
      <p:graphicFrame>
        <p:nvGraphicFramePr>
          <p:cNvPr id="19" name="表 18"/>
          <p:cNvGraphicFramePr>
            <a:graphicFrameLocks noGrp="1"/>
          </p:cNvGraphicFramePr>
          <p:nvPr/>
        </p:nvGraphicFramePr>
        <p:xfrm>
          <a:off x="294762" y="1300651"/>
          <a:ext cx="8590570" cy="1275057"/>
        </p:xfrm>
        <a:graphic>
          <a:graphicData uri="http://schemas.openxmlformats.org/drawingml/2006/table">
            <a:tbl>
              <a:tblPr firstRow="1" bandRow="1">
                <a:tableStyleId>{21E4AEA4-8DFA-4A89-87EB-49C32662AFE0}</a:tableStyleId>
              </a:tblPr>
              <a:tblGrid>
                <a:gridCol w="290632">
                  <a:extLst>
                    <a:ext uri="{9D8B030D-6E8A-4147-A177-3AD203B41FA5}">
                      <a16:colId xmlns:a16="http://schemas.microsoft.com/office/drawing/2014/main" val="3425974140"/>
                    </a:ext>
                  </a:extLst>
                </a:gridCol>
                <a:gridCol w="1811215">
                  <a:extLst>
                    <a:ext uri="{9D8B030D-6E8A-4147-A177-3AD203B41FA5}">
                      <a16:colId xmlns:a16="http://schemas.microsoft.com/office/drawing/2014/main" val="3903397537"/>
                    </a:ext>
                  </a:extLst>
                </a:gridCol>
                <a:gridCol w="1107831">
                  <a:extLst>
                    <a:ext uri="{9D8B030D-6E8A-4147-A177-3AD203B41FA5}">
                      <a16:colId xmlns:a16="http://schemas.microsoft.com/office/drawing/2014/main" val="3323255692"/>
                    </a:ext>
                  </a:extLst>
                </a:gridCol>
                <a:gridCol w="1169377">
                  <a:extLst>
                    <a:ext uri="{9D8B030D-6E8A-4147-A177-3AD203B41FA5}">
                      <a16:colId xmlns:a16="http://schemas.microsoft.com/office/drawing/2014/main" val="876697420"/>
                    </a:ext>
                  </a:extLst>
                </a:gridCol>
                <a:gridCol w="1415561">
                  <a:extLst>
                    <a:ext uri="{9D8B030D-6E8A-4147-A177-3AD203B41FA5}">
                      <a16:colId xmlns:a16="http://schemas.microsoft.com/office/drawing/2014/main" val="3660159326"/>
                    </a:ext>
                  </a:extLst>
                </a:gridCol>
                <a:gridCol w="1019908">
                  <a:extLst>
                    <a:ext uri="{9D8B030D-6E8A-4147-A177-3AD203B41FA5}">
                      <a16:colId xmlns:a16="http://schemas.microsoft.com/office/drawing/2014/main" val="705818980"/>
                    </a:ext>
                  </a:extLst>
                </a:gridCol>
                <a:gridCol w="1776046">
                  <a:extLst>
                    <a:ext uri="{9D8B030D-6E8A-4147-A177-3AD203B41FA5}">
                      <a16:colId xmlns:a16="http://schemas.microsoft.com/office/drawing/2014/main" val="3964568199"/>
                    </a:ext>
                  </a:extLst>
                </a:gridCol>
              </a:tblGrid>
              <a:tr h="425019">
                <a:tc>
                  <a:txBody>
                    <a:bodyPr/>
                    <a:lstStyle/>
                    <a:p>
                      <a:pPr algn="ctr" fontAlgn="ct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u="none" strike="noStrike" dirty="0">
                          <a:effectLst/>
                          <a:latin typeface="+mn-ea"/>
                          <a:ea typeface="+mn-ea"/>
                        </a:rPr>
                        <a:t>製品名</a:t>
                      </a: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u="none" strike="noStrike" dirty="0">
                          <a:effectLst/>
                          <a:latin typeface="+mn-ea"/>
                          <a:ea typeface="+mn-ea"/>
                        </a:rPr>
                        <a:t>単位</a:t>
                      </a: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u="none" strike="noStrike" dirty="0">
                          <a:effectLst/>
                          <a:latin typeface="+mn-ea"/>
                          <a:ea typeface="+mn-ea"/>
                        </a:rPr>
                        <a:t>ライセンス定価</a:t>
                      </a: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u="none" strike="noStrike" dirty="0">
                          <a:effectLst/>
                          <a:latin typeface="+mn-ea"/>
                          <a:ea typeface="+mn-ea"/>
                        </a:rPr>
                        <a:t>パートナー提供価格</a:t>
                      </a: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b="1" i="0" u="none" strike="noStrike" dirty="0">
                          <a:solidFill>
                            <a:srgbClr val="FFFFFF"/>
                          </a:solidFill>
                          <a:effectLst/>
                          <a:latin typeface="+mn-ea"/>
                          <a:ea typeface="+mn-ea"/>
                        </a:rPr>
                        <a:t>超過費用</a:t>
                      </a:r>
                      <a:endParaRPr lang="en-US" altLang="ja-JP" sz="1200" b="1" i="0" u="none" strike="noStrike" dirty="0">
                        <a:solidFill>
                          <a:srgbClr val="FFFFFF"/>
                        </a:solidFill>
                        <a:effectLst/>
                        <a:latin typeface="+mn-ea"/>
                        <a:ea typeface="+mn-ea"/>
                      </a:endParaRPr>
                    </a:p>
                    <a:p>
                      <a:pPr algn="ctr" fontAlgn="ctr"/>
                      <a:r>
                        <a:rPr lang="ja-JP" altLang="en-US" sz="1200" b="1" i="0" u="none" strike="noStrike" dirty="0">
                          <a:solidFill>
                            <a:srgbClr val="FFFFFF"/>
                          </a:solidFill>
                          <a:effectLst/>
                          <a:latin typeface="+mn-ea"/>
                          <a:ea typeface="+mn-ea"/>
                        </a:rPr>
                        <a:t>（個別精算）</a:t>
                      </a:r>
                    </a:p>
                  </a:txBody>
                  <a:tcPr marL="7303" marR="7303" marT="7303" marB="0" anchor="ctr"/>
                </a:tc>
                <a:tc>
                  <a:txBody>
                    <a:bodyPr/>
                    <a:lstStyle/>
                    <a:p>
                      <a:pPr algn="ctr" fontAlgn="ctr"/>
                      <a:r>
                        <a:rPr lang="ja-JP" altLang="en-US" sz="1200" u="none" strike="noStrike" dirty="0">
                          <a:effectLst/>
                          <a:latin typeface="+mn-ea"/>
                          <a:ea typeface="+mn-ea"/>
                        </a:rPr>
                        <a:t>備考</a:t>
                      </a:r>
                      <a:endParaRPr lang="ja-JP" altLang="en-US" sz="1200" b="0" i="0" u="none" strike="noStrike" dirty="0">
                        <a:solidFill>
                          <a:srgbClr val="FFFFFF"/>
                        </a:solidFill>
                        <a:effectLst/>
                        <a:latin typeface="+mn-ea"/>
                        <a:ea typeface="+mn-ea"/>
                      </a:endParaRPr>
                    </a:p>
                  </a:txBody>
                  <a:tcPr marL="7303" marR="7303" marT="7303" marB="0" anchor="ctr"/>
                </a:tc>
                <a:extLst>
                  <a:ext uri="{0D108BD9-81ED-4DB2-BD59-A6C34878D82A}">
                    <a16:rowId xmlns:a16="http://schemas.microsoft.com/office/drawing/2014/main" val="561765511"/>
                  </a:ext>
                </a:extLst>
              </a:tr>
              <a:tr h="425019">
                <a:tc>
                  <a:txBody>
                    <a:bodyPr/>
                    <a:lstStyle/>
                    <a:p>
                      <a:pPr algn="l" fontAlgn="ctr"/>
                      <a:r>
                        <a:rPr lang="ja-JP" altLang="en-US" sz="1200" b="0" i="0" u="none" strike="noStrike" dirty="0">
                          <a:effectLst/>
                          <a:latin typeface="+mn-ea"/>
                          <a:ea typeface="+mn-ea"/>
                        </a:rPr>
                        <a:t>１</a:t>
                      </a:r>
                    </a:p>
                  </a:txBody>
                  <a:tcPr marL="72000" marR="7303" marT="7303" marB="0" anchor="ctr"/>
                </a:tc>
                <a:tc>
                  <a:txBody>
                    <a:bodyPr/>
                    <a:lstStyle/>
                    <a:p>
                      <a:pPr algn="l" fontAlgn="ctr"/>
                      <a:r>
                        <a:rPr lang="en-US" altLang="ja-JP" sz="1200" u="none" strike="noStrike" dirty="0">
                          <a:effectLst/>
                          <a:latin typeface="+mn-ea"/>
                          <a:ea typeface="+mn-ea"/>
                        </a:rPr>
                        <a:t>AI-OCR</a:t>
                      </a:r>
                      <a:r>
                        <a:rPr lang="ja-JP" altLang="en-US" sz="1200" u="none" strike="noStrike">
                          <a:effectLst/>
                          <a:latin typeface="+mn-ea"/>
                          <a:ea typeface="+mn-ea"/>
                        </a:rPr>
                        <a:t>（</a:t>
                      </a:r>
                      <a:r>
                        <a:rPr lang="ja-JP" sz="1200" b="0" i="0" u="none" strike="noStrike" noProof="0">
                          <a:effectLst/>
                          <a:latin typeface="Meiryo"/>
                          <a:ea typeface="Meiryo"/>
                        </a:rPr>
                        <a:t>請求書明細</a:t>
                      </a:r>
                      <a:r>
                        <a:rPr lang="ja-JP" altLang="en-US" sz="1200" u="none" strike="noStrike">
                          <a:effectLst/>
                          <a:latin typeface="+mn-ea"/>
                          <a:ea typeface="+mn-ea"/>
                        </a:rPr>
                        <a:t>）</a:t>
                      </a:r>
                      <a:r>
                        <a:rPr lang="ja-JP" altLang="en-US" sz="1200" u="none" strike="noStrike" dirty="0">
                          <a:effectLst/>
                          <a:latin typeface="+mn-ea"/>
                          <a:ea typeface="+mn-ea"/>
                        </a:rPr>
                        <a:t/>
                      </a:r>
                      <a:br>
                        <a:rPr lang="ja-JP" altLang="en-US" sz="1200" u="none" strike="noStrike" dirty="0">
                          <a:effectLst/>
                          <a:latin typeface="+mn-ea"/>
                          <a:ea typeface="+mn-ea"/>
                        </a:rPr>
                      </a:br>
                      <a:r>
                        <a:rPr lang="ja-JP" altLang="en-US" sz="1200" u="none" strike="noStrike">
                          <a:effectLst/>
                          <a:latin typeface="+mn-ea"/>
                          <a:ea typeface="+mn-ea"/>
                        </a:rPr>
                        <a:t>年間利用ライセンス</a:t>
                      </a:r>
                      <a:endParaRPr lang="ja-JP" altLang="en-US" sz="1200" b="0" i="0" u="none" strike="noStrike">
                        <a:effectLst/>
                        <a:latin typeface="+mn-ea"/>
                        <a:ea typeface="+mn-ea"/>
                      </a:endParaRPr>
                    </a:p>
                  </a:txBody>
                  <a:tcPr marL="72000" marR="7303" marT="7303" marB="0" anchor="ctr"/>
                </a:tc>
                <a:tc>
                  <a:txBody>
                    <a:bodyPr/>
                    <a:lstStyle/>
                    <a:p>
                      <a:pPr algn="l" fontAlgn="ctr"/>
                      <a:r>
                        <a:rPr lang="en-US" altLang="ja-JP" sz="1200" u="none" strike="noStrike" dirty="0">
                          <a:effectLst/>
                          <a:latin typeface="+mn-ea"/>
                          <a:ea typeface="+mn-ea"/>
                        </a:rPr>
                        <a:t>1</a:t>
                      </a:r>
                      <a:r>
                        <a:rPr lang="ja-JP" altLang="en-US" sz="1200" u="none" strike="noStrike" dirty="0">
                          <a:effectLst/>
                          <a:latin typeface="+mn-ea"/>
                          <a:ea typeface="+mn-ea"/>
                        </a:rPr>
                        <a:t>セット</a:t>
                      </a:r>
                      <a:br>
                        <a:rPr lang="ja-JP" altLang="en-US" sz="1200" u="none" strike="noStrike" dirty="0">
                          <a:effectLst/>
                          <a:latin typeface="+mn-ea"/>
                          <a:ea typeface="+mn-ea"/>
                        </a:rPr>
                      </a:br>
                      <a:r>
                        <a:rPr lang="en-US" altLang="ja-JP" sz="1200" u="none" strike="noStrike" dirty="0">
                          <a:effectLst/>
                          <a:latin typeface="+mn-ea"/>
                          <a:ea typeface="+mn-ea"/>
                        </a:rPr>
                        <a:t>12,000</a:t>
                      </a:r>
                      <a:r>
                        <a:rPr lang="ja-JP" altLang="en-US" sz="1200" u="none" strike="noStrike" dirty="0">
                          <a:effectLst/>
                          <a:latin typeface="+mn-ea"/>
                          <a:ea typeface="+mn-ea"/>
                        </a:rPr>
                        <a:t>枚</a:t>
                      </a:r>
                      <a:r>
                        <a:rPr lang="en-US" altLang="ja-JP" sz="1200" u="none" strike="noStrike" dirty="0">
                          <a:effectLst/>
                          <a:latin typeface="+mn-ea"/>
                          <a:ea typeface="+mn-ea"/>
                        </a:rPr>
                        <a:t>/</a:t>
                      </a:r>
                      <a:r>
                        <a:rPr lang="ja-JP" altLang="en-US" sz="1200" u="none" strike="noStrike" dirty="0">
                          <a:effectLst/>
                          <a:latin typeface="+mn-ea"/>
                          <a:ea typeface="+mn-ea"/>
                        </a:rPr>
                        <a:t>年</a:t>
                      </a:r>
                      <a:endParaRPr lang="ja-JP" altLang="en-US" sz="1200" b="0" i="0" u="none" strike="noStrike" dirty="0">
                        <a:effectLst/>
                        <a:latin typeface="+mn-ea"/>
                        <a:ea typeface="+mn-ea"/>
                      </a:endParaRPr>
                    </a:p>
                  </a:txBody>
                  <a:tcPr marL="72000" marR="7303" marT="7303" marB="0" anchor="ctr"/>
                </a:tc>
                <a:tc>
                  <a:txBody>
                    <a:bodyPr/>
                    <a:lstStyle/>
                    <a:p>
                      <a:pPr algn="r" fontAlgn="ctr"/>
                      <a:r>
                        <a:rPr lang="en-US" altLang="ja-JP" sz="1200" u="none" strike="noStrike" dirty="0">
                          <a:effectLst/>
                          <a:latin typeface="+mn-ea"/>
                          <a:ea typeface="+mn-ea"/>
                        </a:rPr>
                        <a:t>3,600,000</a:t>
                      </a:r>
                      <a:r>
                        <a:rPr lang="ja-JP" altLang="en-US" sz="120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pPr algn="r" fontAlgn="ctr"/>
                      <a:r>
                        <a:rPr lang="en-US" altLang="ja-JP" sz="1200" u="none" strike="noStrike" dirty="0">
                          <a:effectLst/>
                          <a:latin typeface="+mn-ea"/>
                          <a:ea typeface="+mn-ea"/>
                        </a:rPr>
                        <a:t>2,880,000</a:t>
                      </a:r>
                      <a:r>
                        <a:rPr lang="ja-JP" altLang="en-US" sz="120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pPr algn="r" fontAlgn="ctr"/>
                      <a:r>
                        <a:rPr lang="en-US" altLang="ja-JP" sz="1200" b="0" i="0" u="none" strike="noStrike" dirty="0">
                          <a:solidFill>
                            <a:schemeClr val="tx1"/>
                          </a:solidFill>
                          <a:effectLst/>
                          <a:latin typeface="+mn-ea"/>
                          <a:ea typeface="+mn-ea"/>
                        </a:rPr>
                        <a:t>1</a:t>
                      </a:r>
                      <a:r>
                        <a:rPr lang="ja-JP" altLang="en-US" sz="1200" b="0" i="0" u="none" strike="noStrike" dirty="0">
                          <a:solidFill>
                            <a:schemeClr val="tx1"/>
                          </a:solidFill>
                          <a:effectLst/>
                          <a:latin typeface="+mn-ea"/>
                          <a:ea typeface="+mn-ea"/>
                        </a:rPr>
                        <a:t>枚 </a:t>
                      </a:r>
                      <a:r>
                        <a:rPr lang="en-US" altLang="ja-JP" sz="1200" b="0" i="0" u="none" strike="noStrike" dirty="0">
                          <a:solidFill>
                            <a:schemeClr val="tx1"/>
                          </a:solidFill>
                          <a:effectLst/>
                          <a:latin typeface="+mn-ea"/>
                          <a:ea typeface="+mn-ea"/>
                        </a:rPr>
                        <a:t>300</a:t>
                      </a:r>
                      <a:r>
                        <a:rPr lang="ja-JP" altLang="en-US" sz="1200" b="0" i="0" u="none" strike="noStrike" dirty="0">
                          <a:solidFill>
                            <a:schemeClr val="tx1"/>
                          </a:solidFill>
                          <a:effectLst/>
                          <a:latin typeface="+mn-ea"/>
                          <a:ea typeface="+mn-ea"/>
                        </a:rPr>
                        <a:t>円</a:t>
                      </a:r>
                      <a:endParaRPr lang="en-US" altLang="ja-JP" sz="1200" b="0" i="0" u="none" strike="noStrike" dirty="0">
                        <a:solidFill>
                          <a:schemeClr val="tx1"/>
                        </a:solidFill>
                        <a:effectLst/>
                        <a:latin typeface="+mn-ea"/>
                        <a:ea typeface="+mn-ea"/>
                      </a:endParaRPr>
                    </a:p>
                  </a:txBody>
                  <a:tcPr marL="72000" marR="7303" marT="7303" marB="0" anchor="ctr"/>
                </a:tc>
                <a:tc>
                  <a:txBody>
                    <a:bodyPr/>
                    <a:lstStyle/>
                    <a:p>
                      <a:r>
                        <a:rPr lang="ja-JP" altLang="en-US" sz="1200" dirty="0"/>
                        <a:t>月間枚数：</a:t>
                      </a:r>
                      <a:r>
                        <a:rPr lang="en-US" altLang="ja-JP" sz="1200" dirty="0"/>
                        <a:t>1,000</a:t>
                      </a:r>
                      <a:r>
                        <a:rPr lang="ja-JP" altLang="en-US" sz="1200" dirty="0"/>
                        <a:t>枚</a:t>
                      </a:r>
                      <a:endParaRPr lang="en-US" altLang="ja-JP" sz="1200" dirty="0"/>
                    </a:p>
                  </a:txBody>
                  <a:tcPr marL="72000" marR="7303" marT="7303" marB="0" anchor="ctr"/>
                </a:tc>
                <a:extLst>
                  <a:ext uri="{0D108BD9-81ED-4DB2-BD59-A6C34878D82A}">
                    <a16:rowId xmlns:a16="http://schemas.microsoft.com/office/drawing/2014/main" val="2922414331"/>
                  </a:ext>
                </a:extLst>
              </a:tr>
              <a:tr h="425019">
                <a:tc>
                  <a:txBody>
                    <a:bodyPr/>
                    <a:lstStyle/>
                    <a:p>
                      <a:pPr algn="l"/>
                      <a:r>
                        <a:rPr kumimoji="1" lang="ja-JP" altLang="en-US" sz="1200" dirty="0"/>
                        <a:t>２</a:t>
                      </a:r>
                    </a:p>
                  </a:txBody>
                  <a:tcPr anchor="ctr"/>
                </a:tc>
                <a:tc>
                  <a:txBody>
                    <a:bodyPr/>
                    <a:lstStyle/>
                    <a:p>
                      <a:pPr algn="l" fontAlgn="ctr"/>
                      <a:r>
                        <a:rPr lang="en-US" altLang="ja-JP" sz="1200" u="none" strike="noStrike" dirty="0">
                          <a:effectLst/>
                          <a:latin typeface="+mn-ea"/>
                          <a:ea typeface="+mn-ea"/>
                        </a:rPr>
                        <a:t>AI-OCR</a:t>
                      </a:r>
                      <a:r>
                        <a:rPr lang="ja-JP" altLang="en-US" sz="1200" u="none" strike="noStrike">
                          <a:effectLst/>
                          <a:latin typeface="+mn-ea"/>
                          <a:ea typeface="+mn-ea"/>
                        </a:rPr>
                        <a:t>（請求書明細）</a:t>
                      </a:r>
                      <a:r>
                        <a:rPr lang="ja-JP" altLang="en-US" sz="1200" u="none" strike="noStrike" dirty="0">
                          <a:effectLst/>
                          <a:latin typeface="+mn-ea"/>
                          <a:ea typeface="+mn-ea"/>
                        </a:rPr>
                        <a:t/>
                      </a:r>
                      <a:br>
                        <a:rPr lang="ja-JP" altLang="en-US" sz="1200" u="none" strike="noStrike" dirty="0">
                          <a:effectLst/>
                          <a:latin typeface="+mn-ea"/>
                          <a:ea typeface="+mn-ea"/>
                        </a:rPr>
                      </a:br>
                      <a:r>
                        <a:rPr lang="ja-JP" altLang="en-US" sz="1200" u="none" strike="noStrike">
                          <a:effectLst/>
                          <a:latin typeface="+mn-ea"/>
                          <a:ea typeface="+mn-ea"/>
                        </a:rPr>
                        <a:t>年間利用ライセンス</a:t>
                      </a:r>
                      <a:endParaRPr lang="ja-JP" altLang="en-US" sz="1200" b="0" i="0" u="none" strike="noStrike">
                        <a:effectLst/>
                        <a:latin typeface="+mn-ea"/>
                        <a:ea typeface="+mn-ea"/>
                      </a:endParaRPr>
                    </a:p>
                  </a:txBody>
                  <a:tcPr marL="72000" marR="7303" marT="7303" marB="0" anchor="ctr"/>
                </a:tc>
                <a:tc>
                  <a:txBody>
                    <a:bodyPr/>
                    <a:lstStyle/>
                    <a:p>
                      <a:pPr algn="l" fontAlgn="ctr"/>
                      <a:r>
                        <a:rPr lang="en-US" altLang="ja-JP" sz="1200" u="none" strike="noStrike" dirty="0">
                          <a:effectLst/>
                          <a:latin typeface="+mn-ea"/>
                          <a:ea typeface="+mn-ea"/>
                        </a:rPr>
                        <a:t>1</a:t>
                      </a:r>
                      <a:r>
                        <a:rPr lang="ja-JP" altLang="en-US" sz="1200" u="none" strike="noStrike" dirty="0">
                          <a:effectLst/>
                          <a:latin typeface="+mn-ea"/>
                          <a:ea typeface="+mn-ea"/>
                        </a:rPr>
                        <a:t>セット</a:t>
                      </a:r>
                      <a:br>
                        <a:rPr lang="ja-JP" altLang="en-US" sz="1200" u="none" strike="noStrike" dirty="0">
                          <a:effectLst/>
                          <a:latin typeface="+mn-ea"/>
                          <a:ea typeface="+mn-ea"/>
                        </a:rPr>
                      </a:br>
                      <a:r>
                        <a:rPr lang="en-US" altLang="ja-JP" sz="1200" u="none" strike="noStrike" dirty="0">
                          <a:effectLst/>
                          <a:latin typeface="+mn-ea"/>
                          <a:ea typeface="+mn-ea"/>
                        </a:rPr>
                        <a:t>4,800</a:t>
                      </a:r>
                      <a:r>
                        <a:rPr lang="ja-JP" altLang="en-US" sz="1200" u="none" strike="noStrike" dirty="0">
                          <a:effectLst/>
                          <a:latin typeface="+mn-ea"/>
                          <a:ea typeface="+mn-ea"/>
                        </a:rPr>
                        <a:t>枚</a:t>
                      </a:r>
                      <a:r>
                        <a:rPr lang="en-US" altLang="ja-JP" sz="1200" u="none" strike="noStrike" dirty="0">
                          <a:effectLst/>
                          <a:latin typeface="+mn-ea"/>
                          <a:ea typeface="+mn-ea"/>
                        </a:rPr>
                        <a:t>/</a:t>
                      </a:r>
                      <a:r>
                        <a:rPr lang="ja-JP" altLang="en-US" sz="1200" u="none" strike="noStrike" dirty="0">
                          <a:effectLst/>
                          <a:latin typeface="+mn-ea"/>
                          <a:ea typeface="+mn-ea"/>
                        </a:rPr>
                        <a:t>年</a:t>
                      </a:r>
                      <a:endParaRPr lang="ja-JP" altLang="en-US" sz="1200" b="0" i="0" u="none" strike="noStrike" dirty="0">
                        <a:effectLst/>
                        <a:latin typeface="+mn-ea"/>
                        <a:ea typeface="+mn-ea"/>
                      </a:endParaRPr>
                    </a:p>
                  </a:txBody>
                  <a:tcPr marL="72000" marR="7303" marT="7303" marB="0" anchor="ctr"/>
                </a:tc>
                <a:tc>
                  <a:txBody>
                    <a:bodyPr/>
                    <a:lstStyle/>
                    <a:p>
                      <a:pPr algn="r" fontAlgn="ctr"/>
                      <a:r>
                        <a:rPr lang="en-US" altLang="ja-JP" sz="1200" u="none" strike="noStrike" dirty="0">
                          <a:effectLst/>
                          <a:latin typeface="+mn-ea"/>
                          <a:ea typeface="+mn-ea"/>
                        </a:rPr>
                        <a:t>1,800,000</a:t>
                      </a:r>
                      <a:r>
                        <a:rPr lang="ja-JP" altLang="en-US" sz="120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pPr algn="r" fontAlgn="ctr"/>
                      <a:r>
                        <a:rPr lang="en-US" altLang="ja-JP" sz="1200" u="none" strike="noStrike" dirty="0">
                          <a:effectLst/>
                          <a:latin typeface="+mn-ea"/>
                          <a:ea typeface="+mn-ea"/>
                        </a:rPr>
                        <a:t>1,440,000</a:t>
                      </a:r>
                      <a:r>
                        <a:rPr lang="ja-JP" altLang="en-US" sz="120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pPr algn="r" fontAlgn="ctr"/>
                      <a:r>
                        <a:rPr lang="en-US" altLang="ja-JP" sz="1200" b="0" i="0" u="none" strike="noStrike" dirty="0">
                          <a:effectLst/>
                          <a:latin typeface="+mn-ea"/>
                          <a:ea typeface="+mn-ea"/>
                        </a:rPr>
                        <a:t>1</a:t>
                      </a:r>
                      <a:r>
                        <a:rPr lang="ja-JP" altLang="en-US" sz="1200" b="0" i="0" u="none" strike="noStrike" dirty="0">
                          <a:effectLst/>
                          <a:latin typeface="+mn-ea"/>
                          <a:ea typeface="+mn-ea"/>
                        </a:rPr>
                        <a:t>枚</a:t>
                      </a:r>
                      <a:r>
                        <a:rPr lang="ja-JP" altLang="en-US" sz="1200" b="0" i="0" u="none" strike="noStrike" baseline="0" dirty="0">
                          <a:effectLst/>
                          <a:latin typeface="+mn-ea"/>
                          <a:ea typeface="+mn-ea"/>
                        </a:rPr>
                        <a:t> </a:t>
                      </a:r>
                      <a:r>
                        <a:rPr lang="en-US" altLang="ja-JP" sz="1200" b="0" i="0" u="none" strike="noStrike" baseline="0" dirty="0">
                          <a:effectLst/>
                          <a:latin typeface="+mn-ea"/>
                          <a:ea typeface="+mn-ea"/>
                        </a:rPr>
                        <a:t>375</a:t>
                      </a:r>
                      <a:r>
                        <a:rPr lang="ja-JP" altLang="en-US" sz="1200" b="0" i="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r>
                        <a:rPr lang="ja-JP" altLang="en-US" sz="1200" dirty="0"/>
                        <a:t>月間枚数：</a:t>
                      </a:r>
                      <a:r>
                        <a:rPr lang="en-US" altLang="ja-JP" sz="1200" dirty="0"/>
                        <a:t>400</a:t>
                      </a:r>
                      <a:r>
                        <a:rPr lang="ja-JP" altLang="en-US" sz="1200" dirty="0"/>
                        <a:t>枚</a:t>
                      </a:r>
                      <a:endParaRPr lang="en-US" altLang="ja-JP" sz="1200" dirty="0"/>
                    </a:p>
                  </a:txBody>
                  <a:tcPr marL="72000" marR="7303" marT="7303" marB="0" anchor="ctr"/>
                </a:tc>
                <a:extLst>
                  <a:ext uri="{0D108BD9-81ED-4DB2-BD59-A6C34878D82A}">
                    <a16:rowId xmlns:a16="http://schemas.microsoft.com/office/drawing/2014/main" val="988090952"/>
                  </a:ext>
                </a:extLst>
              </a:tr>
            </a:tbl>
          </a:graphicData>
        </a:graphic>
      </p:graphicFrame>
      <p:sp>
        <p:nvSpPr>
          <p:cNvPr id="3" name="角丸四角形 2"/>
          <p:cNvSpPr/>
          <p:nvPr/>
        </p:nvSpPr>
        <p:spPr>
          <a:xfrm>
            <a:off x="7596336" y="231490"/>
            <a:ext cx="14680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パートナー様向け</a:t>
            </a:r>
            <a:endParaRPr kumimoji="1" lang="ja-JP" altLang="en-US" sz="1200" dirty="0"/>
          </a:p>
        </p:txBody>
      </p:sp>
    </p:spTree>
    <p:extLst>
      <p:ext uri="{BB962C8B-B14F-4D97-AF65-F5344CB8AC3E}">
        <p14:creationId xmlns:p14="http://schemas.microsoft.com/office/powerpoint/2010/main" val="5058382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nvGraphicFramePr>
        <p:xfrm>
          <a:off x="365986" y="1248853"/>
          <a:ext cx="8537816" cy="1291863"/>
        </p:xfrm>
        <a:graphic>
          <a:graphicData uri="http://schemas.openxmlformats.org/drawingml/2006/table">
            <a:tbl>
              <a:tblPr firstRow="1" bandRow="1">
                <a:tableStyleId>{21E4AEA4-8DFA-4A89-87EB-49C32662AFE0}</a:tableStyleId>
              </a:tblPr>
              <a:tblGrid>
                <a:gridCol w="543027">
                  <a:extLst>
                    <a:ext uri="{9D8B030D-6E8A-4147-A177-3AD203B41FA5}">
                      <a16:colId xmlns:a16="http://schemas.microsoft.com/office/drawing/2014/main" val="3425974140"/>
                    </a:ext>
                  </a:extLst>
                </a:gridCol>
                <a:gridCol w="1585197">
                  <a:extLst>
                    <a:ext uri="{9D8B030D-6E8A-4147-A177-3AD203B41FA5}">
                      <a16:colId xmlns:a16="http://schemas.microsoft.com/office/drawing/2014/main" val="3903397537"/>
                    </a:ext>
                  </a:extLst>
                </a:gridCol>
                <a:gridCol w="1081454">
                  <a:extLst>
                    <a:ext uri="{9D8B030D-6E8A-4147-A177-3AD203B41FA5}">
                      <a16:colId xmlns:a16="http://schemas.microsoft.com/office/drawing/2014/main" val="3323255692"/>
                    </a:ext>
                  </a:extLst>
                </a:gridCol>
                <a:gridCol w="1169377">
                  <a:extLst>
                    <a:ext uri="{9D8B030D-6E8A-4147-A177-3AD203B41FA5}">
                      <a16:colId xmlns:a16="http://schemas.microsoft.com/office/drawing/2014/main" val="876697420"/>
                    </a:ext>
                  </a:extLst>
                </a:gridCol>
                <a:gridCol w="1415561">
                  <a:extLst>
                    <a:ext uri="{9D8B030D-6E8A-4147-A177-3AD203B41FA5}">
                      <a16:colId xmlns:a16="http://schemas.microsoft.com/office/drawing/2014/main" val="3660159326"/>
                    </a:ext>
                  </a:extLst>
                </a:gridCol>
                <a:gridCol w="1019908">
                  <a:extLst>
                    <a:ext uri="{9D8B030D-6E8A-4147-A177-3AD203B41FA5}">
                      <a16:colId xmlns:a16="http://schemas.microsoft.com/office/drawing/2014/main" val="705818980"/>
                    </a:ext>
                  </a:extLst>
                </a:gridCol>
                <a:gridCol w="1723292">
                  <a:extLst>
                    <a:ext uri="{9D8B030D-6E8A-4147-A177-3AD203B41FA5}">
                      <a16:colId xmlns:a16="http://schemas.microsoft.com/office/drawing/2014/main" val="3964568199"/>
                    </a:ext>
                  </a:extLst>
                </a:gridCol>
              </a:tblGrid>
              <a:tr h="430621">
                <a:tc>
                  <a:txBody>
                    <a:bodyPr/>
                    <a:lstStyle/>
                    <a:p>
                      <a:pPr algn="ctr" fontAlgn="ct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u="none" strike="noStrike" dirty="0">
                          <a:effectLst/>
                          <a:latin typeface="+mn-ea"/>
                          <a:ea typeface="+mn-ea"/>
                        </a:rPr>
                        <a:t>製品名</a:t>
                      </a: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u="none" strike="noStrike" dirty="0">
                          <a:effectLst/>
                          <a:latin typeface="+mn-ea"/>
                          <a:ea typeface="+mn-ea"/>
                        </a:rPr>
                        <a:t>単位</a:t>
                      </a: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u="none" strike="noStrike" dirty="0">
                          <a:effectLst/>
                          <a:latin typeface="+mn-ea"/>
                          <a:ea typeface="+mn-ea"/>
                        </a:rPr>
                        <a:t>ライセンス定価</a:t>
                      </a: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u="none" strike="noStrike" dirty="0">
                          <a:effectLst/>
                          <a:latin typeface="+mn-ea"/>
                          <a:ea typeface="+mn-ea"/>
                        </a:rPr>
                        <a:t>パートナー提供価格</a:t>
                      </a:r>
                      <a:endParaRPr lang="ja-JP" altLang="en-US" sz="1200" b="0" i="0" u="none" strike="noStrike" dirty="0">
                        <a:solidFill>
                          <a:srgbClr val="FFFFFF"/>
                        </a:solidFill>
                        <a:effectLst/>
                        <a:latin typeface="+mn-ea"/>
                        <a:ea typeface="+mn-ea"/>
                      </a:endParaRPr>
                    </a:p>
                  </a:txBody>
                  <a:tcPr marL="7303" marR="7303" marT="7303" marB="0" anchor="ctr"/>
                </a:tc>
                <a:tc>
                  <a:txBody>
                    <a:bodyPr/>
                    <a:lstStyle/>
                    <a:p>
                      <a:pPr algn="ctr" fontAlgn="ctr"/>
                      <a:r>
                        <a:rPr lang="ja-JP" altLang="en-US" sz="1200" b="1" i="0" u="none" strike="noStrike" dirty="0">
                          <a:solidFill>
                            <a:srgbClr val="FFFFFF"/>
                          </a:solidFill>
                          <a:effectLst/>
                          <a:latin typeface="+mn-ea"/>
                          <a:ea typeface="+mn-ea"/>
                        </a:rPr>
                        <a:t>超過費用</a:t>
                      </a:r>
                      <a:endParaRPr lang="en-US" altLang="ja-JP" sz="1200" b="1" i="0" u="none" strike="noStrike" dirty="0">
                        <a:solidFill>
                          <a:srgbClr val="FFFFFF"/>
                        </a:solidFill>
                        <a:effectLst/>
                        <a:latin typeface="+mn-ea"/>
                        <a:ea typeface="+mn-ea"/>
                      </a:endParaRPr>
                    </a:p>
                    <a:p>
                      <a:pPr algn="ctr" fontAlgn="ctr"/>
                      <a:r>
                        <a:rPr lang="ja-JP" altLang="en-US" sz="1200" b="1" i="0" u="none" strike="noStrike" dirty="0">
                          <a:solidFill>
                            <a:srgbClr val="FFFFFF"/>
                          </a:solidFill>
                          <a:effectLst/>
                          <a:latin typeface="+mn-ea"/>
                          <a:ea typeface="+mn-ea"/>
                        </a:rPr>
                        <a:t>（個別精算）</a:t>
                      </a:r>
                    </a:p>
                  </a:txBody>
                  <a:tcPr marL="7303" marR="7303" marT="7303" marB="0" anchor="ctr"/>
                </a:tc>
                <a:tc>
                  <a:txBody>
                    <a:bodyPr/>
                    <a:lstStyle/>
                    <a:p>
                      <a:pPr algn="ctr" fontAlgn="ctr"/>
                      <a:r>
                        <a:rPr lang="ja-JP" altLang="en-US" sz="1200" u="none" strike="noStrike" dirty="0">
                          <a:effectLst/>
                          <a:latin typeface="+mn-ea"/>
                          <a:ea typeface="+mn-ea"/>
                        </a:rPr>
                        <a:t>備考</a:t>
                      </a:r>
                      <a:endParaRPr lang="ja-JP" altLang="en-US" sz="1200" b="0" i="0" u="none" strike="noStrike" dirty="0">
                        <a:solidFill>
                          <a:srgbClr val="FFFFFF"/>
                        </a:solidFill>
                        <a:effectLst/>
                        <a:latin typeface="+mn-ea"/>
                        <a:ea typeface="+mn-ea"/>
                      </a:endParaRPr>
                    </a:p>
                  </a:txBody>
                  <a:tcPr marL="7303" marR="7303" marT="7303" marB="0" anchor="ctr"/>
                </a:tc>
                <a:extLst>
                  <a:ext uri="{0D108BD9-81ED-4DB2-BD59-A6C34878D82A}">
                    <a16:rowId xmlns:a16="http://schemas.microsoft.com/office/drawing/2014/main" val="561765511"/>
                  </a:ext>
                </a:extLst>
              </a:tr>
              <a:tr h="430621">
                <a:tc>
                  <a:txBody>
                    <a:bodyPr/>
                    <a:lstStyle/>
                    <a:p>
                      <a:pPr algn="l" fontAlgn="ctr"/>
                      <a:r>
                        <a:rPr lang="en-US" altLang="ja-JP" sz="1200" b="0" i="0" u="none" strike="noStrike" dirty="0">
                          <a:effectLst/>
                          <a:latin typeface="+mn-ea"/>
                          <a:ea typeface="+mn-ea"/>
                        </a:rPr>
                        <a:t>1</a:t>
                      </a:r>
                      <a:endParaRPr lang="ja-JP" altLang="en-US" sz="1200" b="0" i="0" u="none" strike="noStrike" dirty="0">
                        <a:effectLst/>
                        <a:latin typeface="+mn-ea"/>
                        <a:ea typeface="+mn-ea"/>
                      </a:endParaRPr>
                    </a:p>
                  </a:txBody>
                  <a:tcPr marL="72000" marR="7303" marT="7303" marB="0" anchor="ctr"/>
                </a:tc>
                <a:tc>
                  <a:txBody>
                    <a:bodyPr/>
                    <a:lstStyle/>
                    <a:p>
                      <a:pPr algn="l" fontAlgn="ctr"/>
                      <a:r>
                        <a:rPr lang="en-US" altLang="ja-JP" sz="1200" u="none" strike="noStrike" dirty="0">
                          <a:effectLst/>
                          <a:latin typeface="+mn-ea"/>
                          <a:ea typeface="+mn-ea"/>
                        </a:rPr>
                        <a:t>AI-OCR</a:t>
                      </a:r>
                      <a:r>
                        <a:rPr lang="ja-JP" altLang="en-US" sz="1200" u="none" strike="noStrike" dirty="0">
                          <a:effectLst/>
                          <a:latin typeface="+mn-ea"/>
                          <a:ea typeface="+mn-ea"/>
                        </a:rPr>
                        <a:t>（請求書）</a:t>
                      </a:r>
                      <a:br>
                        <a:rPr lang="ja-JP" altLang="en-US" sz="1200" u="none" strike="noStrike" dirty="0">
                          <a:effectLst/>
                          <a:latin typeface="+mn-ea"/>
                          <a:ea typeface="+mn-ea"/>
                        </a:rPr>
                      </a:br>
                      <a:r>
                        <a:rPr lang="ja-JP" altLang="en-US" sz="1200" u="none" strike="noStrike" dirty="0">
                          <a:effectLst/>
                          <a:latin typeface="+mn-ea"/>
                          <a:ea typeface="+mn-ea"/>
                        </a:rPr>
                        <a:t>年間利用ライセンス</a:t>
                      </a:r>
                      <a:endParaRPr lang="ja-JP" altLang="en-US" sz="1200" b="0" i="0" u="none" strike="noStrike" dirty="0">
                        <a:effectLst/>
                        <a:latin typeface="+mn-ea"/>
                        <a:ea typeface="+mn-ea"/>
                      </a:endParaRPr>
                    </a:p>
                  </a:txBody>
                  <a:tcPr marL="72000" marR="7303" marT="7303" marB="0" anchor="ctr"/>
                </a:tc>
                <a:tc>
                  <a:txBody>
                    <a:bodyPr/>
                    <a:lstStyle/>
                    <a:p>
                      <a:pPr algn="l" fontAlgn="ctr"/>
                      <a:r>
                        <a:rPr lang="en-US" altLang="ja-JP" sz="1200" u="none" strike="noStrike" dirty="0">
                          <a:effectLst/>
                          <a:latin typeface="+mn-ea"/>
                          <a:ea typeface="+mn-ea"/>
                        </a:rPr>
                        <a:t>1</a:t>
                      </a:r>
                      <a:r>
                        <a:rPr lang="ja-JP" altLang="en-US" sz="1200" u="none" strike="noStrike" dirty="0">
                          <a:effectLst/>
                          <a:latin typeface="+mn-ea"/>
                          <a:ea typeface="+mn-ea"/>
                        </a:rPr>
                        <a:t>セット</a:t>
                      </a:r>
                      <a:br>
                        <a:rPr lang="ja-JP" altLang="en-US" sz="1200" u="none" strike="noStrike" dirty="0">
                          <a:effectLst/>
                          <a:latin typeface="+mn-ea"/>
                          <a:ea typeface="+mn-ea"/>
                        </a:rPr>
                      </a:br>
                      <a:r>
                        <a:rPr lang="en-US" altLang="ja-JP" sz="1200" u="none" strike="noStrike" dirty="0">
                          <a:effectLst/>
                          <a:latin typeface="+mn-ea"/>
                          <a:ea typeface="+mn-ea"/>
                        </a:rPr>
                        <a:t>12,000</a:t>
                      </a:r>
                      <a:r>
                        <a:rPr lang="ja-JP" altLang="en-US" sz="1200" u="none" strike="noStrike" dirty="0">
                          <a:effectLst/>
                          <a:latin typeface="+mn-ea"/>
                          <a:ea typeface="+mn-ea"/>
                        </a:rPr>
                        <a:t>枚</a:t>
                      </a:r>
                      <a:r>
                        <a:rPr lang="en-US" altLang="ja-JP" sz="1200" u="none" strike="noStrike" dirty="0">
                          <a:effectLst/>
                          <a:latin typeface="+mn-ea"/>
                          <a:ea typeface="+mn-ea"/>
                        </a:rPr>
                        <a:t>/</a:t>
                      </a:r>
                      <a:r>
                        <a:rPr lang="ja-JP" altLang="en-US" sz="1200" u="none" strike="noStrike" dirty="0">
                          <a:effectLst/>
                          <a:latin typeface="+mn-ea"/>
                          <a:ea typeface="+mn-ea"/>
                        </a:rPr>
                        <a:t>年</a:t>
                      </a:r>
                      <a:endParaRPr lang="ja-JP" altLang="en-US" sz="1200" b="0" i="0" u="none" strike="noStrike" dirty="0">
                        <a:effectLst/>
                        <a:latin typeface="+mn-ea"/>
                        <a:ea typeface="+mn-ea"/>
                      </a:endParaRPr>
                    </a:p>
                  </a:txBody>
                  <a:tcPr marL="72000" marR="7303" marT="7303" marB="0" anchor="ctr"/>
                </a:tc>
                <a:tc>
                  <a:txBody>
                    <a:bodyPr/>
                    <a:lstStyle/>
                    <a:p>
                      <a:pPr algn="r" fontAlgn="ctr"/>
                      <a:r>
                        <a:rPr lang="en-US" altLang="ja-JP" sz="1200" u="none" strike="noStrike" dirty="0">
                          <a:effectLst/>
                          <a:latin typeface="+mn-ea"/>
                          <a:ea typeface="+mn-ea"/>
                        </a:rPr>
                        <a:t>1,200,000</a:t>
                      </a:r>
                      <a:r>
                        <a:rPr lang="ja-JP" altLang="en-US" sz="120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pPr algn="r" fontAlgn="ctr"/>
                      <a:r>
                        <a:rPr lang="en-US" altLang="ja-JP" sz="1200" u="none" strike="noStrike" dirty="0">
                          <a:effectLst/>
                          <a:latin typeface="+mn-ea"/>
                          <a:ea typeface="+mn-ea"/>
                        </a:rPr>
                        <a:t>960,000</a:t>
                      </a:r>
                      <a:r>
                        <a:rPr lang="ja-JP" altLang="en-US" sz="120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pPr algn="r" fontAlgn="ctr"/>
                      <a:r>
                        <a:rPr lang="en-US" altLang="ja-JP" sz="1200" b="0" i="0" u="none" strike="noStrike" dirty="0">
                          <a:solidFill>
                            <a:schemeClr val="tx1"/>
                          </a:solidFill>
                          <a:effectLst/>
                          <a:latin typeface="+mn-ea"/>
                          <a:ea typeface="+mn-ea"/>
                        </a:rPr>
                        <a:t>1</a:t>
                      </a:r>
                      <a:r>
                        <a:rPr lang="ja-JP" altLang="en-US" sz="1200" b="0" i="0" u="none" strike="noStrike" dirty="0">
                          <a:solidFill>
                            <a:schemeClr val="tx1"/>
                          </a:solidFill>
                          <a:effectLst/>
                          <a:latin typeface="+mn-ea"/>
                          <a:ea typeface="+mn-ea"/>
                        </a:rPr>
                        <a:t>枚 </a:t>
                      </a:r>
                      <a:r>
                        <a:rPr lang="en-US" altLang="ja-JP" sz="1200" b="0" i="0" u="none" strike="noStrike" dirty="0">
                          <a:solidFill>
                            <a:schemeClr val="tx1"/>
                          </a:solidFill>
                          <a:effectLst/>
                          <a:latin typeface="+mn-ea"/>
                          <a:ea typeface="+mn-ea"/>
                        </a:rPr>
                        <a:t>100</a:t>
                      </a:r>
                      <a:r>
                        <a:rPr lang="ja-JP" altLang="en-US" sz="1200" b="0" i="0" u="none" strike="noStrike" dirty="0">
                          <a:solidFill>
                            <a:schemeClr val="tx1"/>
                          </a:solidFill>
                          <a:effectLst/>
                          <a:latin typeface="+mn-ea"/>
                          <a:ea typeface="+mn-ea"/>
                        </a:rPr>
                        <a:t>円</a:t>
                      </a:r>
                      <a:endParaRPr lang="en-US" altLang="ja-JP" sz="1200" b="0" i="0" u="none" strike="noStrike" dirty="0">
                        <a:solidFill>
                          <a:schemeClr val="tx1"/>
                        </a:solidFill>
                        <a:effectLst/>
                        <a:latin typeface="+mn-ea"/>
                        <a:ea typeface="+mn-ea"/>
                      </a:endParaRPr>
                    </a:p>
                  </a:txBody>
                  <a:tcPr marL="72000" marR="7303" marT="7303" marB="0" anchor="ctr"/>
                </a:tc>
                <a:tc>
                  <a:txBody>
                    <a:bodyPr/>
                    <a:lstStyle/>
                    <a:p>
                      <a:r>
                        <a:rPr lang="ja-JP" altLang="en-US" sz="1200" dirty="0"/>
                        <a:t>月間枚数：</a:t>
                      </a:r>
                      <a:r>
                        <a:rPr lang="en-US" altLang="ja-JP" sz="1200" dirty="0"/>
                        <a:t>1,000</a:t>
                      </a:r>
                      <a:r>
                        <a:rPr lang="ja-JP" altLang="en-US" sz="1200" dirty="0"/>
                        <a:t>枚</a:t>
                      </a:r>
                      <a:endParaRPr lang="en-US" altLang="ja-JP" sz="1200" dirty="0"/>
                    </a:p>
                  </a:txBody>
                  <a:tcPr marL="72000" marR="7303" marT="7303" marB="0" anchor="ctr"/>
                </a:tc>
                <a:extLst>
                  <a:ext uri="{0D108BD9-81ED-4DB2-BD59-A6C34878D82A}">
                    <a16:rowId xmlns:a16="http://schemas.microsoft.com/office/drawing/2014/main" val="2922414331"/>
                  </a:ext>
                </a:extLst>
              </a:tr>
              <a:tr h="430621">
                <a:tc>
                  <a:txBody>
                    <a:bodyPr/>
                    <a:lstStyle/>
                    <a:p>
                      <a:pPr algn="l"/>
                      <a:r>
                        <a:rPr kumimoji="1" lang="en-US" altLang="ja-JP" sz="1200" dirty="0"/>
                        <a:t>2</a:t>
                      </a:r>
                      <a:endParaRPr kumimoji="1" lang="ja-JP" altLang="en-US" sz="1200" dirty="0"/>
                    </a:p>
                  </a:txBody>
                  <a:tcPr anchor="b"/>
                </a:tc>
                <a:tc>
                  <a:txBody>
                    <a:bodyPr/>
                    <a:lstStyle/>
                    <a:p>
                      <a:pPr algn="l" fontAlgn="ctr"/>
                      <a:r>
                        <a:rPr lang="en-US" altLang="ja-JP" sz="1200" u="none" strike="noStrike" dirty="0">
                          <a:effectLst/>
                          <a:latin typeface="+mn-ea"/>
                          <a:ea typeface="+mn-ea"/>
                        </a:rPr>
                        <a:t>AI-OCR</a:t>
                      </a:r>
                      <a:r>
                        <a:rPr lang="ja-JP" altLang="en-US" sz="1200" u="none" strike="noStrike" dirty="0">
                          <a:effectLst/>
                          <a:latin typeface="+mn-ea"/>
                          <a:ea typeface="+mn-ea"/>
                        </a:rPr>
                        <a:t>（請求書）</a:t>
                      </a:r>
                      <a:br>
                        <a:rPr lang="ja-JP" altLang="en-US" sz="1200" u="none" strike="noStrike" dirty="0">
                          <a:effectLst/>
                          <a:latin typeface="+mn-ea"/>
                          <a:ea typeface="+mn-ea"/>
                        </a:rPr>
                      </a:br>
                      <a:r>
                        <a:rPr lang="ja-JP" altLang="en-US" sz="1200" u="none" strike="noStrike" dirty="0">
                          <a:effectLst/>
                          <a:latin typeface="+mn-ea"/>
                          <a:ea typeface="+mn-ea"/>
                        </a:rPr>
                        <a:t>年間利用ライセンス</a:t>
                      </a:r>
                      <a:endParaRPr lang="ja-JP" altLang="en-US" sz="1200" b="0" i="0" u="none" strike="noStrike" dirty="0">
                        <a:effectLst/>
                        <a:latin typeface="+mn-ea"/>
                        <a:ea typeface="+mn-ea"/>
                      </a:endParaRPr>
                    </a:p>
                  </a:txBody>
                  <a:tcPr marL="72000" marR="7303" marT="7303" marB="0" anchor="ctr"/>
                </a:tc>
                <a:tc>
                  <a:txBody>
                    <a:bodyPr/>
                    <a:lstStyle/>
                    <a:p>
                      <a:pPr algn="l" fontAlgn="ctr"/>
                      <a:r>
                        <a:rPr lang="en-US" altLang="ja-JP" sz="1200" u="none" strike="noStrike" dirty="0">
                          <a:effectLst/>
                          <a:latin typeface="+mn-ea"/>
                          <a:ea typeface="+mn-ea"/>
                        </a:rPr>
                        <a:t>1</a:t>
                      </a:r>
                      <a:r>
                        <a:rPr lang="ja-JP" altLang="en-US" sz="1200" u="none" strike="noStrike" dirty="0">
                          <a:effectLst/>
                          <a:latin typeface="+mn-ea"/>
                          <a:ea typeface="+mn-ea"/>
                        </a:rPr>
                        <a:t>セット</a:t>
                      </a:r>
                      <a:br>
                        <a:rPr lang="ja-JP" altLang="en-US" sz="1200" u="none" strike="noStrike" dirty="0">
                          <a:effectLst/>
                          <a:latin typeface="+mn-ea"/>
                          <a:ea typeface="+mn-ea"/>
                        </a:rPr>
                      </a:br>
                      <a:r>
                        <a:rPr lang="en-US" altLang="ja-JP" sz="1200" u="none" strike="noStrike" dirty="0">
                          <a:effectLst/>
                          <a:latin typeface="+mn-ea"/>
                          <a:ea typeface="+mn-ea"/>
                        </a:rPr>
                        <a:t>4,800</a:t>
                      </a:r>
                      <a:r>
                        <a:rPr lang="ja-JP" altLang="en-US" sz="1200" u="none" strike="noStrike" dirty="0">
                          <a:effectLst/>
                          <a:latin typeface="+mn-ea"/>
                          <a:ea typeface="+mn-ea"/>
                        </a:rPr>
                        <a:t>枚</a:t>
                      </a:r>
                      <a:r>
                        <a:rPr lang="en-US" altLang="ja-JP" sz="1200" u="none" strike="noStrike" dirty="0">
                          <a:effectLst/>
                          <a:latin typeface="+mn-ea"/>
                          <a:ea typeface="+mn-ea"/>
                        </a:rPr>
                        <a:t>/</a:t>
                      </a:r>
                      <a:r>
                        <a:rPr lang="ja-JP" altLang="en-US" sz="1200" u="none" strike="noStrike" dirty="0">
                          <a:effectLst/>
                          <a:latin typeface="+mn-ea"/>
                          <a:ea typeface="+mn-ea"/>
                        </a:rPr>
                        <a:t>年</a:t>
                      </a:r>
                      <a:endParaRPr lang="ja-JP" altLang="en-US" sz="1200" b="0" i="0" u="none" strike="noStrike" dirty="0">
                        <a:effectLst/>
                        <a:latin typeface="+mn-ea"/>
                        <a:ea typeface="+mn-ea"/>
                      </a:endParaRPr>
                    </a:p>
                  </a:txBody>
                  <a:tcPr marL="72000" marR="7303" marT="7303" marB="0" anchor="ctr"/>
                </a:tc>
                <a:tc>
                  <a:txBody>
                    <a:bodyPr/>
                    <a:lstStyle/>
                    <a:p>
                      <a:pPr algn="r" fontAlgn="ctr"/>
                      <a:r>
                        <a:rPr lang="en-US" altLang="ja-JP" sz="1200" u="none" strike="noStrike" dirty="0">
                          <a:effectLst/>
                          <a:latin typeface="+mn-ea"/>
                          <a:ea typeface="+mn-ea"/>
                        </a:rPr>
                        <a:t>600,000</a:t>
                      </a:r>
                      <a:r>
                        <a:rPr lang="ja-JP" altLang="en-US" sz="120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pPr algn="r" fontAlgn="ctr"/>
                      <a:r>
                        <a:rPr lang="en-US" altLang="ja-JP" sz="1200" u="none" strike="noStrike" dirty="0">
                          <a:effectLst/>
                          <a:latin typeface="+mn-ea"/>
                          <a:ea typeface="+mn-ea"/>
                        </a:rPr>
                        <a:t>480,000</a:t>
                      </a:r>
                      <a:r>
                        <a:rPr lang="ja-JP" altLang="en-US" sz="120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pPr algn="r" fontAlgn="ctr"/>
                      <a:r>
                        <a:rPr lang="en-US" altLang="ja-JP" sz="1200" b="0" i="0" u="none" strike="noStrike" dirty="0">
                          <a:effectLst/>
                          <a:latin typeface="+mn-ea"/>
                          <a:ea typeface="+mn-ea"/>
                        </a:rPr>
                        <a:t>1</a:t>
                      </a:r>
                      <a:r>
                        <a:rPr lang="ja-JP" altLang="en-US" sz="1200" b="0" i="0" u="none" strike="noStrike" dirty="0">
                          <a:effectLst/>
                          <a:latin typeface="+mn-ea"/>
                          <a:ea typeface="+mn-ea"/>
                        </a:rPr>
                        <a:t>枚</a:t>
                      </a:r>
                      <a:r>
                        <a:rPr lang="ja-JP" altLang="en-US" sz="1200" b="0" i="0" u="none" strike="noStrike" baseline="0" dirty="0">
                          <a:effectLst/>
                          <a:latin typeface="+mn-ea"/>
                          <a:ea typeface="+mn-ea"/>
                        </a:rPr>
                        <a:t> </a:t>
                      </a:r>
                      <a:r>
                        <a:rPr lang="en-US" altLang="ja-JP" sz="1200" b="0" i="0" u="none" strike="noStrike" dirty="0">
                          <a:effectLst/>
                          <a:latin typeface="+mn-ea"/>
                          <a:ea typeface="+mn-ea"/>
                        </a:rPr>
                        <a:t>125</a:t>
                      </a:r>
                      <a:r>
                        <a:rPr lang="ja-JP" altLang="en-US" sz="1200" b="0" i="0" u="none" strike="noStrike" dirty="0">
                          <a:effectLst/>
                          <a:latin typeface="+mn-ea"/>
                          <a:ea typeface="+mn-ea"/>
                        </a:rPr>
                        <a:t>円</a:t>
                      </a:r>
                      <a:endParaRPr lang="en-US" altLang="ja-JP" sz="1200" b="0" i="0" u="none" strike="noStrike" dirty="0">
                        <a:effectLst/>
                        <a:latin typeface="+mn-ea"/>
                        <a:ea typeface="+mn-ea"/>
                      </a:endParaRPr>
                    </a:p>
                  </a:txBody>
                  <a:tcPr marL="72000" marR="7303" marT="7303" marB="0" anchor="ctr"/>
                </a:tc>
                <a:tc>
                  <a:txBody>
                    <a:bodyPr/>
                    <a:lstStyle/>
                    <a:p>
                      <a:r>
                        <a:rPr lang="ja-JP" altLang="en-US" sz="1200" dirty="0"/>
                        <a:t>月間枚数：</a:t>
                      </a:r>
                      <a:r>
                        <a:rPr lang="en-US" altLang="ja-JP" sz="1200" dirty="0"/>
                        <a:t>400</a:t>
                      </a:r>
                      <a:r>
                        <a:rPr lang="ja-JP" altLang="en-US" sz="1200" dirty="0"/>
                        <a:t>枚</a:t>
                      </a:r>
                      <a:endParaRPr lang="en-US" altLang="ja-JP" sz="1200" dirty="0"/>
                    </a:p>
                  </a:txBody>
                  <a:tcPr marL="72000" marR="7303" marT="7303" marB="0" anchor="ctr"/>
                </a:tc>
                <a:extLst>
                  <a:ext uri="{0D108BD9-81ED-4DB2-BD59-A6C34878D82A}">
                    <a16:rowId xmlns:a16="http://schemas.microsoft.com/office/drawing/2014/main" val="988090952"/>
                  </a:ext>
                </a:extLst>
              </a:tr>
            </a:tbl>
          </a:graphicData>
        </a:graphic>
      </p:graphicFrame>
      <p:sp>
        <p:nvSpPr>
          <p:cNvPr id="2" name="フッター プレースホルダー 1">
            <a:extLst>
              <a:ext uri="{FF2B5EF4-FFF2-40B4-BE49-F238E27FC236}">
                <a16:creationId xmlns:a16="http://schemas.microsoft.com/office/drawing/2014/main" id="{AA8DB596-3CAA-0341-A71D-699078511CB1}"/>
              </a:ext>
            </a:extLst>
          </p:cNvPr>
          <p:cNvSpPr>
            <a:spLocks noGrp="1"/>
          </p:cNvSpPr>
          <p:nvPr>
            <p:ph type="ftr" sz="quarter" idx="4294967295"/>
          </p:nvPr>
        </p:nvSpPr>
        <p:spPr>
          <a:xfrm>
            <a:off x="347482" y="4900613"/>
            <a:ext cx="2159000" cy="134938"/>
          </a:xfrm>
        </p:spPr>
        <p:txBody>
          <a:bodyPr/>
          <a:lstStyle/>
          <a:p>
            <a:r>
              <a:rPr lang="en-US" altLang="ja-JP"/>
              <a:t>©2021  SuperStream Inc. All rights reserved.</a:t>
            </a:r>
            <a:endParaRPr lang="ja-JP" altLang="en-US" dirty="0"/>
          </a:p>
        </p:txBody>
      </p:sp>
      <p:sp>
        <p:nvSpPr>
          <p:cNvPr id="4" name="スライド番号プレースホルダー 3"/>
          <p:cNvSpPr>
            <a:spLocks noGrp="1"/>
          </p:cNvSpPr>
          <p:nvPr>
            <p:ph type="sldNum" sz="quarter" idx="4294967295"/>
          </p:nvPr>
        </p:nvSpPr>
        <p:spPr>
          <a:xfrm>
            <a:off x="8603819" y="4900614"/>
            <a:ext cx="360362" cy="134937"/>
          </a:xfrm>
        </p:spPr>
        <p:txBody>
          <a:bodyPr/>
          <a:lstStyle/>
          <a:p>
            <a:fld id="{78AE49ED-73EF-499C-8307-28EB0E7CF529}" type="slidenum">
              <a:rPr lang="ja-JP" altLang="en-US" smtClean="0"/>
              <a:pPr/>
              <a:t>15</a:t>
            </a:fld>
            <a:endParaRPr lang="ja-JP" altLang="en-US" dirty="0"/>
          </a:p>
        </p:txBody>
      </p:sp>
      <p:sp>
        <p:nvSpPr>
          <p:cNvPr id="11" name="テキスト ボックス 10"/>
          <p:cNvSpPr txBox="1"/>
          <p:nvPr/>
        </p:nvSpPr>
        <p:spPr>
          <a:xfrm>
            <a:off x="347482" y="2665209"/>
            <a:ext cx="2473754" cy="307777"/>
          </a:xfrm>
          <a:prstGeom prst="rect">
            <a:avLst/>
          </a:prstGeom>
          <a:noFill/>
        </p:spPr>
        <p:txBody>
          <a:bodyPr wrap="none" rtlCol="0">
            <a:spAutoFit/>
          </a:bodyPr>
          <a:lstStyle/>
          <a:p>
            <a:r>
              <a:rPr lang="ja-JP" altLang="en-US" sz="1400" dirty="0">
                <a:latin typeface="+mn-ea"/>
              </a:rPr>
              <a:t>販売開始日：</a:t>
            </a:r>
            <a:r>
              <a:rPr lang="en-US" altLang="ja-JP" sz="1400" dirty="0">
                <a:latin typeface="+mn-ea"/>
              </a:rPr>
              <a:t>2021</a:t>
            </a:r>
            <a:r>
              <a:rPr lang="ja-JP" altLang="en-US" sz="1400" dirty="0">
                <a:latin typeface="+mn-ea"/>
              </a:rPr>
              <a:t>年</a:t>
            </a:r>
            <a:r>
              <a:rPr lang="en-US" altLang="ja-JP" sz="1400" dirty="0">
                <a:latin typeface="+mn-ea"/>
              </a:rPr>
              <a:t>6</a:t>
            </a:r>
            <a:r>
              <a:rPr lang="ja-JP" altLang="en-US" sz="1400" dirty="0">
                <a:latin typeface="+mn-ea"/>
              </a:rPr>
              <a:t>月</a:t>
            </a:r>
            <a:r>
              <a:rPr lang="en-US" altLang="ja-JP" sz="1400" dirty="0">
                <a:latin typeface="+mn-ea"/>
              </a:rPr>
              <a:t>1</a:t>
            </a:r>
            <a:r>
              <a:rPr lang="ja-JP" altLang="en-US" sz="1400" dirty="0">
                <a:latin typeface="+mn-ea"/>
              </a:rPr>
              <a:t>日</a:t>
            </a:r>
          </a:p>
        </p:txBody>
      </p:sp>
      <p:sp>
        <p:nvSpPr>
          <p:cNvPr id="14" name="正方形/長方形 13"/>
          <p:cNvSpPr/>
          <p:nvPr/>
        </p:nvSpPr>
        <p:spPr>
          <a:xfrm>
            <a:off x="347721" y="2938643"/>
            <a:ext cx="8556081" cy="461665"/>
          </a:xfrm>
          <a:prstGeom prst="rect">
            <a:avLst/>
          </a:prstGeom>
        </p:spPr>
        <p:txBody>
          <a:bodyPr wrap="square">
            <a:spAutoFit/>
          </a:bodyPr>
          <a:lstStyle/>
          <a:p>
            <a:r>
              <a:rPr lang="en-US" altLang="ja-JP" sz="1200" dirty="0">
                <a:solidFill>
                  <a:srgbClr val="1D1C1D"/>
                </a:solidFill>
              </a:rPr>
              <a:t>※</a:t>
            </a:r>
            <a:r>
              <a:rPr lang="ja-JP" altLang="en-US" sz="1200" dirty="0">
                <a:solidFill>
                  <a:srgbClr val="1D1C1D"/>
                </a:solidFill>
              </a:rPr>
              <a:t>サーバのメンテナンスのため、定期的にサービスを停止する可能性があります</a:t>
            </a:r>
            <a:endParaRPr lang="en-US" altLang="ja-JP" sz="1200" dirty="0">
              <a:solidFill>
                <a:srgbClr val="1D1C1D"/>
              </a:solidFill>
            </a:endParaRPr>
          </a:p>
          <a:p>
            <a:r>
              <a:rPr lang="ja-JP" altLang="en-US" sz="1200" dirty="0">
                <a:solidFill>
                  <a:srgbClr val="1D1C1D"/>
                </a:solidFill>
              </a:rPr>
              <a:t>　停止日時については改めてご案内いたします</a:t>
            </a:r>
            <a:endParaRPr lang="ja-JP" altLang="en-US" sz="1200" dirty="0"/>
          </a:p>
        </p:txBody>
      </p:sp>
      <p:sp>
        <p:nvSpPr>
          <p:cNvPr id="15" name="タイトル 3"/>
          <p:cNvSpPr txBox="1">
            <a:spLocks/>
          </p:cNvSpPr>
          <p:nvPr/>
        </p:nvSpPr>
        <p:spPr>
          <a:xfrm>
            <a:off x="360000" y="87475"/>
            <a:ext cx="6768284" cy="648072"/>
          </a:xfrm>
          <a:prstGeom prst="rect">
            <a:avLst/>
          </a:prstGeom>
        </p:spPr>
        <p:txBody>
          <a:bodyPr lIns="0" tIns="0" rIns="0" bIns="0" anchor="ctr"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latin typeface="+mn-ea"/>
                <a:ea typeface="+mn-ea"/>
              </a:rPr>
              <a:t>SuperStream-NX</a:t>
            </a:r>
            <a:r>
              <a:rPr lang="ja-JP" altLang="en-US" sz="2400" dirty="0">
                <a:latin typeface="+mn-ea"/>
                <a:ea typeface="+mn-ea"/>
              </a:rPr>
              <a:t> オプション製品</a:t>
            </a:r>
            <a:endParaRPr lang="en-US" altLang="ja-JP" sz="2400" dirty="0">
              <a:latin typeface="+mn-ea"/>
              <a:ea typeface="+mn-ea"/>
            </a:endParaRPr>
          </a:p>
          <a:p>
            <a:r>
              <a:rPr lang="en-US" altLang="ja-JP" dirty="0">
                <a:latin typeface="+mn-ea"/>
                <a:ea typeface="+mn-ea"/>
              </a:rPr>
              <a:t>SuperStream-NX AI-OCR</a:t>
            </a:r>
            <a:r>
              <a:rPr lang="ja-JP" altLang="en-US" dirty="0">
                <a:latin typeface="+mn-ea"/>
                <a:ea typeface="+mn-ea"/>
              </a:rPr>
              <a:t>（請求書）</a:t>
            </a:r>
            <a:r>
              <a:rPr lang="en-US" altLang="ja-JP" dirty="0">
                <a:latin typeface="+mn-ea"/>
                <a:ea typeface="+mn-ea"/>
              </a:rPr>
              <a:t>/</a:t>
            </a:r>
            <a:r>
              <a:rPr lang="ja-JP" altLang="en-US" dirty="0">
                <a:latin typeface="+mn-ea"/>
                <a:ea typeface="+mn-ea"/>
              </a:rPr>
              <a:t>価格改定・キャンペーン</a:t>
            </a:r>
            <a:endParaRPr lang="en-US" altLang="ja-JP" dirty="0">
              <a:latin typeface="+mn-ea"/>
              <a:ea typeface="+mn-ea"/>
            </a:endParaRPr>
          </a:p>
        </p:txBody>
      </p:sp>
      <p:sp>
        <p:nvSpPr>
          <p:cNvPr id="17" name="テキスト プレースホルダー 2"/>
          <p:cNvSpPr txBox="1">
            <a:spLocks/>
          </p:cNvSpPr>
          <p:nvPr/>
        </p:nvSpPr>
        <p:spPr>
          <a:xfrm>
            <a:off x="360000" y="943894"/>
            <a:ext cx="6495681" cy="237236"/>
          </a:xfrm>
          <a:prstGeom prst="rect">
            <a:avLst/>
          </a:prstGeom>
        </p:spPr>
        <p:txBody>
          <a:bodyPr lIns="0" tIns="0" rIns="0" bIns="0"/>
          <a:lstStyle>
            <a:lvl1pPr marL="285750" indent="-285750" algn="l" defTabSz="914400" rtl="0" eaLnBrk="1" latinLnBrk="0" hangingPunct="1">
              <a:lnSpc>
                <a:spcPct val="100000"/>
              </a:lnSpc>
              <a:spcBef>
                <a:spcPts val="0"/>
              </a:spcBef>
              <a:buClr>
                <a:schemeClr val="accent1"/>
              </a:buClr>
              <a:buFont typeface="Wingdings" panose="05000000000000000000" pitchFamily="2" charset="2"/>
              <a:buChar char="n"/>
              <a:defRPr kumimoji="1" sz="2400" kern="1200">
                <a:solidFill>
                  <a:schemeClr val="tx1"/>
                </a:solidFill>
                <a:latin typeface="+mn-ea"/>
                <a:ea typeface="+mn-ea"/>
                <a:cs typeface="+mn-cs"/>
              </a:defRPr>
            </a:lvl1pPr>
            <a:lvl2pPr marL="742950" indent="-285750" algn="l" defTabSz="914400" rtl="0" eaLnBrk="1" latinLnBrk="0" hangingPunct="1">
              <a:spcBef>
                <a:spcPct val="20000"/>
              </a:spcBef>
              <a:buClr>
                <a:srgbClr val="00B0F0"/>
              </a:buClr>
              <a:buFont typeface="Wingdings" panose="05000000000000000000" pitchFamily="2" charset="2"/>
              <a:buChar char="Ø"/>
              <a:defRPr kumimoji="1" sz="20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350" b="1" dirty="0"/>
              <a:t>■ 提供価格（価格改定）</a:t>
            </a:r>
            <a:endParaRPr lang="en-US" altLang="ja-JP" sz="1350" b="1" dirty="0"/>
          </a:p>
        </p:txBody>
      </p:sp>
      <p:sp>
        <p:nvSpPr>
          <p:cNvPr id="18" name="テキスト ボックス 17"/>
          <p:cNvSpPr txBox="1"/>
          <p:nvPr/>
        </p:nvSpPr>
        <p:spPr>
          <a:xfrm>
            <a:off x="7956376" y="979860"/>
            <a:ext cx="1107996" cy="276999"/>
          </a:xfrm>
          <a:prstGeom prst="rect">
            <a:avLst/>
          </a:prstGeom>
          <a:noFill/>
        </p:spPr>
        <p:txBody>
          <a:bodyPr wrap="none" rtlCol="0">
            <a:spAutoFit/>
          </a:bodyPr>
          <a:lstStyle/>
          <a:p>
            <a:r>
              <a:rPr lang="ja-JP" altLang="en-US" sz="1200" dirty="0">
                <a:latin typeface="+mn-ea"/>
              </a:rPr>
              <a:t>（単位：円）</a:t>
            </a:r>
          </a:p>
        </p:txBody>
      </p:sp>
      <p:sp>
        <p:nvSpPr>
          <p:cNvPr id="5" name="角丸四角形 4"/>
          <p:cNvSpPr/>
          <p:nvPr/>
        </p:nvSpPr>
        <p:spPr>
          <a:xfrm>
            <a:off x="329251" y="2103698"/>
            <a:ext cx="8634930" cy="4384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1500" y="1984584"/>
            <a:ext cx="828092" cy="264423"/>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a:solidFill>
                  <a:schemeClr val="bg1"/>
                </a:solidFill>
              </a:rPr>
              <a:t>追加</a:t>
            </a:r>
          </a:p>
        </p:txBody>
      </p:sp>
      <p:sp>
        <p:nvSpPr>
          <p:cNvPr id="13" name="テキスト プレースホルダー 2"/>
          <p:cNvSpPr txBox="1">
            <a:spLocks/>
          </p:cNvSpPr>
          <p:nvPr/>
        </p:nvSpPr>
        <p:spPr>
          <a:xfrm>
            <a:off x="360000" y="3441137"/>
            <a:ext cx="6495681" cy="237236"/>
          </a:xfrm>
          <a:prstGeom prst="rect">
            <a:avLst/>
          </a:prstGeom>
        </p:spPr>
        <p:txBody>
          <a:bodyPr lIns="0" tIns="0" rIns="0" bIns="0"/>
          <a:lstStyle>
            <a:lvl1pPr marL="285750" indent="-285750" algn="l" defTabSz="914400" rtl="0" eaLnBrk="1" latinLnBrk="0" hangingPunct="1">
              <a:lnSpc>
                <a:spcPct val="100000"/>
              </a:lnSpc>
              <a:spcBef>
                <a:spcPts val="0"/>
              </a:spcBef>
              <a:buClr>
                <a:schemeClr val="accent1"/>
              </a:buClr>
              <a:buFont typeface="Wingdings" panose="05000000000000000000" pitchFamily="2" charset="2"/>
              <a:buChar char="n"/>
              <a:defRPr kumimoji="1" sz="2400" kern="1200">
                <a:solidFill>
                  <a:schemeClr val="tx1"/>
                </a:solidFill>
                <a:latin typeface="+mn-ea"/>
                <a:ea typeface="+mn-ea"/>
                <a:cs typeface="+mn-cs"/>
              </a:defRPr>
            </a:lvl1pPr>
            <a:lvl2pPr marL="742950" indent="-285750" algn="l" defTabSz="914400" rtl="0" eaLnBrk="1" latinLnBrk="0" hangingPunct="1">
              <a:spcBef>
                <a:spcPct val="20000"/>
              </a:spcBef>
              <a:buClr>
                <a:srgbClr val="00B0F0"/>
              </a:buClr>
              <a:buFont typeface="Wingdings" panose="05000000000000000000" pitchFamily="2" charset="2"/>
              <a:buChar char="Ø"/>
              <a:defRPr kumimoji="1" sz="20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350" b="1" dirty="0"/>
              <a:t>■ キャンペーンのお知らせ</a:t>
            </a:r>
            <a:endParaRPr lang="en-US" altLang="ja-JP" sz="1350" b="1" dirty="0"/>
          </a:p>
        </p:txBody>
      </p:sp>
      <p:sp>
        <p:nvSpPr>
          <p:cNvPr id="8" name="正方形/長方形 7"/>
          <p:cNvSpPr/>
          <p:nvPr/>
        </p:nvSpPr>
        <p:spPr>
          <a:xfrm>
            <a:off x="490642" y="3672221"/>
            <a:ext cx="8525332" cy="1169551"/>
          </a:xfrm>
          <a:prstGeom prst="rect">
            <a:avLst/>
          </a:prstGeom>
        </p:spPr>
        <p:txBody>
          <a:bodyPr wrap="square">
            <a:spAutoFit/>
          </a:bodyPr>
          <a:lstStyle/>
          <a:p>
            <a:r>
              <a:rPr lang="en-US" altLang="ja-JP" sz="1400" dirty="0">
                <a:latin typeface="+mn-ea"/>
              </a:rPr>
              <a:t>SuperStream-NX AI-OCR</a:t>
            </a:r>
            <a:r>
              <a:rPr lang="ja-JP" altLang="en-US" sz="1400" dirty="0">
                <a:latin typeface="+mn-ea"/>
              </a:rPr>
              <a:t>（請求書）について</a:t>
            </a:r>
            <a:r>
              <a:rPr lang="en-US" altLang="ja-JP" sz="1400" b="1" dirty="0">
                <a:latin typeface="+mn-ea"/>
              </a:rPr>
              <a:t>3</a:t>
            </a:r>
            <a:r>
              <a:rPr lang="ja-JP" altLang="en-US" sz="1400" b="1" dirty="0">
                <a:latin typeface="+mn-ea"/>
              </a:rPr>
              <a:t>ヵ月無償キャンペーン</a:t>
            </a:r>
            <a:r>
              <a:rPr lang="ja-JP" altLang="en-US" sz="1400" dirty="0">
                <a:latin typeface="+mn-ea"/>
              </a:rPr>
              <a:t>を実施します</a:t>
            </a:r>
          </a:p>
          <a:p>
            <a:r>
              <a:rPr lang="en-US" altLang="ja-JP" sz="1400" dirty="0">
                <a:latin typeface="+mn-ea"/>
              </a:rPr>
              <a:t>- </a:t>
            </a:r>
            <a:r>
              <a:rPr lang="ja-JP" altLang="en-US" sz="1400" dirty="0">
                <a:latin typeface="+mn-ea"/>
              </a:rPr>
              <a:t>キャンペーン期間：</a:t>
            </a:r>
            <a:r>
              <a:rPr lang="en-US" altLang="ja-JP" sz="1400" dirty="0">
                <a:latin typeface="+mn-ea"/>
              </a:rPr>
              <a:t>2021</a:t>
            </a:r>
            <a:r>
              <a:rPr lang="ja-JP" altLang="en-US" sz="1400" dirty="0">
                <a:latin typeface="+mn-ea"/>
              </a:rPr>
              <a:t>年</a:t>
            </a:r>
            <a:r>
              <a:rPr lang="en-US" altLang="ja-JP" sz="1400" dirty="0">
                <a:latin typeface="+mn-ea"/>
              </a:rPr>
              <a:t>5</a:t>
            </a:r>
            <a:r>
              <a:rPr lang="ja-JP" altLang="en-US" sz="1400" dirty="0">
                <a:latin typeface="+mn-ea"/>
              </a:rPr>
              <a:t>月</a:t>
            </a:r>
            <a:r>
              <a:rPr lang="en-US" altLang="ja-JP" sz="1400" dirty="0">
                <a:latin typeface="+mn-ea"/>
              </a:rPr>
              <a:t>1</a:t>
            </a:r>
            <a:r>
              <a:rPr lang="ja-JP" altLang="en-US" sz="1400" dirty="0">
                <a:latin typeface="+mn-ea"/>
              </a:rPr>
              <a:t>日～</a:t>
            </a:r>
            <a:r>
              <a:rPr lang="en-US" altLang="ja-JP" sz="1400" dirty="0">
                <a:latin typeface="+mn-ea"/>
              </a:rPr>
              <a:t>2021</a:t>
            </a:r>
            <a:r>
              <a:rPr lang="ja-JP" altLang="en-US" sz="1400" dirty="0">
                <a:latin typeface="+mn-ea"/>
              </a:rPr>
              <a:t>年</a:t>
            </a:r>
            <a:r>
              <a:rPr lang="en-US" altLang="ja-JP" sz="1400" dirty="0">
                <a:latin typeface="+mn-ea"/>
              </a:rPr>
              <a:t>12</a:t>
            </a:r>
            <a:r>
              <a:rPr lang="ja-JP" altLang="en-US" sz="1400" dirty="0">
                <a:latin typeface="+mn-ea"/>
              </a:rPr>
              <a:t>月</a:t>
            </a:r>
            <a:r>
              <a:rPr lang="en-US" altLang="ja-JP" sz="1400" dirty="0">
                <a:latin typeface="+mn-ea"/>
              </a:rPr>
              <a:t>20</a:t>
            </a:r>
            <a:r>
              <a:rPr lang="ja-JP" altLang="en-US" sz="1400" dirty="0">
                <a:latin typeface="+mn-ea"/>
              </a:rPr>
              <a:t>日 </a:t>
            </a:r>
            <a:r>
              <a:rPr lang="en-US" altLang="ja-JP" sz="1200" dirty="0">
                <a:latin typeface="+mn-ea"/>
              </a:rPr>
              <a:t>※</a:t>
            </a:r>
            <a:r>
              <a:rPr lang="ja-JP" altLang="en-US" sz="1200" dirty="0">
                <a:latin typeface="+mn-ea"/>
              </a:rPr>
              <a:t>弊社への申込期間</a:t>
            </a:r>
          </a:p>
          <a:p>
            <a:r>
              <a:rPr lang="en-US" altLang="ja-JP" sz="1400" dirty="0">
                <a:latin typeface="+mn-ea"/>
              </a:rPr>
              <a:t>- </a:t>
            </a:r>
            <a:r>
              <a:rPr lang="ja-JP" altLang="en-US" sz="1400" dirty="0">
                <a:latin typeface="+mn-ea"/>
              </a:rPr>
              <a:t>キャンペーン内容：</a:t>
            </a:r>
            <a:r>
              <a:rPr lang="en-US" altLang="ja-JP" sz="1400" dirty="0">
                <a:latin typeface="+mn-ea"/>
              </a:rPr>
              <a:t>AI-OCR</a:t>
            </a:r>
            <a:r>
              <a:rPr lang="ja-JP" altLang="en-US" sz="1400" dirty="0">
                <a:latin typeface="+mn-ea"/>
              </a:rPr>
              <a:t>（請求書）の</a:t>
            </a:r>
            <a:r>
              <a:rPr lang="en-US" altLang="ja-JP" sz="1400" dirty="0">
                <a:latin typeface="+mn-ea"/>
              </a:rPr>
              <a:t>M</a:t>
            </a:r>
            <a:r>
              <a:rPr lang="ja-JP" altLang="en-US" sz="1400" dirty="0">
                <a:latin typeface="+mn-ea"/>
              </a:rPr>
              <a:t>・</a:t>
            </a:r>
            <a:r>
              <a:rPr lang="en-US" altLang="ja-JP" sz="1400" dirty="0">
                <a:latin typeface="+mn-ea"/>
              </a:rPr>
              <a:t>S</a:t>
            </a:r>
            <a:r>
              <a:rPr lang="ja-JP" altLang="en-US" sz="1400" dirty="0">
                <a:latin typeface="+mn-ea"/>
              </a:rPr>
              <a:t>プランに限り、</a:t>
            </a:r>
            <a:r>
              <a:rPr lang="ja-JP" altLang="en-US" sz="1400" b="1" dirty="0">
                <a:latin typeface="+mn-ea"/>
              </a:rPr>
              <a:t>初年度</a:t>
            </a:r>
            <a:r>
              <a:rPr lang="ja-JP" altLang="en-US" sz="1400" dirty="0">
                <a:latin typeface="+mn-ea"/>
              </a:rPr>
              <a:t>の年額利用料を</a:t>
            </a:r>
            <a:r>
              <a:rPr lang="en-US" altLang="ja-JP" sz="1400" dirty="0">
                <a:latin typeface="+mn-ea"/>
              </a:rPr>
              <a:t>3</a:t>
            </a:r>
            <a:r>
              <a:rPr lang="ja-JP" altLang="en-US" sz="1400" dirty="0">
                <a:latin typeface="+mn-ea"/>
              </a:rPr>
              <a:t>か月無料とする</a:t>
            </a:r>
            <a:endParaRPr lang="en-US" altLang="ja-JP" sz="1400" dirty="0">
              <a:latin typeface="+mn-ea"/>
            </a:endParaRPr>
          </a:p>
          <a:p>
            <a:r>
              <a:rPr lang="ja-JP" altLang="en-US" sz="1400" dirty="0">
                <a:latin typeface="+mn-ea"/>
              </a:rPr>
              <a:t>　　　　　　　　　  </a:t>
            </a:r>
            <a:r>
              <a:rPr lang="en-US" altLang="ja-JP" sz="1400" dirty="0">
                <a:latin typeface="+mn-ea"/>
              </a:rPr>
              <a:t>4</a:t>
            </a:r>
            <a:r>
              <a:rPr lang="ja-JP" altLang="en-US" sz="1400" dirty="0">
                <a:latin typeface="+mn-ea"/>
              </a:rPr>
              <a:t>か月目から利用料が発生します</a:t>
            </a:r>
          </a:p>
          <a:p>
            <a:r>
              <a:rPr lang="ja-JP" altLang="en-US" sz="1400" dirty="0">
                <a:latin typeface="+mn-ea"/>
              </a:rPr>
              <a:t>　　　　　　　　　 </a:t>
            </a:r>
            <a:r>
              <a:rPr lang="en-US" altLang="ja-JP" sz="1400" dirty="0">
                <a:latin typeface="+mn-ea"/>
              </a:rPr>
              <a:t>※</a:t>
            </a:r>
            <a:r>
              <a:rPr lang="ja-JP" altLang="en-US" sz="1400" dirty="0">
                <a:latin typeface="+mn-ea"/>
              </a:rPr>
              <a:t>別途、</a:t>
            </a:r>
            <a:r>
              <a:rPr lang="en-US" altLang="ja-JP" sz="1400" dirty="0">
                <a:latin typeface="+mn-ea"/>
              </a:rPr>
              <a:t>AI-OCR</a:t>
            </a:r>
            <a:r>
              <a:rPr lang="ja-JP" altLang="en-US" sz="1400" dirty="0">
                <a:latin typeface="+mn-ea"/>
              </a:rPr>
              <a:t>（請求書）を利用するためのマスタ設定費用等がかかります</a:t>
            </a:r>
          </a:p>
        </p:txBody>
      </p:sp>
      <p:sp>
        <p:nvSpPr>
          <p:cNvPr id="19" name="角丸四角形 18"/>
          <p:cNvSpPr/>
          <p:nvPr/>
        </p:nvSpPr>
        <p:spPr>
          <a:xfrm>
            <a:off x="7596336" y="231490"/>
            <a:ext cx="14680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パートナー様向け</a:t>
            </a:r>
            <a:endParaRPr kumimoji="1" lang="ja-JP" altLang="en-US" sz="1200" dirty="0"/>
          </a:p>
        </p:txBody>
      </p:sp>
    </p:spTree>
    <p:extLst>
      <p:ext uri="{BB962C8B-B14F-4D97-AF65-F5344CB8AC3E}">
        <p14:creationId xmlns:p14="http://schemas.microsoft.com/office/powerpoint/2010/main" val="4081405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55"/>
            <a:ext cx="9144000" cy="5136232"/>
          </a:xfrm>
          <a:prstGeom prst="rect">
            <a:avLst/>
          </a:prstGeom>
        </p:spPr>
      </p:pic>
      <p:sp>
        <p:nvSpPr>
          <p:cNvPr id="9" name="正方形/長方形 8"/>
          <p:cNvSpPr/>
          <p:nvPr/>
        </p:nvSpPr>
        <p:spPr>
          <a:xfrm>
            <a:off x="0" y="3147814"/>
            <a:ext cx="9144000"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white"/>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7" name="フッター プレースホルダー 4"/>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white"/>
                </a:solidFill>
                <a:effectLst/>
                <a:uLnTx/>
                <a:uFillTx/>
                <a:latin typeface="メイリオ"/>
                <a:ea typeface="メイリオ"/>
                <a:cs typeface="+mn-cs"/>
              </a:rPr>
              <a:t>©2021  SuperStream Inc. All rights reserved.</a:t>
            </a:r>
            <a:endParaRPr kumimoji="1" lang="ja-JP" altLang="en-US" sz="6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8" name="テキスト プレースホルダー 6"/>
          <p:cNvSpPr txBox="1">
            <a:spLocks/>
          </p:cNvSpPr>
          <p:nvPr/>
        </p:nvSpPr>
        <p:spPr>
          <a:xfrm>
            <a:off x="508" y="1059582"/>
            <a:ext cx="9144000" cy="1620180"/>
          </a:xfrm>
          <a:prstGeom prst="rect">
            <a:avLst/>
          </a:prstGeom>
          <a:solidFill>
            <a:schemeClr val="tx1">
              <a:alpha val="75000"/>
            </a:schemeClr>
          </a:solidFill>
        </p:spPr>
        <p:txBody>
          <a:bodyPr lIns="0" tIns="0" rIns="0" bIns="0" anchor="ctr" anchorCtr="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6600" b="1" i="0" u="none" strike="noStrike" kern="1200" cap="none" spc="0" normalizeH="0" baseline="0" noProof="0" dirty="0">
                <a:ln>
                  <a:noFill/>
                </a:ln>
                <a:solidFill>
                  <a:prstClr val="white"/>
                </a:solidFill>
                <a:effectLst/>
                <a:uLnTx/>
                <a:uFillTx/>
                <a:latin typeface="メイリオ"/>
                <a:ea typeface="メイリオ"/>
                <a:cs typeface="+mn-cs"/>
              </a:rPr>
              <a:t>FINTECH</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600" i="0" u="none" strike="noStrike" kern="1200" cap="none" spc="0" normalizeH="0" baseline="0" noProof="0" dirty="0">
                <a:ln>
                  <a:noFill/>
                </a:ln>
                <a:solidFill>
                  <a:prstClr val="white"/>
                </a:solidFill>
                <a:effectLst/>
                <a:uLnTx/>
                <a:uFillTx/>
                <a:latin typeface="メイリオ"/>
                <a:ea typeface="メイリオ"/>
                <a:cs typeface="+mn-cs"/>
              </a:rPr>
              <a:t>～法人口座情報を業務画面から取得可能 ～</a:t>
            </a:r>
            <a:endParaRPr kumimoji="1" lang="en-US" altLang="ja-JP" sz="160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3" y="3291830"/>
            <a:ext cx="3276364" cy="765965"/>
          </a:xfrm>
          <a:prstGeom prst="rect">
            <a:avLst/>
          </a:prstGeom>
        </p:spPr>
      </p:pic>
      <p:sp>
        <p:nvSpPr>
          <p:cNvPr id="4" name="テキスト ボックス 3"/>
          <p:cNvSpPr txBox="1"/>
          <p:nvPr/>
        </p:nvSpPr>
        <p:spPr>
          <a:xfrm>
            <a:off x="4191132" y="3291830"/>
            <a:ext cx="63831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400" b="0" i="0" u="none" strike="noStrike" kern="1200" cap="none" spc="0" normalizeH="0" baseline="0" noProof="0" dirty="0">
                <a:ln>
                  <a:noFill/>
                </a:ln>
                <a:solidFill>
                  <a:prstClr val="black"/>
                </a:solidFill>
                <a:effectLst/>
                <a:uLnTx/>
                <a:uFillTx/>
                <a:latin typeface="メイリオ"/>
                <a:ea typeface="メイリオ"/>
                <a:cs typeface="+mn-cs"/>
              </a:rPr>
              <a:t>×</a:t>
            </a:r>
            <a:endParaRPr kumimoji="1" lang="ja-JP" altLang="en-US" sz="440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3183818"/>
            <a:ext cx="3959932" cy="994972"/>
          </a:xfrm>
          <a:prstGeom prst="rect">
            <a:avLst/>
          </a:prstGeom>
        </p:spPr>
      </p:pic>
    </p:spTree>
    <p:extLst>
      <p:ext uri="{BB962C8B-B14F-4D97-AF65-F5344CB8AC3E}">
        <p14:creationId xmlns:p14="http://schemas.microsoft.com/office/powerpoint/2010/main" val="318004930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680012" y="1563638"/>
            <a:ext cx="4563075" cy="1502976"/>
          </a:xfrm>
          <a:prstGeom prst="rect">
            <a:avLst/>
          </a:prstGeom>
        </p:spPr>
        <p:txBody>
          <a:bodyPr wrap="square">
            <a:spAutoFit/>
          </a:bodyPr>
          <a:lstStyle/>
          <a:p>
            <a:pPr lvl="0">
              <a:lnSpc>
                <a:spcPts val="1700"/>
              </a:lnSpc>
            </a:pPr>
            <a:endParaRPr lang="en-US" altLang="ja-JP" sz="1300" dirty="0">
              <a:latin typeface="+mn-ea"/>
            </a:endParaRPr>
          </a:p>
          <a:p>
            <a:pPr lvl="0">
              <a:lnSpc>
                <a:spcPts val="1900"/>
              </a:lnSpc>
              <a:buClr>
                <a:srgbClr val="F9BE00"/>
              </a:buClr>
            </a:pPr>
            <a:r>
              <a:rPr lang="ja-JP" altLang="en-US" sz="1050" dirty="0">
                <a:latin typeface="+mn-ea"/>
              </a:rPr>
              <a:t>■ </a:t>
            </a:r>
            <a:r>
              <a:rPr lang="ja-JP" altLang="en-US" sz="1300" dirty="0">
                <a:latin typeface="+mn-ea"/>
              </a:rPr>
              <a:t>マネーツリー㈱が提供している</a:t>
            </a:r>
            <a:r>
              <a:rPr lang="en-US" altLang="ja-JP" sz="1300" dirty="0">
                <a:latin typeface="+mn-ea"/>
              </a:rPr>
              <a:t>API</a:t>
            </a:r>
            <a:r>
              <a:rPr lang="ja-JP" altLang="en-US" sz="1300" dirty="0">
                <a:latin typeface="+mn-ea"/>
              </a:rPr>
              <a:t>（</a:t>
            </a:r>
            <a:r>
              <a:rPr lang="en-US" altLang="ja-JP" sz="1300" dirty="0">
                <a:latin typeface="+mn-ea"/>
              </a:rPr>
              <a:t>MT-LINK</a:t>
            </a:r>
            <a:r>
              <a:rPr lang="ja-JP" altLang="en-US" sz="1300" dirty="0">
                <a:latin typeface="+mn-ea"/>
              </a:rPr>
              <a:t>）で</a:t>
            </a:r>
            <a:endParaRPr lang="en-US" altLang="ja-JP" sz="1300" dirty="0">
              <a:latin typeface="+mn-ea"/>
            </a:endParaRPr>
          </a:p>
          <a:p>
            <a:pPr lvl="0">
              <a:lnSpc>
                <a:spcPts val="1900"/>
              </a:lnSpc>
              <a:buClr>
                <a:srgbClr val="F9BE00"/>
              </a:buClr>
            </a:pPr>
            <a:r>
              <a:rPr lang="ja-JP" altLang="en-US" sz="1300" dirty="0">
                <a:latin typeface="+mn-ea"/>
              </a:rPr>
              <a:t>　複数の金融機関の法人口座の取引明細（入金データ）を</a:t>
            </a:r>
            <a:endParaRPr lang="en-US" altLang="ja-JP" sz="1300" dirty="0">
              <a:latin typeface="+mn-ea"/>
            </a:endParaRPr>
          </a:p>
          <a:p>
            <a:pPr lvl="0">
              <a:lnSpc>
                <a:spcPts val="1900"/>
              </a:lnSpc>
              <a:buClr>
                <a:srgbClr val="F9BE00"/>
              </a:buClr>
            </a:pPr>
            <a:r>
              <a:rPr lang="ja-JP" altLang="en-US" sz="1300" dirty="0">
                <a:latin typeface="+mn-ea"/>
              </a:rPr>
              <a:t>　</a:t>
            </a:r>
            <a:r>
              <a:rPr lang="en-US" altLang="ja-JP" sz="1300" dirty="0">
                <a:latin typeface="+mn-ea"/>
              </a:rPr>
              <a:t>NX</a:t>
            </a:r>
            <a:r>
              <a:rPr lang="ja-JP" altLang="en-US" sz="1300" dirty="0">
                <a:latin typeface="+mn-ea"/>
              </a:rPr>
              <a:t>統合会計に一括に取り込むことが可能</a:t>
            </a:r>
            <a:endParaRPr lang="en-US" altLang="ja-JP" sz="1300" dirty="0">
              <a:latin typeface="+mn-ea"/>
            </a:endParaRPr>
          </a:p>
          <a:p>
            <a:pPr lvl="0">
              <a:lnSpc>
                <a:spcPts val="1900"/>
              </a:lnSpc>
              <a:buClr>
                <a:srgbClr val="F9BE00"/>
              </a:buClr>
            </a:pPr>
            <a:endParaRPr lang="en-US" altLang="ja-JP" sz="1300" dirty="0">
              <a:latin typeface="+mn-ea"/>
            </a:endParaRPr>
          </a:p>
          <a:p>
            <a:pPr lvl="0">
              <a:lnSpc>
                <a:spcPts val="1700"/>
              </a:lnSpc>
            </a:pPr>
            <a:r>
              <a:rPr lang="ja-JP" altLang="en-US" sz="1050" dirty="0">
                <a:latin typeface="+mn-ea"/>
              </a:rPr>
              <a:t>■ </a:t>
            </a:r>
            <a:r>
              <a:rPr lang="ja-JP" altLang="en-US" sz="1300" dirty="0">
                <a:latin typeface="+mn-ea"/>
              </a:rPr>
              <a:t>取り込んだ取引明細から直接入金伝票を起票</a:t>
            </a:r>
            <a:endParaRPr lang="en-US" altLang="ja-JP" sz="1300" dirty="0">
              <a:latin typeface="+mn-ea"/>
            </a:endParaRPr>
          </a:p>
        </p:txBody>
      </p:sp>
      <p:pic>
        <p:nvPicPr>
          <p:cNvPr id="31" name="図 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23" y="1195485"/>
            <a:ext cx="4141589" cy="2256737"/>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0" y="4263938"/>
            <a:ext cx="9144000" cy="8795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rPr>
              <a:t>銀行口座の入金情報を</a:t>
            </a:r>
            <a:r>
              <a:rPr lang="en-US" altLang="ja-JP" sz="2800" dirty="0">
                <a:latin typeface="メイリオ" panose="020B0604030504040204" pitchFamily="50" charset="-128"/>
                <a:ea typeface="メイリオ" panose="020B0604030504040204" pitchFamily="50" charset="-128"/>
              </a:rPr>
              <a:t>SuperStream-NX</a:t>
            </a:r>
            <a:r>
              <a:rPr lang="ja-JP" altLang="en-US" sz="2800" dirty="0">
                <a:latin typeface="メイリオ" panose="020B0604030504040204" pitchFamily="50" charset="-128"/>
                <a:ea typeface="メイリオ" panose="020B0604030504040204" pitchFamily="50" charset="-128"/>
              </a:rPr>
              <a:t>に連携</a:t>
            </a:r>
            <a:endParaRPr lang="en-US" altLang="ja-JP" sz="2800" dirty="0">
              <a:latin typeface="メイリオ" panose="020B0604030504040204" pitchFamily="50" charset="-128"/>
              <a:ea typeface="メイリオ" panose="020B0604030504040204" pitchFamily="50" charset="-128"/>
            </a:endParaRPr>
          </a:p>
          <a:p>
            <a:pPr algn="ct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複数の銀行口座（法人）の入金情報を取得可能 ～</a:t>
            </a: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solidFill>
                  <a:schemeClr val="bg1"/>
                </a:solidFill>
              </a:rPr>
              <a:t>17</a:t>
            </a:fld>
            <a:endParaRPr kumimoji="1" lang="ja-JP" altLang="en-US" dirty="0">
              <a:solidFill>
                <a:schemeClr val="bg1"/>
              </a:solidFill>
            </a:endParaRPr>
          </a:p>
        </p:txBody>
      </p:sp>
      <p:sp>
        <p:nvSpPr>
          <p:cNvPr id="5" name="フッター プレースホルダー 4"/>
          <p:cNvSpPr>
            <a:spLocks noGrp="1"/>
          </p:cNvSpPr>
          <p:nvPr>
            <p:ph type="ftr" sz="quarter" idx="3"/>
          </p:nvPr>
        </p:nvSpPr>
        <p:spPr/>
        <p:txBody>
          <a:bodyPr/>
          <a:lstStyle/>
          <a:p>
            <a:r>
              <a:rPr lang="en-US" altLang="ja-JP" dirty="0">
                <a:solidFill>
                  <a:schemeClr val="bg1"/>
                </a:solidFill>
              </a:rPr>
              <a:t>©2021  SuperStream Inc. All rights reserved.</a:t>
            </a:r>
            <a:endParaRPr lang="ja-JP" altLang="en-US" dirty="0">
              <a:solidFill>
                <a:schemeClr val="bg1"/>
              </a:solidFill>
            </a:endParaRPr>
          </a:p>
        </p:txBody>
      </p:sp>
      <p:sp>
        <p:nvSpPr>
          <p:cNvPr id="11" name="テキスト ボックス 10"/>
          <p:cNvSpPr txBox="1"/>
          <p:nvPr/>
        </p:nvSpPr>
        <p:spPr>
          <a:xfrm>
            <a:off x="107504" y="951570"/>
            <a:ext cx="1487908" cy="253916"/>
          </a:xfrm>
          <a:prstGeom prst="rect">
            <a:avLst/>
          </a:prstGeom>
          <a:noFill/>
        </p:spPr>
        <p:txBody>
          <a:bodyPr wrap="none" rtlCol="0">
            <a:spAutoFit/>
          </a:bodyPr>
          <a:lstStyle/>
          <a:p>
            <a:r>
              <a:rPr kumimoji="1" lang="ja-JP" altLang="en-US" sz="1050" dirty="0">
                <a:latin typeface="+mn-ea"/>
              </a:rPr>
              <a:t>銀行口座</a:t>
            </a:r>
            <a:r>
              <a:rPr kumimoji="1" lang="en-US" altLang="ja-JP" sz="1050" dirty="0">
                <a:latin typeface="+mn-ea"/>
              </a:rPr>
              <a:t>API</a:t>
            </a:r>
            <a:r>
              <a:rPr kumimoji="1" lang="ja-JP" altLang="en-US" sz="1050" dirty="0">
                <a:latin typeface="+mn-ea"/>
              </a:rPr>
              <a:t>入金一覧</a:t>
            </a:r>
          </a:p>
        </p:txBody>
      </p:sp>
      <p:sp>
        <p:nvSpPr>
          <p:cNvPr id="13" name="テキスト ボックス 12"/>
          <p:cNvSpPr txBox="1"/>
          <p:nvPr/>
        </p:nvSpPr>
        <p:spPr>
          <a:xfrm>
            <a:off x="3015999" y="3865896"/>
            <a:ext cx="1667112" cy="261610"/>
          </a:xfrm>
          <a:prstGeom prst="rect">
            <a:avLst/>
          </a:prstGeom>
          <a:noFill/>
        </p:spPr>
        <p:txBody>
          <a:bodyPr wrap="square" rtlCol="0">
            <a:spAutoFit/>
          </a:bodyPr>
          <a:lstStyle/>
          <a:p>
            <a:r>
              <a:rPr lang="ja-JP" altLang="en-US" sz="1050" dirty="0">
                <a:latin typeface="+mn-ea"/>
              </a:rPr>
              <a:t>入金伝票作成画面</a:t>
            </a:r>
            <a:endParaRPr kumimoji="1" lang="ja-JP" altLang="en-US" sz="1050" dirty="0">
              <a:latin typeface="+mn-ea"/>
            </a:endParaRPr>
          </a:p>
        </p:txBody>
      </p:sp>
      <p:pic>
        <p:nvPicPr>
          <p:cNvPr id="33" name="図 3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07604" y="2452306"/>
            <a:ext cx="3548877" cy="141591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4" name="右カーブ矢印 13"/>
          <p:cNvSpPr/>
          <p:nvPr/>
        </p:nvSpPr>
        <p:spPr>
          <a:xfrm rot="19530242">
            <a:off x="211042" y="3047708"/>
            <a:ext cx="416936" cy="703105"/>
          </a:xfrm>
          <a:prstGeom prst="curv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solidFill>
                <a:schemeClr val="tx1"/>
              </a:solidFill>
            </a:endParaRPr>
          </a:p>
        </p:txBody>
      </p:sp>
      <p:sp>
        <p:nvSpPr>
          <p:cNvPr id="4" name="正方形/長方形 3"/>
          <p:cNvSpPr/>
          <p:nvPr/>
        </p:nvSpPr>
        <p:spPr>
          <a:xfrm>
            <a:off x="4788024" y="3219822"/>
            <a:ext cx="936104" cy="93610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200" dirty="0"/>
              <a:t>各種金融機関</a:t>
            </a:r>
            <a:endParaRPr kumimoji="1" lang="en-US" altLang="ja-JP" sz="1200" dirty="0"/>
          </a:p>
          <a:p>
            <a:pPr algn="ctr"/>
            <a:r>
              <a:rPr kumimoji="1" lang="ja-JP" altLang="en-US" sz="1200" dirty="0"/>
              <a:t>（法人口座）</a:t>
            </a:r>
          </a:p>
        </p:txBody>
      </p:sp>
      <p:sp>
        <p:nvSpPr>
          <p:cNvPr id="37" name="角丸四角形 36"/>
          <p:cNvSpPr/>
          <p:nvPr/>
        </p:nvSpPr>
        <p:spPr>
          <a:xfrm>
            <a:off x="6789509" y="3110337"/>
            <a:ext cx="2246988" cy="1045589"/>
          </a:xfrm>
          <a:prstGeom prst="roundRect">
            <a:avLst>
              <a:gd name="adj" fmla="val 7067"/>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altLang="ja-JP" sz="1350" dirty="0">
              <a:solidFill>
                <a:prstClr val="white"/>
              </a:solidFill>
              <a:latin typeface="メイリオ"/>
              <a:ea typeface="メイリオ"/>
            </a:endParaRPr>
          </a:p>
          <a:p>
            <a:pPr algn="ctr" defTabSz="685800">
              <a:defRPr/>
            </a:pPr>
            <a:endParaRPr lang="en-US" altLang="ja-JP" sz="1350" dirty="0">
              <a:solidFill>
                <a:prstClr val="white"/>
              </a:solidFill>
              <a:latin typeface="メイリオ"/>
              <a:ea typeface="メイリオ"/>
            </a:endParaRPr>
          </a:p>
          <a:p>
            <a:pPr algn="ctr" defTabSz="685800">
              <a:defRPr/>
            </a:pPr>
            <a:endParaRPr lang="en-US" altLang="ja-JP" sz="1350" dirty="0">
              <a:solidFill>
                <a:prstClr val="white"/>
              </a:solidFill>
              <a:latin typeface="メイリオ"/>
              <a:ea typeface="メイリオ"/>
            </a:endParaRPr>
          </a:p>
          <a:p>
            <a:pPr algn="ctr" defTabSz="685800">
              <a:defRPr/>
            </a:pPr>
            <a:endParaRPr lang="en-US" altLang="ja-JP" sz="1350" dirty="0">
              <a:solidFill>
                <a:prstClr val="white"/>
              </a:solidFill>
              <a:latin typeface="メイリオ"/>
              <a:ea typeface="メイリオ"/>
            </a:endParaRPr>
          </a:p>
          <a:p>
            <a:pPr algn="ctr" defTabSz="685800">
              <a:defRPr/>
            </a:pPr>
            <a:endParaRPr lang="ja-JP" altLang="en-US" sz="1350" dirty="0">
              <a:solidFill>
                <a:prstClr val="white"/>
              </a:solidFill>
              <a:latin typeface="メイリオ"/>
              <a:ea typeface="メイリオ"/>
            </a:endParaRPr>
          </a:p>
        </p:txBody>
      </p:sp>
      <p:sp>
        <p:nvSpPr>
          <p:cNvPr id="36" name="右矢印 35"/>
          <p:cNvSpPr/>
          <p:nvPr/>
        </p:nvSpPr>
        <p:spPr>
          <a:xfrm>
            <a:off x="5904148" y="3291830"/>
            <a:ext cx="1602680" cy="432048"/>
          </a:xfrm>
          <a:prstGeom prst="rightArrow">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8" name="正方形/長方形 37"/>
          <p:cNvSpPr/>
          <p:nvPr/>
        </p:nvSpPr>
        <p:spPr>
          <a:xfrm>
            <a:off x="6012160" y="3399842"/>
            <a:ext cx="1584176" cy="278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000" dirty="0"/>
              <a:t>銀行口座</a:t>
            </a:r>
            <a:r>
              <a:rPr lang="en-US" altLang="ja-JP" sz="1000" dirty="0"/>
              <a:t>API</a:t>
            </a:r>
            <a:endParaRPr kumimoji="1" lang="ja-JP" altLang="en-US" sz="1000" dirty="0"/>
          </a:p>
        </p:txBody>
      </p:sp>
      <p:pic>
        <p:nvPicPr>
          <p:cNvPr id="39" name="図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9420" y="3651114"/>
            <a:ext cx="479002" cy="467863"/>
          </a:xfrm>
          <a:prstGeom prst="rect">
            <a:avLst/>
          </a:prstGeom>
        </p:spPr>
      </p:pic>
      <p:sp>
        <p:nvSpPr>
          <p:cNvPr id="40" name="角丸四角形 39"/>
          <p:cNvSpPr/>
          <p:nvPr/>
        </p:nvSpPr>
        <p:spPr>
          <a:xfrm>
            <a:off x="7642431" y="3370176"/>
            <a:ext cx="1269749" cy="309219"/>
          </a:xfrm>
          <a:prstGeom prst="roundRect">
            <a:avLst/>
          </a:prstGeom>
          <a:solidFill>
            <a:schemeClr val="tx2"/>
          </a:solidFill>
          <a:ln>
            <a:solidFill>
              <a:schemeClr val="tx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ja-JP" b="1" dirty="0"/>
              <a:t>AR</a:t>
            </a:r>
            <a:r>
              <a:rPr lang="ja-JP" altLang="en-US" sz="1050" dirty="0"/>
              <a:t>債権管理</a:t>
            </a:r>
          </a:p>
        </p:txBody>
      </p:sp>
      <p:sp>
        <p:nvSpPr>
          <p:cNvPr id="41" name="テキスト ボックス 40"/>
          <p:cNvSpPr txBox="1"/>
          <p:nvPr/>
        </p:nvSpPr>
        <p:spPr>
          <a:xfrm>
            <a:off x="7666596" y="3721738"/>
            <a:ext cx="1492716" cy="415498"/>
          </a:xfrm>
          <a:prstGeom prst="rect">
            <a:avLst/>
          </a:prstGeom>
          <a:noFill/>
        </p:spPr>
        <p:txBody>
          <a:bodyPr wrap="none" rtlCol="0">
            <a:spAutoFit/>
          </a:bodyPr>
          <a:lstStyle/>
          <a:p>
            <a:pPr defTabSz="685800">
              <a:defRPr/>
            </a:pPr>
            <a:r>
              <a:rPr lang="ja-JP" altLang="en-US" sz="1050" b="1" dirty="0">
                <a:solidFill>
                  <a:schemeClr val="bg1"/>
                </a:solidFill>
                <a:latin typeface="メイリオ"/>
                <a:ea typeface="メイリオ"/>
              </a:rPr>
              <a:t>②消込処理対応</a:t>
            </a:r>
            <a:endParaRPr lang="en-US" altLang="ja-JP" sz="1050" b="1" dirty="0">
              <a:solidFill>
                <a:schemeClr val="bg1"/>
              </a:solidFill>
              <a:latin typeface="メイリオ"/>
              <a:ea typeface="メイリオ"/>
            </a:endParaRPr>
          </a:p>
          <a:p>
            <a:pPr defTabSz="685800">
              <a:defRPr/>
            </a:pPr>
            <a:r>
              <a:rPr lang="ja-JP" altLang="en-US" sz="1050" b="1" dirty="0">
                <a:solidFill>
                  <a:schemeClr val="bg1"/>
                </a:solidFill>
                <a:latin typeface="メイリオ"/>
                <a:ea typeface="メイリオ"/>
              </a:rPr>
              <a:t>（</a:t>
            </a:r>
            <a:r>
              <a:rPr lang="en-US" altLang="ja-JP" sz="1050" b="1" dirty="0">
                <a:solidFill>
                  <a:schemeClr val="bg1"/>
                </a:solidFill>
                <a:latin typeface="メイリオ"/>
                <a:ea typeface="メイリオ"/>
              </a:rPr>
              <a:t>2022</a:t>
            </a:r>
            <a:r>
              <a:rPr lang="ja-JP" altLang="en-US" sz="1050" b="1" dirty="0">
                <a:solidFill>
                  <a:schemeClr val="bg1"/>
                </a:solidFill>
                <a:latin typeface="メイリオ"/>
                <a:ea typeface="メイリオ"/>
              </a:rPr>
              <a:t>年対応予定）</a:t>
            </a:r>
          </a:p>
        </p:txBody>
      </p:sp>
      <p:sp>
        <p:nvSpPr>
          <p:cNvPr id="42" name="テキスト ボックス 41"/>
          <p:cNvSpPr txBox="1"/>
          <p:nvPr/>
        </p:nvSpPr>
        <p:spPr>
          <a:xfrm>
            <a:off x="5945210" y="3907046"/>
            <a:ext cx="800219" cy="253916"/>
          </a:xfrm>
          <a:prstGeom prst="rect">
            <a:avLst/>
          </a:prstGeom>
          <a:noFill/>
        </p:spPr>
        <p:txBody>
          <a:bodyPr wrap="none" rtlCol="0">
            <a:spAutoFit/>
          </a:bodyPr>
          <a:lstStyle/>
          <a:p>
            <a:pPr defTabSz="685800">
              <a:defRPr/>
            </a:pPr>
            <a:r>
              <a:rPr lang="en-US" altLang="ja-JP" sz="1050" b="1" dirty="0">
                <a:solidFill>
                  <a:schemeClr val="bg1"/>
                </a:solidFill>
                <a:latin typeface="メイリオ"/>
                <a:ea typeface="メイリオ"/>
              </a:rPr>
              <a:t>MT LINK</a:t>
            </a:r>
          </a:p>
        </p:txBody>
      </p:sp>
      <p:sp>
        <p:nvSpPr>
          <p:cNvPr id="43" name="テキスト ボックス 42"/>
          <p:cNvSpPr txBox="1"/>
          <p:nvPr/>
        </p:nvSpPr>
        <p:spPr>
          <a:xfrm>
            <a:off x="6800113" y="3138629"/>
            <a:ext cx="1127232" cy="253916"/>
          </a:xfrm>
          <a:prstGeom prst="rect">
            <a:avLst/>
          </a:prstGeom>
          <a:noFill/>
        </p:spPr>
        <p:txBody>
          <a:bodyPr wrap="none" rtlCol="0">
            <a:spAutoFit/>
          </a:bodyPr>
          <a:lstStyle/>
          <a:p>
            <a:pPr defTabSz="685800">
              <a:defRPr/>
            </a:pPr>
            <a:r>
              <a:rPr lang="ja-JP" altLang="en-US" sz="1050" b="1" dirty="0">
                <a:solidFill>
                  <a:srgbClr val="FF0000"/>
                </a:solidFill>
                <a:latin typeface="メイリオ"/>
                <a:ea typeface="メイリオ"/>
              </a:rPr>
              <a:t>入金データ連携</a:t>
            </a:r>
            <a:endParaRPr lang="en-US" altLang="ja-JP" sz="1050" b="1" dirty="0">
              <a:solidFill>
                <a:srgbClr val="FF0000"/>
              </a:solidFill>
              <a:latin typeface="メイリオ"/>
              <a:ea typeface="メイリオ"/>
            </a:endParaRPr>
          </a:p>
        </p:txBody>
      </p:sp>
      <p:pic>
        <p:nvPicPr>
          <p:cNvPr id="24" name="図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8243" y="951570"/>
            <a:ext cx="2196245" cy="513449"/>
          </a:xfrm>
          <a:prstGeom prst="rect">
            <a:avLst/>
          </a:prstGeom>
        </p:spPr>
      </p:pic>
      <p:sp>
        <p:nvSpPr>
          <p:cNvPr id="25" name="テキスト ボックス 24"/>
          <p:cNvSpPr txBox="1"/>
          <p:nvPr/>
        </p:nvSpPr>
        <p:spPr>
          <a:xfrm>
            <a:off x="6340786" y="1059582"/>
            <a:ext cx="391454" cy="400110"/>
          </a:xfrm>
          <a:prstGeom prst="rect">
            <a:avLst/>
          </a:prstGeom>
          <a:noFill/>
        </p:spPr>
        <p:txBody>
          <a:bodyPr wrap="none" rtlCol="0">
            <a:spAutoFit/>
          </a:bodyPr>
          <a:lstStyle/>
          <a:p>
            <a:r>
              <a:rPr lang="en-US" altLang="ja-JP" sz="2000" dirty="0"/>
              <a:t>×</a:t>
            </a:r>
            <a:endParaRPr kumimoji="1" lang="ja-JP" altLang="en-US" sz="2000" dirty="0"/>
          </a:p>
        </p:txBody>
      </p:sp>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63988" y="987574"/>
            <a:ext cx="2052442" cy="515696"/>
          </a:xfrm>
          <a:prstGeom prst="rect">
            <a:avLst/>
          </a:prstGeom>
        </p:spPr>
      </p:pic>
      <p:sp>
        <p:nvSpPr>
          <p:cNvPr id="28" name="タイトル 3"/>
          <p:cNvSpPr txBox="1">
            <a:spLocks/>
          </p:cNvSpPr>
          <p:nvPr/>
        </p:nvSpPr>
        <p:spPr>
          <a:xfrm>
            <a:off x="360000" y="87475"/>
            <a:ext cx="6480252" cy="648072"/>
          </a:xfrm>
          <a:prstGeom prst="rect">
            <a:avLst/>
          </a:prstGeom>
        </p:spPr>
        <p:txBody>
          <a:bodyPr lIns="0" tIns="0" rIns="0" bIns="0" anchor="ctr"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latin typeface="+mn-ea"/>
                <a:ea typeface="+mn-ea"/>
              </a:rPr>
              <a:t>SuperStream-NX</a:t>
            </a:r>
            <a:r>
              <a:rPr lang="ja-JP" altLang="en-US" sz="2400" dirty="0">
                <a:latin typeface="+mn-ea"/>
                <a:ea typeface="+mn-ea"/>
              </a:rPr>
              <a:t> オプション製品</a:t>
            </a:r>
            <a:endParaRPr lang="en-US" altLang="ja-JP" sz="2400" dirty="0">
              <a:latin typeface="+mn-ea"/>
              <a:ea typeface="+mn-ea"/>
            </a:endParaRPr>
          </a:p>
          <a:p>
            <a:r>
              <a:rPr lang="ja-JP" altLang="en-US" dirty="0">
                <a:latin typeface="+mn-ea"/>
                <a:ea typeface="+mn-ea"/>
              </a:rPr>
              <a:t>新製品②：</a:t>
            </a:r>
            <a:r>
              <a:rPr lang="en-US" altLang="ja-JP" dirty="0">
                <a:latin typeface="+mn-ea"/>
                <a:ea typeface="+mn-ea"/>
              </a:rPr>
              <a:t>SuperStream-NX </a:t>
            </a:r>
            <a:r>
              <a:rPr lang="ja-JP" altLang="en-US" dirty="0">
                <a:latin typeface="+mn-ea"/>
                <a:ea typeface="+mn-ea"/>
              </a:rPr>
              <a:t>銀行口座</a:t>
            </a:r>
            <a:r>
              <a:rPr lang="en-US" altLang="ja-JP" dirty="0">
                <a:latin typeface="+mn-ea"/>
                <a:ea typeface="+mn-ea"/>
              </a:rPr>
              <a:t>API</a:t>
            </a:r>
          </a:p>
        </p:txBody>
      </p:sp>
    </p:spTree>
    <p:extLst>
      <p:ext uri="{BB962C8B-B14F-4D97-AF65-F5344CB8AC3E}">
        <p14:creationId xmlns:p14="http://schemas.microsoft.com/office/powerpoint/2010/main" val="116682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7" name="タイトル 3"/>
          <p:cNvSpPr txBox="1">
            <a:spLocks/>
          </p:cNvSpPr>
          <p:nvPr/>
        </p:nvSpPr>
        <p:spPr>
          <a:xfrm>
            <a:off x="360000" y="87475"/>
            <a:ext cx="6480252" cy="648072"/>
          </a:xfrm>
          <a:prstGeom prst="rect">
            <a:avLst/>
          </a:prstGeom>
        </p:spPr>
        <p:txBody>
          <a:bodyPr lIns="0" tIns="0" rIns="0" bIns="0" anchor="ctr"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latin typeface="+mn-ea"/>
                <a:ea typeface="+mn-ea"/>
              </a:rPr>
              <a:t>SuperStream-NX</a:t>
            </a:r>
            <a:r>
              <a:rPr lang="ja-JP" altLang="en-US" sz="2400" dirty="0">
                <a:latin typeface="+mn-ea"/>
                <a:ea typeface="+mn-ea"/>
              </a:rPr>
              <a:t> オプション製品</a:t>
            </a:r>
            <a:endParaRPr lang="en-US" altLang="ja-JP" sz="2400" dirty="0">
              <a:latin typeface="+mn-ea"/>
              <a:ea typeface="+mn-ea"/>
            </a:endParaRPr>
          </a:p>
          <a:p>
            <a:r>
              <a:rPr lang="ja-JP" altLang="en-US" dirty="0">
                <a:latin typeface="+mn-ea"/>
                <a:ea typeface="+mn-ea"/>
              </a:rPr>
              <a:t>新製品②：</a:t>
            </a:r>
            <a:r>
              <a:rPr lang="en-US" altLang="ja-JP" dirty="0">
                <a:latin typeface="+mn-ea"/>
                <a:ea typeface="+mn-ea"/>
              </a:rPr>
              <a:t>SuperStream-NX </a:t>
            </a:r>
            <a:r>
              <a:rPr lang="ja-JP" altLang="en-US" dirty="0">
                <a:latin typeface="+mn-ea"/>
                <a:ea typeface="+mn-ea"/>
              </a:rPr>
              <a:t>銀行口座</a:t>
            </a:r>
            <a:r>
              <a:rPr lang="en-US" altLang="ja-JP" dirty="0">
                <a:latin typeface="+mn-ea"/>
                <a:ea typeface="+mn-ea"/>
              </a:rPr>
              <a:t>API</a:t>
            </a:r>
          </a:p>
        </p:txBody>
      </p:sp>
      <p:sp>
        <p:nvSpPr>
          <p:cNvPr id="9" name="テキスト プレースホルダー 2"/>
          <p:cNvSpPr txBox="1">
            <a:spLocks/>
          </p:cNvSpPr>
          <p:nvPr/>
        </p:nvSpPr>
        <p:spPr>
          <a:xfrm>
            <a:off x="360000" y="943894"/>
            <a:ext cx="6495681" cy="237236"/>
          </a:xfrm>
          <a:prstGeom prst="rect">
            <a:avLst/>
          </a:prstGeom>
        </p:spPr>
        <p:txBody>
          <a:bodyPr lIns="0" tIns="0" rIns="0" bIns="0"/>
          <a:lstStyle>
            <a:lvl1pPr marL="285750" indent="-285750" algn="l" defTabSz="914400" rtl="0" eaLnBrk="1" latinLnBrk="0" hangingPunct="1">
              <a:lnSpc>
                <a:spcPct val="100000"/>
              </a:lnSpc>
              <a:spcBef>
                <a:spcPts val="0"/>
              </a:spcBef>
              <a:buClr>
                <a:schemeClr val="accent1"/>
              </a:buClr>
              <a:buFont typeface="Wingdings" panose="05000000000000000000" pitchFamily="2" charset="2"/>
              <a:buChar char="n"/>
              <a:defRPr kumimoji="1" sz="2400" kern="1200">
                <a:solidFill>
                  <a:schemeClr val="tx1"/>
                </a:solidFill>
                <a:latin typeface="+mn-ea"/>
                <a:ea typeface="+mn-ea"/>
                <a:cs typeface="+mn-cs"/>
              </a:defRPr>
            </a:lvl1pPr>
            <a:lvl2pPr marL="742950" indent="-285750" algn="l" defTabSz="914400" rtl="0" eaLnBrk="1" latinLnBrk="0" hangingPunct="1">
              <a:spcBef>
                <a:spcPct val="20000"/>
              </a:spcBef>
              <a:buClr>
                <a:srgbClr val="00B0F0"/>
              </a:buClr>
              <a:buFont typeface="Wingdings" panose="05000000000000000000" pitchFamily="2" charset="2"/>
              <a:buChar char="Ø"/>
              <a:defRPr kumimoji="1" sz="20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350" b="1" dirty="0"/>
              <a:t>■ 提供価格</a:t>
            </a:r>
            <a:endParaRPr lang="en-US" altLang="ja-JP" sz="1350" b="1" dirty="0"/>
          </a:p>
        </p:txBody>
      </p:sp>
      <p:graphicFrame>
        <p:nvGraphicFramePr>
          <p:cNvPr id="11" name="表 10"/>
          <p:cNvGraphicFramePr>
            <a:graphicFrameLocks noGrp="1"/>
          </p:cNvGraphicFramePr>
          <p:nvPr/>
        </p:nvGraphicFramePr>
        <p:xfrm>
          <a:off x="365986" y="1248853"/>
          <a:ext cx="8418014" cy="1248035"/>
        </p:xfrm>
        <a:graphic>
          <a:graphicData uri="http://schemas.openxmlformats.org/drawingml/2006/table">
            <a:tbl>
              <a:tblPr firstRow="1" bandRow="1">
                <a:tableStyleId>{21E4AEA4-8DFA-4A89-87EB-49C32662AFE0}</a:tableStyleId>
              </a:tblPr>
              <a:tblGrid>
                <a:gridCol w="2189790">
                  <a:extLst>
                    <a:ext uri="{9D8B030D-6E8A-4147-A177-3AD203B41FA5}">
                      <a16:colId xmlns:a16="http://schemas.microsoft.com/office/drawing/2014/main" val="3425974140"/>
                    </a:ext>
                  </a:extLst>
                </a:gridCol>
                <a:gridCol w="1368152">
                  <a:extLst>
                    <a:ext uri="{9D8B030D-6E8A-4147-A177-3AD203B41FA5}">
                      <a16:colId xmlns:a16="http://schemas.microsoft.com/office/drawing/2014/main" val="3903397537"/>
                    </a:ext>
                  </a:extLst>
                </a:gridCol>
                <a:gridCol w="1548172">
                  <a:extLst>
                    <a:ext uri="{9D8B030D-6E8A-4147-A177-3AD203B41FA5}">
                      <a16:colId xmlns:a16="http://schemas.microsoft.com/office/drawing/2014/main" val="3323255692"/>
                    </a:ext>
                  </a:extLst>
                </a:gridCol>
                <a:gridCol w="1944216">
                  <a:extLst>
                    <a:ext uri="{9D8B030D-6E8A-4147-A177-3AD203B41FA5}">
                      <a16:colId xmlns:a16="http://schemas.microsoft.com/office/drawing/2014/main" val="876697420"/>
                    </a:ext>
                  </a:extLst>
                </a:gridCol>
                <a:gridCol w="1367684">
                  <a:extLst>
                    <a:ext uri="{9D8B030D-6E8A-4147-A177-3AD203B41FA5}">
                      <a16:colId xmlns:a16="http://schemas.microsoft.com/office/drawing/2014/main" val="3660159326"/>
                    </a:ext>
                  </a:extLst>
                </a:gridCol>
              </a:tblGrid>
              <a:tr h="386793">
                <a:tc>
                  <a:txBody>
                    <a:bodyPr/>
                    <a:lstStyle>
                      <a:defPPr>
                        <a:defRPr lang="ja-JP"/>
                      </a:defPPr>
                      <a:lvl1pPr marL="0" algn="l" defTabSz="914400" rtl="0" eaLnBrk="1" latinLnBrk="0" hangingPunct="1">
                        <a:defRPr kumimoji="1" sz="1800" kern="1200">
                          <a:solidFill>
                            <a:schemeClr val="tx1"/>
                          </a:solidFill>
                          <a:latin typeface="Corbel"/>
                        </a:defRPr>
                      </a:lvl1pPr>
                      <a:lvl2pPr marL="457200" algn="l" defTabSz="914400" rtl="0" eaLnBrk="1" latinLnBrk="0" hangingPunct="1">
                        <a:defRPr kumimoji="1" sz="1800" kern="1200">
                          <a:solidFill>
                            <a:schemeClr val="tx1"/>
                          </a:solidFill>
                          <a:latin typeface="Corbel"/>
                        </a:defRPr>
                      </a:lvl2pPr>
                      <a:lvl3pPr marL="914400" algn="l" defTabSz="914400" rtl="0" eaLnBrk="1" latinLnBrk="0" hangingPunct="1">
                        <a:defRPr kumimoji="1" sz="1800" kern="1200">
                          <a:solidFill>
                            <a:schemeClr val="tx1"/>
                          </a:solidFill>
                          <a:latin typeface="Corbel"/>
                        </a:defRPr>
                      </a:lvl3pPr>
                      <a:lvl4pPr marL="1371600" algn="l" defTabSz="914400" rtl="0" eaLnBrk="1" latinLnBrk="0" hangingPunct="1">
                        <a:defRPr kumimoji="1" sz="1800" kern="1200">
                          <a:solidFill>
                            <a:schemeClr val="tx1"/>
                          </a:solidFill>
                          <a:latin typeface="Corbel"/>
                        </a:defRPr>
                      </a:lvl4pPr>
                      <a:lvl5pPr marL="1828800" algn="l" defTabSz="914400" rtl="0" eaLnBrk="1" latinLnBrk="0" hangingPunct="1">
                        <a:defRPr kumimoji="1" sz="1800" kern="1200">
                          <a:solidFill>
                            <a:schemeClr val="tx1"/>
                          </a:solidFill>
                          <a:latin typeface="Corbel"/>
                        </a:defRPr>
                      </a:lvl5pPr>
                      <a:lvl6pPr marL="2286000" algn="l" defTabSz="914400" rtl="0" eaLnBrk="1" latinLnBrk="0" hangingPunct="1">
                        <a:defRPr kumimoji="1" sz="1800" kern="1200">
                          <a:solidFill>
                            <a:schemeClr val="tx1"/>
                          </a:solidFill>
                          <a:latin typeface="Corbel"/>
                        </a:defRPr>
                      </a:lvl6pPr>
                      <a:lvl7pPr marL="2743200" algn="l" defTabSz="914400" rtl="0" eaLnBrk="1" latinLnBrk="0" hangingPunct="1">
                        <a:defRPr kumimoji="1" sz="1800" kern="1200">
                          <a:solidFill>
                            <a:schemeClr val="tx1"/>
                          </a:solidFill>
                          <a:latin typeface="Corbel"/>
                        </a:defRPr>
                      </a:lvl7pPr>
                      <a:lvl8pPr marL="3200400" algn="l" defTabSz="914400" rtl="0" eaLnBrk="1" latinLnBrk="0" hangingPunct="1">
                        <a:defRPr kumimoji="1" sz="1800" kern="1200">
                          <a:solidFill>
                            <a:schemeClr val="tx1"/>
                          </a:solidFill>
                          <a:latin typeface="Corbel"/>
                        </a:defRPr>
                      </a:lvl8pPr>
                      <a:lvl9pPr marL="3657600" algn="l" defTabSz="914400" rtl="0" eaLnBrk="1" latinLnBrk="0" hangingPunct="1">
                        <a:defRPr kumimoji="1" sz="1800" kern="1200">
                          <a:solidFill>
                            <a:schemeClr val="tx1"/>
                          </a:solidFill>
                          <a:latin typeface="Corbel"/>
                        </a:defRPr>
                      </a:lvl9pPr>
                    </a:lstStyle>
                    <a:p>
                      <a:pPr marL="0" marR="0" lvl="0" indent="0" algn="ctr" defTabSz="914400" rtl="0" eaLnBrk="1" fontAlgn="base" latinLnBrk="0" hangingPunct="1">
                        <a:lnSpc>
                          <a:spcPct val="100000"/>
                        </a:lnSpc>
                        <a:spcBef>
                          <a:spcPts val="500"/>
                        </a:spcBef>
                        <a:spcAft>
                          <a:spcPct val="0"/>
                        </a:spcAft>
                        <a:buClrTx/>
                        <a:buSzTx/>
                        <a:buFontTx/>
                        <a:buNone/>
                        <a:tabLst/>
                      </a:pPr>
                      <a:r>
                        <a:rPr kumimoji="1" lang="ja-JP" altLang="en-US" sz="1200" b="1"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種類</a:t>
                      </a:r>
                      <a:endParaRPr kumimoji="1" lang="ja-JP" sz="1200" b="1"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txBody>
                  <a:tcPr marL="72000" marR="72000" marT="36000" marB="0" anchor="ctr" horzOverflow="overflow"/>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1" lang="ja-JP" altLang="en-US" sz="1200" b="1"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単位</a:t>
                      </a:r>
                      <a:endParaRPr kumimoji="1" lang="ja-JP" sz="1200" b="1"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txBody>
                  <a:tcPr marL="72000" marR="72000" marT="36000" marB="0" anchor="ctr" horzOverflow="overflow"/>
                </a:tc>
                <a:tc>
                  <a:txBody>
                    <a:bodyPr/>
                    <a:lstStyle>
                      <a:defPPr>
                        <a:defRPr lang="ja-JP"/>
                      </a:defPPr>
                      <a:lvl1pPr marL="0" algn="l" defTabSz="914400" rtl="0" eaLnBrk="1" latinLnBrk="0" hangingPunct="1">
                        <a:defRPr kumimoji="1" sz="1800" kern="1200">
                          <a:solidFill>
                            <a:schemeClr val="tx1"/>
                          </a:solidFill>
                          <a:latin typeface="Corbel"/>
                        </a:defRPr>
                      </a:lvl1pPr>
                      <a:lvl2pPr marL="457200" algn="l" defTabSz="914400" rtl="0" eaLnBrk="1" latinLnBrk="0" hangingPunct="1">
                        <a:defRPr kumimoji="1" sz="1800" kern="1200">
                          <a:solidFill>
                            <a:schemeClr val="tx1"/>
                          </a:solidFill>
                          <a:latin typeface="Corbel"/>
                        </a:defRPr>
                      </a:lvl2pPr>
                      <a:lvl3pPr marL="914400" algn="l" defTabSz="914400" rtl="0" eaLnBrk="1" latinLnBrk="0" hangingPunct="1">
                        <a:defRPr kumimoji="1" sz="1800" kern="1200">
                          <a:solidFill>
                            <a:schemeClr val="tx1"/>
                          </a:solidFill>
                          <a:latin typeface="Corbel"/>
                        </a:defRPr>
                      </a:lvl3pPr>
                      <a:lvl4pPr marL="1371600" algn="l" defTabSz="914400" rtl="0" eaLnBrk="1" latinLnBrk="0" hangingPunct="1">
                        <a:defRPr kumimoji="1" sz="1800" kern="1200">
                          <a:solidFill>
                            <a:schemeClr val="tx1"/>
                          </a:solidFill>
                          <a:latin typeface="Corbel"/>
                        </a:defRPr>
                      </a:lvl4pPr>
                      <a:lvl5pPr marL="1828800" algn="l" defTabSz="914400" rtl="0" eaLnBrk="1" latinLnBrk="0" hangingPunct="1">
                        <a:defRPr kumimoji="1" sz="1800" kern="1200">
                          <a:solidFill>
                            <a:schemeClr val="tx1"/>
                          </a:solidFill>
                          <a:latin typeface="Corbel"/>
                        </a:defRPr>
                      </a:lvl5pPr>
                      <a:lvl6pPr marL="2286000" algn="l" defTabSz="914400" rtl="0" eaLnBrk="1" latinLnBrk="0" hangingPunct="1">
                        <a:defRPr kumimoji="1" sz="1800" kern="1200">
                          <a:solidFill>
                            <a:schemeClr val="tx1"/>
                          </a:solidFill>
                          <a:latin typeface="Corbel"/>
                        </a:defRPr>
                      </a:lvl6pPr>
                      <a:lvl7pPr marL="2743200" algn="l" defTabSz="914400" rtl="0" eaLnBrk="1" latinLnBrk="0" hangingPunct="1">
                        <a:defRPr kumimoji="1" sz="1800" kern="1200">
                          <a:solidFill>
                            <a:schemeClr val="tx1"/>
                          </a:solidFill>
                          <a:latin typeface="Corbel"/>
                        </a:defRPr>
                      </a:lvl7pPr>
                      <a:lvl8pPr marL="3200400" algn="l" defTabSz="914400" rtl="0" eaLnBrk="1" latinLnBrk="0" hangingPunct="1">
                        <a:defRPr kumimoji="1" sz="1800" kern="1200">
                          <a:solidFill>
                            <a:schemeClr val="tx1"/>
                          </a:solidFill>
                          <a:latin typeface="Corbel"/>
                        </a:defRPr>
                      </a:lvl8pPr>
                      <a:lvl9pPr marL="3657600" algn="l" defTabSz="914400" rtl="0" eaLnBrk="1" latinLnBrk="0" hangingPunct="1">
                        <a:defRPr kumimoji="1" sz="1800" kern="1200">
                          <a:solidFill>
                            <a:schemeClr val="tx1"/>
                          </a:solidFill>
                          <a:latin typeface="Corbel"/>
                        </a:defRPr>
                      </a:lvl9pPr>
                    </a:lstStyle>
                    <a:p>
                      <a:pPr marL="0" marR="0" lvl="0" indent="0" algn="ctr" defTabSz="914400" rtl="0" eaLnBrk="1" fontAlgn="base" latinLnBrk="0" hangingPunct="1">
                        <a:lnSpc>
                          <a:spcPct val="100000"/>
                        </a:lnSpc>
                        <a:spcBef>
                          <a:spcPts val="500"/>
                        </a:spcBef>
                        <a:spcAft>
                          <a:spcPct val="0"/>
                        </a:spcAft>
                        <a:buClrTx/>
                        <a:buSzTx/>
                        <a:buFontTx/>
                        <a:buNone/>
                        <a:tabLst/>
                      </a:pPr>
                      <a:r>
                        <a:rPr kumimoji="1" lang="ja-JP" altLang="en-US" sz="1200" b="1"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年額利用料定価</a:t>
                      </a:r>
                      <a:endParaRPr kumimoji="1" lang="ja-JP" altLang="ja-JP" sz="1200" b="1"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txBody>
                  <a:tcPr marL="72000" marR="72000" marT="36000" marB="0" anchor="ctr" horzOverflow="overflow"/>
                </a:tc>
                <a:tc>
                  <a:txBody>
                    <a:bodyPr/>
                    <a:lstStyle/>
                    <a:p>
                      <a:pPr marL="0" marR="0" lvl="0" indent="0" algn="ctr" defTabSz="914400" rtl="0" eaLnBrk="1" fontAlgn="base" latinLnBrk="0" hangingPunct="1">
                        <a:lnSpc>
                          <a:spcPct val="100000"/>
                        </a:lnSpc>
                        <a:spcBef>
                          <a:spcPts val="500"/>
                        </a:spcBef>
                        <a:spcAft>
                          <a:spcPct val="0"/>
                        </a:spcAft>
                        <a:buClrTx/>
                        <a:buSzTx/>
                        <a:buFontTx/>
                        <a:buNone/>
                        <a:tabLst/>
                      </a:pPr>
                      <a:r>
                        <a:rPr kumimoji="1" lang="ja-JP" altLang="en-US" sz="1200" b="1" i="0" u="none" strike="noStrike" cap="none" normalizeH="0" baseline="0">
                          <a:ln>
                            <a:noFill/>
                          </a:ln>
                          <a:solidFill>
                            <a:schemeClr val="bg1"/>
                          </a:solidFill>
                          <a:effectLst/>
                          <a:latin typeface="メイリオ" pitchFamily="50" charset="-128"/>
                          <a:ea typeface="メイリオ" pitchFamily="50" charset="-128"/>
                          <a:cs typeface="メイリオ" pitchFamily="50" charset="-128"/>
                        </a:rPr>
                        <a:t>パートナー様提供価格</a:t>
                      </a:r>
                      <a:endParaRPr kumimoji="1" lang="ja-JP" altLang="ja-JP" sz="1200" b="1" i="0" u="none" strike="noStrike" cap="none" normalizeH="0" baseline="0">
                        <a:ln>
                          <a:noFill/>
                        </a:ln>
                        <a:solidFill>
                          <a:schemeClr val="bg1"/>
                        </a:solidFill>
                        <a:effectLst/>
                        <a:latin typeface="メイリオ" pitchFamily="50" charset="-128"/>
                        <a:ea typeface="メイリオ" pitchFamily="50" charset="-128"/>
                        <a:cs typeface="メイリオ" pitchFamily="50" charset="-128"/>
                      </a:endParaRPr>
                    </a:p>
                  </a:txBody>
                  <a:tcPr marL="72000" marR="72000" marT="36000" marB="0" anchor="ctr" horzOverflow="overflow"/>
                </a:tc>
                <a:tc>
                  <a:txBody>
                    <a:bodyPr/>
                    <a:lstStyle/>
                    <a:p>
                      <a:pPr algn="ctr"/>
                      <a:r>
                        <a:rPr lang="ja-JP" altLang="en-US" sz="1200" dirty="0"/>
                        <a:t>備考</a:t>
                      </a:r>
                    </a:p>
                  </a:txBody>
                  <a:tcPr marL="7303" marR="7303" marT="7303" marB="0" anchor="ctr"/>
                </a:tc>
                <a:extLst>
                  <a:ext uri="{0D108BD9-81ED-4DB2-BD59-A6C34878D82A}">
                    <a16:rowId xmlns:a16="http://schemas.microsoft.com/office/drawing/2014/main" val="561765511"/>
                  </a:ext>
                </a:extLst>
              </a:tr>
              <a:tr h="430621">
                <a:tc>
                  <a:txBody>
                    <a:bodyPr/>
                    <a:lstStyle/>
                    <a:p>
                      <a:pPr algn="l" fontAlgn="ctr"/>
                      <a:r>
                        <a:rPr kumimoji="1" lang="ja-JP" altLang="en-US" sz="1200" b="0" kern="1200" dirty="0">
                          <a:solidFill>
                            <a:schemeClr val="dk1"/>
                          </a:solidFill>
                          <a:latin typeface="+mn-lt"/>
                          <a:ea typeface="+mn-ea"/>
                          <a:cs typeface="+mn-cs"/>
                        </a:rPr>
                        <a:t> 年間利用ライセンス</a:t>
                      </a:r>
                      <a:endParaRPr lang="ja-JP" altLang="en-US" sz="1200" b="0" i="0" u="none" strike="noStrike" dirty="0">
                        <a:latin typeface="メイリオ" pitchFamily="50" charset="-128"/>
                        <a:ea typeface="メイリオ" pitchFamily="50" charset="-128"/>
                        <a:cs typeface="メイリオ" pitchFamily="50" charset="-128"/>
                      </a:endParaRPr>
                    </a:p>
                  </a:txBody>
                  <a:tcPr marL="36000" marR="36000" marT="12700" marB="0" anchor="ctr"/>
                </a:tc>
                <a:tc>
                  <a:txBody>
                    <a:bodyPr/>
                    <a:lstStyle/>
                    <a:p>
                      <a:pPr algn="ctr" fontAlgn="ctr"/>
                      <a:r>
                        <a:rPr lang="ja-JP" altLang="en-US" sz="1200" b="0" i="0" u="none" strike="noStrike">
                          <a:solidFill>
                            <a:srgbClr val="000000"/>
                          </a:solidFill>
                          <a:effectLst/>
                          <a:latin typeface="+mj-lt"/>
                          <a:ea typeface="Meiryo UI" panose="020B0604030504040204" pitchFamily="50" charset="-128"/>
                        </a:rPr>
                        <a:t>基本会社</a:t>
                      </a:r>
                      <a:endParaRPr lang="en-US" altLang="ja-JP" sz="1200" b="0" i="0" u="none" strike="noStrike">
                        <a:solidFill>
                          <a:srgbClr val="000000"/>
                        </a:solidFill>
                        <a:effectLst/>
                        <a:latin typeface="+mj-lt"/>
                        <a:ea typeface="Meiryo UI" panose="020B0604030504040204" pitchFamily="50" charset="-128"/>
                      </a:endParaRPr>
                    </a:p>
                  </a:txBody>
                  <a:tcPr marL="6350" marR="6350" marT="6350" marB="0" anchor="ctr"/>
                </a:tc>
                <a:tc>
                  <a:txBody>
                    <a:bodyPr/>
                    <a:lstStyle/>
                    <a:p>
                      <a:pPr algn="r" fontAlgn="ctr"/>
                      <a:r>
                        <a:rPr lang="en-US" altLang="ja-JP" sz="1200" b="0" i="0" u="none" strike="noStrike" dirty="0">
                          <a:solidFill>
                            <a:srgbClr val="000000"/>
                          </a:solidFill>
                          <a:effectLst/>
                          <a:latin typeface="+mj-lt"/>
                          <a:ea typeface="Meiryo UI"/>
                        </a:rPr>
                        <a:t>200,000</a:t>
                      </a:r>
                      <a:r>
                        <a:rPr lang="ja-JP" altLang="en-US" sz="1200" b="0" i="0" u="none" strike="noStrike" dirty="0">
                          <a:solidFill>
                            <a:srgbClr val="000000"/>
                          </a:solidFill>
                          <a:effectLst/>
                          <a:latin typeface="+mj-lt"/>
                          <a:ea typeface="Meiryo UI"/>
                        </a:rPr>
                        <a:t>円</a:t>
                      </a:r>
                      <a:endParaRPr lang="en-US" altLang="ja-JP" sz="1200" b="0" i="0" u="none" strike="noStrike" dirty="0">
                        <a:solidFill>
                          <a:srgbClr val="000000"/>
                        </a:solidFill>
                        <a:effectLst/>
                        <a:latin typeface="+mj-lt"/>
                        <a:ea typeface="Meiryo UI" panose="020B0604030504040204" pitchFamily="50" charset="-128"/>
                      </a:endParaRPr>
                    </a:p>
                  </a:txBody>
                  <a:tcPr marL="6350" marR="36000" marT="6350" marB="0" anchor="ctr"/>
                </a:tc>
                <a:tc>
                  <a:txBody>
                    <a:bodyPr/>
                    <a:lstStyle/>
                    <a:p>
                      <a:pPr algn="r"/>
                      <a:r>
                        <a:rPr lang="en-US" altLang="ja-JP" sz="1200" b="0" i="0" u="none" strike="noStrike" kern="1200" baseline="0" dirty="0">
                          <a:solidFill>
                            <a:schemeClr val="dk1"/>
                          </a:solidFill>
                          <a:latin typeface="+mn-ea"/>
                          <a:ea typeface="+mn-ea"/>
                          <a:cs typeface="+mn-cs"/>
                        </a:rPr>
                        <a:t>140,000</a:t>
                      </a:r>
                      <a:r>
                        <a:rPr lang="ja-JP" altLang="en-US" sz="1200" b="0" i="0" u="none" strike="noStrike" kern="1200" baseline="0" dirty="0">
                          <a:solidFill>
                            <a:schemeClr val="dk1"/>
                          </a:solidFill>
                          <a:latin typeface="+mn-ea"/>
                          <a:ea typeface="+mn-ea"/>
                          <a:cs typeface="+mn-cs"/>
                        </a:rPr>
                        <a:t>円</a:t>
                      </a:r>
                      <a:endParaRPr kumimoji="1" lang="ja-JP" altLang="en-US" sz="1200" b="0" i="0" u="none" strike="noStrike" kern="1200" baseline="0" dirty="0">
                        <a:solidFill>
                          <a:schemeClr val="dk1"/>
                        </a:solidFill>
                        <a:latin typeface="+mn-ea"/>
                        <a:ea typeface="+mn-ea"/>
                        <a:cs typeface="+mn-cs"/>
                      </a:endParaRPr>
                    </a:p>
                  </a:txBody>
                  <a:tcPr marL="36000" marR="36000" marT="12700" marB="0" anchor="ctr"/>
                </a:tc>
                <a:tc>
                  <a:txBody>
                    <a:bodyPr/>
                    <a:lstStyle/>
                    <a:p>
                      <a:endParaRPr lang="ja-JP" altLang="en-US" sz="1200" dirty="0"/>
                    </a:p>
                  </a:txBody>
                  <a:tcPr marL="72000" marR="7303" marT="7303" marB="0" anchor="ctr"/>
                </a:tc>
                <a:extLst>
                  <a:ext uri="{0D108BD9-81ED-4DB2-BD59-A6C34878D82A}">
                    <a16:rowId xmlns:a16="http://schemas.microsoft.com/office/drawing/2014/main" val="2922414331"/>
                  </a:ext>
                </a:extLst>
              </a:tr>
              <a:tr h="430621">
                <a:tc>
                  <a:txBody>
                    <a:bodyPr/>
                    <a:lstStyle/>
                    <a:p>
                      <a:pPr algn="l" fontAlgn="ctr"/>
                      <a:r>
                        <a:rPr lang="ja-JP" altLang="en-US" sz="1200" b="0" i="0" u="none" strike="noStrike">
                          <a:latin typeface="メイリオ" pitchFamily="50" charset="-128"/>
                          <a:ea typeface="メイリオ" pitchFamily="50" charset="-128"/>
                          <a:cs typeface="メイリオ" pitchFamily="50" charset="-128"/>
                        </a:rPr>
                        <a:t> 年間利用</a:t>
                      </a:r>
                      <a:endParaRPr lang="en-US" altLang="ja-JP" sz="1200" b="0" i="0" u="none" strike="noStrike">
                        <a:latin typeface="メイリオ" pitchFamily="50" charset="-128"/>
                        <a:ea typeface="メイリオ" pitchFamily="50" charset="-128"/>
                        <a:cs typeface="メイリオ" pitchFamily="50" charset="-128"/>
                      </a:endParaRPr>
                    </a:p>
                    <a:p>
                      <a:pPr lvl="0" algn="ctr">
                        <a:buNone/>
                      </a:pPr>
                      <a:r>
                        <a:rPr lang="ja-JP" sz="1200" b="0" i="0" u="none" strike="noStrike" noProof="0"/>
                        <a:t>関連会社ライセンス</a:t>
                      </a:r>
                      <a:endParaRPr lang="ja-JP"/>
                    </a:p>
                  </a:txBody>
                  <a:tcPr marL="36000" marR="36000" marT="1270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200" b="0" i="0" u="none" strike="noStrike" kern="1200">
                          <a:solidFill>
                            <a:srgbClr val="000000"/>
                          </a:solidFill>
                          <a:effectLst/>
                          <a:latin typeface="+mn-lt"/>
                          <a:ea typeface="Meiryo UI"/>
                          <a:cs typeface="+mn-cs"/>
                        </a:rPr>
                        <a:t>関連会社</a:t>
                      </a:r>
                      <a:r>
                        <a:rPr kumimoji="1" lang="ja-JP" altLang="en-US" sz="1200" b="0" i="0" u="none" strike="noStrike" kern="1200">
                          <a:solidFill>
                            <a:srgbClr val="000000"/>
                          </a:solidFill>
                          <a:effectLst/>
                          <a:latin typeface="+mn-lt"/>
                          <a:ea typeface="Meiryo UI"/>
                          <a:cs typeface="+mn-cs"/>
                        </a:rPr>
                        <a:t>１社</a:t>
                      </a:r>
                      <a:endParaRPr kumimoji="1" lang="en-US" altLang="ja-JP" sz="1200" b="0" i="0" u="none" strike="noStrike" kern="1200">
                        <a:solidFill>
                          <a:srgbClr val="000000"/>
                        </a:solidFill>
                        <a:effectLst/>
                        <a:latin typeface="+mn-lt"/>
                        <a:ea typeface="Meiryo UI"/>
                        <a:cs typeface="+mn-cs"/>
                      </a:endParaRPr>
                    </a:p>
                  </a:txBody>
                  <a:tcPr marL="6350" marR="6350" marT="6350" marB="0" anchor="ctr"/>
                </a:tc>
                <a:tc>
                  <a:txBody>
                    <a:bodyPr/>
                    <a:lstStyle/>
                    <a:p>
                      <a:pPr algn="r" fontAlgn="ctr"/>
                      <a:r>
                        <a:rPr lang="en-US" altLang="ja-JP" sz="1200" b="0" i="0" u="none" strike="noStrike" dirty="0">
                          <a:solidFill>
                            <a:srgbClr val="000000"/>
                          </a:solidFill>
                          <a:effectLst/>
                          <a:latin typeface="+mj-lt"/>
                          <a:ea typeface="Meiryo UI"/>
                        </a:rPr>
                        <a:t>50,000</a:t>
                      </a:r>
                      <a:r>
                        <a:rPr lang="ja-JP" altLang="en-US" sz="1200" b="0" i="0" u="none" strike="noStrike" dirty="0">
                          <a:solidFill>
                            <a:srgbClr val="000000"/>
                          </a:solidFill>
                          <a:effectLst/>
                          <a:latin typeface="+mj-lt"/>
                          <a:ea typeface="Meiryo UI"/>
                        </a:rPr>
                        <a:t>円</a:t>
                      </a:r>
                      <a:endParaRPr lang="en-US" altLang="ja-JP" sz="1200" b="0" i="0" u="none" strike="noStrike" dirty="0">
                        <a:solidFill>
                          <a:srgbClr val="000000"/>
                        </a:solidFill>
                        <a:effectLst/>
                        <a:latin typeface="+mj-lt"/>
                        <a:ea typeface="Meiryo UI" panose="020B0604030504040204" pitchFamily="50" charset="-128"/>
                      </a:endParaRPr>
                    </a:p>
                  </a:txBody>
                  <a:tcPr marL="6350" marR="36000" marT="6350" marB="0" anchor="ctr"/>
                </a:tc>
                <a:tc>
                  <a:txBody>
                    <a:bodyPr/>
                    <a:lstStyle/>
                    <a:p>
                      <a:pPr algn="r"/>
                      <a:r>
                        <a:rPr lang="en-US" altLang="ja-JP" sz="1200" b="0" i="0" u="none" strike="noStrike" kern="1200" baseline="0" dirty="0">
                          <a:solidFill>
                            <a:schemeClr val="dk1"/>
                          </a:solidFill>
                          <a:latin typeface="+mn-ea"/>
                          <a:ea typeface="+mn-ea"/>
                          <a:cs typeface="+mn-cs"/>
                        </a:rPr>
                        <a:t>35,000</a:t>
                      </a:r>
                      <a:r>
                        <a:rPr lang="ja-JP" altLang="en-US" sz="1200" b="0" i="0" u="none" strike="noStrike" kern="1200" baseline="0" dirty="0">
                          <a:solidFill>
                            <a:schemeClr val="dk1"/>
                          </a:solidFill>
                          <a:latin typeface="+mn-ea"/>
                          <a:ea typeface="+mn-ea"/>
                          <a:cs typeface="+mn-cs"/>
                        </a:rPr>
                        <a:t>円</a:t>
                      </a:r>
                      <a:endParaRPr kumimoji="1" lang="ja-JP" altLang="en-US" sz="1200" b="0" i="0" u="none" strike="noStrike" kern="1200" baseline="0" dirty="0">
                        <a:solidFill>
                          <a:schemeClr val="dk1"/>
                        </a:solidFill>
                        <a:latin typeface="+mn-ea"/>
                        <a:ea typeface="+mn-ea"/>
                        <a:cs typeface="+mn-cs"/>
                      </a:endParaRPr>
                    </a:p>
                  </a:txBody>
                  <a:tcPr marL="36000" marR="36000" marT="12700" marB="0" anchor="ctr"/>
                </a:tc>
                <a:tc>
                  <a:txBody>
                    <a:bodyPr/>
                    <a:lstStyle/>
                    <a:p>
                      <a:endParaRPr lang="ja-JP" altLang="en-US" sz="1200" dirty="0"/>
                    </a:p>
                  </a:txBody>
                  <a:tcPr marL="72000" marR="7303" marT="7303" marB="0" anchor="ctr"/>
                </a:tc>
                <a:extLst>
                  <a:ext uri="{0D108BD9-81ED-4DB2-BD59-A6C34878D82A}">
                    <a16:rowId xmlns:a16="http://schemas.microsoft.com/office/drawing/2014/main" val="988090952"/>
                  </a:ext>
                </a:extLst>
              </a:tr>
            </a:tbl>
          </a:graphicData>
        </a:graphic>
      </p:graphicFrame>
      <p:sp>
        <p:nvSpPr>
          <p:cNvPr id="12" name="正方形/長方形 11"/>
          <p:cNvSpPr/>
          <p:nvPr/>
        </p:nvSpPr>
        <p:spPr>
          <a:xfrm>
            <a:off x="287524" y="2572130"/>
            <a:ext cx="7196388" cy="646331"/>
          </a:xfrm>
          <a:prstGeom prst="rect">
            <a:avLst/>
          </a:prstGeom>
        </p:spPr>
        <p:txBody>
          <a:bodyPr wrap="square" lIns="91440" tIns="45720" rIns="91440" bIns="45720" anchor="t">
            <a:spAutoFit/>
          </a:bodyPr>
          <a:lstStyle/>
          <a:p>
            <a:r>
              <a:rPr lang="ja-JP" altLang="en-US" sz="1200" dirty="0">
                <a:solidFill>
                  <a:srgbClr val="FF0000"/>
                </a:solidFill>
                <a:latin typeface="+mn-ea"/>
              </a:rPr>
              <a:t>＜前提条件＞</a:t>
            </a:r>
          </a:p>
          <a:p>
            <a:r>
              <a:rPr lang="ja-JP" altLang="en-US" sz="1200">
                <a:solidFill>
                  <a:srgbClr val="FF0000"/>
                </a:solidFill>
                <a:latin typeface="+mn-ea"/>
              </a:rPr>
              <a:t>　基本会社で連携できる金融機関は</a:t>
            </a:r>
            <a:r>
              <a:rPr lang="en-US" altLang="ja-JP" sz="1200" dirty="0">
                <a:solidFill>
                  <a:srgbClr val="FF0000"/>
                </a:solidFill>
                <a:latin typeface="+mn-ea"/>
              </a:rPr>
              <a:t>10</a:t>
            </a:r>
            <a:r>
              <a:rPr lang="ja-JP" altLang="en-US" sz="1200">
                <a:solidFill>
                  <a:srgbClr val="FF0000"/>
                </a:solidFill>
                <a:latin typeface="+mn-ea"/>
              </a:rPr>
              <a:t>機関までです</a:t>
            </a:r>
          </a:p>
          <a:p>
            <a:r>
              <a:rPr lang="ja-JP" altLang="en-US" sz="1200" dirty="0">
                <a:solidFill>
                  <a:srgbClr val="FF0000"/>
                </a:solidFill>
                <a:latin typeface="+mn-ea"/>
              </a:rPr>
              <a:t>　</a:t>
            </a:r>
            <a:r>
              <a:rPr lang="en-US" altLang="ja-JP" sz="1200" dirty="0">
                <a:solidFill>
                  <a:srgbClr val="FF0000"/>
                </a:solidFill>
                <a:latin typeface="+mn-ea"/>
              </a:rPr>
              <a:t>10</a:t>
            </a:r>
            <a:r>
              <a:rPr lang="ja-JP" altLang="en-US" sz="1200">
                <a:solidFill>
                  <a:srgbClr val="FF0000"/>
                </a:solidFill>
                <a:latin typeface="+mn-ea"/>
              </a:rPr>
              <a:t>機関以上を希望される場合は「年間利用ライセンス」を追加購入してください</a:t>
            </a:r>
          </a:p>
        </p:txBody>
      </p:sp>
      <p:sp>
        <p:nvSpPr>
          <p:cNvPr id="13" name="テキスト ボックス 12"/>
          <p:cNvSpPr txBox="1"/>
          <p:nvPr/>
        </p:nvSpPr>
        <p:spPr>
          <a:xfrm>
            <a:off x="7956376" y="1021145"/>
            <a:ext cx="1107996" cy="276999"/>
          </a:xfrm>
          <a:prstGeom prst="rect">
            <a:avLst/>
          </a:prstGeom>
          <a:noFill/>
        </p:spPr>
        <p:txBody>
          <a:bodyPr wrap="none" rtlCol="0">
            <a:spAutoFit/>
          </a:bodyPr>
          <a:lstStyle/>
          <a:p>
            <a:r>
              <a:rPr lang="ja-JP" altLang="en-US" sz="1200" dirty="0">
                <a:latin typeface="+mn-ea"/>
              </a:rPr>
              <a:t>（単位：円）</a:t>
            </a:r>
          </a:p>
        </p:txBody>
      </p:sp>
      <p:sp>
        <p:nvSpPr>
          <p:cNvPr id="4" name="正方形/長方形 3"/>
          <p:cNvSpPr/>
          <p:nvPr/>
        </p:nvSpPr>
        <p:spPr>
          <a:xfrm>
            <a:off x="360000" y="3355278"/>
            <a:ext cx="8208444" cy="461665"/>
          </a:xfrm>
          <a:prstGeom prst="rect">
            <a:avLst/>
          </a:prstGeom>
        </p:spPr>
        <p:txBody>
          <a:bodyPr wrap="square">
            <a:spAutoFit/>
          </a:bodyPr>
          <a:lstStyle/>
          <a:p>
            <a:pPr lvl="0"/>
            <a:r>
              <a:rPr lang="en-US" altLang="ja-JP" sz="1200" dirty="0">
                <a:solidFill>
                  <a:srgbClr val="1D1C1D"/>
                </a:solidFill>
              </a:rPr>
              <a:t>※</a:t>
            </a:r>
            <a:r>
              <a:rPr lang="ja-JP" altLang="en-US" sz="1200" dirty="0">
                <a:solidFill>
                  <a:srgbClr val="1D1C1D"/>
                </a:solidFill>
              </a:rPr>
              <a:t>サーバのメンテナンスのため、定期的にサービスを停止する可能性があります</a:t>
            </a:r>
            <a:endParaRPr lang="en-US" altLang="ja-JP" sz="1200" dirty="0">
              <a:solidFill>
                <a:srgbClr val="1D1C1D"/>
              </a:solidFill>
            </a:endParaRPr>
          </a:p>
          <a:p>
            <a:pPr lvl="0"/>
            <a:r>
              <a:rPr lang="ja-JP" altLang="en-US" sz="1200" dirty="0">
                <a:solidFill>
                  <a:srgbClr val="1D1C1D"/>
                </a:solidFill>
              </a:rPr>
              <a:t>　停止日時については改めてご案内いたします</a:t>
            </a:r>
            <a:endParaRPr lang="ja-JP" altLang="en-US" sz="1200" dirty="0">
              <a:solidFill>
                <a:prstClr val="black"/>
              </a:solidFill>
            </a:endParaRPr>
          </a:p>
        </p:txBody>
      </p:sp>
      <p:sp>
        <p:nvSpPr>
          <p:cNvPr id="10" name="角丸四角形 9"/>
          <p:cNvSpPr/>
          <p:nvPr/>
        </p:nvSpPr>
        <p:spPr>
          <a:xfrm>
            <a:off x="7596336" y="231490"/>
            <a:ext cx="14680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パートナー様向け</a:t>
            </a:r>
            <a:endParaRPr kumimoji="1" lang="ja-JP" altLang="en-US" sz="1200" dirty="0"/>
          </a:p>
        </p:txBody>
      </p:sp>
    </p:spTree>
    <p:extLst>
      <p:ext uri="{BB962C8B-B14F-4D97-AF65-F5344CB8AC3E}">
        <p14:creationId xmlns:p14="http://schemas.microsoft.com/office/powerpoint/2010/main" val="181255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8" y="-2503"/>
            <a:ext cx="9137362" cy="5140645"/>
          </a:xfrm>
          <a:prstGeom prst="rect">
            <a:avLst/>
          </a:prstGeom>
        </p:spPr>
      </p:pic>
      <p:sp>
        <p:nvSpPr>
          <p:cNvPr id="2" name="スライド番号プレースホルダー 1"/>
          <p:cNvSpPr>
            <a:spLocks noGrp="1"/>
          </p:cNvSpPr>
          <p:nvPr>
            <p:ph type="sldNum" sz="quarter" idx="12"/>
          </p:nvPr>
        </p:nvSpPr>
        <p:spPr>
          <a:xfrm>
            <a:off x="8424000" y="4921026"/>
            <a:ext cx="360000" cy="135000"/>
          </a:xfrm>
        </p:spPr>
        <p:txBody>
          <a:bodyPr/>
          <a:lstStyle/>
          <a:p>
            <a:fld id="{78AE49ED-73EF-499C-8307-28EB0E7CF529}" type="slidenum">
              <a:rPr kumimoji="1" lang="ja-JP" altLang="en-US" smtClean="0">
                <a:solidFill>
                  <a:schemeClr val="bg1"/>
                </a:solidFill>
              </a:rPr>
              <a:t>19</a:t>
            </a:fld>
            <a:endParaRPr kumimoji="1" lang="ja-JP" altLang="en-US" dirty="0">
              <a:solidFill>
                <a:schemeClr val="bg1"/>
              </a:solidFill>
            </a:endParaRPr>
          </a:p>
        </p:txBody>
      </p:sp>
      <p:sp>
        <p:nvSpPr>
          <p:cNvPr id="5" name="フッター プレースホルダー 4"/>
          <p:cNvSpPr>
            <a:spLocks noGrp="1"/>
          </p:cNvSpPr>
          <p:nvPr>
            <p:ph type="ftr" sz="quarter" idx="3"/>
          </p:nvPr>
        </p:nvSpPr>
        <p:spPr>
          <a:xfrm>
            <a:off x="360000" y="4894026"/>
            <a:ext cx="2160000" cy="135000"/>
          </a:xfrm>
        </p:spPr>
        <p:txBody>
          <a:bodyPr/>
          <a:lstStyle/>
          <a:p>
            <a:r>
              <a:rPr lang="en-US" altLang="ja-JP">
                <a:solidFill>
                  <a:schemeClr val="bg1"/>
                </a:solidFill>
              </a:rPr>
              <a:t>©2021  SuperStream Inc. All rights reserved.</a:t>
            </a:r>
            <a:endParaRPr lang="ja-JP" altLang="en-US" dirty="0">
              <a:solidFill>
                <a:schemeClr val="bg1"/>
              </a:solidFill>
            </a:endParaRPr>
          </a:p>
        </p:txBody>
      </p:sp>
      <p:sp>
        <p:nvSpPr>
          <p:cNvPr id="8" name="テキスト プレースホルダー 6"/>
          <p:cNvSpPr txBox="1">
            <a:spLocks/>
          </p:cNvSpPr>
          <p:nvPr/>
        </p:nvSpPr>
        <p:spPr>
          <a:xfrm>
            <a:off x="900" y="1023578"/>
            <a:ext cx="9144000" cy="2016224"/>
          </a:xfrm>
          <a:prstGeom prst="rect">
            <a:avLst/>
          </a:prstGeom>
          <a:solidFill>
            <a:schemeClr val="tx1">
              <a:alpha val="75000"/>
            </a:schemeClr>
          </a:solidFill>
        </p:spPr>
        <p:txBody>
          <a:bodyPr lIns="0" tIns="0" rIns="0" bIns="0" anchor="ctr" anchorCtr="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ctr">
              <a:lnSpc>
                <a:spcPct val="150000"/>
              </a:lnSpc>
            </a:pPr>
            <a:r>
              <a:rPr lang="en-US" altLang="ja-JP" sz="4000" b="1" dirty="0">
                <a:solidFill>
                  <a:schemeClr val="bg1"/>
                </a:solidFill>
              </a:rPr>
              <a:t>SuperStream-NX </a:t>
            </a:r>
          </a:p>
          <a:p>
            <a:pPr algn="ctr">
              <a:lnSpc>
                <a:spcPct val="150000"/>
              </a:lnSpc>
            </a:pPr>
            <a:r>
              <a:rPr lang="ja-JP" altLang="en-US" sz="4000" b="1" dirty="0">
                <a:solidFill>
                  <a:schemeClr val="bg1"/>
                </a:solidFill>
              </a:rPr>
              <a:t>新機能（トピックス）</a:t>
            </a:r>
            <a:endParaRPr lang="en-US" altLang="ja-JP" sz="4000" b="1" dirty="0">
              <a:solidFill>
                <a:schemeClr val="bg1"/>
              </a:solidFill>
            </a:endParaRPr>
          </a:p>
        </p:txBody>
      </p:sp>
    </p:spTree>
    <p:extLst>
      <p:ext uri="{BB962C8B-B14F-4D97-AF65-F5344CB8AC3E}">
        <p14:creationId xmlns:p14="http://schemas.microsoft.com/office/powerpoint/2010/main" val="239593989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4" name="タイトル 3"/>
          <p:cNvSpPr>
            <a:spLocks noGrp="1"/>
          </p:cNvSpPr>
          <p:nvPr>
            <p:ph type="title"/>
          </p:nvPr>
        </p:nvSpPr>
        <p:spPr>
          <a:xfrm>
            <a:off x="359532" y="1620000"/>
            <a:ext cx="5436604" cy="1424313"/>
          </a:xfrm>
        </p:spPr>
        <p:txBody>
          <a:bodyPr/>
          <a:lstStyle/>
          <a:p>
            <a:r>
              <a:rPr lang="en-US" altLang="ja-JP" sz="2400" dirty="0"/>
              <a:t>SuperStream-NX </a:t>
            </a:r>
            <a:br>
              <a:rPr lang="en-US" altLang="ja-JP" sz="2400" dirty="0"/>
            </a:br>
            <a:r>
              <a:rPr lang="ja-JP" altLang="en-US" sz="2400" dirty="0"/>
              <a:t>最新ロードマップおよび新機能ご紹介</a:t>
            </a:r>
            <a:endParaRPr kumimoji="1" lang="ja-JP" altLang="en-US" dirty="0"/>
          </a:p>
        </p:txBody>
      </p:sp>
      <p:sp>
        <p:nvSpPr>
          <p:cNvPr id="6" name="テキスト ボックス 5"/>
          <p:cNvSpPr txBox="1"/>
          <p:nvPr/>
        </p:nvSpPr>
        <p:spPr>
          <a:xfrm>
            <a:off x="404663" y="3452227"/>
            <a:ext cx="3168353" cy="1246495"/>
          </a:xfrm>
          <a:prstGeom prst="rect">
            <a:avLst/>
          </a:prstGeom>
          <a:noFill/>
        </p:spPr>
        <p:txBody>
          <a:bodyPr wrap="square" lIns="0" tIns="0" rIns="0" bIns="0" rtlCol="0">
            <a:spAutoFit/>
          </a:bodyPr>
          <a:lstStyle/>
          <a:p>
            <a:pPr>
              <a:lnSpc>
                <a:spcPct val="150000"/>
              </a:lnSpc>
            </a:pPr>
            <a:r>
              <a:rPr lang="ja-JP" altLang="en-US" b="1" dirty="0">
                <a:solidFill>
                  <a:schemeClr val="bg1"/>
                </a:solidFill>
                <a:effectLst>
                  <a:outerShdw blurRad="38100" dist="38100" dir="2700000" algn="tl">
                    <a:srgbClr val="000000">
                      <a:alpha val="43137"/>
                    </a:srgbClr>
                  </a:outerShdw>
                </a:effectLst>
              </a:rPr>
              <a:t>スーパーストリーム株式会社</a:t>
            </a:r>
            <a:br>
              <a:rPr lang="ja-JP" altLang="en-US" b="1" dirty="0">
                <a:solidFill>
                  <a:schemeClr val="bg1"/>
                </a:solidFill>
                <a:effectLst>
                  <a:outerShdw blurRad="38100" dist="38100" dir="2700000" algn="tl">
                    <a:srgbClr val="000000">
                      <a:alpha val="43137"/>
                    </a:srgbClr>
                  </a:outerShdw>
                </a:effectLst>
              </a:rPr>
            </a:br>
            <a:r>
              <a:rPr lang="ja-JP" altLang="en-US" b="1" dirty="0">
                <a:solidFill>
                  <a:schemeClr val="bg1"/>
                </a:solidFill>
                <a:effectLst>
                  <a:outerShdw blurRad="38100" dist="38100" dir="2700000" algn="tl">
                    <a:srgbClr val="000000">
                      <a:alpha val="43137"/>
                    </a:srgbClr>
                  </a:outerShdw>
                </a:effectLst>
              </a:rPr>
              <a:t>取締役　企画開発本部長</a:t>
            </a:r>
            <a:endParaRPr lang="en-US" altLang="ja-JP"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a:p>
            <a:pPr>
              <a:lnSpc>
                <a:spcPct val="150000"/>
              </a:lnSpc>
            </a:pPr>
            <a:r>
              <a:rPr lang="ja-JP" altLang="en-US"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山田　誠</a:t>
            </a:r>
            <a:endParaRPr lang="en-US" altLang="ja-JP"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232718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4968044" y="1239602"/>
            <a:ext cx="2125126" cy="1512168"/>
          </a:xfrm>
          <a:prstGeom prst="rect">
            <a:avLst/>
          </a:prstGeom>
        </p:spPr>
      </p:pic>
      <p:sp>
        <p:nvSpPr>
          <p:cNvPr id="10" name="正方形/長方形 9"/>
          <p:cNvSpPr/>
          <p:nvPr/>
        </p:nvSpPr>
        <p:spPr>
          <a:xfrm>
            <a:off x="0" y="4299942"/>
            <a:ext cx="9144000" cy="8435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rPr>
              <a:t>郵送資料は電子メールで一斉送信</a:t>
            </a:r>
            <a:endParaRPr lang="en-US" altLang="ja-JP" sz="2800" dirty="0">
              <a:latin typeface="メイリオ" panose="020B0604030504040204" pitchFamily="50" charset="-128"/>
              <a:ea typeface="メイリオ" panose="020B0604030504040204" pitchFamily="50" charset="-128"/>
            </a:endParaRPr>
          </a:p>
          <a:p>
            <a:pPr algn="ct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印刷、封入封緘作業を削減し、リモートワークを推進 ～</a:t>
            </a: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solidFill>
                  <a:schemeClr val="bg1"/>
                </a:solidFill>
              </a:rPr>
              <a:t>20</a:t>
            </a:fld>
            <a:endParaRPr kumimoji="1" lang="ja-JP" altLang="en-US" dirty="0">
              <a:solidFill>
                <a:schemeClr val="bg1"/>
              </a:solidFill>
            </a:endParaRPr>
          </a:p>
        </p:txBody>
      </p:sp>
      <p:sp>
        <p:nvSpPr>
          <p:cNvPr id="5" name="フッター プレースホルダー 4"/>
          <p:cNvSpPr>
            <a:spLocks noGrp="1"/>
          </p:cNvSpPr>
          <p:nvPr>
            <p:ph type="ftr" sz="quarter" idx="3"/>
          </p:nvPr>
        </p:nvSpPr>
        <p:spPr/>
        <p:txBody>
          <a:bodyPr/>
          <a:lstStyle/>
          <a:p>
            <a:r>
              <a:rPr lang="en-US" altLang="ja-JP" dirty="0">
                <a:solidFill>
                  <a:schemeClr val="bg1"/>
                </a:solidFill>
              </a:rPr>
              <a:t>©2021  SuperStream Inc. All rights reserved.</a:t>
            </a:r>
            <a:endParaRPr lang="ja-JP" altLang="en-US" dirty="0">
              <a:solidFill>
                <a:schemeClr val="bg1"/>
              </a:solidFill>
            </a:endParaRPr>
          </a:p>
        </p:txBody>
      </p:sp>
      <p:sp>
        <p:nvSpPr>
          <p:cNvPr id="11" name="テキスト ボックス 10"/>
          <p:cNvSpPr txBox="1"/>
          <p:nvPr/>
        </p:nvSpPr>
        <p:spPr>
          <a:xfrm>
            <a:off x="215516" y="951570"/>
            <a:ext cx="1665841" cy="253916"/>
          </a:xfrm>
          <a:prstGeom prst="rect">
            <a:avLst/>
          </a:prstGeom>
          <a:noFill/>
        </p:spPr>
        <p:txBody>
          <a:bodyPr wrap="none" rtlCol="0">
            <a:spAutoFit/>
          </a:bodyPr>
          <a:lstStyle/>
          <a:p>
            <a:r>
              <a:rPr lang="ja-JP" altLang="en-US" sz="1050" dirty="0">
                <a:solidFill>
                  <a:schemeClr val="bg1"/>
                </a:solidFill>
                <a:latin typeface="+mn-ea"/>
              </a:rPr>
              <a:t>メール配信設定登録画面</a:t>
            </a:r>
            <a:endParaRPr kumimoji="1" lang="ja-JP" altLang="en-US" sz="1050" dirty="0">
              <a:solidFill>
                <a:schemeClr val="bg1"/>
              </a:solidFill>
              <a:latin typeface="+mn-ea"/>
            </a:endParaRPr>
          </a:p>
        </p:txBody>
      </p:sp>
      <p:sp>
        <p:nvSpPr>
          <p:cNvPr id="12" name="テキスト ボックス 11"/>
          <p:cNvSpPr txBox="1"/>
          <p:nvPr/>
        </p:nvSpPr>
        <p:spPr>
          <a:xfrm>
            <a:off x="287524" y="2787774"/>
            <a:ext cx="4572508" cy="1585049"/>
          </a:xfrm>
          <a:prstGeom prst="rect">
            <a:avLst/>
          </a:prstGeom>
          <a:noFill/>
        </p:spPr>
        <p:txBody>
          <a:bodyPr wrap="square" rtlCol="0">
            <a:spAutoFit/>
          </a:bodyPr>
          <a:lstStyle/>
          <a:p>
            <a:r>
              <a:rPr lang="ja-JP" altLang="en-US" sz="1400" dirty="0">
                <a:latin typeface="+mn-ea"/>
              </a:rPr>
              <a:t>社内外の請求書や給与明細をメールで一括配信</a:t>
            </a:r>
            <a:endParaRPr lang="en-US" altLang="ja-JP" sz="1400" dirty="0">
              <a:latin typeface="+mn-ea"/>
            </a:endParaRPr>
          </a:p>
          <a:p>
            <a:r>
              <a:rPr lang="ja-JP" altLang="en-US" sz="1400" dirty="0">
                <a:latin typeface="+mn-ea"/>
              </a:rPr>
              <a:t>各相手先</a:t>
            </a:r>
            <a:r>
              <a:rPr lang="en-US" altLang="ja-JP" sz="1400" dirty="0">
                <a:latin typeface="+mn-ea"/>
              </a:rPr>
              <a:t>/</a:t>
            </a:r>
            <a:r>
              <a:rPr lang="ja-JP" altLang="en-US" sz="1400" dirty="0">
                <a:latin typeface="+mn-ea"/>
              </a:rPr>
              <a:t>従業員単位に</a:t>
            </a:r>
            <a:r>
              <a:rPr lang="en-US" altLang="ja-JP" sz="1400" dirty="0">
                <a:latin typeface="+mn-ea"/>
              </a:rPr>
              <a:t>PDF</a:t>
            </a:r>
            <a:r>
              <a:rPr lang="ja-JP" altLang="en-US" sz="1400" dirty="0">
                <a:latin typeface="+mn-ea"/>
              </a:rPr>
              <a:t>ファイルを分割して送付</a:t>
            </a:r>
            <a:endParaRPr lang="en-US" altLang="ja-JP" sz="1400" dirty="0">
              <a:latin typeface="+mn-ea"/>
            </a:endParaRPr>
          </a:p>
          <a:p>
            <a:r>
              <a:rPr lang="ja-JP" altLang="en-US" sz="1200" b="1" dirty="0">
                <a:latin typeface="+mn-ea"/>
              </a:rPr>
              <a:t>メール配信対象帳票</a:t>
            </a:r>
            <a:endParaRPr lang="en-US" altLang="ja-JP" sz="1200" b="1" dirty="0">
              <a:latin typeface="+mn-ea"/>
            </a:endParaRPr>
          </a:p>
          <a:p>
            <a:r>
              <a:rPr kumimoji="1" lang="ja-JP" altLang="en-US" sz="1100" dirty="0">
                <a:latin typeface="+mn-ea"/>
              </a:rPr>
              <a:t>・統合会計（</a:t>
            </a:r>
            <a:r>
              <a:rPr kumimoji="1" lang="en-US" altLang="ja-JP" sz="1100" dirty="0">
                <a:latin typeface="+mn-ea"/>
              </a:rPr>
              <a:t>AP</a:t>
            </a:r>
            <a:r>
              <a:rPr lang="ja-JP" altLang="en-US" sz="1100" dirty="0">
                <a:latin typeface="+mn-ea"/>
              </a:rPr>
              <a:t>）：</a:t>
            </a:r>
            <a:r>
              <a:rPr lang="ja-JP" altLang="en-US" sz="1100" dirty="0"/>
              <a:t>支払通知書、</a:t>
            </a:r>
            <a:r>
              <a:rPr lang="ja-JP" altLang="en-US" sz="1100" dirty="0">
                <a:latin typeface="+mn-ea"/>
              </a:rPr>
              <a:t>支払通知書</a:t>
            </a:r>
            <a:r>
              <a:rPr lang="ja-JP" altLang="en-US" sz="1000" dirty="0">
                <a:latin typeface="+mn-ea"/>
              </a:rPr>
              <a:t>（締処理）</a:t>
            </a:r>
            <a:endParaRPr lang="en-US" altLang="ja-JP" sz="1100" dirty="0"/>
          </a:p>
          <a:p>
            <a:r>
              <a:rPr kumimoji="1" lang="ja-JP" altLang="en-US" sz="1100" dirty="0">
                <a:latin typeface="+mn-ea"/>
              </a:rPr>
              <a:t>・統合会計（</a:t>
            </a:r>
            <a:r>
              <a:rPr kumimoji="1" lang="en-US" altLang="ja-JP" sz="1100" dirty="0">
                <a:latin typeface="+mn-ea"/>
              </a:rPr>
              <a:t>AR</a:t>
            </a:r>
            <a:r>
              <a:rPr kumimoji="1" lang="ja-JP" altLang="en-US" sz="1100" dirty="0">
                <a:latin typeface="+mn-ea"/>
              </a:rPr>
              <a:t>）：</a:t>
            </a:r>
            <a:r>
              <a:rPr lang="ja-JP" altLang="en-US" sz="1100" dirty="0">
                <a:latin typeface="+mn-ea"/>
              </a:rPr>
              <a:t>請求書・取引内訳書、</a:t>
            </a:r>
          </a:p>
          <a:p>
            <a:r>
              <a:rPr kumimoji="1" lang="ja-JP" altLang="en-US" sz="1100" dirty="0">
                <a:latin typeface="+mn-ea"/>
              </a:rPr>
              <a:t>　　　　　　　　　 </a:t>
            </a:r>
            <a:r>
              <a:rPr lang="ja-JP" altLang="en-US" sz="1100" dirty="0">
                <a:latin typeface="+mn-ea"/>
              </a:rPr>
              <a:t>請求書</a:t>
            </a:r>
            <a:r>
              <a:rPr lang="ja-JP" altLang="en-US" sz="1000" dirty="0">
                <a:latin typeface="+mn-ea"/>
              </a:rPr>
              <a:t>（締次更新）</a:t>
            </a:r>
            <a:endParaRPr kumimoji="1" lang="en-US" altLang="ja-JP" sz="1000" dirty="0">
              <a:latin typeface="+mn-ea"/>
            </a:endParaRPr>
          </a:p>
          <a:p>
            <a:r>
              <a:rPr lang="ja-JP" altLang="en-US" sz="1100" dirty="0">
                <a:latin typeface="+mn-ea"/>
              </a:rPr>
              <a:t>・給与管理（</a:t>
            </a:r>
            <a:r>
              <a:rPr lang="en-US" altLang="ja-JP" sz="1100" dirty="0">
                <a:latin typeface="+mn-ea"/>
              </a:rPr>
              <a:t>PR</a:t>
            </a:r>
            <a:r>
              <a:rPr lang="ja-JP" altLang="en-US" sz="1100" dirty="0">
                <a:latin typeface="+mn-ea"/>
              </a:rPr>
              <a:t>）：給与明細書</a:t>
            </a:r>
            <a:r>
              <a:rPr lang="ja-JP" altLang="en-US" sz="1100" dirty="0"/>
              <a:t>、</a:t>
            </a:r>
            <a:r>
              <a:rPr lang="ja-JP" altLang="en-US" sz="1100" dirty="0">
                <a:latin typeface="+mn-ea"/>
              </a:rPr>
              <a:t>賞与明細書</a:t>
            </a:r>
            <a:r>
              <a:rPr lang="ja-JP" altLang="en-US" sz="1100" dirty="0"/>
              <a:t>、</a:t>
            </a:r>
            <a:endParaRPr lang="en-US" altLang="ja-JP" sz="1100" dirty="0"/>
          </a:p>
          <a:p>
            <a:r>
              <a:rPr lang="ja-JP" altLang="en-US" sz="1100" dirty="0"/>
              <a:t>　　　 　　　　　　源泉徴収票、</a:t>
            </a:r>
            <a:r>
              <a:rPr lang="zh-TW" altLang="en-US" sz="1100" dirty="0"/>
              <a:t>昇給差額明細書</a:t>
            </a:r>
          </a:p>
        </p:txBody>
      </p:sp>
      <p:pic>
        <p:nvPicPr>
          <p:cNvPr id="23" name="図 22"/>
          <p:cNvPicPr>
            <a:picLocks noChangeAspect="1"/>
          </p:cNvPicPr>
          <p:nvPr/>
        </p:nvPicPr>
        <p:blipFill>
          <a:blip r:embed="rId3"/>
          <a:stretch>
            <a:fillRect/>
          </a:stretch>
        </p:blipFill>
        <p:spPr>
          <a:xfrm>
            <a:off x="71500" y="1347614"/>
            <a:ext cx="2260305" cy="1296144"/>
          </a:xfrm>
          <a:prstGeom prst="rect">
            <a:avLst/>
          </a:prstGeom>
        </p:spPr>
      </p:pic>
      <p:sp>
        <p:nvSpPr>
          <p:cNvPr id="25" name="テキスト ボックス 24"/>
          <p:cNvSpPr txBox="1"/>
          <p:nvPr/>
        </p:nvSpPr>
        <p:spPr>
          <a:xfrm>
            <a:off x="287524" y="843558"/>
            <a:ext cx="4212468" cy="523220"/>
          </a:xfrm>
          <a:prstGeom prst="rect">
            <a:avLst/>
          </a:prstGeom>
          <a:noFill/>
        </p:spPr>
        <p:txBody>
          <a:bodyPr wrap="square" rtlCol="0">
            <a:spAutoFit/>
          </a:bodyPr>
          <a:lstStyle/>
          <a:p>
            <a:pPr lvl="0"/>
            <a:r>
              <a:rPr lang="ja-JP" altLang="en-US" sz="1400" b="1" dirty="0">
                <a:solidFill>
                  <a:schemeClr val="accent6"/>
                </a:solidFill>
              </a:rPr>
              <a:t>❶社内外（取引先・社員）向け</a:t>
            </a:r>
            <a:endParaRPr lang="en-US" altLang="ja-JP" sz="1400" b="1" dirty="0">
              <a:solidFill>
                <a:schemeClr val="accent6"/>
              </a:solidFill>
            </a:endParaRPr>
          </a:p>
          <a:p>
            <a:pPr lvl="0"/>
            <a:r>
              <a:rPr lang="ja-JP" altLang="en-US" sz="1400" b="1" dirty="0">
                <a:solidFill>
                  <a:schemeClr val="accent6"/>
                </a:solidFill>
              </a:rPr>
              <a:t>　一括メール送付機能（パスワード付</a:t>
            </a:r>
            <a:r>
              <a:rPr lang="en-US" altLang="ja-JP" sz="1400" b="1" dirty="0">
                <a:solidFill>
                  <a:schemeClr val="accent6"/>
                </a:solidFill>
              </a:rPr>
              <a:t>PDF</a:t>
            </a:r>
            <a:r>
              <a:rPr lang="ja-JP" altLang="en-US" sz="1400" b="1" dirty="0">
                <a:solidFill>
                  <a:schemeClr val="accent6"/>
                </a:solidFill>
              </a:rPr>
              <a:t>）</a:t>
            </a:r>
            <a:endParaRPr lang="en-US" altLang="ja-JP" sz="1400" b="1" dirty="0">
              <a:solidFill>
                <a:schemeClr val="accent6"/>
              </a:solidFill>
            </a:endParaRPr>
          </a:p>
        </p:txBody>
      </p:sp>
      <p:pic>
        <p:nvPicPr>
          <p:cNvPr id="30" name="図 29"/>
          <p:cNvPicPr>
            <a:picLocks noChangeAspect="1"/>
          </p:cNvPicPr>
          <p:nvPr/>
        </p:nvPicPr>
        <p:blipFill>
          <a:blip r:embed="rId4"/>
          <a:stretch>
            <a:fillRect/>
          </a:stretch>
        </p:blipFill>
        <p:spPr>
          <a:xfrm>
            <a:off x="2411760" y="1383618"/>
            <a:ext cx="1937669" cy="1116124"/>
          </a:xfrm>
          <a:prstGeom prst="rect">
            <a:avLst/>
          </a:prstGeom>
          <a:ln>
            <a:solidFill>
              <a:schemeClr val="bg1">
                <a:lumMod val="50000"/>
              </a:schemeClr>
            </a:solidFill>
          </a:ln>
        </p:spPr>
      </p:pic>
      <p:sp>
        <p:nvSpPr>
          <p:cNvPr id="26" name="タイトル 3"/>
          <p:cNvSpPr txBox="1">
            <a:spLocks/>
          </p:cNvSpPr>
          <p:nvPr/>
        </p:nvSpPr>
        <p:spPr>
          <a:xfrm>
            <a:off x="251520" y="87474"/>
            <a:ext cx="6300232"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t>SuperStream-NX </a:t>
            </a:r>
            <a:r>
              <a:rPr lang="ja-JP" altLang="en-US" sz="2400" dirty="0"/>
              <a:t>新機能</a:t>
            </a:r>
            <a:r>
              <a:rPr lang="en-US" altLang="ja-JP" dirty="0"/>
              <a:t/>
            </a:r>
            <a:br>
              <a:rPr lang="en-US" altLang="ja-JP" dirty="0"/>
            </a:br>
            <a:r>
              <a:rPr lang="ja-JP" altLang="en-US" dirty="0"/>
              <a:t>① 取引先・従業員への郵送書類を電子化</a:t>
            </a:r>
          </a:p>
        </p:txBody>
      </p:sp>
      <p:grpSp>
        <p:nvGrpSpPr>
          <p:cNvPr id="31" name="グループ化 30"/>
          <p:cNvGrpSpPr/>
          <p:nvPr/>
        </p:nvGrpSpPr>
        <p:grpSpPr>
          <a:xfrm>
            <a:off x="3202375" y="2283718"/>
            <a:ext cx="497656" cy="398125"/>
            <a:chOff x="4002336" y="2263253"/>
            <a:chExt cx="381000" cy="304800"/>
          </a:xfrm>
          <a:solidFill>
            <a:schemeClr val="tx2"/>
          </a:solidFill>
        </p:grpSpPr>
        <p:sp>
          <p:nvSpPr>
            <p:cNvPr id="32" name="Freeform 83"/>
            <p:cNvSpPr>
              <a:spLocks/>
            </p:cNvSpPr>
            <p:nvPr/>
          </p:nvSpPr>
          <p:spPr bwMode="auto">
            <a:xfrm>
              <a:off x="4034086" y="2263253"/>
              <a:ext cx="317500" cy="127000"/>
            </a:xfrm>
            <a:custGeom>
              <a:avLst/>
              <a:gdLst/>
              <a:ahLst/>
              <a:cxnLst>
                <a:cxn ang="0">
                  <a:pos x="200" y="0"/>
                </a:cxn>
                <a:cxn ang="0">
                  <a:pos x="0" y="0"/>
                </a:cxn>
                <a:cxn ang="0">
                  <a:pos x="100" y="80"/>
                </a:cxn>
                <a:cxn ang="0">
                  <a:pos x="200" y="0"/>
                </a:cxn>
              </a:cxnLst>
              <a:rect l="0" t="0" r="r" b="b"/>
              <a:pathLst>
                <a:path w="200" h="80">
                  <a:moveTo>
                    <a:pt x="200" y="0"/>
                  </a:moveTo>
                  <a:lnTo>
                    <a:pt x="0" y="0"/>
                  </a:lnTo>
                  <a:lnTo>
                    <a:pt x="100" y="80"/>
                  </a:lnTo>
                  <a:lnTo>
                    <a:pt x="200" y="0"/>
                  </a:lnTo>
                  <a:close/>
                </a:path>
              </a:pathLst>
            </a:custGeom>
            <a:solidFill>
              <a:srgbClr val="009CE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84"/>
            <p:cNvSpPr>
              <a:spLocks/>
            </p:cNvSpPr>
            <p:nvPr/>
          </p:nvSpPr>
          <p:spPr bwMode="auto">
            <a:xfrm>
              <a:off x="4002336" y="2285478"/>
              <a:ext cx="381000" cy="282575"/>
            </a:xfrm>
            <a:custGeom>
              <a:avLst/>
              <a:gdLst/>
              <a:ahLst/>
              <a:cxnLst>
                <a:cxn ang="0">
                  <a:pos x="120" y="98"/>
                </a:cxn>
                <a:cxn ang="0">
                  <a:pos x="0" y="0"/>
                </a:cxn>
                <a:cxn ang="0">
                  <a:pos x="0" y="178"/>
                </a:cxn>
                <a:cxn ang="0">
                  <a:pos x="240" y="178"/>
                </a:cxn>
                <a:cxn ang="0">
                  <a:pos x="240" y="0"/>
                </a:cxn>
                <a:cxn ang="0">
                  <a:pos x="120" y="98"/>
                </a:cxn>
              </a:cxnLst>
              <a:rect l="0" t="0" r="r" b="b"/>
              <a:pathLst>
                <a:path w="240" h="178">
                  <a:moveTo>
                    <a:pt x="120" y="98"/>
                  </a:moveTo>
                  <a:lnTo>
                    <a:pt x="0" y="0"/>
                  </a:lnTo>
                  <a:lnTo>
                    <a:pt x="0" y="178"/>
                  </a:lnTo>
                  <a:lnTo>
                    <a:pt x="240" y="178"/>
                  </a:lnTo>
                  <a:lnTo>
                    <a:pt x="240" y="0"/>
                  </a:lnTo>
                  <a:lnTo>
                    <a:pt x="120" y="98"/>
                  </a:lnTo>
                  <a:close/>
                </a:path>
              </a:pathLst>
            </a:custGeom>
            <a:solidFill>
              <a:srgbClr val="009CE5"/>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pic>
        <p:nvPicPr>
          <p:cNvPr id="36" name="図 35"/>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46291" y="1995686"/>
            <a:ext cx="715194" cy="712573"/>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p:cNvSpPr txBox="1"/>
          <p:nvPr/>
        </p:nvSpPr>
        <p:spPr>
          <a:xfrm>
            <a:off x="3941423" y="3186013"/>
            <a:ext cx="697627" cy="400110"/>
          </a:xfrm>
          <a:prstGeom prst="rect">
            <a:avLst/>
          </a:prstGeom>
          <a:noFill/>
        </p:spPr>
        <p:txBody>
          <a:bodyPr wrap="none" rtlCol="0">
            <a:spAutoFit/>
          </a:bodyPr>
          <a:lstStyle/>
          <a:p>
            <a:pPr algn="ctr"/>
            <a:r>
              <a:rPr lang="ja-JP" altLang="en-US" sz="1000" dirty="0">
                <a:solidFill>
                  <a:schemeClr val="bg1"/>
                </a:solidFill>
              </a:rPr>
              <a:t>社員</a:t>
            </a:r>
            <a:endParaRPr lang="en-US" altLang="ja-JP" sz="1000" dirty="0">
              <a:solidFill>
                <a:schemeClr val="bg1"/>
              </a:solidFill>
            </a:endParaRPr>
          </a:p>
          <a:p>
            <a:pPr algn="ctr"/>
            <a:r>
              <a:rPr kumimoji="1" lang="ja-JP" altLang="en-US" sz="1000" dirty="0">
                <a:solidFill>
                  <a:schemeClr val="bg1"/>
                </a:solidFill>
              </a:rPr>
              <a:t>（個人）</a:t>
            </a:r>
          </a:p>
        </p:txBody>
      </p:sp>
      <p:sp>
        <p:nvSpPr>
          <p:cNvPr id="43" name="テキスト ボックス 42"/>
          <p:cNvSpPr txBox="1"/>
          <p:nvPr/>
        </p:nvSpPr>
        <p:spPr>
          <a:xfrm>
            <a:off x="5076056" y="915566"/>
            <a:ext cx="4212468" cy="307777"/>
          </a:xfrm>
          <a:prstGeom prst="rect">
            <a:avLst/>
          </a:prstGeom>
          <a:noFill/>
        </p:spPr>
        <p:txBody>
          <a:bodyPr wrap="square" rtlCol="0">
            <a:spAutoFit/>
          </a:bodyPr>
          <a:lstStyle/>
          <a:p>
            <a:pPr lvl="0"/>
            <a:r>
              <a:rPr lang="ja-JP" altLang="en-US" sz="1400" b="1" dirty="0">
                <a:solidFill>
                  <a:schemeClr val="accent6"/>
                </a:solidFill>
              </a:rPr>
              <a:t>❷ハンコレス対応（各種伝票発行など）</a:t>
            </a:r>
            <a:endParaRPr lang="en-US" altLang="ja-JP" sz="1400" b="1" dirty="0">
              <a:solidFill>
                <a:schemeClr val="accent6"/>
              </a:solidFill>
            </a:endParaRPr>
          </a:p>
        </p:txBody>
      </p:sp>
      <p:sp>
        <p:nvSpPr>
          <p:cNvPr id="44" name="テキスト ボックス 43"/>
          <p:cNvSpPr txBox="1"/>
          <p:nvPr/>
        </p:nvSpPr>
        <p:spPr>
          <a:xfrm>
            <a:off x="4860032" y="2967794"/>
            <a:ext cx="4356484" cy="1107996"/>
          </a:xfrm>
          <a:prstGeom prst="rect">
            <a:avLst/>
          </a:prstGeom>
          <a:noFill/>
        </p:spPr>
        <p:txBody>
          <a:bodyPr wrap="square" rtlCol="0">
            <a:spAutoFit/>
          </a:bodyPr>
          <a:lstStyle/>
          <a:p>
            <a:r>
              <a:rPr lang="ja-JP" altLang="en-US" sz="1400" b="1" dirty="0">
                <a:latin typeface="+mn-ea"/>
              </a:rPr>
              <a:t>対応概要</a:t>
            </a:r>
            <a:endParaRPr lang="en-US" altLang="ja-JP" sz="1400" b="1" dirty="0">
              <a:latin typeface="+mn-ea"/>
            </a:endParaRPr>
          </a:p>
          <a:p>
            <a:r>
              <a:rPr lang="ja-JP" altLang="en-US" sz="1300" dirty="0">
                <a:latin typeface="+mn-ea"/>
              </a:rPr>
              <a:t>・押印欄を出力している帳票（</a:t>
            </a:r>
            <a:r>
              <a:rPr lang="en-US" altLang="ja-JP" sz="1300" dirty="0">
                <a:latin typeface="+mn-ea"/>
              </a:rPr>
              <a:t>32</a:t>
            </a:r>
            <a:r>
              <a:rPr lang="ja-JP" altLang="en-US" sz="1300" dirty="0">
                <a:latin typeface="+mn-ea"/>
              </a:rPr>
              <a:t>帳票）に対して</a:t>
            </a:r>
            <a:endParaRPr lang="en-US" altLang="ja-JP" sz="1300" dirty="0">
              <a:latin typeface="+mn-ea"/>
            </a:endParaRPr>
          </a:p>
          <a:p>
            <a:r>
              <a:rPr lang="ja-JP" altLang="en-US" sz="1300" dirty="0">
                <a:latin typeface="+mn-ea"/>
              </a:rPr>
              <a:t>　押印欄にワークフロー承認の承認日と承認者名を印字</a:t>
            </a:r>
            <a:endParaRPr lang="en-US" altLang="ja-JP" sz="1300" dirty="0">
              <a:latin typeface="+mn-ea"/>
            </a:endParaRPr>
          </a:p>
          <a:p>
            <a:r>
              <a:rPr lang="ja-JP" altLang="en-US" sz="1300" dirty="0">
                <a:latin typeface="+mn-ea"/>
              </a:rPr>
              <a:t>・会社でハンコを押印することが不要に</a:t>
            </a:r>
            <a:endParaRPr lang="en-US" altLang="ja-JP" sz="1300" dirty="0">
              <a:latin typeface="+mn-ea"/>
            </a:endParaRPr>
          </a:p>
          <a:p>
            <a:r>
              <a:rPr lang="ja-JP" altLang="en-US" sz="1300" dirty="0">
                <a:latin typeface="+mn-ea"/>
              </a:rPr>
              <a:t>・監査上で証跡レポートとしても有効</a:t>
            </a:r>
            <a:endParaRPr lang="en-US" altLang="ja-JP" sz="1300" dirty="0">
              <a:latin typeface="+mn-ea"/>
            </a:endParaRPr>
          </a:p>
        </p:txBody>
      </p:sp>
      <p:pic>
        <p:nvPicPr>
          <p:cNvPr id="45" name="図 44"/>
          <p:cNvPicPr>
            <a:picLocks noChangeAspect="1"/>
          </p:cNvPicPr>
          <p:nvPr/>
        </p:nvPicPr>
        <p:blipFill>
          <a:blip r:embed="rId6"/>
          <a:stretch>
            <a:fillRect/>
          </a:stretch>
        </p:blipFill>
        <p:spPr>
          <a:xfrm>
            <a:off x="4931853" y="2139702"/>
            <a:ext cx="4202763" cy="684076"/>
          </a:xfrm>
          <a:prstGeom prst="rect">
            <a:avLst/>
          </a:prstGeom>
          <a:ln>
            <a:solidFill>
              <a:schemeClr val="bg1">
                <a:lumMod val="50000"/>
              </a:schemeClr>
            </a:solidFill>
          </a:ln>
        </p:spPr>
      </p:pic>
      <p:sp>
        <p:nvSpPr>
          <p:cNvPr id="46" name="正方形/長方形 45"/>
          <p:cNvSpPr/>
          <p:nvPr/>
        </p:nvSpPr>
        <p:spPr>
          <a:xfrm>
            <a:off x="7272300" y="2391730"/>
            <a:ext cx="1728192" cy="3240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Tree>
    <p:extLst>
      <p:ext uri="{BB962C8B-B14F-4D97-AF65-F5344CB8AC3E}">
        <p14:creationId xmlns:p14="http://schemas.microsoft.com/office/powerpoint/2010/main" val="258361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4335946"/>
            <a:ext cx="9144000" cy="80755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2800" dirty="0">
                <a:latin typeface="メイリオ" panose="020B0604030504040204" pitchFamily="50" charset="-128"/>
                <a:ea typeface="メイリオ" panose="020B0604030504040204" pitchFamily="50" charset="-128"/>
              </a:rPr>
              <a:t>UI</a:t>
            </a:r>
            <a:r>
              <a:rPr lang="ja-JP" altLang="en-US" sz="2800" dirty="0">
                <a:latin typeface="メイリオ" panose="020B0604030504040204" pitchFamily="50" charset="-128"/>
                <a:ea typeface="メイリオ" panose="020B0604030504040204" pitchFamily="50" charset="-128"/>
              </a:rPr>
              <a:t>デザインを</a:t>
            </a:r>
            <a:r>
              <a:rPr lang="en-US" altLang="ja-JP" sz="2800" dirty="0">
                <a:latin typeface="メイリオ" panose="020B0604030504040204" pitchFamily="50" charset="-128"/>
                <a:ea typeface="メイリオ" panose="020B0604030504040204" pitchFamily="50" charset="-128"/>
              </a:rPr>
              <a:t>NX-V2</a:t>
            </a:r>
            <a:r>
              <a:rPr lang="ja-JP" altLang="en-US" sz="2800" dirty="0">
                <a:latin typeface="メイリオ" panose="020B0604030504040204" pitchFamily="50" charset="-128"/>
                <a:ea typeface="メイリオ" panose="020B0604030504040204" pitchFamily="50" charset="-128"/>
              </a:rPr>
              <a:t>風に大幅刷新</a:t>
            </a:r>
            <a:endParaRPr lang="en-US" altLang="ja-JP" sz="2800" dirty="0">
              <a:latin typeface="メイリオ" panose="020B0604030504040204" pitchFamily="50" charset="-128"/>
              <a:ea typeface="メイリオ" panose="020B0604030504040204" pitchFamily="50" charset="-128"/>
            </a:endParaRPr>
          </a:p>
          <a:p>
            <a:pPr algn="ct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要望の多かったオープンソースにも対応 ～</a:t>
            </a: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solidFill>
                  <a:schemeClr val="bg1"/>
                </a:solidFill>
              </a:rPr>
              <a:t>21</a:t>
            </a:fld>
            <a:endParaRPr kumimoji="1" lang="ja-JP" altLang="en-US" dirty="0">
              <a:solidFill>
                <a:schemeClr val="bg1"/>
              </a:solidFill>
            </a:endParaRPr>
          </a:p>
        </p:txBody>
      </p:sp>
      <p:sp>
        <p:nvSpPr>
          <p:cNvPr id="5" name="フッター プレースホルダー 4"/>
          <p:cNvSpPr>
            <a:spLocks noGrp="1"/>
          </p:cNvSpPr>
          <p:nvPr>
            <p:ph type="ftr" sz="quarter" idx="3"/>
          </p:nvPr>
        </p:nvSpPr>
        <p:spPr/>
        <p:txBody>
          <a:bodyPr/>
          <a:lstStyle/>
          <a:p>
            <a:r>
              <a:rPr lang="en-US" altLang="ja-JP" dirty="0">
                <a:solidFill>
                  <a:schemeClr val="bg1"/>
                </a:solidFill>
              </a:rPr>
              <a:t>©2021  SuperStream Inc. All rights reserved.</a:t>
            </a:r>
            <a:endParaRPr lang="ja-JP" altLang="en-US" dirty="0">
              <a:solidFill>
                <a:schemeClr val="bg1"/>
              </a:solidFill>
            </a:endParaRPr>
          </a:p>
        </p:txBody>
      </p:sp>
      <p:sp>
        <p:nvSpPr>
          <p:cNvPr id="10" name="テキスト ボックス 9"/>
          <p:cNvSpPr txBox="1"/>
          <p:nvPr/>
        </p:nvSpPr>
        <p:spPr>
          <a:xfrm>
            <a:off x="4716016" y="2823778"/>
            <a:ext cx="4128100" cy="1292662"/>
          </a:xfrm>
          <a:prstGeom prst="rect">
            <a:avLst/>
          </a:prstGeom>
          <a:noFill/>
        </p:spPr>
        <p:txBody>
          <a:bodyPr wrap="square" rtlCol="0">
            <a:spAutoFit/>
          </a:bodyPr>
          <a:lstStyle/>
          <a:p>
            <a:r>
              <a:rPr lang="ja-JP" altLang="en-US" sz="1300" b="1" dirty="0">
                <a:solidFill>
                  <a:schemeClr val="accent6"/>
                </a:solidFill>
              </a:rPr>
              <a:t>■</a:t>
            </a:r>
            <a:r>
              <a:rPr lang="en-US" altLang="ja-JP" sz="1300" b="1" dirty="0"/>
              <a:t>Apache</a:t>
            </a:r>
            <a:r>
              <a:rPr lang="ja-JP" altLang="en-US" sz="1300" b="1" dirty="0"/>
              <a:t> </a:t>
            </a:r>
            <a:r>
              <a:rPr lang="en-US" altLang="ja-JP" sz="1300" b="1" dirty="0"/>
              <a:t>Tomcat</a:t>
            </a:r>
            <a:r>
              <a:rPr lang="ja-JP" altLang="en-US" sz="1300" b="1" dirty="0"/>
              <a:t>に対応</a:t>
            </a:r>
            <a:endParaRPr lang="en-US" altLang="ja-JP" sz="1300" b="1" dirty="0"/>
          </a:p>
          <a:p>
            <a:r>
              <a:rPr lang="ja-JP" altLang="en-US" sz="1300" dirty="0"/>
              <a:t>　クラウド促進を加速させるために</a:t>
            </a:r>
            <a:endParaRPr lang="en-US" altLang="ja-JP" sz="1300" dirty="0"/>
          </a:p>
          <a:p>
            <a:r>
              <a:rPr lang="ja-JP" altLang="en-US" sz="1300" dirty="0"/>
              <a:t>　従来の</a:t>
            </a:r>
            <a:r>
              <a:rPr lang="en-US" altLang="ja-JP" sz="1300" dirty="0"/>
              <a:t>WebLogic</a:t>
            </a:r>
            <a:r>
              <a:rPr lang="ja-JP" altLang="en-US" sz="1300" dirty="0"/>
              <a:t>に加え、</a:t>
            </a:r>
            <a:r>
              <a:rPr lang="en-US" altLang="ja-JP" sz="1300" dirty="0"/>
              <a:t>Apache/Tomcat</a:t>
            </a:r>
            <a:r>
              <a:rPr lang="ja-JP" altLang="en-US" sz="1300" dirty="0"/>
              <a:t>に対応</a:t>
            </a:r>
            <a:endParaRPr lang="en-US" altLang="ja-JP" sz="1300" dirty="0"/>
          </a:p>
          <a:p>
            <a:endParaRPr lang="en-US" altLang="ja-JP" sz="1200" u="sng" dirty="0"/>
          </a:p>
          <a:p>
            <a:r>
              <a:rPr lang="en-US" altLang="ja-JP" sz="1200" dirty="0"/>
              <a:t>   - Apache Tomcat 9.0.43</a:t>
            </a:r>
          </a:p>
          <a:p>
            <a:pPr lvl="0"/>
            <a:r>
              <a:rPr lang="en-US" altLang="ja-JP" sz="1200" dirty="0"/>
              <a:t>   - Adopt Open JDK(11.0.8+10)</a:t>
            </a:r>
            <a:r>
              <a:rPr lang="ja-JP" altLang="en-US" sz="1200" dirty="0"/>
              <a:t> </a:t>
            </a:r>
            <a:r>
              <a:rPr lang="en-US" altLang="ja-JP" sz="1200" dirty="0"/>
              <a:t>64</a:t>
            </a:r>
            <a:r>
              <a:rPr lang="ja-JP" altLang="en-US" sz="1200" dirty="0"/>
              <a:t>ビット</a:t>
            </a:r>
            <a:endParaRPr lang="en-US" altLang="ja-JP" sz="1200" dirty="0"/>
          </a:p>
        </p:txBody>
      </p:sp>
      <p:sp>
        <p:nvSpPr>
          <p:cNvPr id="11" name="テキスト ボックス 10"/>
          <p:cNvSpPr txBox="1"/>
          <p:nvPr/>
        </p:nvSpPr>
        <p:spPr>
          <a:xfrm>
            <a:off x="4716016" y="1023578"/>
            <a:ext cx="4128100" cy="861774"/>
          </a:xfrm>
          <a:prstGeom prst="rect">
            <a:avLst/>
          </a:prstGeom>
          <a:noFill/>
        </p:spPr>
        <p:txBody>
          <a:bodyPr wrap="square" rtlCol="0">
            <a:spAutoFit/>
          </a:bodyPr>
          <a:lstStyle/>
          <a:p>
            <a:r>
              <a:rPr lang="ja-JP" altLang="en-US" sz="1400" b="1" dirty="0">
                <a:solidFill>
                  <a:schemeClr val="accent6"/>
                </a:solidFill>
                <a:latin typeface="+mn-ea"/>
              </a:rPr>
              <a:t>■</a:t>
            </a:r>
            <a:r>
              <a:rPr lang="en-US" altLang="ja-JP" sz="1400" b="1" dirty="0">
                <a:latin typeface="+mn-ea"/>
              </a:rPr>
              <a:t>SuperStream-NX</a:t>
            </a:r>
            <a:r>
              <a:rPr lang="ja-JP" altLang="en-US" sz="1400" b="1" dirty="0">
                <a:latin typeface="+mn-ea"/>
              </a:rPr>
              <a:t> </a:t>
            </a:r>
            <a:r>
              <a:rPr lang="en-US" altLang="ja-JP" sz="1400" b="1" dirty="0">
                <a:latin typeface="+mn-ea"/>
              </a:rPr>
              <a:t>V2</a:t>
            </a:r>
            <a:r>
              <a:rPr lang="ja-JP" altLang="en-US" sz="1400" b="1" dirty="0">
                <a:latin typeface="+mn-ea"/>
              </a:rPr>
              <a:t>のデザインを踏襲</a:t>
            </a:r>
            <a:endParaRPr lang="en-US" altLang="ja-JP" sz="1400" b="1" dirty="0">
              <a:latin typeface="+mn-ea"/>
            </a:endParaRPr>
          </a:p>
          <a:p>
            <a:r>
              <a:rPr lang="ja-JP" altLang="en-US" sz="1200" dirty="0">
                <a:latin typeface="+mn-ea"/>
              </a:rPr>
              <a:t>・デザインを</a:t>
            </a:r>
            <a:r>
              <a:rPr lang="en-US" altLang="ja-JP" sz="1200" dirty="0">
                <a:latin typeface="+mn-ea"/>
              </a:rPr>
              <a:t>NX-V2</a:t>
            </a:r>
            <a:r>
              <a:rPr lang="ja-JP" altLang="en-US" sz="1200" dirty="0">
                <a:latin typeface="+mn-ea"/>
              </a:rPr>
              <a:t>にしたことで見栄えを底上げ</a:t>
            </a:r>
            <a:endParaRPr lang="en-US" altLang="ja-JP" sz="1200" dirty="0">
              <a:latin typeface="+mn-ea"/>
            </a:endParaRPr>
          </a:p>
          <a:p>
            <a:r>
              <a:rPr lang="ja-JP" altLang="en-US" sz="1200" dirty="0">
                <a:latin typeface="+mn-ea"/>
              </a:rPr>
              <a:t>・色はコバルトブルーに統一</a:t>
            </a:r>
            <a:endParaRPr lang="en-US" altLang="ja-JP" sz="1200" dirty="0">
              <a:latin typeface="+mn-ea"/>
            </a:endParaRPr>
          </a:p>
          <a:p>
            <a:r>
              <a:rPr lang="ja-JP" altLang="en-US" sz="1200" dirty="0">
                <a:latin typeface="+mn-ea"/>
              </a:rPr>
              <a:t>・社員台帳についてはタブ形式を採用</a:t>
            </a:r>
            <a:endParaRPr lang="en-US" altLang="ja-JP" sz="1200" dirty="0">
              <a:latin typeface="+mn-ea"/>
            </a:endParaRPr>
          </a:p>
        </p:txBody>
      </p:sp>
      <p:pic>
        <p:nvPicPr>
          <p:cNvPr id="12" name="図 11"/>
          <p:cNvPicPr>
            <a:picLocks noChangeAspect="1"/>
          </p:cNvPicPr>
          <p:nvPr/>
        </p:nvPicPr>
        <p:blipFill>
          <a:blip r:embed="rId3"/>
          <a:stretch>
            <a:fillRect/>
          </a:stretch>
        </p:blipFill>
        <p:spPr>
          <a:xfrm>
            <a:off x="143508" y="935019"/>
            <a:ext cx="3764599" cy="2284803"/>
          </a:xfrm>
          <a:prstGeom prst="rect">
            <a:avLst/>
          </a:prstGeom>
          <a:ln>
            <a:solidFill>
              <a:schemeClr val="tx1"/>
            </a:solidFill>
          </a:ln>
        </p:spPr>
      </p:pic>
      <p:pic>
        <p:nvPicPr>
          <p:cNvPr id="13" name="図 12"/>
          <p:cNvPicPr>
            <a:picLocks noChangeAspect="1"/>
          </p:cNvPicPr>
          <p:nvPr/>
        </p:nvPicPr>
        <p:blipFill>
          <a:blip r:embed="rId4"/>
          <a:stretch>
            <a:fillRect/>
          </a:stretch>
        </p:blipFill>
        <p:spPr>
          <a:xfrm>
            <a:off x="1115616" y="1743658"/>
            <a:ext cx="3528392" cy="2195366"/>
          </a:xfrm>
          <a:prstGeom prst="rect">
            <a:avLst/>
          </a:prstGeom>
          <a:ln w="6350">
            <a:solidFill>
              <a:schemeClr val="tx1"/>
            </a:solidFill>
          </a:ln>
        </p:spPr>
      </p:pic>
      <p:sp>
        <p:nvSpPr>
          <p:cNvPr id="4" name="正方形/長方形 3"/>
          <p:cNvSpPr/>
          <p:nvPr/>
        </p:nvSpPr>
        <p:spPr>
          <a:xfrm>
            <a:off x="2663788" y="3975906"/>
            <a:ext cx="1467068" cy="246221"/>
          </a:xfrm>
          <a:prstGeom prst="rect">
            <a:avLst/>
          </a:prstGeom>
        </p:spPr>
        <p:txBody>
          <a:bodyPr wrap="none">
            <a:spAutoFit/>
          </a:bodyPr>
          <a:lstStyle/>
          <a:p>
            <a:r>
              <a:rPr lang="zh-CN" altLang="en-US" sz="1000" dirty="0"/>
              <a:t>本人基本情報照会画面</a:t>
            </a:r>
          </a:p>
        </p:txBody>
      </p:sp>
      <p:sp>
        <p:nvSpPr>
          <p:cNvPr id="14" name="テキスト ボックス 13"/>
          <p:cNvSpPr txBox="1"/>
          <p:nvPr/>
        </p:nvSpPr>
        <p:spPr>
          <a:xfrm>
            <a:off x="4716016" y="2031690"/>
            <a:ext cx="4128100" cy="677108"/>
          </a:xfrm>
          <a:prstGeom prst="rect">
            <a:avLst/>
          </a:prstGeom>
          <a:noFill/>
        </p:spPr>
        <p:txBody>
          <a:bodyPr wrap="square" rtlCol="0">
            <a:spAutoFit/>
          </a:bodyPr>
          <a:lstStyle/>
          <a:p>
            <a:r>
              <a:rPr lang="ja-JP" altLang="en-US" sz="1400" b="1" dirty="0">
                <a:solidFill>
                  <a:schemeClr val="accent6"/>
                </a:solidFill>
                <a:latin typeface="+mn-ea"/>
              </a:rPr>
              <a:t>■</a:t>
            </a:r>
            <a:r>
              <a:rPr lang="ja-JP" altLang="en-US" sz="1400" b="1" dirty="0">
                <a:latin typeface="+mn-ea"/>
              </a:rPr>
              <a:t>対応ブラウザの追加</a:t>
            </a:r>
            <a:endParaRPr lang="en-US" altLang="ja-JP" sz="1400" b="1" dirty="0">
              <a:latin typeface="+mn-ea"/>
            </a:endParaRPr>
          </a:p>
          <a:p>
            <a:r>
              <a:rPr lang="ja-JP" altLang="en-US" sz="1200" dirty="0">
                <a:latin typeface="+mn-ea"/>
              </a:rPr>
              <a:t>・</a:t>
            </a:r>
            <a:r>
              <a:rPr lang="en-US" altLang="ja-JP" sz="1200" dirty="0">
                <a:latin typeface="+mn-ea"/>
              </a:rPr>
              <a:t>IE</a:t>
            </a:r>
            <a:r>
              <a:rPr lang="ja-JP" altLang="en-US" sz="1200" dirty="0">
                <a:latin typeface="+mn-ea"/>
              </a:rPr>
              <a:t>に加え </a:t>
            </a:r>
            <a:r>
              <a:rPr lang="en-US" altLang="ja-JP" sz="1200" dirty="0">
                <a:latin typeface="+mn-ea"/>
              </a:rPr>
              <a:t>Chrome</a:t>
            </a:r>
            <a:r>
              <a:rPr lang="ja-JP" altLang="en-US" sz="1200" dirty="0" err="1">
                <a:latin typeface="+mn-ea"/>
              </a:rPr>
              <a:t>、</a:t>
            </a:r>
            <a:r>
              <a:rPr lang="en-US" altLang="ja-JP" sz="1200" dirty="0">
                <a:latin typeface="+mn-ea"/>
              </a:rPr>
              <a:t>Firefox</a:t>
            </a:r>
            <a:r>
              <a:rPr lang="ja-JP" altLang="en-US" sz="1200" dirty="0" err="1">
                <a:latin typeface="+mn-ea"/>
              </a:rPr>
              <a:t>、</a:t>
            </a:r>
            <a:r>
              <a:rPr lang="en-US" altLang="ja-JP" sz="1200" dirty="0">
                <a:latin typeface="+mn-ea"/>
              </a:rPr>
              <a:t>Edge</a:t>
            </a:r>
            <a:r>
              <a:rPr lang="ja-JP" altLang="en-US" sz="1200" dirty="0">
                <a:latin typeface="+mn-ea"/>
              </a:rPr>
              <a:t>に対応</a:t>
            </a:r>
            <a:endParaRPr lang="en-US" altLang="ja-JP" sz="1200" dirty="0">
              <a:latin typeface="+mn-ea"/>
            </a:endParaRPr>
          </a:p>
          <a:p>
            <a:r>
              <a:rPr lang="ja-JP" altLang="en-US" sz="1200" dirty="0">
                <a:latin typeface="+mn-ea"/>
              </a:rPr>
              <a:t>・</a:t>
            </a:r>
            <a:r>
              <a:rPr lang="en-US" altLang="ja-JP" sz="1200" dirty="0">
                <a:latin typeface="+mn-ea"/>
              </a:rPr>
              <a:t>ActiveX</a:t>
            </a:r>
            <a:r>
              <a:rPr lang="ja-JP" altLang="en-US" sz="1200" dirty="0">
                <a:latin typeface="+mn-ea"/>
              </a:rPr>
              <a:t>を不要に</a:t>
            </a:r>
            <a:endParaRPr lang="en-US" altLang="ja-JP" sz="1200" dirty="0">
              <a:latin typeface="+mn-ea"/>
            </a:endParaRPr>
          </a:p>
        </p:txBody>
      </p:sp>
      <p:pic>
        <p:nvPicPr>
          <p:cNvPr id="3" name="図 2"/>
          <p:cNvPicPr>
            <a:picLocks noChangeAspect="1"/>
          </p:cNvPicPr>
          <p:nvPr/>
        </p:nvPicPr>
        <p:blipFill>
          <a:blip r:embed="rId5"/>
          <a:stretch>
            <a:fillRect/>
          </a:stretch>
        </p:blipFill>
        <p:spPr>
          <a:xfrm>
            <a:off x="7092280" y="2499742"/>
            <a:ext cx="1044116" cy="367572"/>
          </a:xfrm>
          <a:prstGeom prst="rect">
            <a:avLst/>
          </a:prstGeom>
        </p:spPr>
      </p:pic>
      <p:pic>
        <p:nvPicPr>
          <p:cNvPr id="15" name="Picture 4" descr="Microsoft Edge ブラウザーをダウンロード | Microsof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8492" y="2528127"/>
            <a:ext cx="427621" cy="360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Mac\IOHD\Box Sync\SuperStream_2017\SS_Kairy_Illust\AI\07_OK.wm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53718"/>
          <a:stretch/>
        </p:blipFill>
        <p:spPr bwMode="auto">
          <a:xfrm>
            <a:off x="3347864" y="1167594"/>
            <a:ext cx="936104" cy="869659"/>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3"/>
          <p:cNvSpPr txBox="1">
            <a:spLocks/>
          </p:cNvSpPr>
          <p:nvPr/>
        </p:nvSpPr>
        <p:spPr>
          <a:xfrm>
            <a:off x="251520" y="87474"/>
            <a:ext cx="6300232"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t>SuperStream-NX </a:t>
            </a:r>
            <a:r>
              <a:rPr lang="ja-JP" altLang="en-US" sz="2400" dirty="0"/>
              <a:t>新機能</a:t>
            </a:r>
            <a:r>
              <a:rPr lang="en-US" altLang="ja-JP" dirty="0"/>
              <a:t/>
            </a:r>
            <a:br>
              <a:rPr lang="en-US" altLang="ja-JP" dirty="0"/>
            </a:br>
            <a:r>
              <a:rPr lang="ja-JP" altLang="en-US" dirty="0"/>
              <a:t>② </a:t>
            </a:r>
            <a:r>
              <a:rPr lang="en-US" altLang="ja-JP" dirty="0"/>
              <a:t>field/HR</a:t>
            </a:r>
            <a:r>
              <a:rPr lang="ja-JP" altLang="en-US" dirty="0"/>
              <a:t>（人事諸届・照会）リブランディング対応</a:t>
            </a:r>
            <a:endParaRPr lang="ja-JP" altLang="en-US" sz="1400" dirty="0"/>
          </a:p>
        </p:txBody>
      </p:sp>
    </p:spTree>
    <p:extLst>
      <p:ext uri="{BB962C8B-B14F-4D97-AF65-F5344CB8AC3E}">
        <p14:creationId xmlns:p14="http://schemas.microsoft.com/office/powerpoint/2010/main" val="56420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281260"/>
            <a:ext cx="9144000" cy="8795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2800" b="1" dirty="0"/>
              <a:t>NX-V2</a:t>
            </a:r>
            <a:r>
              <a:rPr lang="ja-JP" altLang="en-US" sz="2800" b="1" dirty="0"/>
              <a:t>の強みである“グリッド技術”を拡張</a:t>
            </a:r>
            <a:endParaRPr lang="en-US" altLang="ja-JP" sz="2800" b="1" dirty="0">
              <a:latin typeface="メイリオ" panose="020B0604030504040204" pitchFamily="50" charset="-128"/>
              <a:ea typeface="メイリオ" panose="020B0604030504040204" pitchFamily="50" charset="-128"/>
            </a:endParaRPr>
          </a:p>
          <a:p>
            <a:pPr algn="ctr"/>
            <a:r>
              <a:rPr lang="en-US" altLang="ja-JP" b="1"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検索</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分析機能が充実し、ユーザのレポート作成が更に便利に～</a:t>
            </a:r>
          </a:p>
        </p:txBody>
      </p:sp>
      <p:sp>
        <p:nvSpPr>
          <p:cNvPr id="2" name="スライド番号プレースホルダー 1"/>
          <p:cNvSpPr>
            <a:spLocks noGrp="1"/>
          </p:cNvSpPr>
          <p:nvPr>
            <p:ph type="sldNum" sz="quarter" idx="12"/>
          </p:nvPr>
        </p:nvSpPr>
        <p:spPr>
          <a:xfrm>
            <a:off x="8676456" y="5008500"/>
            <a:ext cx="360000" cy="135000"/>
          </a:xfrm>
        </p:spPr>
        <p:txBody>
          <a:bodyPr/>
          <a:lstStyle/>
          <a:p>
            <a:fld id="{78AE49ED-73EF-499C-8307-28EB0E7CF529}" type="slidenum">
              <a:rPr kumimoji="1" lang="ja-JP" altLang="en-US" smtClean="0">
                <a:solidFill>
                  <a:schemeClr val="bg1"/>
                </a:solidFill>
              </a:rPr>
              <a:t>22</a:t>
            </a:fld>
            <a:endParaRPr kumimoji="1" lang="ja-JP" altLang="en-US" dirty="0">
              <a:solidFill>
                <a:schemeClr val="bg1"/>
              </a:solidFill>
            </a:endParaRPr>
          </a:p>
        </p:txBody>
      </p:sp>
      <p:sp>
        <p:nvSpPr>
          <p:cNvPr id="5" name="フッター プレースホルダー 4"/>
          <p:cNvSpPr>
            <a:spLocks noGrp="1"/>
          </p:cNvSpPr>
          <p:nvPr>
            <p:ph type="ftr" sz="quarter" idx="3"/>
          </p:nvPr>
        </p:nvSpPr>
        <p:spPr>
          <a:xfrm>
            <a:off x="71500" y="5008500"/>
            <a:ext cx="2160000" cy="135000"/>
          </a:xfrm>
        </p:spPr>
        <p:txBody>
          <a:bodyPr/>
          <a:lstStyle/>
          <a:p>
            <a:r>
              <a:rPr lang="en-US" altLang="ja-JP">
                <a:solidFill>
                  <a:schemeClr val="bg1"/>
                </a:solidFill>
              </a:rPr>
              <a:t>©2021  SuperStream Inc. All rights reserved.</a:t>
            </a:r>
            <a:endParaRPr lang="ja-JP" altLang="en-US" dirty="0">
              <a:solidFill>
                <a:schemeClr val="bg1"/>
              </a:solidFill>
            </a:endParaRPr>
          </a:p>
        </p:txBody>
      </p:sp>
      <p:sp>
        <p:nvSpPr>
          <p:cNvPr id="11" name="テキスト ボックス 10"/>
          <p:cNvSpPr txBox="1"/>
          <p:nvPr/>
        </p:nvSpPr>
        <p:spPr>
          <a:xfrm>
            <a:off x="267996" y="1549010"/>
            <a:ext cx="1836785" cy="307777"/>
          </a:xfrm>
          <a:prstGeom prst="rect">
            <a:avLst/>
          </a:prstGeom>
          <a:noFill/>
        </p:spPr>
        <p:txBody>
          <a:bodyPr wrap="none" rtlCol="0">
            <a:spAutoFit/>
          </a:bodyPr>
          <a:lstStyle/>
          <a:p>
            <a:r>
              <a:rPr kumimoji="1" lang="en-US" altLang="ja-JP" sz="1400" dirty="0">
                <a:solidFill>
                  <a:schemeClr val="accent6"/>
                </a:solidFill>
                <a:latin typeface="+mj-ea"/>
                <a:ea typeface="+mj-ea"/>
              </a:rPr>
              <a:t>FA</a:t>
            </a:r>
            <a:r>
              <a:rPr lang="ja-JP" altLang="en-US" sz="1400" dirty="0">
                <a:solidFill>
                  <a:schemeClr val="accent6"/>
                </a:solidFill>
                <a:latin typeface="+mj-ea"/>
                <a:ea typeface="+mj-ea"/>
              </a:rPr>
              <a:t>汎用検索照会機能</a:t>
            </a:r>
            <a:endParaRPr kumimoji="1" lang="ja-JP" altLang="en-US" sz="1400" dirty="0">
              <a:solidFill>
                <a:schemeClr val="accent6"/>
              </a:solidFill>
              <a:latin typeface="+mj-ea"/>
              <a:ea typeface="+mj-ea"/>
            </a:endParaRPr>
          </a:p>
        </p:txBody>
      </p:sp>
      <p:sp>
        <p:nvSpPr>
          <p:cNvPr id="12" name="テキスト ボックス 11"/>
          <p:cNvSpPr txBox="1"/>
          <p:nvPr/>
        </p:nvSpPr>
        <p:spPr>
          <a:xfrm>
            <a:off x="4860032" y="1562464"/>
            <a:ext cx="1850186" cy="307777"/>
          </a:xfrm>
          <a:prstGeom prst="rect">
            <a:avLst/>
          </a:prstGeom>
          <a:noFill/>
        </p:spPr>
        <p:txBody>
          <a:bodyPr wrap="none" rtlCol="0">
            <a:spAutoFit/>
          </a:bodyPr>
          <a:lstStyle/>
          <a:p>
            <a:r>
              <a:rPr lang="en-US" altLang="ja-JP" sz="1400" dirty="0">
                <a:solidFill>
                  <a:schemeClr val="accent6"/>
                </a:solidFill>
                <a:latin typeface="+mj-ea"/>
                <a:ea typeface="+mj-ea"/>
              </a:rPr>
              <a:t>PR</a:t>
            </a:r>
            <a:r>
              <a:rPr lang="ja-JP" altLang="en-US" sz="1400" dirty="0">
                <a:solidFill>
                  <a:schemeClr val="accent6"/>
                </a:solidFill>
                <a:latin typeface="+mj-ea"/>
                <a:ea typeface="+mj-ea"/>
              </a:rPr>
              <a:t>給与情報検索機能</a:t>
            </a:r>
            <a:endParaRPr kumimoji="1" lang="ja-JP" altLang="en-US" sz="1400" dirty="0">
              <a:solidFill>
                <a:schemeClr val="accent6"/>
              </a:solidFill>
              <a:latin typeface="+mj-ea"/>
              <a:ea typeface="+mj-ea"/>
            </a:endParaRPr>
          </a:p>
        </p:txBody>
      </p:sp>
      <p:sp>
        <p:nvSpPr>
          <p:cNvPr id="3" name="正方形/長方形 2"/>
          <p:cNvSpPr/>
          <p:nvPr/>
        </p:nvSpPr>
        <p:spPr>
          <a:xfrm>
            <a:off x="143508" y="856824"/>
            <a:ext cx="8984524" cy="738664"/>
          </a:xfrm>
          <a:prstGeom prst="rect">
            <a:avLst/>
          </a:prstGeom>
        </p:spPr>
        <p:txBody>
          <a:bodyPr wrap="square">
            <a:spAutoFit/>
          </a:bodyPr>
          <a:lstStyle/>
          <a:p>
            <a:r>
              <a:rPr lang="ja-JP" altLang="en-US" sz="1400" dirty="0">
                <a:latin typeface="+mj-lt"/>
              </a:rPr>
              <a:t>・</a:t>
            </a:r>
            <a:r>
              <a:rPr lang="en-US" altLang="ja-JP" sz="1400" dirty="0">
                <a:latin typeface="+mj-lt"/>
              </a:rPr>
              <a:t>SuperStream-NX V2</a:t>
            </a:r>
            <a:r>
              <a:rPr lang="ja-JP" altLang="en-US" sz="1400" dirty="0">
                <a:latin typeface="+mj-lt"/>
              </a:rPr>
              <a:t>の最大の強みであるグリッド技術を更に充実</a:t>
            </a:r>
            <a:endParaRPr lang="en-US" altLang="ja-JP" sz="1400" dirty="0">
              <a:latin typeface="+mj-lt"/>
            </a:endParaRPr>
          </a:p>
          <a:p>
            <a:r>
              <a:rPr lang="ja-JP" altLang="en-US" sz="1400" dirty="0">
                <a:latin typeface="+mj-lt"/>
              </a:rPr>
              <a:t>・固定資産管理（</a:t>
            </a:r>
            <a:r>
              <a:rPr lang="en-US" altLang="ja-JP" sz="1400" dirty="0">
                <a:latin typeface="+mj-lt"/>
              </a:rPr>
              <a:t>FA</a:t>
            </a:r>
            <a:r>
              <a:rPr lang="ja-JP" altLang="en-US" sz="1400" dirty="0">
                <a:latin typeface="+mj-lt"/>
              </a:rPr>
              <a:t>）、給与管理（</a:t>
            </a:r>
            <a:r>
              <a:rPr lang="en-US" altLang="ja-JP" sz="1400" dirty="0">
                <a:latin typeface="+mj-lt"/>
              </a:rPr>
              <a:t>PR</a:t>
            </a:r>
            <a:r>
              <a:rPr lang="ja-JP" altLang="en-US" sz="1400" dirty="0">
                <a:latin typeface="+mj-lt"/>
              </a:rPr>
              <a:t>）の汎用検索機能を追加　</a:t>
            </a:r>
            <a:r>
              <a:rPr lang="en-US" altLang="ja-JP" sz="900" dirty="0">
                <a:latin typeface="+mj-lt"/>
              </a:rPr>
              <a:t>※</a:t>
            </a:r>
            <a:r>
              <a:rPr lang="ja-JP" altLang="en-US" sz="900" dirty="0">
                <a:latin typeface="+mj-lt"/>
              </a:rPr>
              <a:t>統合会計の各種照会（</a:t>
            </a:r>
            <a:r>
              <a:rPr lang="en-US" altLang="ja-JP" sz="900" dirty="0">
                <a:latin typeface="+mj-lt"/>
              </a:rPr>
              <a:t>GL/AP/AR</a:t>
            </a:r>
            <a:r>
              <a:rPr lang="ja-JP" altLang="en-US" sz="900" dirty="0">
                <a:latin typeface="+mj-lt"/>
              </a:rPr>
              <a:t>）、人事管理（</a:t>
            </a:r>
            <a:r>
              <a:rPr lang="en-US" altLang="ja-JP" sz="900" dirty="0">
                <a:latin typeface="+mj-lt"/>
              </a:rPr>
              <a:t>HR</a:t>
            </a:r>
            <a:r>
              <a:rPr lang="ja-JP" altLang="en-US" sz="900" dirty="0">
                <a:latin typeface="+mj-lt"/>
              </a:rPr>
              <a:t>）は既に存在</a:t>
            </a:r>
            <a:endParaRPr lang="ja-JP" altLang="en-US" sz="1400" dirty="0">
              <a:latin typeface="+mj-lt"/>
            </a:endParaRPr>
          </a:p>
          <a:p>
            <a:r>
              <a:rPr lang="ja-JP" altLang="en-US" sz="1400" dirty="0">
                <a:latin typeface="+mj-lt"/>
              </a:rPr>
              <a:t>・検索結果をExcel</a:t>
            </a:r>
            <a:r>
              <a:rPr lang="en-US" altLang="ja-JP" sz="1400" dirty="0">
                <a:latin typeface="+mj-lt"/>
              </a:rPr>
              <a:t>/CSV</a:t>
            </a:r>
            <a:r>
              <a:rPr lang="ja-JP" altLang="en-US" sz="1400" dirty="0" err="1">
                <a:latin typeface="+mj-lt"/>
              </a:rPr>
              <a:t>、</a:t>
            </a:r>
            <a:r>
              <a:rPr lang="en-US" altLang="ja-JP" sz="1400" dirty="0">
                <a:latin typeface="+mj-lt"/>
              </a:rPr>
              <a:t>Pivot</a:t>
            </a:r>
            <a:r>
              <a:rPr lang="ja-JP" altLang="en-US" sz="1400" dirty="0">
                <a:latin typeface="+mj-lt"/>
              </a:rPr>
              <a:t>に出力可能。ReportPlus（簡易BIツール）でのデータ分析にも対応</a:t>
            </a:r>
          </a:p>
        </p:txBody>
      </p:sp>
      <p:pic>
        <p:nvPicPr>
          <p:cNvPr id="16" name="図 15"/>
          <p:cNvPicPr>
            <a:picLocks noChangeAspect="1"/>
          </p:cNvPicPr>
          <p:nvPr/>
        </p:nvPicPr>
        <p:blipFill>
          <a:blip r:embed="rId2"/>
          <a:stretch>
            <a:fillRect/>
          </a:stretch>
        </p:blipFill>
        <p:spPr>
          <a:xfrm>
            <a:off x="4873501" y="1856787"/>
            <a:ext cx="3149293" cy="1968308"/>
          </a:xfrm>
          <a:prstGeom prst="rect">
            <a:avLst/>
          </a:prstGeom>
        </p:spPr>
      </p:pic>
      <p:pic>
        <p:nvPicPr>
          <p:cNvPr id="17" name="図 16"/>
          <p:cNvPicPr>
            <a:picLocks noChangeAspect="1"/>
          </p:cNvPicPr>
          <p:nvPr/>
        </p:nvPicPr>
        <p:blipFill>
          <a:blip r:embed="rId3"/>
          <a:stretch>
            <a:fillRect/>
          </a:stretch>
        </p:blipFill>
        <p:spPr>
          <a:xfrm>
            <a:off x="5988916" y="2829126"/>
            <a:ext cx="3073168" cy="1215859"/>
          </a:xfrm>
          <a:prstGeom prst="rect">
            <a:avLst/>
          </a:prstGeom>
        </p:spPr>
      </p:pic>
      <p:grpSp>
        <p:nvGrpSpPr>
          <p:cNvPr id="9" name="グループ化 8"/>
          <p:cNvGrpSpPr/>
          <p:nvPr/>
        </p:nvGrpSpPr>
        <p:grpSpPr>
          <a:xfrm>
            <a:off x="373989" y="1858508"/>
            <a:ext cx="3460222" cy="1952029"/>
            <a:chOff x="373989" y="1858508"/>
            <a:chExt cx="3460222" cy="1952029"/>
          </a:xfrm>
        </p:grpSpPr>
        <p:grpSp>
          <p:nvGrpSpPr>
            <p:cNvPr id="4" name="グループ化 3"/>
            <p:cNvGrpSpPr/>
            <p:nvPr/>
          </p:nvGrpSpPr>
          <p:grpSpPr>
            <a:xfrm>
              <a:off x="373989" y="1858508"/>
              <a:ext cx="3460222" cy="1952029"/>
              <a:chOff x="373989" y="1858508"/>
              <a:chExt cx="3460222" cy="1952029"/>
            </a:xfrm>
          </p:grpSpPr>
          <p:pic>
            <p:nvPicPr>
              <p:cNvPr id="13" name="図 12"/>
              <p:cNvPicPr>
                <a:picLocks noChangeAspect="1"/>
              </p:cNvPicPr>
              <p:nvPr/>
            </p:nvPicPr>
            <p:blipFill>
              <a:blip r:embed="rId4"/>
              <a:stretch>
                <a:fillRect/>
              </a:stretch>
            </p:blipFill>
            <p:spPr>
              <a:xfrm>
                <a:off x="373989" y="1858508"/>
                <a:ext cx="3460222" cy="1746133"/>
              </a:xfrm>
              <a:prstGeom prst="rect">
                <a:avLst/>
              </a:prstGeom>
              <a:ln>
                <a:solidFill>
                  <a:schemeClr val="bg1">
                    <a:lumMod val="75000"/>
                  </a:schemeClr>
                </a:solidFill>
              </a:ln>
            </p:spPr>
          </p:pic>
          <p:pic>
            <p:nvPicPr>
              <p:cNvPr id="20" name="図 19"/>
              <p:cNvPicPr>
                <a:picLocks noChangeAspect="1"/>
              </p:cNvPicPr>
              <p:nvPr/>
            </p:nvPicPr>
            <p:blipFill rotWithShape="1">
              <a:blip r:embed="rId5"/>
              <a:srcRect r="37551"/>
              <a:stretch/>
            </p:blipFill>
            <p:spPr>
              <a:xfrm>
                <a:off x="373990" y="1981785"/>
                <a:ext cx="3147316" cy="1828752"/>
              </a:xfrm>
              <a:prstGeom prst="rect">
                <a:avLst/>
              </a:prstGeom>
              <a:ln w="3175">
                <a:noFill/>
              </a:ln>
            </p:spPr>
          </p:pic>
        </p:grpSp>
        <p:sp>
          <p:nvSpPr>
            <p:cNvPr id="8" name="正方形/長方形 7"/>
            <p:cNvSpPr/>
            <p:nvPr/>
          </p:nvSpPr>
          <p:spPr>
            <a:xfrm>
              <a:off x="3521306" y="3521010"/>
              <a:ext cx="312905" cy="967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8" name="図 17"/>
          <p:cNvPicPr>
            <a:picLocks noChangeAspect="1"/>
          </p:cNvPicPr>
          <p:nvPr/>
        </p:nvPicPr>
        <p:blipFill>
          <a:blip r:embed="rId6"/>
          <a:stretch>
            <a:fillRect/>
          </a:stretch>
        </p:blipFill>
        <p:spPr>
          <a:xfrm>
            <a:off x="1943708" y="2895786"/>
            <a:ext cx="2768466" cy="1174649"/>
          </a:xfrm>
          <a:prstGeom prst="rect">
            <a:avLst/>
          </a:prstGeom>
          <a:ln>
            <a:solidFill>
              <a:schemeClr val="bg1">
                <a:lumMod val="75000"/>
              </a:schemeClr>
            </a:solidFill>
          </a:ln>
        </p:spPr>
      </p:pic>
      <p:sp>
        <p:nvSpPr>
          <p:cNvPr id="21" name="テキスト ボックス 20"/>
          <p:cNvSpPr txBox="1"/>
          <p:nvPr/>
        </p:nvSpPr>
        <p:spPr>
          <a:xfrm>
            <a:off x="3469058" y="4039528"/>
            <a:ext cx="1200970" cy="261610"/>
          </a:xfrm>
          <a:prstGeom prst="rect">
            <a:avLst/>
          </a:prstGeom>
          <a:noFill/>
        </p:spPr>
        <p:txBody>
          <a:bodyPr wrap="none" rtlCol="0">
            <a:spAutoFit/>
          </a:bodyPr>
          <a:lstStyle/>
          <a:p>
            <a:r>
              <a:rPr kumimoji="1" lang="ja-JP" altLang="en-US" sz="1100" dirty="0">
                <a:solidFill>
                  <a:schemeClr val="accent6"/>
                </a:solidFill>
              </a:rPr>
              <a:t>（</a:t>
            </a:r>
            <a:r>
              <a:rPr kumimoji="1" lang="en-US" altLang="ja-JP" sz="1100" dirty="0" err="1">
                <a:solidFill>
                  <a:schemeClr val="accent6"/>
                </a:solidFill>
              </a:rPr>
              <a:t>ReportPlus</a:t>
            </a:r>
            <a:r>
              <a:rPr lang="ja-JP" altLang="en-US" sz="1100" dirty="0">
                <a:solidFill>
                  <a:schemeClr val="accent6"/>
                </a:solidFill>
              </a:rPr>
              <a:t>）</a:t>
            </a:r>
            <a:endParaRPr kumimoji="1" lang="ja-JP" altLang="en-US" sz="1100" dirty="0">
              <a:solidFill>
                <a:schemeClr val="accent6"/>
              </a:solidFill>
            </a:endParaRPr>
          </a:p>
        </p:txBody>
      </p:sp>
      <p:sp>
        <p:nvSpPr>
          <p:cNvPr id="22" name="テキスト ボックス 21"/>
          <p:cNvSpPr txBox="1"/>
          <p:nvPr/>
        </p:nvSpPr>
        <p:spPr>
          <a:xfrm>
            <a:off x="8052406" y="4026020"/>
            <a:ext cx="1103187" cy="261610"/>
          </a:xfrm>
          <a:prstGeom prst="rect">
            <a:avLst/>
          </a:prstGeom>
          <a:noFill/>
        </p:spPr>
        <p:txBody>
          <a:bodyPr wrap="none" rtlCol="0">
            <a:spAutoFit/>
          </a:bodyPr>
          <a:lstStyle/>
          <a:p>
            <a:r>
              <a:rPr kumimoji="1" lang="ja-JP" altLang="en-US" sz="1100" dirty="0">
                <a:solidFill>
                  <a:schemeClr val="accent6"/>
                </a:solidFill>
              </a:rPr>
              <a:t>（</a:t>
            </a:r>
            <a:r>
              <a:rPr lang="en-US" altLang="ja-JP" sz="1100" dirty="0">
                <a:solidFill>
                  <a:schemeClr val="accent6"/>
                </a:solidFill>
              </a:rPr>
              <a:t>Excel</a:t>
            </a:r>
            <a:r>
              <a:rPr lang="ja-JP" altLang="en-US" sz="1100" dirty="0">
                <a:solidFill>
                  <a:schemeClr val="accent6"/>
                </a:solidFill>
              </a:rPr>
              <a:t>出力）</a:t>
            </a:r>
            <a:endParaRPr kumimoji="1" lang="ja-JP" altLang="en-US" sz="1100" dirty="0">
              <a:solidFill>
                <a:schemeClr val="accent6"/>
              </a:solidFill>
            </a:endParaRPr>
          </a:p>
        </p:txBody>
      </p:sp>
      <p:sp>
        <p:nvSpPr>
          <p:cNvPr id="24" name="正方形/長方形 23"/>
          <p:cNvSpPr/>
          <p:nvPr/>
        </p:nvSpPr>
        <p:spPr>
          <a:xfrm>
            <a:off x="5002811" y="2643758"/>
            <a:ext cx="4012779" cy="374178"/>
          </a:xfrm>
          <a:prstGeom prst="rect">
            <a:avLst/>
          </a:prstGeom>
          <a:solidFill>
            <a:schemeClr val="accent3"/>
          </a:solidFill>
          <a:ln>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ja-JP" altLang="en-US" sz="1200" b="1" dirty="0">
                <a:solidFill>
                  <a:prstClr val="black"/>
                </a:solidFill>
                <a:latin typeface="+mj-lt"/>
              </a:rPr>
              <a:t>対象情報：給与、賞与、年末調整、社会保険、勤怠</a:t>
            </a:r>
          </a:p>
        </p:txBody>
      </p:sp>
      <p:sp>
        <p:nvSpPr>
          <p:cNvPr id="25" name="正方形/長方形 24"/>
          <p:cNvSpPr/>
          <p:nvPr/>
        </p:nvSpPr>
        <p:spPr>
          <a:xfrm>
            <a:off x="755576" y="2643758"/>
            <a:ext cx="3528392" cy="3960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200" b="1" dirty="0">
                <a:solidFill>
                  <a:prstClr val="black"/>
                </a:solidFill>
                <a:latin typeface="+mj-lt"/>
              </a:rPr>
              <a:t>対象情報：</a:t>
            </a:r>
            <a:r>
              <a:rPr lang="ja-JP" altLang="ja-JP" sz="1200" b="1" dirty="0">
                <a:solidFill>
                  <a:schemeClr val="tx1"/>
                </a:solidFill>
              </a:rPr>
              <a:t>資産基本情報</a:t>
            </a:r>
            <a:r>
              <a:rPr lang="ja-JP" altLang="en-US" sz="1200" b="1" dirty="0">
                <a:solidFill>
                  <a:prstClr val="black"/>
                </a:solidFill>
                <a:latin typeface="+mj-lt"/>
              </a:rPr>
              <a:t>、</a:t>
            </a:r>
            <a:r>
              <a:rPr lang="ja-JP" altLang="ja-JP" sz="1200" b="1" dirty="0">
                <a:solidFill>
                  <a:schemeClr val="tx1"/>
                </a:solidFill>
              </a:rPr>
              <a:t>資産台帳情報</a:t>
            </a:r>
            <a:r>
              <a:rPr lang="ja-JP" altLang="en-US" sz="1200" b="1" dirty="0">
                <a:solidFill>
                  <a:schemeClr val="tx1"/>
                </a:solidFill>
                <a:latin typeface="ＭＳ Ｐゴシック" panose="020B0600070205080204" pitchFamily="50" charset="-128"/>
                <a:ea typeface="ＭＳ Ｐゴシック" panose="020B0600070205080204" pitchFamily="50" charset="-128"/>
              </a:rPr>
              <a:t>など</a:t>
            </a:r>
            <a:endParaRPr lang="ja-JP" altLang="ja-JP" sz="12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23" name="Picture 173" descr="\\Mac\IOHD\Box Sync\SuperStream_2017\SS_Kairy_Illust\AI\01_Hard_Work_b.wm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7219"/>
          <a:stretch/>
        </p:blipFill>
        <p:spPr bwMode="auto">
          <a:xfrm>
            <a:off x="7704348" y="1599642"/>
            <a:ext cx="1044116" cy="916328"/>
          </a:xfrm>
          <a:prstGeom prst="rect">
            <a:avLst/>
          </a:prstGeom>
          <a:noFill/>
          <a:extLst>
            <a:ext uri="{909E8E84-426E-40DD-AFC4-6F175D3DCCD1}">
              <a14:hiddenFill xmlns:a14="http://schemas.microsoft.com/office/drawing/2010/main">
                <a:solidFill>
                  <a:srgbClr val="FFFFFF"/>
                </a:solidFill>
              </a14:hiddenFill>
            </a:ext>
          </a:extLst>
        </p:spPr>
      </p:pic>
      <p:sp>
        <p:nvSpPr>
          <p:cNvPr id="26" name="タイトル 3"/>
          <p:cNvSpPr txBox="1">
            <a:spLocks/>
          </p:cNvSpPr>
          <p:nvPr/>
        </p:nvSpPr>
        <p:spPr>
          <a:xfrm>
            <a:off x="251520" y="87474"/>
            <a:ext cx="6300232"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t>SuperStream-NX </a:t>
            </a:r>
            <a:r>
              <a:rPr lang="ja-JP" altLang="en-US" sz="2400" dirty="0"/>
              <a:t>新機能</a:t>
            </a:r>
            <a:r>
              <a:rPr lang="en-US" altLang="ja-JP" dirty="0"/>
              <a:t/>
            </a:r>
            <a:br>
              <a:rPr lang="en-US" altLang="ja-JP" dirty="0"/>
            </a:br>
            <a:r>
              <a:rPr lang="ja-JP" altLang="en-US" dirty="0"/>
              <a:t>③ 固定資産管理、給与管理に検索機能を追加</a:t>
            </a:r>
            <a:endParaRPr lang="ja-JP" altLang="en-US" sz="1400" dirty="0"/>
          </a:p>
        </p:txBody>
      </p:sp>
    </p:spTree>
    <p:extLst>
      <p:ext uri="{BB962C8B-B14F-4D97-AF65-F5344CB8AC3E}">
        <p14:creationId xmlns:p14="http://schemas.microsoft.com/office/powerpoint/2010/main" val="307795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263938"/>
            <a:ext cx="9144000" cy="8795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800" dirty="0">
                <a:latin typeface="メイリオ" panose="020B0604030504040204" pitchFamily="50" charset="-128"/>
                <a:ea typeface="メイリオ" panose="020B0604030504040204" pitchFamily="50" charset="-128"/>
              </a:rPr>
              <a:t>グローバル進出する日系企業を応援</a:t>
            </a:r>
            <a:endParaRPr lang="en-US" altLang="ja-JP" sz="2800" dirty="0">
              <a:latin typeface="メイリオ" panose="020B0604030504040204" pitchFamily="50" charset="-128"/>
              <a:ea typeface="メイリオ" panose="020B0604030504040204" pitchFamily="50" charset="-128"/>
            </a:endParaRPr>
          </a:p>
          <a:p>
            <a:pPr algn="ct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引き続きアジア圏における税制対応を強化していきます～</a:t>
            </a: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solidFill>
                  <a:schemeClr val="bg1"/>
                </a:solidFill>
              </a:rPr>
              <a:t>23</a:t>
            </a:fld>
            <a:endParaRPr kumimoji="1" lang="ja-JP" altLang="en-US" dirty="0">
              <a:solidFill>
                <a:schemeClr val="bg1"/>
              </a:solidFill>
            </a:endParaRPr>
          </a:p>
        </p:txBody>
      </p:sp>
      <p:sp>
        <p:nvSpPr>
          <p:cNvPr id="5" name="フッター プレースホルダー 4"/>
          <p:cNvSpPr>
            <a:spLocks noGrp="1"/>
          </p:cNvSpPr>
          <p:nvPr>
            <p:ph type="ftr" sz="quarter" idx="3"/>
          </p:nvPr>
        </p:nvSpPr>
        <p:spPr>
          <a:xfrm>
            <a:off x="0" y="5008500"/>
            <a:ext cx="2160000" cy="135000"/>
          </a:xfrm>
        </p:spPr>
        <p:txBody>
          <a:bodyPr/>
          <a:lstStyle/>
          <a:p>
            <a:r>
              <a:rPr lang="en-US" altLang="ja-JP" dirty="0">
                <a:solidFill>
                  <a:schemeClr val="bg1"/>
                </a:solidFill>
              </a:rPr>
              <a:t>©2021  SuperStream Inc. All rights reserved.</a:t>
            </a:r>
            <a:endParaRPr lang="ja-JP" altLang="en-US" dirty="0">
              <a:solidFill>
                <a:schemeClr val="bg1"/>
              </a:solidFill>
            </a:endParaRPr>
          </a:p>
        </p:txBody>
      </p:sp>
      <p:sp>
        <p:nvSpPr>
          <p:cNvPr id="8" name="正方形/長方形 7"/>
          <p:cNvSpPr/>
          <p:nvPr/>
        </p:nvSpPr>
        <p:spPr>
          <a:xfrm>
            <a:off x="7416316" y="1412358"/>
            <a:ext cx="1584176" cy="2690301"/>
          </a:xfrm>
          <a:prstGeom prst="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529229" y="1557249"/>
            <a:ext cx="1368152" cy="307777"/>
          </a:xfrm>
          <a:prstGeom prst="rect">
            <a:avLst/>
          </a:prstGeom>
          <a:noFill/>
          <a:ln>
            <a:noFill/>
          </a:ln>
        </p:spPr>
        <p:txBody>
          <a:bodyPr wrap="square" rtlCol="0">
            <a:spAutoFit/>
          </a:bodyPr>
          <a:lstStyle/>
          <a:p>
            <a:pPr algn="ctr"/>
            <a:r>
              <a:rPr kumimoji="1" lang="ja-JP" altLang="en-US" sz="1400" dirty="0"/>
              <a:t>ベトナム政府</a:t>
            </a:r>
          </a:p>
        </p:txBody>
      </p:sp>
      <p:sp>
        <p:nvSpPr>
          <p:cNvPr id="10" name="テキスト ボックス 9"/>
          <p:cNvSpPr txBox="1"/>
          <p:nvPr/>
        </p:nvSpPr>
        <p:spPr>
          <a:xfrm>
            <a:off x="7430537" y="2355726"/>
            <a:ext cx="1620957" cy="523220"/>
          </a:xfrm>
          <a:prstGeom prst="rect">
            <a:avLst/>
          </a:prstGeom>
          <a:noFill/>
        </p:spPr>
        <p:txBody>
          <a:bodyPr wrap="none" rtlCol="0">
            <a:spAutoFit/>
          </a:bodyPr>
          <a:lstStyle/>
          <a:p>
            <a:pPr algn="ctr"/>
            <a:r>
              <a:rPr kumimoji="1" lang="ja-JP" altLang="en-US" sz="1400" dirty="0"/>
              <a:t>電子納税システム</a:t>
            </a:r>
            <a:endParaRPr kumimoji="1" lang="en-US" altLang="ja-JP" sz="1400" dirty="0"/>
          </a:p>
          <a:p>
            <a:pPr algn="ctr"/>
            <a:r>
              <a:rPr lang="ja-JP" altLang="en-US" sz="1400" dirty="0"/>
              <a:t>「</a:t>
            </a:r>
            <a:r>
              <a:rPr lang="en-US" altLang="ja-JP" sz="1400" dirty="0"/>
              <a:t>e-TAX</a:t>
            </a:r>
            <a:r>
              <a:rPr lang="ja-JP" altLang="en-US" sz="1400" dirty="0"/>
              <a:t>」</a:t>
            </a:r>
            <a:endParaRPr kumimoji="1" lang="ja-JP" altLang="en-US" sz="1400" dirty="0"/>
          </a:p>
        </p:txBody>
      </p:sp>
      <p:sp>
        <p:nvSpPr>
          <p:cNvPr id="11" name="テキスト ボックス 10"/>
          <p:cNvSpPr txBox="1"/>
          <p:nvPr/>
        </p:nvSpPr>
        <p:spPr>
          <a:xfrm>
            <a:off x="323528" y="915566"/>
            <a:ext cx="7992888" cy="769441"/>
          </a:xfrm>
          <a:prstGeom prst="rect">
            <a:avLst/>
          </a:prstGeom>
          <a:noFill/>
        </p:spPr>
        <p:txBody>
          <a:bodyPr wrap="square" rtlCol="0">
            <a:spAutoFit/>
          </a:bodyPr>
          <a:lstStyle/>
          <a:p>
            <a:r>
              <a:rPr lang="ja-JP" altLang="en-US" sz="1600" dirty="0">
                <a:latin typeface="+mn-ea"/>
              </a:rPr>
              <a:t>ベトナム税制対応として、付加価値税申告書および財務諸表申告書に</a:t>
            </a:r>
            <a:r>
              <a:rPr kumimoji="0" lang="ja-JP" altLang="en-US" sz="1600" kern="0" dirty="0">
                <a:latin typeface="+mn-ea"/>
              </a:rPr>
              <a:t>対応</a:t>
            </a:r>
            <a:endParaRPr kumimoji="0" lang="en-US" altLang="ja-JP" sz="1600" kern="0" dirty="0">
              <a:latin typeface="+mn-ea"/>
            </a:endParaRPr>
          </a:p>
          <a:p>
            <a:endParaRPr kumimoji="0" lang="en-US" altLang="ja-JP" sz="1400" kern="0" dirty="0"/>
          </a:p>
          <a:p>
            <a:endParaRPr kumimoji="1" lang="ja-JP" altLang="en-US" sz="1400" dirty="0"/>
          </a:p>
        </p:txBody>
      </p:sp>
      <p:sp>
        <p:nvSpPr>
          <p:cNvPr id="14" name="正方形/長方形 13"/>
          <p:cNvSpPr/>
          <p:nvPr/>
        </p:nvSpPr>
        <p:spPr>
          <a:xfrm>
            <a:off x="357346" y="1857631"/>
            <a:ext cx="2811988" cy="823302"/>
          </a:xfrm>
          <a:prstGeom prst="rect">
            <a:avLst/>
          </a:prstGeom>
        </p:spPr>
        <p:txBody>
          <a:bodyPr wrap="none">
            <a:spAutoFit/>
          </a:bodyPr>
          <a:lstStyle/>
          <a:p>
            <a:pPr marL="0" marR="0" lvl="0" indent="0" defTabSz="914400" eaLnBrk="1" fontAlgn="auto" latinLnBrk="0" hangingPunct="1">
              <a:lnSpc>
                <a:spcPts val="1900"/>
              </a:lnSpc>
              <a:spcBef>
                <a:spcPts val="0"/>
              </a:spcBef>
              <a:spcAft>
                <a:spcPts val="0"/>
              </a:spcAft>
              <a:buClr>
                <a:srgbClr val="F9BE00"/>
              </a:buClr>
              <a:buSzTx/>
              <a:buFontTx/>
              <a:buNone/>
              <a:tabLst/>
              <a:defRPr/>
            </a:pPr>
            <a:r>
              <a:rPr kumimoji="0" lang="ja-JP" altLang="en-US" sz="1200" kern="0" dirty="0"/>
              <a:t>① </a:t>
            </a:r>
            <a:r>
              <a:rPr kumimoji="0" lang="ja-JP" altLang="en-US" sz="1200" b="0" i="0" u="none" strike="noStrike" kern="0" cap="none" spc="0" normalizeH="0" baseline="0" noProof="0" dirty="0">
                <a:ln>
                  <a:noFill/>
                </a:ln>
                <a:effectLst/>
                <a:uLnTx/>
                <a:uFillTx/>
              </a:rPr>
              <a:t>付加価値税申告書（</a:t>
            </a:r>
            <a:r>
              <a:rPr kumimoji="0" lang="en-US" altLang="ja-JP" sz="1200" b="0" i="0" u="none" strike="noStrike" kern="0" cap="none" spc="0" normalizeH="0" baseline="0" noProof="0" dirty="0">
                <a:ln>
                  <a:noFill/>
                </a:ln>
                <a:effectLst/>
                <a:uLnTx/>
                <a:uFillTx/>
              </a:rPr>
              <a:t>GTGT</a:t>
            </a:r>
            <a:r>
              <a:rPr kumimoji="0" lang="ja-JP" altLang="en-US" sz="1200" b="0" i="0" u="none" strike="noStrike" kern="0" cap="none" spc="0" normalizeH="0" baseline="0" noProof="0" dirty="0">
                <a:ln>
                  <a:noFill/>
                </a:ln>
                <a:effectLst/>
                <a:uLnTx/>
                <a:uFillTx/>
              </a:rPr>
              <a:t>申告書</a:t>
            </a:r>
            <a:r>
              <a:rPr kumimoji="0" lang="ja-JP" altLang="en-US" sz="1200" kern="0" noProof="0" dirty="0"/>
              <a:t>）</a:t>
            </a:r>
            <a:endParaRPr kumimoji="0" lang="en-US" altLang="ja-JP" sz="1200" kern="0" noProof="0" dirty="0"/>
          </a:p>
          <a:p>
            <a:pPr marL="0" marR="0" lvl="0" indent="0" defTabSz="914400" eaLnBrk="1" fontAlgn="auto" latinLnBrk="0" hangingPunct="1">
              <a:lnSpc>
                <a:spcPts val="1900"/>
              </a:lnSpc>
              <a:spcBef>
                <a:spcPts val="0"/>
              </a:spcBef>
              <a:spcAft>
                <a:spcPts val="0"/>
              </a:spcAft>
              <a:buClr>
                <a:srgbClr val="F9BE00"/>
              </a:buClr>
              <a:buSzTx/>
              <a:buFontTx/>
              <a:buNone/>
              <a:tabLst/>
              <a:defRPr/>
            </a:pPr>
            <a:r>
              <a:rPr kumimoji="0" lang="ja-JP" altLang="en-US" sz="1200" kern="0" dirty="0"/>
              <a:t>　・</a:t>
            </a:r>
            <a:r>
              <a:rPr lang="ja-JP" altLang="en-US" sz="1200" dirty="0"/>
              <a:t>債権計上伝票</a:t>
            </a:r>
            <a:r>
              <a:rPr lang="en-US" altLang="ja-JP" sz="1200" dirty="0"/>
              <a:t>(AR)</a:t>
            </a:r>
            <a:r>
              <a:rPr lang="ja-JP" altLang="en-US" sz="1200" dirty="0"/>
              <a:t>を</a:t>
            </a:r>
            <a:endParaRPr lang="en-US" altLang="ja-JP" sz="1200" dirty="0"/>
          </a:p>
          <a:p>
            <a:pPr marL="0" marR="0" lvl="0" indent="0" defTabSz="914400" eaLnBrk="1" fontAlgn="auto" latinLnBrk="0" hangingPunct="1">
              <a:lnSpc>
                <a:spcPts val="1900"/>
              </a:lnSpc>
              <a:spcBef>
                <a:spcPts val="0"/>
              </a:spcBef>
              <a:spcAft>
                <a:spcPts val="0"/>
              </a:spcAft>
              <a:buClr>
                <a:srgbClr val="F9BE00"/>
              </a:buClr>
              <a:buSzTx/>
              <a:buFontTx/>
              <a:buNone/>
              <a:tabLst/>
              <a:defRPr/>
            </a:pPr>
            <a:r>
              <a:rPr lang="ja-JP" altLang="en-US" sz="1200" dirty="0"/>
              <a:t>　　税処理コード毎に集計</a:t>
            </a:r>
            <a:endParaRPr lang="en-US" altLang="ja-JP" sz="1200" dirty="0"/>
          </a:p>
        </p:txBody>
      </p:sp>
      <p:pic>
        <p:nvPicPr>
          <p:cNvPr id="16" name="図 15"/>
          <p:cNvPicPr>
            <a:picLocks noChangeAspect="1"/>
          </p:cNvPicPr>
          <p:nvPr/>
        </p:nvPicPr>
        <p:blipFill>
          <a:blip r:embed="rId2"/>
          <a:stretch>
            <a:fillRect/>
          </a:stretch>
        </p:blipFill>
        <p:spPr>
          <a:xfrm>
            <a:off x="3131840" y="1383618"/>
            <a:ext cx="1705276" cy="1188132"/>
          </a:xfrm>
          <a:prstGeom prst="rect">
            <a:avLst/>
          </a:prstGeom>
        </p:spPr>
      </p:pic>
      <p:sp>
        <p:nvSpPr>
          <p:cNvPr id="18" name="正方形/長方形 17"/>
          <p:cNvSpPr/>
          <p:nvPr/>
        </p:nvSpPr>
        <p:spPr>
          <a:xfrm>
            <a:off x="323190" y="2957396"/>
            <a:ext cx="2701381" cy="823302"/>
          </a:xfrm>
          <a:prstGeom prst="rect">
            <a:avLst/>
          </a:prstGeom>
        </p:spPr>
        <p:txBody>
          <a:bodyPr wrap="none">
            <a:spAutoFit/>
          </a:bodyPr>
          <a:lstStyle/>
          <a:p>
            <a:pPr lvl="0">
              <a:lnSpc>
                <a:spcPts val="1900"/>
              </a:lnSpc>
              <a:buClr>
                <a:srgbClr val="F9BE00"/>
              </a:buClr>
            </a:pPr>
            <a:r>
              <a:rPr kumimoji="0" lang="ja-JP" altLang="en-US" sz="1200" kern="0" dirty="0"/>
              <a:t>② </a:t>
            </a:r>
            <a:r>
              <a:rPr kumimoji="0" lang="ja-JP" altLang="en-US" sz="1200" b="0" i="0" u="none" strike="noStrike" kern="0" cap="none" spc="0" normalizeH="0" baseline="0" noProof="0" dirty="0">
                <a:ln>
                  <a:noFill/>
                </a:ln>
                <a:effectLst/>
                <a:uLnTx/>
                <a:uFillTx/>
              </a:rPr>
              <a:t>財務諸表申告書（</a:t>
            </a:r>
            <a:r>
              <a:rPr kumimoji="0" lang="en-US" altLang="ja-JP" sz="1200" b="0" i="0" u="none" strike="noStrike" kern="0" cap="none" spc="0" normalizeH="0" baseline="0" noProof="0" dirty="0">
                <a:ln>
                  <a:noFill/>
                </a:ln>
                <a:effectLst/>
                <a:uLnTx/>
                <a:uFillTx/>
              </a:rPr>
              <a:t>BCTC</a:t>
            </a:r>
            <a:r>
              <a:rPr kumimoji="0" lang="ja-JP" altLang="en-US" sz="1200" b="0" i="0" u="none" strike="noStrike" kern="0" cap="none" spc="0" normalizeH="0" baseline="0" noProof="0" dirty="0">
                <a:ln>
                  <a:noFill/>
                </a:ln>
                <a:effectLst/>
                <a:uLnTx/>
                <a:uFillTx/>
              </a:rPr>
              <a:t>申告書）</a:t>
            </a:r>
            <a:r>
              <a:rPr kumimoji="0" lang="en-US" altLang="ja-JP" sz="1200" kern="0" dirty="0"/>
              <a:t> </a:t>
            </a:r>
          </a:p>
          <a:p>
            <a:pPr lvl="0">
              <a:lnSpc>
                <a:spcPts val="1900"/>
              </a:lnSpc>
              <a:buClr>
                <a:srgbClr val="F9BE00"/>
              </a:buClr>
            </a:pPr>
            <a:r>
              <a:rPr kumimoji="0" lang="ja-JP" altLang="en-US" sz="1200" kern="0" dirty="0"/>
              <a:t>　</a:t>
            </a:r>
            <a:r>
              <a:rPr lang="ja-JP" altLang="en-US" sz="1200" dirty="0"/>
              <a:t>・仕訳伝票から財務諸表</a:t>
            </a:r>
            <a:endParaRPr lang="en-US" altLang="ja-JP" sz="1200" dirty="0"/>
          </a:p>
          <a:p>
            <a:pPr lvl="0">
              <a:lnSpc>
                <a:spcPts val="1900"/>
              </a:lnSpc>
              <a:buClr>
                <a:srgbClr val="F9BE00"/>
              </a:buClr>
            </a:pPr>
            <a:r>
              <a:rPr lang="ja-JP" altLang="en-US" sz="1200" dirty="0"/>
              <a:t>　（</a:t>
            </a:r>
            <a:r>
              <a:rPr lang="en-US" altLang="ja-JP" sz="1200" dirty="0"/>
              <a:t>BS/PL/CF</a:t>
            </a:r>
            <a:r>
              <a:rPr lang="ja-JP" altLang="en-US" sz="1200" dirty="0"/>
              <a:t>）データを集計</a:t>
            </a:r>
          </a:p>
        </p:txBody>
      </p:sp>
      <p:pic>
        <p:nvPicPr>
          <p:cNvPr id="19" name="図 18"/>
          <p:cNvPicPr>
            <a:picLocks noChangeAspect="1"/>
          </p:cNvPicPr>
          <p:nvPr/>
        </p:nvPicPr>
        <p:blipFill>
          <a:blip r:embed="rId3"/>
          <a:stretch>
            <a:fillRect/>
          </a:stretch>
        </p:blipFill>
        <p:spPr>
          <a:xfrm>
            <a:off x="3167844" y="2823778"/>
            <a:ext cx="1958949" cy="1166494"/>
          </a:xfrm>
          <a:prstGeom prst="rect">
            <a:avLst/>
          </a:prstGeom>
        </p:spPr>
      </p:pic>
      <p:pic>
        <p:nvPicPr>
          <p:cNvPr id="20" name="図 19"/>
          <p:cNvPicPr>
            <a:picLocks noChangeAspect="1"/>
          </p:cNvPicPr>
          <p:nvPr/>
        </p:nvPicPr>
        <p:blipFill>
          <a:blip r:embed="rId4"/>
          <a:stretch>
            <a:fillRect/>
          </a:stretch>
        </p:blipFill>
        <p:spPr>
          <a:xfrm>
            <a:off x="3919755" y="3163302"/>
            <a:ext cx="1848348" cy="1100635"/>
          </a:xfrm>
          <a:prstGeom prst="rect">
            <a:avLst/>
          </a:prstGeom>
        </p:spPr>
      </p:pic>
      <p:sp>
        <p:nvSpPr>
          <p:cNvPr id="29" name="右矢印 28"/>
          <p:cNvSpPr/>
          <p:nvPr/>
        </p:nvSpPr>
        <p:spPr>
          <a:xfrm>
            <a:off x="5585615" y="2120539"/>
            <a:ext cx="1686685" cy="96633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0" name="正方形/長方形 29"/>
          <p:cNvSpPr/>
          <p:nvPr/>
        </p:nvSpPr>
        <p:spPr>
          <a:xfrm>
            <a:off x="5580112" y="2386503"/>
            <a:ext cx="1520602" cy="461665"/>
          </a:xfrm>
          <a:prstGeom prst="rect">
            <a:avLst/>
          </a:prstGeom>
        </p:spPr>
        <p:txBody>
          <a:bodyPr wrap="square">
            <a:spAutoFit/>
          </a:bodyPr>
          <a:lstStyle/>
          <a:p>
            <a:pPr algn="ctr"/>
            <a:r>
              <a:rPr lang="ja-JP" altLang="en-US" sz="1200" b="1" dirty="0">
                <a:solidFill>
                  <a:schemeClr val="bg1"/>
                </a:solidFill>
              </a:rPr>
              <a:t>申告データは</a:t>
            </a:r>
            <a:endParaRPr lang="en-US" altLang="ja-JP" sz="1200" b="1" dirty="0">
              <a:solidFill>
                <a:schemeClr val="bg1"/>
              </a:solidFill>
            </a:endParaRPr>
          </a:p>
          <a:p>
            <a:pPr algn="ctr"/>
            <a:r>
              <a:rPr lang="ja-JP" altLang="en-US" sz="1200" b="1" dirty="0">
                <a:solidFill>
                  <a:schemeClr val="bg1"/>
                </a:solidFill>
              </a:rPr>
              <a:t>そのまま連携可能</a:t>
            </a:r>
          </a:p>
        </p:txBody>
      </p:sp>
      <p:pic>
        <p:nvPicPr>
          <p:cNvPr id="15" name="図 14"/>
          <p:cNvPicPr>
            <a:picLocks noChangeAspect="1"/>
          </p:cNvPicPr>
          <p:nvPr/>
        </p:nvPicPr>
        <p:blipFill>
          <a:blip r:embed="rId5"/>
          <a:stretch>
            <a:fillRect/>
          </a:stretch>
        </p:blipFill>
        <p:spPr>
          <a:xfrm>
            <a:off x="4139952" y="1779662"/>
            <a:ext cx="1450052" cy="897805"/>
          </a:xfrm>
          <a:prstGeom prst="rect">
            <a:avLst/>
          </a:prstGeom>
        </p:spPr>
      </p:pic>
      <p:sp>
        <p:nvSpPr>
          <p:cNvPr id="34" name="正方形/長方形 33"/>
          <p:cNvSpPr/>
          <p:nvPr/>
        </p:nvSpPr>
        <p:spPr>
          <a:xfrm>
            <a:off x="4932040" y="2859782"/>
            <a:ext cx="1133644" cy="317395"/>
          </a:xfrm>
          <a:prstGeom prst="rect">
            <a:avLst/>
          </a:prstGeom>
        </p:spPr>
        <p:txBody>
          <a:bodyPr wrap="none">
            <a:spAutoFit/>
          </a:bodyPr>
          <a:lstStyle/>
          <a:p>
            <a:pPr lvl="0">
              <a:lnSpc>
                <a:spcPts val="1900"/>
              </a:lnSpc>
              <a:buClr>
                <a:srgbClr val="F9BE00"/>
              </a:buClr>
            </a:pPr>
            <a:r>
              <a:rPr kumimoji="0" lang="ja-JP" altLang="en-US" sz="1100" kern="0" dirty="0"/>
              <a:t>（</a:t>
            </a:r>
            <a:r>
              <a:rPr kumimoji="0" lang="en-US" altLang="ja-JP" sz="1100" kern="0" dirty="0"/>
              <a:t>.</a:t>
            </a:r>
            <a:r>
              <a:rPr kumimoji="0" lang="en-US" altLang="ja-JP" sz="1100" kern="0" dirty="0" err="1"/>
              <a:t>Xlsm</a:t>
            </a:r>
            <a:r>
              <a:rPr kumimoji="0" lang="ja-JP" altLang="en-US" sz="1100" kern="0" dirty="0"/>
              <a:t>形式）</a:t>
            </a:r>
            <a:endParaRPr kumimoji="0" lang="en-US" altLang="ja-JP" sz="1100" kern="0" dirty="0"/>
          </a:p>
        </p:txBody>
      </p:sp>
      <p:sp>
        <p:nvSpPr>
          <p:cNvPr id="35" name="正方形/長方形 34"/>
          <p:cNvSpPr/>
          <p:nvPr/>
        </p:nvSpPr>
        <p:spPr>
          <a:xfrm>
            <a:off x="4752020" y="1455626"/>
            <a:ext cx="1133644" cy="317395"/>
          </a:xfrm>
          <a:prstGeom prst="rect">
            <a:avLst/>
          </a:prstGeom>
        </p:spPr>
        <p:txBody>
          <a:bodyPr wrap="none">
            <a:spAutoFit/>
          </a:bodyPr>
          <a:lstStyle/>
          <a:p>
            <a:pPr lvl="0">
              <a:lnSpc>
                <a:spcPts val="1900"/>
              </a:lnSpc>
              <a:buClr>
                <a:srgbClr val="F9BE00"/>
              </a:buClr>
            </a:pPr>
            <a:r>
              <a:rPr kumimoji="0" lang="ja-JP" altLang="en-US" sz="1100" kern="0" dirty="0"/>
              <a:t>（</a:t>
            </a:r>
            <a:r>
              <a:rPr kumimoji="0" lang="en-US" altLang="ja-JP" sz="1100" kern="0" dirty="0"/>
              <a:t>.</a:t>
            </a:r>
            <a:r>
              <a:rPr kumimoji="0" lang="en-US" altLang="ja-JP" sz="1100" kern="0" dirty="0" err="1"/>
              <a:t>Xlsm</a:t>
            </a:r>
            <a:r>
              <a:rPr kumimoji="0" lang="ja-JP" altLang="en-US" sz="1100" kern="0" dirty="0"/>
              <a:t>形式）</a:t>
            </a:r>
            <a:endParaRPr kumimoji="0" lang="en-US" altLang="ja-JP" sz="1100" kern="0" dirty="0"/>
          </a:p>
        </p:txBody>
      </p:sp>
      <p:pic>
        <p:nvPicPr>
          <p:cNvPr id="3074" name="Picture 2" descr="upload.wikimedia.org/wikipedia/commons/thumb/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4348" y="3039802"/>
            <a:ext cx="1152128" cy="767785"/>
          </a:xfrm>
          <a:prstGeom prst="rect">
            <a:avLst/>
          </a:prstGeom>
          <a:noFill/>
          <a:extLst>
            <a:ext uri="{909E8E84-426E-40DD-AFC4-6F175D3DCCD1}">
              <a14:hiddenFill xmlns:a14="http://schemas.microsoft.com/office/drawing/2010/main">
                <a:solidFill>
                  <a:srgbClr val="FFFFFF"/>
                </a:solidFill>
              </a14:hiddenFill>
            </a:ext>
          </a:extLst>
        </p:spPr>
      </p:pic>
      <p:pic>
        <p:nvPicPr>
          <p:cNvPr id="23" name="図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52" y="1383618"/>
            <a:ext cx="1980220" cy="462946"/>
          </a:xfrm>
          <a:prstGeom prst="rect">
            <a:avLst/>
          </a:prstGeom>
        </p:spPr>
      </p:pic>
      <p:pic>
        <p:nvPicPr>
          <p:cNvPr id="24" name="Picture 4" descr="\\Mac\IOHD\Box Sync\SuperStream_2017\SS_Kairy_Illust\AI\03_Thinking_a.wm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7752"/>
          <a:stretch/>
        </p:blipFill>
        <p:spPr bwMode="auto">
          <a:xfrm>
            <a:off x="6048164" y="3147814"/>
            <a:ext cx="913130" cy="825213"/>
          </a:xfrm>
          <a:prstGeom prst="rect">
            <a:avLst/>
          </a:prstGeom>
          <a:noFill/>
          <a:extLst>
            <a:ext uri="{909E8E84-426E-40DD-AFC4-6F175D3DCCD1}">
              <a14:hiddenFill xmlns:a14="http://schemas.microsoft.com/office/drawing/2010/main">
                <a:solidFill>
                  <a:srgbClr val="FFFFFF"/>
                </a:solidFill>
              </a14:hiddenFill>
            </a:ext>
          </a:extLst>
        </p:spPr>
      </p:pic>
      <p:sp>
        <p:nvSpPr>
          <p:cNvPr id="25" name="タイトル 3"/>
          <p:cNvSpPr txBox="1">
            <a:spLocks/>
          </p:cNvSpPr>
          <p:nvPr/>
        </p:nvSpPr>
        <p:spPr>
          <a:xfrm>
            <a:off x="251520" y="87474"/>
            <a:ext cx="6300232"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t>SuperStream-NX </a:t>
            </a:r>
            <a:r>
              <a:rPr lang="ja-JP" altLang="en-US" sz="2400" dirty="0"/>
              <a:t>新機能</a:t>
            </a:r>
            <a:r>
              <a:rPr lang="en-US" altLang="ja-JP" dirty="0"/>
              <a:t/>
            </a:r>
            <a:br>
              <a:rPr lang="en-US" altLang="ja-JP" dirty="0"/>
            </a:br>
            <a:r>
              <a:rPr lang="ja-JP" altLang="en-US" dirty="0"/>
              <a:t>④ グローバル対応　ベトナム税制対応（付加価値税</a:t>
            </a:r>
            <a:r>
              <a:rPr lang="en-US" altLang="ja-JP" dirty="0"/>
              <a:t>/VAT</a:t>
            </a:r>
            <a:r>
              <a:rPr lang="ja-JP" altLang="en-US" dirty="0"/>
              <a:t>）</a:t>
            </a:r>
            <a:endParaRPr lang="ja-JP" altLang="en-US" sz="1400" dirty="0"/>
          </a:p>
        </p:txBody>
      </p:sp>
    </p:spTree>
    <p:extLst>
      <p:ext uri="{BB962C8B-B14F-4D97-AF65-F5344CB8AC3E}">
        <p14:creationId xmlns:p14="http://schemas.microsoft.com/office/powerpoint/2010/main" val="361122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グループ化 120"/>
          <p:cNvGrpSpPr/>
          <p:nvPr/>
        </p:nvGrpSpPr>
        <p:grpSpPr>
          <a:xfrm>
            <a:off x="553539" y="1574801"/>
            <a:ext cx="8044360" cy="3411008"/>
            <a:chOff x="721120" y="2301875"/>
            <a:chExt cx="9074814" cy="4108803"/>
          </a:xfrm>
        </p:grpSpPr>
        <p:pic>
          <p:nvPicPr>
            <p:cNvPr id="116" name="Picture 4"/>
            <p:cNvPicPr>
              <a:picLocks noChangeAspect="1" noChangeArrowheads="1"/>
            </p:cNvPicPr>
            <p:nvPr/>
          </p:nvPicPr>
          <p:blipFill>
            <a:blip r:embed="rId2" cstate="print"/>
            <a:srcRect/>
            <a:stretch>
              <a:fillRect/>
            </a:stretch>
          </p:blipFill>
          <p:spPr bwMode="auto">
            <a:xfrm>
              <a:off x="975463" y="2306222"/>
              <a:ext cx="8568952" cy="4046314"/>
            </a:xfrm>
            <a:prstGeom prst="rect">
              <a:avLst/>
            </a:prstGeom>
            <a:noFill/>
            <a:ln w="9525">
              <a:noFill/>
              <a:miter lim="800000"/>
              <a:headEnd/>
              <a:tailEnd/>
            </a:ln>
          </p:spPr>
        </p:pic>
        <p:sp>
          <p:nvSpPr>
            <p:cNvPr id="66" name="正方形/長方形 65"/>
            <p:cNvSpPr/>
            <p:nvPr/>
          </p:nvSpPr>
          <p:spPr>
            <a:xfrm>
              <a:off x="975462" y="2306222"/>
              <a:ext cx="8568952" cy="4104456"/>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cxnSp>
          <p:nvCxnSpPr>
            <p:cNvPr id="67" name="直線コネクタ 66"/>
            <p:cNvCxnSpPr/>
            <p:nvPr/>
          </p:nvCxnSpPr>
          <p:spPr>
            <a:xfrm>
              <a:off x="6304055" y="4178430"/>
              <a:ext cx="1152128" cy="0"/>
            </a:xfrm>
            <a:prstGeom prst="line">
              <a:avLst/>
            </a:prstGeom>
            <a:ln w="28575">
              <a:solidFill>
                <a:schemeClr val="tx2"/>
              </a:solidFill>
            </a:ln>
          </p:spPr>
          <p:style>
            <a:lnRef idx="3">
              <a:schemeClr val="accent6"/>
            </a:lnRef>
            <a:fillRef idx="0">
              <a:schemeClr val="accent6"/>
            </a:fillRef>
            <a:effectRef idx="2">
              <a:schemeClr val="accent6"/>
            </a:effectRef>
            <a:fontRef idx="minor">
              <a:schemeClr val="tx1"/>
            </a:fontRef>
          </p:style>
        </p:cxnSp>
        <p:cxnSp>
          <p:nvCxnSpPr>
            <p:cNvPr id="68" name="直線コネクタ 67"/>
            <p:cNvCxnSpPr/>
            <p:nvPr/>
          </p:nvCxnSpPr>
          <p:spPr>
            <a:xfrm>
              <a:off x="3495742" y="3962406"/>
              <a:ext cx="576064" cy="0"/>
            </a:xfrm>
            <a:prstGeom prst="line">
              <a:avLst/>
            </a:prstGeom>
            <a:ln w="28575">
              <a:solidFill>
                <a:schemeClr val="tx2"/>
              </a:solidFill>
            </a:ln>
          </p:spPr>
          <p:style>
            <a:lnRef idx="3">
              <a:schemeClr val="accent6"/>
            </a:lnRef>
            <a:fillRef idx="0">
              <a:schemeClr val="accent6"/>
            </a:fillRef>
            <a:effectRef idx="2">
              <a:schemeClr val="accent6"/>
            </a:effectRef>
            <a:fontRef idx="minor">
              <a:schemeClr val="tx1"/>
            </a:fontRef>
          </p:style>
        </p:cxnSp>
        <p:sp>
          <p:nvSpPr>
            <p:cNvPr id="69" name="テキスト ボックス 68"/>
            <p:cNvSpPr txBox="1"/>
            <p:nvPr/>
          </p:nvSpPr>
          <p:spPr>
            <a:xfrm>
              <a:off x="6223580" y="3935300"/>
              <a:ext cx="1083907" cy="250241"/>
            </a:xfrm>
            <a:prstGeom prst="rect">
              <a:avLst/>
            </a:prstGeom>
            <a:noFill/>
          </p:spPr>
          <p:txBody>
            <a:bodyPr wrap="none" lIns="68574" tIns="34287" rIns="68574" bIns="34287" rtlCol="0">
              <a:spAutoFit/>
            </a:bodyPr>
            <a:lstStyle/>
            <a:p>
              <a:r>
                <a:rPr lang="en-US" altLang="ja-JP" sz="900" b="1" dirty="0"/>
                <a:t>PHILIPPINES</a:t>
              </a:r>
              <a:endParaRPr lang="ja-JP" altLang="en-US" sz="900" b="1" dirty="0"/>
            </a:p>
          </p:txBody>
        </p:sp>
        <p:cxnSp>
          <p:nvCxnSpPr>
            <p:cNvPr id="70" name="直線コネクタ 69"/>
            <p:cNvCxnSpPr/>
            <p:nvPr/>
          </p:nvCxnSpPr>
          <p:spPr>
            <a:xfrm>
              <a:off x="2127590" y="3648973"/>
              <a:ext cx="864096" cy="0"/>
            </a:xfrm>
            <a:prstGeom prst="line">
              <a:avLst/>
            </a:prstGeom>
            <a:ln w="28575">
              <a:solidFill>
                <a:schemeClr val="tx2"/>
              </a:solidFill>
            </a:ln>
          </p:spPr>
          <p:style>
            <a:lnRef idx="3">
              <a:schemeClr val="accent6"/>
            </a:lnRef>
            <a:fillRef idx="0">
              <a:schemeClr val="accent6"/>
            </a:fillRef>
            <a:effectRef idx="2">
              <a:schemeClr val="accent6"/>
            </a:effectRef>
            <a:fontRef idx="minor">
              <a:schemeClr val="tx1"/>
            </a:fontRef>
          </p:style>
        </p:cxnSp>
        <p:sp>
          <p:nvSpPr>
            <p:cNvPr id="71" name="テキスト ボックス 70"/>
            <p:cNvSpPr txBox="1"/>
            <p:nvPr/>
          </p:nvSpPr>
          <p:spPr>
            <a:xfrm>
              <a:off x="2068323" y="3449885"/>
              <a:ext cx="892223" cy="250241"/>
            </a:xfrm>
            <a:prstGeom prst="rect">
              <a:avLst/>
            </a:prstGeom>
            <a:noFill/>
          </p:spPr>
          <p:txBody>
            <a:bodyPr wrap="none" lIns="68574" tIns="34287" rIns="68574" bIns="34287" rtlCol="0">
              <a:spAutoFit/>
            </a:bodyPr>
            <a:lstStyle/>
            <a:p>
              <a:r>
                <a:rPr lang="en-US" altLang="ja-JP" sz="900" b="1" dirty="0"/>
                <a:t>THAILAND</a:t>
              </a:r>
              <a:endParaRPr lang="ja-JP" altLang="en-US" sz="900" b="1" dirty="0"/>
            </a:p>
          </p:txBody>
        </p:sp>
        <p:sp>
          <p:nvSpPr>
            <p:cNvPr id="72" name="テキスト ボックス 71"/>
            <p:cNvSpPr txBox="1"/>
            <p:nvPr/>
          </p:nvSpPr>
          <p:spPr>
            <a:xfrm>
              <a:off x="3207710" y="3746381"/>
              <a:ext cx="807230" cy="250241"/>
            </a:xfrm>
            <a:prstGeom prst="rect">
              <a:avLst/>
            </a:prstGeom>
            <a:noFill/>
          </p:spPr>
          <p:txBody>
            <a:bodyPr wrap="none" lIns="68574" tIns="34287" rIns="68574" bIns="34287" rtlCol="0">
              <a:spAutoFit/>
            </a:bodyPr>
            <a:lstStyle/>
            <a:p>
              <a:r>
                <a:rPr lang="en-US" altLang="ja-JP" sz="900" b="1" dirty="0"/>
                <a:t>VIETNAM</a:t>
              </a:r>
              <a:endParaRPr lang="ja-JP" altLang="en-US" sz="900" b="1" dirty="0"/>
            </a:p>
          </p:txBody>
        </p:sp>
        <p:pic>
          <p:nvPicPr>
            <p:cNvPr id="73" name="Picture 6"/>
            <p:cNvPicPr>
              <a:picLocks noChangeAspect="1" noChangeArrowheads="1"/>
            </p:cNvPicPr>
            <p:nvPr/>
          </p:nvPicPr>
          <p:blipFill>
            <a:blip r:embed="rId3" cstate="print"/>
            <a:srcRect/>
            <a:stretch>
              <a:fillRect/>
            </a:stretch>
          </p:blipFill>
          <p:spPr bwMode="auto">
            <a:xfrm>
              <a:off x="1551526" y="3458352"/>
              <a:ext cx="529200" cy="366369"/>
            </a:xfrm>
            <a:prstGeom prst="rect">
              <a:avLst/>
            </a:prstGeom>
            <a:noFill/>
            <a:ln w="9525">
              <a:noFill/>
              <a:miter lim="800000"/>
              <a:headEnd/>
              <a:tailEnd/>
            </a:ln>
          </p:spPr>
        </p:pic>
        <p:pic>
          <p:nvPicPr>
            <p:cNvPr id="74" name="Picture 2"/>
            <p:cNvPicPr>
              <a:picLocks noChangeAspect="1" noChangeArrowheads="1"/>
            </p:cNvPicPr>
            <p:nvPr/>
          </p:nvPicPr>
          <p:blipFill>
            <a:blip r:embed="rId4" cstate="print"/>
            <a:srcRect/>
            <a:stretch>
              <a:fillRect/>
            </a:stretch>
          </p:blipFill>
          <p:spPr bwMode="auto">
            <a:xfrm>
              <a:off x="6016022" y="2306222"/>
              <a:ext cx="529200" cy="342862"/>
            </a:xfrm>
            <a:prstGeom prst="rect">
              <a:avLst/>
            </a:prstGeom>
            <a:noFill/>
            <a:ln w="9525">
              <a:noFill/>
              <a:miter lim="800000"/>
              <a:headEnd/>
              <a:tailEnd/>
            </a:ln>
          </p:spPr>
        </p:pic>
        <p:pic>
          <p:nvPicPr>
            <p:cNvPr id="75" name="Picture 4"/>
            <p:cNvPicPr>
              <a:picLocks noChangeAspect="1" noChangeArrowheads="1"/>
            </p:cNvPicPr>
            <p:nvPr/>
          </p:nvPicPr>
          <p:blipFill>
            <a:blip r:embed="rId5" cstate="print"/>
            <a:srcRect/>
            <a:stretch>
              <a:fillRect/>
            </a:stretch>
          </p:blipFill>
          <p:spPr bwMode="auto">
            <a:xfrm>
              <a:off x="4152360" y="3674374"/>
              <a:ext cx="529200" cy="355320"/>
            </a:xfrm>
            <a:prstGeom prst="rect">
              <a:avLst/>
            </a:prstGeom>
            <a:noFill/>
            <a:ln w="9525">
              <a:noFill/>
              <a:miter lim="800000"/>
              <a:headEnd/>
              <a:tailEnd/>
            </a:ln>
          </p:spPr>
        </p:pic>
        <p:pic>
          <p:nvPicPr>
            <p:cNvPr id="76" name="Picture 5"/>
            <p:cNvPicPr>
              <a:picLocks noChangeAspect="1" noChangeArrowheads="1"/>
            </p:cNvPicPr>
            <p:nvPr/>
          </p:nvPicPr>
          <p:blipFill>
            <a:blip r:embed="rId6" cstate="print"/>
            <a:srcRect/>
            <a:stretch>
              <a:fillRect/>
            </a:stretch>
          </p:blipFill>
          <p:spPr bwMode="auto">
            <a:xfrm>
              <a:off x="7511098" y="3945314"/>
              <a:ext cx="529200" cy="260976"/>
            </a:xfrm>
            <a:prstGeom prst="rect">
              <a:avLst/>
            </a:prstGeom>
            <a:noFill/>
            <a:ln w="9525">
              <a:solidFill>
                <a:schemeClr val="tx2"/>
              </a:solidFill>
              <a:miter lim="800000"/>
              <a:headEnd/>
              <a:tailEnd/>
            </a:ln>
          </p:spPr>
        </p:pic>
        <p:cxnSp>
          <p:nvCxnSpPr>
            <p:cNvPr id="77" name="直線コネクタ 76"/>
            <p:cNvCxnSpPr/>
            <p:nvPr/>
          </p:nvCxnSpPr>
          <p:spPr>
            <a:xfrm>
              <a:off x="2868878" y="5419500"/>
              <a:ext cx="7200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2335148" y="5042526"/>
              <a:ext cx="72008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0" name="グループ化 79"/>
            <p:cNvGrpSpPr/>
            <p:nvPr/>
          </p:nvGrpSpPr>
          <p:grpSpPr>
            <a:xfrm>
              <a:off x="721120" y="3386343"/>
              <a:ext cx="2664296" cy="1961151"/>
              <a:chOff x="69186" y="1995687"/>
              <a:chExt cx="2664296" cy="1961151"/>
            </a:xfrm>
          </p:grpSpPr>
          <p:sp>
            <p:nvSpPr>
              <p:cNvPr id="85" name="円/楕円 47"/>
              <p:cNvSpPr/>
              <p:nvPr/>
            </p:nvSpPr>
            <p:spPr>
              <a:xfrm>
                <a:off x="69186" y="1995687"/>
                <a:ext cx="2664296" cy="1961151"/>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6" name="角丸四角形 85"/>
              <p:cNvSpPr/>
              <p:nvPr/>
            </p:nvSpPr>
            <p:spPr>
              <a:xfrm>
                <a:off x="444281" y="2893697"/>
                <a:ext cx="1944216" cy="504000"/>
              </a:xfrm>
              <a:prstGeom prst="roundRect">
                <a:avLst/>
              </a:prstGeom>
              <a:solidFill>
                <a:srgbClr val="EE5500"/>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r>
                  <a:rPr lang="ja-JP" altLang="en-US" sz="1050" b="1" dirty="0">
                    <a:latin typeface="+mn-ea"/>
                  </a:rPr>
                  <a:t>標準機能で</a:t>
                </a:r>
                <a:endParaRPr lang="en-US" altLang="ja-JP" sz="1050" b="1" dirty="0">
                  <a:latin typeface="+mn-ea"/>
                </a:endParaRPr>
              </a:p>
              <a:p>
                <a:pPr algn="ctr"/>
                <a:r>
                  <a:rPr lang="ja-JP" altLang="en-US" sz="1050" b="1" dirty="0">
                    <a:latin typeface="+mn-ea"/>
                  </a:rPr>
                  <a:t>税制対応</a:t>
                </a:r>
              </a:p>
            </p:txBody>
          </p:sp>
        </p:grpSp>
        <p:pic>
          <p:nvPicPr>
            <p:cNvPr id="87" name="図 86"/>
            <p:cNvPicPr>
              <a:picLocks noChangeAspect="1"/>
            </p:cNvPicPr>
            <p:nvPr/>
          </p:nvPicPr>
          <p:blipFill>
            <a:blip r:embed="rId7" cstate="print"/>
            <a:stretch>
              <a:fillRect/>
            </a:stretch>
          </p:blipFill>
          <p:spPr>
            <a:xfrm>
              <a:off x="4787944" y="5186542"/>
              <a:ext cx="540060" cy="360040"/>
            </a:xfrm>
            <a:prstGeom prst="rect">
              <a:avLst/>
            </a:prstGeom>
            <a:ln>
              <a:solidFill>
                <a:schemeClr val="bg1">
                  <a:lumMod val="85000"/>
                </a:schemeClr>
              </a:solidFill>
            </a:ln>
          </p:spPr>
        </p:pic>
        <p:sp>
          <p:nvSpPr>
            <p:cNvPr id="88" name="テキスト ボックス 87"/>
            <p:cNvSpPr txBox="1"/>
            <p:nvPr/>
          </p:nvSpPr>
          <p:spPr>
            <a:xfrm>
              <a:off x="4499911" y="4898510"/>
              <a:ext cx="977215" cy="250241"/>
            </a:xfrm>
            <a:prstGeom prst="rect">
              <a:avLst/>
            </a:prstGeom>
            <a:noFill/>
          </p:spPr>
          <p:txBody>
            <a:bodyPr wrap="none" lIns="68574" tIns="34287" rIns="68574" bIns="34287" rtlCol="0">
              <a:spAutoFit/>
            </a:bodyPr>
            <a:lstStyle/>
            <a:p>
              <a:r>
                <a:rPr lang="en-US" altLang="ja-JP" sz="900" b="1" dirty="0"/>
                <a:t>INDONESIA</a:t>
              </a:r>
              <a:endParaRPr lang="ja-JP" altLang="en-US" sz="900" b="1" dirty="0"/>
            </a:p>
          </p:txBody>
        </p:sp>
        <p:sp>
          <p:nvSpPr>
            <p:cNvPr id="89" name="テキスト ボックス 88"/>
            <p:cNvSpPr txBox="1"/>
            <p:nvPr/>
          </p:nvSpPr>
          <p:spPr>
            <a:xfrm>
              <a:off x="5169018" y="2378230"/>
              <a:ext cx="743939" cy="250241"/>
            </a:xfrm>
            <a:prstGeom prst="rect">
              <a:avLst/>
            </a:prstGeom>
            <a:noFill/>
          </p:spPr>
          <p:txBody>
            <a:bodyPr wrap="none" lIns="68574" tIns="34287" rIns="68574" bIns="34287" rtlCol="0">
              <a:spAutoFit/>
            </a:bodyPr>
            <a:lstStyle/>
            <a:p>
              <a:r>
                <a:rPr lang="en-US" altLang="ja-JP" sz="900" b="1" dirty="0"/>
                <a:t>TAIWAN</a:t>
              </a:r>
              <a:endParaRPr lang="ja-JP" altLang="en-US" sz="900" b="1" dirty="0"/>
            </a:p>
          </p:txBody>
        </p:sp>
        <p:cxnSp>
          <p:nvCxnSpPr>
            <p:cNvPr id="90" name="直線コネクタ 89"/>
            <p:cNvCxnSpPr/>
            <p:nvPr/>
          </p:nvCxnSpPr>
          <p:spPr>
            <a:xfrm>
              <a:off x="4575862" y="5114534"/>
              <a:ext cx="1008112" cy="0"/>
            </a:xfrm>
            <a:prstGeom prst="line">
              <a:avLst/>
            </a:prstGeom>
            <a:ln w="28575">
              <a:solidFill>
                <a:schemeClr val="tx2"/>
              </a:solidFill>
            </a:ln>
          </p:spPr>
          <p:style>
            <a:lnRef idx="3">
              <a:schemeClr val="accent6"/>
            </a:lnRef>
            <a:fillRef idx="0">
              <a:schemeClr val="accent6"/>
            </a:fillRef>
            <a:effectRef idx="2">
              <a:schemeClr val="accent6"/>
            </a:effectRef>
            <a:fontRef idx="minor">
              <a:schemeClr val="tx1"/>
            </a:fontRef>
          </p:style>
        </p:cxnSp>
        <p:grpSp>
          <p:nvGrpSpPr>
            <p:cNvPr id="91" name="グループ化 90"/>
            <p:cNvGrpSpPr/>
            <p:nvPr/>
          </p:nvGrpSpPr>
          <p:grpSpPr>
            <a:xfrm>
              <a:off x="4287830" y="2594254"/>
              <a:ext cx="2880320" cy="1152128"/>
              <a:chOff x="3635896" y="1203598"/>
              <a:chExt cx="2880320" cy="1152128"/>
            </a:xfrm>
          </p:grpSpPr>
          <p:cxnSp>
            <p:nvCxnSpPr>
              <p:cNvPr id="92" name="直線コネクタ 91"/>
              <p:cNvCxnSpPr/>
              <p:nvPr/>
            </p:nvCxnSpPr>
            <p:spPr>
              <a:xfrm>
                <a:off x="3851920" y="1491630"/>
                <a:ext cx="936104" cy="0"/>
              </a:xfrm>
              <a:prstGeom prst="line">
                <a:avLst/>
              </a:prstGeom>
              <a:ln w="28575">
                <a:solidFill>
                  <a:schemeClr val="tx2"/>
                </a:solidFill>
              </a:ln>
            </p:spPr>
            <p:style>
              <a:lnRef idx="3">
                <a:schemeClr val="accent6"/>
              </a:lnRef>
              <a:fillRef idx="0">
                <a:schemeClr val="accent6"/>
              </a:fillRef>
              <a:effectRef idx="2">
                <a:schemeClr val="accent6"/>
              </a:effectRef>
              <a:fontRef idx="minor">
                <a:schemeClr val="tx1"/>
              </a:fontRef>
            </p:style>
          </p:cxnSp>
          <p:pic>
            <p:nvPicPr>
              <p:cNvPr id="93" name="Picture 3"/>
              <p:cNvPicPr>
                <a:picLocks noChangeAspect="1" noChangeArrowheads="1"/>
              </p:cNvPicPr>
              <p:nvPr/>
            </p:nvPicPr>
            <p:blipFill>
              <a:blip r:embed="rId8" cstate="print"/>
              <a:srcRect/>
              <a:stretch>
                <a:fillRect/>
              </a:stretch>
            </p:blipFill>
            <p:spPr bwMode="auto">
              <a:xfrm>
                <a:off x="4906896" y="1347614"/>
                <a:ext cx="529200" cy="362880"/>
              </a:xfrm>
              <a:prstGeom prst="rect">
                <a:avLst/>
              </a:prstGeom>
              <a:noFill/>
              <a:ln w="9525">
                <a:noFill/>
                <a:miter lim="800000"/>
                <a:headEnd/>
                <a:tailEnd/>
              </a:ln>
            </p:spPr>
          </p:pic>
          <p:sp>
            <p:nvSpPr>
              <p:cNvPr id="94" name="テキスト ボックス 93"/>
              <p:cNvSpPr txBox="1"/>
              <p:nvPr/>
            </p:nvSpPr>
            <p:spPr>
              <a:xfrm>
                <a:off x="3738448" y="1275606"/>
                <a:ext cx="1024231" cy="250241"/>
              </a:xfrm>
              <a:prstGeom prst="rect">
                <a:avLst/>
              </a:prstGeom>
              <a:noFill/>
            </p:spPr>
            <p:txBody>
              <a:bodyPr wrap="none" lIns="68574" tIns="34287" rIns="68574" bIns="34287" rtlCol="0">
                <a:spAutoFit/>
              </a:bodyPr>
              <a:lstStyle/>
              <a:p>
                <a:r>
                  <a:rPr lang="en-US" altLang="ja-JP" sz="900" b="1" dirty="0"/>
                  <a:t>HONG KONG</a:t>
                </a:r>
              </a:p>
            </p:txBody>
          </p:sp>
          <p:grpSp>
            <p:nvGrpSpPr>
              <p:cNvPr id="95" name="グループ化 94"/>
              <p:cNvGrpSpPr/>
              <p:nvPr/>
            </p:nvGrpSpPr>
            <p:grpSpPr>
              <a:xfrm>
                <a:off x="3635896" y="1203598"/>
                <a:ext cx="2880320" cy="1152128"/>
                <a:chOff x="3635896" y="1203598"/>
                <a:chExt cx="2880320" cy="1152128"/>
              </a:xfrm>
            </p:grpSpPr>
            <p:sp>
              <p:nvSpPr>
                <p:cNvPr id="96" name="円/楕円 53"/>
                <p:cNvSpPr/>
                <p:nvPr/>
              </p:nvSpPr>
              <p:spPr>
                <a:xfrm>
                  <a:off x="3635896" y="1203598"/>
                  <a:ext cx="2664296" cy="1152128"/>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97" name="グループ化 96"/>
                <p:cNvGrpSpPr/>
                <p:nvPr/>
              </p:nvGrpSpPr>
              <p:grpSpPr>
                <a:xfrm>
                  <a:off x="4536203" y="1707654"/>
                  <a:ext cx="1980013" cy="432048"/>
                  <a:chOff x="6840459" y="1131590"/>
                  <a:chExt cx="1980013" cy="576064"/>
                </a:xfrm>
                <a:solidFill>
                  <a:srgbClr val="EE5500"/>
                </a:solidFill>
              </p:grpSpPr>
              <p:sp>
                <p:nvSpPr>
                  <p:cNvPr id="98" name="角丸四角形 97"/>
                  <p:cNvSpPr/>
                  <p:nvPr/>
                </p:nvSpPr>
                <p:spPr>
                  <a:xfrm>
                    <a:off x="6876256" y="1131590"/>
                    <a:ext cx="1944216" cy="576064"/>
                  </a:xfrm>
                  <a:prstGeom prst="roundRect">
                    <a:avLst/>
                  </a:prstGeom>
                  <a:grp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endParaRPr lang="en-US" altLang="ja-JP" sz="1050" b="1" dirty="0">
                      <a:latin typeface="+mn-ea"/>
                    </a:endParaRPr>
                  </a:p>
                </p:txBody>
              </p:sp>
              <p:sp>
                <p:nvSpPr>
                  <p:cNvPr id="99" name="テキスト ボックス 98"/>
                  <p:cNvSpPr txBox="1"/>
                  <p:nvPr/>
                </p:nvSpPr>
                <p:spPr>
                  <a:xfrm>
                    <a:off x="6840459" y="1275607"/>
                    <a:ext cx="1675234" cy="370728"/>
                  </a:xfrm>
                  <a:prstGeom prst="rect">
                    <a:avLst/>
                  </a:prstGeom>
                  <a:noFill/>
                  <a:ln>
                    <a:noFill/>
                  </a:ln>
                </p:spPr>
                <p:txBody>
                  <a:bodyPr wrap="none" lIns="68574" tIns="34287" rIns="68574" bIns="34287" rtlCol="0">
                    <a:spAutoFit/>
                  </a:bodyPr>
                  <a:lstStyle/>
                  <a:p>
                    <a:r>
                      <a:rPr lang="ja-JP" altLang="en-US" sz="1050" b="1" dirty="0">
                        <a:solidFill>
                          <a:schemeClr val="bg1"/>
                        </a:solidFill>
                        <a:latin typeface="+mn-ea"/>
                      </a:rPr>
                      <a:t>無税の為そのまま利用</a:t>
                    </a:r>
                    <a:endParaRPr lang="en-US" altLang="ja-JP" sz="1050" b="1" dirty="0">
                      <a:solidFill>
                        <a:schemeClr val="bg1"/>
                      </a:solidFill>
                      <a:latin typeface="+mn-ea"/>
                    </a:endParaRPr>
                  </a:p>
                </p:txBody>
              </p:sp>
            </p:grpSp>
          </p:grpSp>
        </p:grpSp>
        <p:grpSp>
          <p:nvGrpSpPr>
            <p:cNvPr id="100" name="グループ化 99"/>
            <p:cNvGrpSpPr/>
            <p:nvPr/>
          </p:nvGrpSpPr>
          <p:grpSpPr>
            <a:xfrm>
              <a:off x="7240158" y="2306222"/>
              <a:ext cx="2555776" cy="1080120"/>
              <a:chOff x="6588224" y="915566"/>
              <a:chExt cx="2555776" cy="1080120"/>
            </a:xfrm>
          </p:grpSpPr>
          <p:grpSp>
            <p:nvGrpSpPr>
              <p:cNvPr id="101" name="グループ化 100"/>
              <p:cNvGrpSpPr/>
              <p:nvPr/>
            </p:nvGrpSpPr>
            <p:grpSpPr>
              <a:xfrm>
                <a:off x="6588224" y="915566"/>
                <a:ext cx="2555776" cy="1080120"/>
                <a:chOff x="6588224" y="915566"/>
                <a:chExt cx="2555776" cy="1080120"/>
              </a:xfrm>
            </p:grpSpPr>
            <p:sp>
              <p:nvSpPr>
                <p:cNvPr id="104" name="円/楕円 70"/>
                <p:cNvSpPr/>
                <p:nvPr/>
              </p:nvSpPr>
              <p:spPr>
                <a:xfrm>
                  <a:off x="6588224" y="915566"/>
                  <a:ext cx="2555776" cy="1080120"/>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05" name="グループ化 104"/>
                <p:cNvGrpSpPr/>
                <p:nvPr/>
              </p:nvGrpSpPr>
              <p:grpSpPr>
                <a:xfrm>
                  <a:off x="6948264" y="1419622"/>
                  <a:ext cx="1944216" cy="432048"/>
                  <a:chOff x="6876256" y="1131590"/>
                  <a:chExt cx="1944216" cy="576064"/>
                </a:xfrm>
                <a:solidFill>
                  <a:srgbClr val="EE5500"/>
                </a:solidFill>
              </p:grpSpPr>
              <p:sp>
                <p:nvSpPr>
                  <p:cNvPr id="106" name="角丸四角形 105"/>
                  <p:cNvSpPr/>
                  <p:nvPr/>
                </p:nvSpPr>
                <p:spPr>
                  <a:xfrm>
                    <a:off x="6876256" y="1131590"/>
                    <a:ext cx="1944216" cy="576064"/>
                  </a:xfrm>
                  <a:prstGeom prst="roundRect">
                    <a:avLst/>
                  </a:prstGeom>
                  <a:grp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endParaRPr lang="en-US" altLang="ja-JP" sz="1050" b="1" dirty="0">
                      <a:latin typeface="+mn-ea"/>
                    </a:endParaRPr>
                  </a:p>
                </p:txBody>
              </p:sp>
              <p:sp>
                <p:nvSpPr>
                  <p:cNvPr id="107" name="テキスト ボックス 106"/>
                  <p:cNvSpPr txBox="1"/>
                  <p:nvPr/>
                </p:nvSpPr>
                <p:spPr>
                  <a:xfrm>
                    <a:off x="6888998" y="1275607"/>
                    <a:ext cx="1675235" cy="370728"/>
                  </a:xfrm>
                  <a:prstGeom prst="rect">
                    <a:avLst/>
                  </a:prstGeom>
                  <a:noFill/>
                  <a:ln>
                    <a:noFill/>
                  </a:ln>
                </p:spPr>
                <p:txBody>
                  <a:bodyPr wrap="none" lIns="68574" tIns="34287" rIns="68574" bIns="34287" rtlCol="0">
                    <a:spAutoFit/>
                  </a:bodyPr>
                  <a:lstStyle/>
                  <a:p>
                    <a:r>
                      <a:rPr lang="ja-JP" altLang="en-US" sz="1050" b="1" dirty="0">
                        <a:solidFill>
                          <a:schemeClr val="bg1"/>
                        </a:solidFill>
                        <a:latin typeface="+mn-ea"/>
                      </a:rPr>
                      <a:t>税率小数点の製品対応</a:t>
                    </a:r>
                    <a:endParaRPr lang="en-US" altLang="ja-JP" sz="1050" b="1" dirty="0">
                      <a:solidFill>
                        <a:schemeClr val="bg1"/>
                      </a:solidFill>
                      <a:latin typeface="+mn-ea"/>
                    </a:endParaRPr>
                  </a:p>
                </p:txBody>
              </p:sp>
            </p:grpSp>
          </p:grpSp>
          <p:pic>
            <p:nvPicPr>
              <p:cNvPr id="102" name="Picture 6"/>
              <p:cNvPicPr>
                <a:picLocks noChangeAspect="1" noChangeArrowheads="1"/>
              </p:cNvPicPr>
              <p:nvPr/>
            </p:nvPicPr>
            <p:blipFill>
              <a:blip r:embed="rId9" cstate="print"/>
              <a:srcRect/>
              <a:stretch>
                <a:fillRect/>
              </a:stretch>
            </p:blipFill>
            <p:spPr bwMode="auto">
              <a:xfrm>
                <a:off x="7642706" y="1059582"/>
                <a:ext cx="510374" cy="342000"/>
              </a:xfrm>
              <a:prstGeom prst="rect">
                <a:avLst/>
              </a:prstGeom>
              <a:noFill/>
              <a:ln w="9525">
                <a:noFill/>
                <a:miter lim="800000"/>
                <a:headEnd/>
                <a:tailEnd/>
              </a:ln>
            </p:spPr>
          </p:pic>
          <p:sp>
            <p:nvSpPr>
              <p:cNvPr id="103" name="正方形/長方形 102"/>
              <p:cNvSpPr/>
              <p:nvPr/>
            </p:nvSpPr>
            <p:spPr>
              <a:xfrm>
                <a:off x="7072859" y="1142623"/>
                <a:ext cx="494039" cy="278054"/>
              </a:xfrm>
              <a:prstGeom prst="rect">
                <a:avLst/>
              </a:prstGeom>
            </p:spPr>
            <p:txBody>
              <a:bodyPr wrap="none">
                <a:spAutoFit/>
              </a:bodyPr>
              <a:lstStyle/>
              <a:p>
                <a:r>
                  <a:rPr lang="en-US" altLang="ja-JP" sz="900" b="1" u="sng" dirty="0">
                    <a:latin typeface="+mn-ea"/>
                  </a:rPr>
                  <a:t>USA</a:t>
                </a:r>
              </a:p>
            </p:txBody>
          </p:sp>
        </p:grpSp>
        <p:grpSp>
          <p:nvGrpSpPr>
            <p:cNvPr id="108" name="グループ化 107"/>
            <p:cNvGrpSpPr/>
            <p:nvPr/>
          </p:nvGrpSpPr>
          <p:grpSpPr>
            <a:xfrm>
              <a:off x="1767550" y="2301875"/>
              <a:ext cx="2664296" cy="1012459"/>
              <a:chOff x="1115616" y="911219"/>
              <a:chExt cx="2664296" cy="1012459"/>
            </a:xfrm>
          </p:grpSpPr>
          <p:cxnSp>
            <p:nvCxnSpPr>
              <p:cNvPr id="109" name="直線コネクタ 108"/>
              <p:cNvCxnSpPr/>
              <p:nvPr/>
            </p:nvCxnSpPr>
            <p:spPr>
              <a:xfrm>
                <a:off x="2475301" y="1148524"/>
                <a:ext cx="648072" cy="0"/>
              </a:xfrm>
              <a:prstGeom prst="line">
                <a:avLst/>
              </a:prstGeom>
              <a:ln w="28575">
                <a:solidFill>
                  <a:schemeClr val="tx2"/>
                </a:solidFill>
              </a:ln>
            </p:spPr>
            <p:style>
              <a:lnRef idx="3">
                <a:schemeClr val="accent6"/>
              </a:lnRef>
              <a:fillRef idx="0">
                <a:schemeClr val="accent6"/>
              </a:fillRef>
              <a:effectRef idx="2">
                <a:schemeClr val="accent6"/>
              </a:effectRef>
              <a:fontRef idx="minor">
                <a:schemeClr val="tx1"/>
              </a:fontRef>
            </p:style>
          </p:cxnSp>
          <p:sp>
            <p:nvSpPr>
              <p:cNvPr id="110" name="テキスト ボックス 109"/>
              <p:cNvSpPr txBox="1"/>
              <p:nvPr/>
            </p:nvSpPr>
            <p:spPr>
              <a:xfrm>
                <a:off x="2454095" y="911219"/>
                <a:ext cx="619162" cy="250241"/>
              </a:xfrm>
              <a:prstGeom prst="rect">
                <a:avLst/>
              </a:prstGeom>
              <a:noFill/>
            </p:spPr>
            <p:txBody>
              <a:bodyPr wrap="none" lIns="68574" tIns="34287" rIns="68574" bIns="34287" rtlCol="0">
                <a:spAutoFit/>
              </a:bodyPr>
              <a:lstStyle/>
              <a:p>
                <a:r>
                  <a:rPr lang="en-US" altLang="ja-JP" sz="900" b="1" dirty="0"/>
                  <a:t>CHINA</a:t>
                </a:r>
                <a:endParaRPr lang="ja-JP" altLang="en-US" sz="900" b="1" dirty="0"/>
              </a:p>
            </p:txBody>
          </p:sp>
          <p:grpSp>
            <p:nvGrpSpPr>
              <p:cNvPr id="111" name="グループ化 110"/>
              <p:cNvGrpSpPr/>
              <p:nvPr/>
            </p:nvGrpSpPr>
            <p:grpSpPr>
              <a:xfrm>
                <a:off x="1115616" y="915566"/>
                <a:ext cx="2664296" cy="1008112"/>
                <a:chOff x="1115616" y="915566"/>
                <a:chExt cx="2664296" cy="1008112"/>
              </a:xfrm>
            </p:grpSpPr>
            <p:sp>
              <p:nvSpPr>
                <p:cNvPr id="113" name="円/楕円 71"/>
                <p:cNvSpPr/>
                <p:nvPr/>
              </p:nvSpPr>
              <p:spPr>
                <a:xfrm>
                  <a:off x="1115616" y="915566"/>
                  <a:ext cx="2664296" cy="1008112"/>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14" name="角丸四角形 113"/>
                <p:cNvSpPr/>
                <p:nvPr/>
              </p:nvSpPr>
              <p:spPr>
                <a:xfrm>
                  <a:off x="1547664" y="1347614"/>
                  <a:ext cx="1944216" cy="504056"/>
                </a:xfrm>
                <a:prstGeom prst="roundRect">
                  <a:avLst/>
                </a:prstGeom>
                <a:solidFill>
                  <a:srgbClr val="EE5500"/>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r>
                    <a:rPr lang="ja-JP" altLang="en-US" sz="1050" b="1" dirty="0">
                      <a:latin typeface="+mn-ea"/>
                    </a:rPr>
                    <a:t>アライアンスによる</a:t>
                  </a:r>
                  <a:endParaRPr lang="en-US" altLang="ja-JP" sz="1050" b="1" dirty="0">
                    <a:latin typeface="+mn-ea"/>
                  </a:endParaRPr>
                </a:p>
                <a:p>
                  <a:pPr algn="ctr"/>
                  <a:r>
                    <a:rPr lang="ja-JP" altLang="en-US" sz="1050" b="1" dirty="0">
                      <a:latin typeface="+mn-ea"/>
                    </a:rPr>
                    <a:t>用友・金蝶と連携</a:t>
                  </a:r>
                  <a:endParaRPr lang="en-US" altLang="ja-JP" sz="1050" b="1" dirty="0">
                    <a:latin typeface="+mn-ea"/>
                  </a:endParaRPr>
                </a:p>
              </p:txBody>
            </p:sp>
          </p:grpSp>
          <p:pic>
            <p:nvPicPr>
              <p:cNvPr id="112" name="Picture 5"/>
              <p:cNvPicPr>
                <a:picLocks noChangeAspect="1" noChangeArrowheads="1"/>
              </p:cNvPicPr>
              <p:nvPr/>
            </p:nvPicPr>
            <p:blipFill>
              <a:blip r:embed="rId10" cstate="print"/>
              <a:srcRect/>
              <a:stretch>
                <a:fillRect/>
              </a:stretch>
            </p:blipFill>
            <p:spPr bwMode="auto">
              <a:xfrm>
                <a:off x="1907708" y="987578"/>
                <a:ext cx="530059" cy="350039"/>
              </a:xfrm>
              <a:prstGeom prst="rect">
                <a:avLst/>
              </a:prstGeom>
              <a:noFill/>
              <a:ln w="9525">
                <a:noFill/>
                <a:miter lim="800000"/>
                <a:headEnd/>
                <a:tailEnd/>
              </a:ln>
            </p:spPr>
          </p:pic>
        </p:grpSp>
      </p:grpSp>
      <p:sp>
        <p:nvSpPr>
          <p:cNvPr id="118" name="Text Box 5"/>
          <p:cNvSpPr txBox="1">
            <a:spLocks noChangeArrowheads="1"/>
          </p:cNvSpPr>
          <p:nvPr/>
        </p:nvSpPr>
        <p:spPr bwMode="auto">
          <a:xfrm>
            <a:off x="320468" y="771550"/>
            <a:ext cx="8355988" cy="738664"/>
          </a:xfrm>
          <a:prstGeom prst="rect">
            <a:avLst/>
          </a:prstGeom>
          <a:noFill/>
          <a:ln w="9525">
            <a:noFill/>
            <a:miter lim="800000"/>
            <a:headEnd/>
            <a:tailEnd/>
          </a:ln>
        </p:spPr>
        <p:txBody>
          <a:bodyPr wrap="square">
            <a:spAutoFit/>
          </a:bodyPr>
          <a:lstStyle/>
          <a:p>
            <a:pPr>
              <a:lnSpc>
                <a:spcPct val="150000"/>
              </a:lnSpc>
            </a:pPr>
            <a:r>
              <a:rPr lang="ja-JP" altLang="en-US" sz="1400" dirty="0">
                <a:latin typeface="メイリオ" pitchFamily="50" charset="-128"/>
                <a:ea typeface="メイリオ" pitchFamily="50" charset="-128"/>
              </a:rPr>
              <a:t>■対応言語：日本語、英語、タイ語、中国語（簡体字・繁体字）</a:t>
            </a:r>
            <a:endParaRPr lang="en-US" altLang="ja-JP" sz="1400" dirty="0">
              <a:latin typeface="メイリオ" pitchFamily="50" charset="-128"/>
              <a:ea typeface="メイリオ" pitchFamily="50" charset="-128"/>
            </a:endParaRPr>
          </a:p>
          <a:p>
            <a:pPr>
              <a:lnSpc>
                <a:spcPct val="150000"/>
              </a:lnSpc>
            </a:pPr>
            <a:r>
              <a:rPr lang="ja-JP" altLang="en-US" sz="1400" dirty="0">
                <a:latin typeface="メイリオ" pitchFamily="50" charset="-128"/>
                <a:ea typeface="メイリオ" pitchFamily="50" charset="-128"/>
              </a:rPr>
              <a:t>■税制対応：タイ（</a:t>
            </a:r>
            <a:r>
              <a:rPr lang="en-US" altLang="ja-JP" sz="1400" dirty="0">
                <a:latin typeface="メイリオ" pitchFamily="50" charset="-128"/>
                <a:ea typeface="メイリオ" pitchFamily="50" charset="-128"/>
              </a:rPr>
              <a:t>VAT</a:t>
            </a:r>
            <a:r>
              <a:rPr lang="ja-JP" altLang="en-US" sz="1400" dirty="0">
                <a:latin typeface="メイリオ" pitchFamily="50" charset="-128"/>
                <a:ea typeface="メイリオ" pitchFamily="50" charset="-128"/>
              </a:rPr>
              <a:t>）、ベトナム（</a:t>
            </a:r>
            <a:r>
              <a:rPr lang="en-US" altLang="ja-JP" sz="1400" dirty="0">
                <a:latin typeface="メイリオ" pitchFamily="50" charset="-128"/>
                <a:ea typeface="メイリオ" pitchFamily="50" charset="-128"/>
              </a:rPr>
              <a:t>VAT</a:t>
            </a:r>
            <a:r>
              <a:rPr lang="ja-JP" altLang="en-US" sz="1400" dirty="0">
                <a:latin typeface="メイリオ" pitchFamily="50" charset="-128"/>
                <a:ea typeface="メイリオ" pitchFamily="50" charset="-128"/>
              </a:rPr>
              <a:t>）</a:t>
            </a:r>
            <a:r>
              <a:rPr lang="en-US" altLang="ja-JP" sz="1400" dirty="0">
                <a:latin typeface="メイリオ" pitchFamily="50" charset="-128"/>
                <a:ea typeface="メイリオ" pitchFamily="50" charset="-128"/>
              </a:rPr>
              <a:t>※</a:t>
            </a:r>
            <a:r>
              <a:rPr lang="ja-JP" altLang="en-US" sz="1400" dirty="0">
                <a:latin typeface="メイリオ" pitchFamily="50" charset="-128"/>
                <a:ea typeface="メイリオ" pitchFamily="50" charset="-128"/>
              </a:rPr>
              <a:t>標準機能</a:t>
            </a:r>
          </a:p>
        </p:txBody>
      </p:sp>
      <p:sp>
        <p:nvSpPr>
          <p:cNvPr id="122" name="スライド番号プレースホルダー 121"/>
          <p:cNvSpPr>
            <a:spLocks noGrp="1"/>
          </p:cNvSpPr>
          <p:nvPr>
            <p:ph type="sldNum" sz="quarter" idx="12"/>
          </p:nvPr>
        </p:nvSpPr>
        <p:spPr/>
        <p:txBody>
          <a:bodyPr/>
          <a:lstStyle/>
          <a:p>
            <a:fld id="{36E7341D-3E5E-425A-AF89-5D27CE99DC93}" type="slidenum">
              <a:rPr kumimoji="1" lang="ja-JP" altLang="en-US" smtClean="0"/>
              <a:t>24</a:t>
            </a:fld>
            <a:endParaRPr kumimoji="1" lang="ja-JP" altLang="en-US" dirty="0"/>
          </a:p>
        </p:txBody>
      </p:sp>
      <p:sp>
        <p:nvSpPr>
          <p:cNvPr id="58" name="円/楕円 47"/>
          <p:cNvSpPr/>
          <p:nvPr/>
        </p:nvSpPr>
        <p:spPr>
          <a:xfrm>
            <a:off x="2843495" y="2539564"/>
            <a:ext cx="1523360" cy="908961"/>
          </a:xfrm>
          <a:prstGeom prst="ellipse">
            <a:avLst/>
          </a:prstGeom>
          <a:solidFill>
            <a:schemeClr val="accent1">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9" name="角丸四角形 58"/>
          <p:cNvSpPr/>
          <p:nvPr/>
        </p:nvSpPr>
        <p:spPr>
          <a:xfrm>
            <a:off x="3609506" y="3216583"/>
            <a:ext cx="1723449" cy="358674"/>
          </a:xfrm>
          <a:prstGeom prst="roundRect">
            <a:avLst/>
          </a:prstGeom>
          <a:solidFill>
            <a:srgbClr val="EE5500"/>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68574" tIns="34287" rIns="68574" bIns="34287" rtlCol="0" anchor="ctr"/>
          <a:lstStyle/>
          <a:p>
            <a:pPr algn="ctr"/>
            <a:r>
              <a:rPr lang="ja-JP" altLang="en-US" sz="1050" b="1" dirty="0">
                <a:solidFill>
                  <a:schemeClr val="bg1"/>
                </a:solidFill>
              </a:rPr>
              <a:t>申告データは</a:t>
            </a:r>
            <a:endParaRPr lang="en-US" altLang="ja-JP" sz="1050" b="1" dirty="0">
              <a:solidFill>
                <a:schemeClr val="bg1"/>
              </a:solidFill>
            </a:endParaRPr>
          </a:p>
          <a:p>
            <a:pPr algn="ctr"/>
            <a:r>
              <a:rPr lang="ja-JP" altLang="en-US" sz="1050" b="1" dirty="0">
                <a:solidFill>
                  <a:schemeClr val="bg1"/>
                </a:solidFill>
              </a:rPr>
              <a:t>そのまま連携可能</a:t>
            </a:r>
          </a:p>
        </p:txBody>
      </p:sp>
      <p:sp>
        <p:nvSpPr>
          <p:cNvPr id="60" name="タイトル 3"/>
          <p:cNvSpPr>
            <a:spLocks noGrp="1"/>
          </p:cNvSpPr>
          <p:nvPr>
            <p:ph type="title"/>
          </p:nvPr>
        </p:nvSpPr>
        <p:spPr>
          <a:xfrm>
            <a:off x="360000" y="87475"/>
            <a:ext cx="7128324" cy="648072"/>
          </a:xfrm>
        </p:spPr>
        <p:txBody>
          <a:bodyPr/>
          <a:lstStyle/>
          <a:p>
            <a:r>
              <a:rPr lang="en-US" altLang="ja-JP" sz="2400" dirty="0">
                <a:solidFill>
                  <a:prstClr val="white"/>
                </a:solidFill>
              </a:rPr>
              <a:t>SuperStream-NX </a:t>
            </a:r>
            <a:r>
              <a:rPr lang="ja-JP" altLang="en-US" sz="2400" dirty="0">
                <a:solidFill>
                  <a:prstClr val="white"/>
                </a:solidFill>
              </a:rPr>
              <a:t>新機能</a:t>
            </a:r>
            <a:r>
              <a:rPr lang="en-US" altLang="ja-JP" dirty="0">
                <a:solidFill>
                  <a:prstClr val="white"/>
                </a:solidFill>
              </a:rPr>
              <a:t/>
            </a:r>
            <a:br>
              <a:rPr lang="en-US" altLang="ja-JP" dirty="0">
                <a:solidFill>
                  <a:prstClr val="white"/>
                </a:solidFill>
              </a:rPr>
            </a:br>
            <a:r>
              <a:rPr lang="ja-JP" altLang="en-US" dirty="0">
                <a:solidFill>
                  <a:prstClr val="white"/>
                </a:solidFill>
              </a:rPr>
              <a:t>ご参考：</a:t>
            </a:r>
            <a:r>
              <a:rPr lang="en-US" altLang="ja-JP" dirty="0">
                <a:solidFill>
                  <a:prstClr val="white"/>
                </a:solidFill>
              </a:rPr>
              <a:t>SuperStream-NX</a:t>
            </a:r>
            <a:r>
              <a:rPr lang="ja-JP" altLang="en-US" dirty="0">
                <a:solidFill>
                  <a:prstClr val="white"/>
                </a:solidFill>
              </a:rPr>
              <a:t>における</a:t>
            </a:r>
            <a:r>
              <a:rPr lang="ja-JP" altLang="en-US" sz="1800" dirty="0">
                <a:solidFill>
                  <a:prstClr val="white"/>
                </a:solidFill>
                <a:latin typeface="+mn-ea"/>
                <a:ea typeface="+mn-ea"/>
              </a:rPr>
              <a:t>グローバル対応状況</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Tree>
    <p:extLst>
      <p:ext uri="{BB962C8B-B14F-4D97-AF65-F5344CB8AC3E}">
        <p14:creationId xmlns:p14="http://schemas.microsoft.com/office/powerpoint/2010/main" val="4247035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4263938"/>
            <a:ext cx="9144000" cy="8795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全ユーザが“</a:t>
            </a:r>
            <a:r>
              <a:rPr lang="ja-JP" altLang="en-US" sz="2400" dirty="0"/>
              <a:t>マニュアル検索”が利用</a:t>
            </a:r>
            <a:r>
              <a:rPr lang="ja-JP" altLang="en-US" sz="2400" dirty="0">
                <a:latin typeface="メイリオ" panose="020B0604030504040204" pitchFamily="50" charset="-128"/>
                <a:ea typeface="メイリオ" panose="020B0604030504040204" pitchFamily="50" charset="-128"/>
              </a:rPr>
              <a:t>可能に</a:t>
            </a:r>
            <a:endParaRPr lang="en-US" altLang="ja-JP" sz="2400" dirty="0">
              <a:latin typeface="メイリオ" panose="020B0604030504040204" pitchFamily="50" charset="-128"/>
              <a:ea typeface="メイリオ" panose="020B0604030504040204" pitchFamily="50" charset="-128"/>
            </a:endParaRPr>
          </a:p>
          <a:p>
            <a:pPr algn="ct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製品から直接参照できるため、既存マニュアルダウンロードサイトは将来廃止</a:t>
            </a:r>
          </a:p>
        </p:txBody>
      </p:sp>
      <p:sp>
        <p:nvSpPr>
          <p:cNvPr id="2" name="スライド番号プレースホルダー 1"/>
          <p:cNvSpPr>
            <a:spLocks noGrp="1"/>
          </p:cNvSpPr>
          <p:nvPr>
            <p:ph type="sldNum" sz="quarter" idx="12"/>
          </p:nvPr>
        </p:nvSpPr>
        <p:spPr>
          <a:xfrm>
            <a:off x="8712500" y="4993034"/>
            <a:ext cx="360000" cy="135000"/>
          </a:xfrm>
        </p:spPr>
        <p:txBody>
          <a:bodyPr/>
          <a:lstStyle/>
          <a:p>
            <a:fld id="{78AE49ED-73EF-499C-8307-28EB0E7CF529}" type="slidenum">
              <a:rPr kumimoji="1" lang="ja-JP" altLang="en-US" smtClean="0">
                <a:solidFill>
                  <a:schemeClr val="bg1"/>
                </a:solidFill>
              </a:rPr>
              <a:t>25</a:t>
            </a:fld>
            <a:endParaRPr kumimoji="1" lang="ja-JP" altLang="en-US" dirty="0">
              <a:solidFill>
                <a:schemeClr val="bg1"/>
              </a:solidFill>
            </a:endParaRPr>
          </a:p>
        </p:txBody>
      </p:sp>
      <p:sp>
        <p:nvSpPr>
          <p:cNvPr id="5" name="フッター プレースホルダー 4"/>
          <p:cNvSpPr>
            <a:spLocks noGrp="1"/>
          </p:cNvSpPr>
          <p:nvPr>
            <p:ph type="ftr" sz="quarter" idx="3"/>
          </p:nvPr>
        </p:nvSpPr>
        <p:spPr>
          <a:xfrm>
            <a:off x="71500" y="4948014"/>
            <a:ext cx="2160000" cy="135000"/>
          </a:xfrm>
        </p:spPr>
        <p:txBody>
          <a:bodyPr/>
          <a:lstStyle/>
          <a:p>
            <a:r>
              <a:rPr lang="en-US" altLang="ja-JP" dirty="0">
                <a:solidFill>
                  <a:schemeClr val="bg1"/>
                </a:solidFill>
              </a:rPr>
              <a:t>©2021  SuperStream Inc. All rights reserved.</a:t>
            </a:r>
            <a:endParaRPr lang="ja-JP" altLang="en-US" dirty="0">
              <a:solidFill>
                <a:schemeClr val="bg1"/>
              </a:solidFill>
            </a:endParaRPr>
          </a:p>
        </p:txBody>
      </p:sp>
      <p:sp>
        <p:nvSpPr>
          <p:cNvPr id="7" name="角丸四角形 6"/>
          <p:cNvSpPr/>
          <p:nvPr/>
        </p:nvSpPr>
        <p:spPr>
          <a:xfrm>
            <a:off x="2295946" y="1966192"/>
            <a:ext cx="6681814" cy="2232829"/>
          </a:xfrm>
          <a:prstGeom prst="roundRect">
            <a:avLst>
              <a:gd name="adj" fmla="val 4060"/>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8" name="角丸四角形 7"/>
          <p:cNvSpPr/>
          <p:nvPr/>
        </p:nvSpPr>
        <p:spPr>
          <a:xfrm>
            <a:off x="107504" y="1995105"/>
            <a:ext cx="1822896" cy="2203916"/>
          </a:xfrm>
          <a:prstGeom prst="roundRect">
            <a:avLst>
              <a:gd name="adj" fmla="val 7040"/>
            </a:avLst>
          </a:prstGeom>
          <a:no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 name="角丸四角形 8"/>
          <p:cNvSpPr/>
          <p:nvPr/>
        </p:nvSpPr>
        <p:spPr>
          <a:xfrm>
            <a:off x="6205271" y="2967794"/>
            <a:ext cx="2733288" cy="468051"/>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②ライセンスファイルを「</a:t>
            </a:r>
            <a:r>
              <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SuperStream-NX</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」に登録</a:t>
            </a:r>
          </a:p>
        </p:txBody>
      </p:sp>
      <p:sp>
        <p:nvSpPr>
          <p:cNvPr id="10" name="Freeform 364"/>
          <p:cNvSpPr>
            <a:spLocks noChangeAspect="1" noEditPoints="1"/>
          </p:cNvSpPr>
          <p:nvPr/>
        </p:nvSpPr>
        <p:spPr bwMode="auto">
          <a:xfrm>
            <a:off x="304635" y="2250683"/>
            <a:ext cx="585547" cy="51435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1" name="正方形/長方形 10"/>
          <p:cNvSpPr/>
          <p:nvPr/>
        </p:nvSpPr>
        <p:spPr>
          <a:xfrm>
            <a:off x="593189" y="2326109"/>
            <a:ext cx="161444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メイリオ"/>
                <a:ea typeface="メイリオ"/>
                <a:cs typeface="+mn-cs"/>
              </a:rPr>
              <a:t>ライセンス</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メイリオ"/>
                <a:ea typeface="メイリオ"/>
                <a:cs typeface="+mn-cs"/>
              </a:rPr>
              <a:t>発行システム</a:t>
            </a:r>
          </a:p>
        </p:txBody>
      </p:sp>
      <p:sp>
        <p:nvSpPr>
          <p:cNvPr id="12" name="右矢印 11"/>
          <p:cNvSpPr/>
          <p:nvPr/>
        </p:nvSpPr>
        <p:spPr>
          <a:xfrm>
            <a:off x="1890143" y="2365726"/>
            <a:ext cx="542161"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正方形/長方形 12"/>
          <p:cNvSpPr/>
          <p:nvPr/>
        </p:nvSpPr>
        <p:spPr>
          <a:xfrm>
            <a:off x="2260220" y="1999735"/>
            <a:ext cx="326243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メイリオ"/>
                <a:ea typeface="メイリオ"/>
                <a:cs typeface="+mn-cs"/>
              </a:rPr>
              <a:t>＜ライセンスファイルダウンロードサイト＞</a:t>
            </a:r>
          </a:p>
        </p:txBody>
      </p:sp>
      <p:pic>
        <p:nvPicPr>
          <p:cNvPr id="14" name="図 13"/>
          <p:cNvPicPr>
            <a:picLocks noChangeAspect="1"/>
          </p:cNvPicPr>
          <p:nvPr/>
        </p:nvPicPr>
        <p:blipFill>
          <a:blip r:embed="rId2"/>
          <a:stretch>
            <a:fillRect/>
          </a:stretch>
        </p:blipFill>
        <p:spPr>
          <a:xfrm>
            <a:off x="2565136" y="2273555"/>
            <a:ext cx="1948265" cy="771604"/>
          </a:xfrm>
          <a:prstGeom prst="rect">
            <a:avLst/>
          </a:prstGeom>
          <a:ln>
            <a:solidFill>
              <a:schemeClr val="bg1">
                <a:lumMod val="50000"/>
              </a:schemeClr>
            </a:solidFill>
          </a:ln>
        </p:spPr>
      </p:pic>
      <p:sp>
        <p:nvSpPr>
          <p:cNvPr id="15" name="右矢印 14"/>
          <p:cNvSpPr/>
          <p:nvPr/>
        </p:nvSpPr>
        <p:spPr>
          <a:xfrm>
            <a:off x="5015895" y="2306065"/>
            <a:ext cx="1070891"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角丸四角形 15"/>
          <p:cNvSpPr/>
          <p:nvPr/>
        </p:nvSpPr>
        <p:spPr>
          <a:xfrm>
            <a:off x="6215595" y="2211710"/>
            <a:ext cx="2697497" cy="504056"/>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①</a:t>
            </a: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ライセンスファイルを</a:t>
            </a:r>
            <a:endParaRPr kumimoji="1"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ダウンロード（入手</a:t>
            </a:r>
            <a:r>
              <a:rPr lang="ja-JP" altLang="en-US" sz="1200" dirty="0">
                <a:solidFill>
                  <a:srgbClr val="000000"/>
                </a:solidFill>
                <a:latin typeface="メイリオ" panose="020B0604030504040204" pitchFamily="50" charset="-128"/>
                <a:ea typeface="メイリオ" panose="020B0604030504040204" pitchFamily="50" charset="-128"/>
              </a:rPr>
              <a:t>）</a:t>
            </a:r>
            <a:endPar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17" name="右矢印 16"/>
          <p:cNvSpPr/>
          <p:nvPr/>
        </p:nvSpPr>
        <p:spPr>
          <a:xfrm rot="5400000">
            <a:off x="7370990" y="2703089"/>
            <a:ext cx="215374"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 name="角丸四角形 17"/>
          <p:cNvSpPr/>
          <p:nvPr/>
        </p:nvSpPr>
        <p:spPr>
          <a:xfrm>
            <a:off x="6183245" y="3687874"/>
            <a:ext cx="2755313" cy="468052"/>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③</a:t>
            </a:r>
            <a:r>
              <a:rPr lang="ja-JP" altLang="en-US" sz="1200" dirty="0">
                <a:solidFill>
                  <a:srgbClr val="000000"/>
                </a:solidFill>
                <a:latin typeface="メイリオ" panose="020B0604030504040204" pitchFamily="50" charset="-128"/>
                <a:ea typeface="メイリオ" panose="020B0604030504040204" pitchFamily="50" charset="-128"/>
              </a:rPr>
              <a:t>設定画面にて、ライセンス対象の</a:t>
            </a:r>
            <a:endParaRPr lang="en-US" altLang="ja-JP" sz="1200" dirty="0">
              <a:solidFill>
                <a:srgbClr val="000000"/>
              </a:solidFill>
              <a:latin typeface="メイリオ" panose="020B0604030504040204" pitchFamily="50" charset="-128"/>
              <a:ea typeface="メイリオ" panose="020B0604030504040204" pitchFamily="50" charset="-128"/>
            </a:endParaRPr>
          </a:p>
          <a:p>
            <a:r>
              <a:rPr lang="ja-JP" altLang="en-US" sz="1200" dirty="0">
                <a:solidFill>
                  <a:srgbClr val="000000"/>
                </a:solidFill>
                <a:latin typeface="メイリオ" panose="020B0604030504040204" pitchFamily="50" charset="-128"/>
                <a:ea typeface="メイリオ" panose="020B0604030504040204" pitchFamily="50" charset="-128"/>
              </a:rPr>
              <a:t>　会社、ユーザを設定</a:t>
            </a:r>
          </a:p>
        </p:txBody>
      </p:sp>
      <p:sp>
        <p:nvSpPr>
          <p:cNvPr id="20" name="Freeform 364"/>
          <p:cNvSpPr>
            <a:spLocks noChangeAspect="1" noEditPoints="1"/>
          </p:cNvSpPr>
          <p:nvPr/>
        </p:nvSpPr>
        <p:spPr bwMode="auto">
          <a:xfrm>
            <a:off x="304635" y="3003798"/>
            <a:ext cx="586059" cy="51480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 name="正方形/長方形 20"/>
          <p:cNvSpPr/>
          <p:nvPr/>
        </p:nvSpPr>
        <p:spPr>
          <a:xfrm>
            <a:off x="605008" y="3122843"/>
            <a:ext cx="1614449"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メイリオ"/>
                <a:ea typeface="メイリオ"/>
                <a:cs typeface="+mn-cs"/>
              </a:rPr>
              <a:t>情報収集</a:t>
            </a:r>
            <a:r>
              <a:rPr kumimoji="1" lang="en-US" altLang="ja-JP" sz="1200" b="0" i="0" u="none" strike="noStrike" kern="1200" cap="none" spc="0" normalizeH="0" baseline="0" noProof="0" dirty="0">
                <a:ln>
                  <a:noFill/>
                </a:ln>
                <a:effectLst/>
                <a:uLnTx/>
                <a:uFillTx/>
                <a:latin typeface="メイリオ"/>
                <a:ea typeface="メイリオ"/>
                <a:cs typeface="+mn-cs"/>
              </a:rPr>
              <a:t>DB</a:t>
            </a:r>
            <a:endParaRPr kumimoji="1" lang="ja-JP" altLang="en-US" sz="1200" b="0" i="0" u="none" strike="noStrike" kern="1200" cap="none" spc="0" normalizeH="0" baseline="0" noProof="0" dirty="0">
              <a:ln>
                <a:noFill/>
              </a:ln>
              <a:effectLst/>
              <a:uLnTx/>
              <a:uFillTx/>
              <a:latin typeface="メイリオ"/>
              <a:ea typeface="メイリオ"/>
              <a:cs typeface="+mn-cs"/>
            </a:endParaRPr>
          </a:p>
        </p:txBody>
      </p:sp>
      <p:sp>
        <p:nvSpPr>
          <p:cNvPr id="23" name="正方形/長方形 22"/>
          <p:cNvSpPr/>
          <p:nvPr/>
        </p:nvSpPr>
        <p:spPr>
          <a:xfrm>
            <a:off x="143508" y="1995686"/>
            <a:ext cx="180049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latin typeface="メイリオ"/>
                <a:ea typeface="メイリオ"/>
              </a:rPr>
              <a:t>スーパーストリーム</a:t>
            </a:r>
            <a:endParaRPr kumimoji="1" lang="ja-JP" altLang="en-US" sz="1400" b="1" i="0" u="none" strike="noStrike" kern="1200" cap="none" spc="0" normalizeH="0" baseline="0" noProof="0" dirty="0">
              <a:ln>
                <a:noFill/>
              </a:ln>
              <a:effectLst/>
              <a:uLnTx/>
              <a:uFillTx/>
              <a:latin typeface="メイリオ"/>
              <a:ea typeface="メイリオ"/>
            </a:endParaRPr>
          </a:p>
        </p:txBody>
      </p:sp>
      <p:sp>
        <p:nvSpPr>
          <p:cNvPr id="24" name="正方形/長方形 23"/>
          <p:cNvSpPr/>
          <p:nvPr/>
        </p:nvSpPr>
        <p:spPr>
          <a:xfrm>
            <a:off x="8018103" y="1975941"/>
            <a:ext cx="90281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メイリオ"/>
                <a:ea typeface="メイリオ"/>
                <a:cs typeface="+mn-cs"/>
              </a:rPr>
              <a:t>ユーザ様</a:t>
            </a:r>
          </a:p>
        </p:txBody>
      </p:sp>
      <p:sp>
        <p:nvSpPr>
          <p:cNvPr id="25" name="正方形/長方形 24"/>
          <p:cNvSpPr/>
          <p:nvPr/>
        </p:nvSpPr>
        <p:spPr>
          <a:xfrm>
            <a:off x="2159732" y="3274593"/>
            <a:ext cx="2672526" cy="307777"/>
          </a:xfrm>
          <a:prstGeom prst="rect">
            <a:avLst/>
          </a:prstGeom>
        </p:spPr>
        <p:txBody>
          <a:bodyPr wrap="none">
            <a:spAutoFit/>
          </a:bodyPr>
          <a:lstStyle/>
          <a:p>
            <a:pPr>
              <a:defRPr/>
            </a:pPr>
            <a:r>
              <a:rPr kumimoji="1" lang="ja-JP" altLang="en-US" sz="1400" i="0" u="none" strike="noStrike" kern="1200" cap="none" spc="0" normalizeH="0" baseline="0" noProof="0" dirty="0">
                <a:ln>
                  <a:noFill/>
                </a:ln>
                <a:effectLst/>
                <a:uLnTx/>
                <a:uFillTx/>
                <a:latin typeface="メイリオ"/>
                <a:ea typeface="メイリオ"/>
                <a:cs typeface="+mn-cs"/>
              </a:rPr>
              <a:t>（情報収集）</a:t>
            </a:r>
            <a:r>
              <a:rPr kumimoji="1" lang="en-US" altLang="ja-JP" sz="1000" i="0" u="none" strike="noStrike" kern="1200" cap="none" spc="0" normalizeH="0" baseline="0" noProof="0" dirty="0">
                <a:ln>
                  <a:noFill/>
                </a:ln>
                <a:effectLst/>
                <a:uLnTx/>
                <a:uFillTx/>
                <a:latin typeface="メイリオ"/>
                <a:ea typeface="メイリオ"/>
                <a:cs typeface="+mn-cs"/>
              </a:rPr>
              <a:t>※</a:t>
            </a:r>
            <a:r>
              <a:rPr kumimoji="1" lang="ja-JP" altLang="en-US" sz="1000" i="0" u="none" strike="noStrike" kern="1200" cap="none" spc="0" normalizeH="0" baseline="0" noProof="0" dirty="0">
                <a:ln>
                  <a:noFill/>
                </a:ln>
                <a:effectLst/>
                <a:uLnTx/>
                <a:uFillTx/>
                <a:latin typeface="メイリオ"/>
                <a:ea typeface="メイリオ"/>
                <a:cs typeface="+mn-cs"/>
              </a:rPr>
              <a:t>ライセンス管理で必要</a:t>
            </a:r>
            <a:endParaRPr kumimoji="1" lang="ja-JP" altLang="en-US" sz="1400" i="0" u="none" strike="noStrike" kern="1200" cap="none" spc="0" normalizeH="0" baseline="0" noProof="0" dirty="0">
              <a:ln>
                <a:noFill/>
              </a:ln>
              <a:effectLst/>
              <a:uLnTx/>
              <a:uFillTx/>
              <a:latin typeface="メイリオ"/>
              <a:ea typeface="メイリオ"/>
              <a:cs typeface="+mn-cs"/>
            </a:endParaRPr>
          </a:p>
        </p:txBody>
      </p:sp>
      <p:sp>
        <p:nvSpPr>
          <p:cNvPr id="30" name="正方形/長方形 29"/>
          <p:cNvSpPr/>
          <p:nvPr/>
        </p:nvSpPr>
        <p:spPr>
          <a:xfrm>
            <a:off x="278432" y="879562"/>
            <a:ext cx="8865568" cy="964367"/>
          </a:xfrm>
          <a:prstGeom prst="rect">
            <a:avLst/>
          </a:prstGeom>
        </p:spPr>
        <p:txBody>
          <a:bodyPr wrap="square">
            <a:spAutoFit/>
          </a:bodyPr>
          <a:lstStyle/>
          <a:p>
            <a:pPr>
              <a:lnSpc>
                <a:spcPts val="1700"/>
              </a:lnSpc>
            </a:pPr>
            <a:r>
              <a:rPr lang="ja-JP" altLang="en-US" sz="1200" b="1" dirty="0">
                <a:solidFill>
                  <a:schemeClr val="accent6"/>
                </a:solidFill>
                <a:latin typeface="+mn-ea"/>
              </a:rPr>
              <a:t>■ライセンス管理によりマニュアル検索を全面開放</a:t>
            </a:r>
            <a:endParaRPr lang="en-US" altLang="ja-JP" sz="1200" b="1" dirty="0">
              <a:solidFill>
                <a:schemeClr val="accent6"/>
              </a:solidFill>
              <a:latin typeface="+mn-ea"/>
            </a:endParaRPr>
          </a:p>
          <a:p>
            <a:pPr>
              <a:lnSpc>
                <a:spcPts val="1700"/>
              </a:lnSpc>
            </a:pPr>
            <a:r>
              <a:rPr lang="ja-JP" altLang="en-US" sz="1200" dirty="0">
                <a:latin typeface="+mn-ea"/>
              </a:rPr>
              <a:t>・</a:t>
            </a:r>
            <a:r>
              <a:rPr lang="en-US" altLang="ja-JP" sz="1200" dirty="0">
                <a:latin typeface="+mn-ea"/>
              </a:rPr>
              <a:t>2021</a:t>
            </a:r>
            <a:r>
              <a:rPr lang="ja-JP" altLang="en-US" sz="1200" dirty="0">
                <a:latin typeface="+mn-ea"/>
              </a:rPr>
              <a:t>年</a:t>
            </a:r>
            <a:r>
              <a:rPr lang="en-US" altLang="ja-JP" sz="1200" dirty="0">
                <a:latin typeface="+mn-ea"/>
              </a:rPr>
              <a:t>6</a:t>
            </a:r>
            <a:r>
              <a:rPr lang="ja-JP" altLang="en-US" sz="1200" dirty="0">
                <a:latin typeface="+mn-ea"/>
              </a:rPr>
              <a:t>月版より、ユーザ様のライセンス状況把握のためにライセンスファイル認証を義務付け</a:t>
            </a:r>
            <a:endParaRPr lang="en-US" altLang="ja-JP" sz="1200" dirty="0">
              <a:latin typeface="+mn-ea"/>
            </a:endParaRPr>
          </a:p>
          <a:p>
            <a:pPr>
              <a:lnSpc>
                <a:spcPts val="1700"/>
              </a:lnSpc>
            </a:pPr>
            <a:r>
              <a:rPr lang="ja-JP" altLang="en-US" sz="1200" dirty="0">
                <a:latin typeface="+mn-ea"/>
              </a:rPr>
              <a:t>・ライセンス認証で会社やユーザライセンス（</a:t>
            </a:r>
            <a:r>
              <a:rPr lang="en-US" altLang="ja-JP" sz="1200" dirty="0">
                <a:latin typeface="+mn-ea"/>
              </a:rPr>
              <a:t>Standard/Limited/Employee</a:t>
            </a:r>
            <a:r>
              <a:rPr lang="ja-JP" altLang="en-US" sz="1200" dirty="0">
                <a:latin typeface="+mn-ea"/>
              </a:rPr>
              <a:t>）を紐づけ</a:t>
            </a:r>
            <a:endParaRPr lang="en-US" altLang="ja-JP" sz="1200" dirty="0">
              <a:latin typeface="+mn-ea"/>
            </a:endParaRPr>
          </a:p>
          <a:p>
            <a:pPr>
              <a:lnSpc>
                <a:spcPts val="1700"/>
              </a:lnSpc>
            </a:pPr>
            <a:r>
              <a:rPr lang="ja-JP" altLang="en-US" sz="1200" dirty="0">
                <a:latin typeface="+mn-ea"/>
              </a:rPr>
              <a:t>・全てのユーザはマニュアル検索、動画が利用可能に</a:t>
            </a:r>
            <a:endParaRPr lang="en-US" altLang="ja-JP" sz="1100" dirty="0">
              <a:latin typeface="+mn-ea"/>
            </a:endParaRPr>
          </a:p>
        </p:txBody>
      </p:sp>
      <p:sp>
        <p:nvSpPr>
          <p:cNvPr id="31" name="右矢印 30"/>
          <p:cNvSpPr/>
          <p:nvPr/>
        </p:nvSpPr>
        <p:spPr>
          <a:xfrm rot="5400000">
            <a:off x="7377984" y="3394159"/>
            <a:ext cx="201385"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32" name="正方形/長方形 31"/>
          <p:cNvSpPr/>
          <p:nvPr/>
        </p:nvSpPr>
        <p:spPr>
          <a:xfrm>
            <a:off x="71500" y="3507854"/>
            <a:ext cx="1980220" cy="630942"/>
          </a:xfrm>
          <a:prstGeom prst="rect">
            <a:avLst/>
          </a:prstGeom>
        </p:spPr>
        <p:txBody>
          <a:bodyPr wrap="square" lIns="91440" tIns="45720" rIns="91440" bIns="45720" anchor="t">
            <a:spAutoFit/>
          </a:bodyPr>
          <a:lstStyle/>
          <a:p>
            <a:r>
              <a:rPr lang="en-US" altLang="ja-JP" sz="700" dirty="0"/>
              <a:t>【</a:t>
            </a:r>
            <a:r>
              <a:rPr lang="ja-JP" altLang="en-US" sz="700" dirty="0"/>
              <a:t>収集情報</a:t>
            </a:r>
            <a:r>
              <a:rPr lang="en-US" altLang="ja-JP" sz="700" dirty="0"/>
              <a:t>】</a:t>
            </a:r>
          </a:p>
          <a:p>
            <a:r>
              <a:rPr lang="ja-JP" altLang="en-US" sz="700"/>
              <a:t>使用ライセンス数、</a:t>
            </a:r>
            <a:r>
              <a:rPr lang="en-US" altLang="ja-JP" sz="700"/>
              <a:t>DB</a:t>
            </a:r>
            <a:r>
              <a:rPr lang="ja-JP" altLang="en-US" sz="700"/>
              <a:t>サーバ名</a:t>
            </a:r>
          </a:p>
          <a:p>
            <a:r>
              <a:rPr lang="en-US" altLang="ja-JP" sz="700" dirty="0"/>
              <a:t>Web/DB</a:t>
            </a:r>
            <a:r>
              <a:rPr lang="ja-JP" altLang="en-US" sz="700" dirty="0"/>
              <a:t>スペック、</a:t>
            </a:r>
            <a:r>
              <a:rPr lang="en-US" altLang="ja-JP" sz="700" dirty="0"/>
              <a:t>SS/DB</a:t>
            </a:r>
            <a:r>
              <a:rPr lang="ja-JP" altLang="en-US" sz="700" dirty="0"/>
              <a:t>バージョン</a:t>
            </a:r>
          </a:p>
          <a:p>
            <a:r>
              <a:rPr lang="ja-JP" altLang="en-US" sz="700" dirty="0"/>
              <a:t>仕訳件数、固定資産件数、社員マスタの</a:t>
            </a:r>
            <a:endParaRPr lang="en-US" altLang="ja-JP" sz="700" dirty="0"/>
          </a:p>
          <a:p>
            <a:r>
              <a:rPr lang="ja-JP" altLang="en-US" sz="700" dirty="0"/>
              <a:t>レコード件数など</a:t>
            </a:r>
          </a:p>
        </p:txBody>
      </p:sp>
      <p:cxnSp>
        <p:nvCxnSpPr>
          <p:cNvPr id="34" name="カギ線コネクタ 33"/>
          <p:cNvCxnSpPr/>
          <p:nvPr/>
        </p:nvCxnSpPr>
        <p:spPr>
          <a:xfrm rot="10800000">
            <a:off x="2052666" y="3136389"/>
            <a:ext cx="4022180" cy="784181"/>
          </a:xfrm>
          <a:prstGeom prst="bentConnector3">
            <a:avLst>
              <a:gd name="adj1" fmla="val 12546"/>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33" name="カギ線コネクタ 32"/>
          <p:cNvCxnSpPr/>
          <p:nvPr/>
        </p:nvCxnSpPr>
        <p:spPr>
          <a:xfrm rot="10800000" flipV="1">
            <a:off x="4394792" y="3931995"/>
            <a:ext cx="1679109" cy="2051"/>
          </a:xfrm>
          <a:prstGeom prst="bentConnector3">
            <a:avLst>
              <a:gd name="adj1" fmla="val 50000"/>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28" name="角丸四角形 27"/>
          <p:cNvSpPr/>
          <p:nvPr/>
        </p:nvSpPr>
        <p:spPr>
          <a:xfrm>
            <a:off x="2771800" y="3651870"/>
            <a:ext cx="158417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200" dirty="0"/>
              <a:t>マニュアル検索</a:t>
            </a:r>
            <a:endParaRPr lang="en-US" altLang="ja-JP" sz="1200" dirty="0"/>
          </a:p>
        </p:txBody>
      </p:sp>
      <p:pic>
        <p:nvPicPr>
          <p:cNvPr id="29" name="Picture 2" descr="\\Mac\IOHD\Box Sync\SuperStream_2017\SS_Kairy_Illust\AI\01_Hard_Work_a.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404"/>
          <a:stretch/>
        </p:blipFill>
        <p:spPr bwMode="auto">
          <a:xfrm>
            <a:off x="7812360" y="1059582"/>
            <a:ext cx="828092" cy="736125"/>
          </a:xfrm>
          <a:prstGeom prst="rect">
            <a:avLst/>
          </a:prstGeom>
          <a:noFill/>
          <a:extLst>
            <a:ext uri="{909E8E84-426E-40DD-AFC4-6F175D3DCCD1}">
              <a14:hiddenFill xmlns:a14="http://schemas.microsoft.com/office/drawing/2010/main">
                <a:solidFill>
                  <a:srgbClr val="FFFFFF"/>
                </a:solidFill>
              </a14:hiddenFill>
            </a:ext>
          </a:extLst>
        </p:spPr>
      </p:pic>
      <p:sp>
        <p:nvSpPr>
          <p:cNvPr id="35" name="タイトル 3"/>
          <p:cNvSpPr txBox="1">
            <a:spLocks/>
          </p:cNvSpPr>
          <p:nvPr/>
        </p:nvSpPr>
        <p:spPr>
          <a:xfrm>
            <a:off x="251520" y="87474"/>
            <a:ext cx="6300232" cy="648072"/>
          </a:xfrm>
          <a:prstGeom prst="rect">
            <a:avLst/>
          </a:prstGeom>
        </p:spPr>
        <p:txBody>
          <a:bodyPr lIns="0" tIns="0" rIns="0" bIns="0" anchor="b" anchorCtr="0"/>
          <a:lstStyle>
            <a:lvl1pPr algn="l" defTabSz="914400" rtl="0" eaLnBrk="1" latinLnBrk="0" hangingPunct="1">
              <a:lnSpc>
                <a:spcPts val="2000"/>
              </a:lnSpc>
              <a:spcBef>
                <a:spcPct val="0"/>
              </a:spcBef>
              <a:buNone/>
              <a:defRPr kumimoji="1" sz="1700" b="1" kern="1200">
                <a:solidFill>
                  <a:schemeClr val="bg1"/>
                </a:solidFill>
                <a:latin typeface="+mj-lt"/>
                <a:ea typeface="+mj-ea"/>
                <a:cs typeface="+mj-cs"/>
              </a:defRPr>
            </a:lvl1pPr>
          </a:lstStyle>
          <a:p>
            <a:r>
              <a:rPr lang="en-US" altLang="ja-JP" sz="2400" dirty="0"/>
              <a:t>SuperStream-NX </a:t>
            </a:r>
            <a:r>
              <a:rPr lang="ja-JP" altLang="en-US" sz="2400" dirty="0"/>
              <a:t>新機能</a:t>
            </a:r>
            <a:r>
              <a:rPr lang="en-US" altLang="ja-JP" dirty="0"/>
              <a:t/>
            </a:r>
            <a:br>
              <a:rPr lang="en-US" altLang="ja-JP" dirty="0"/>
            </a:br>
            <a:r>
              <a:rPr lang="ja-JP" altLang="en-US" dirty="0"/>
              <a:t>⑤ライセンス管理とマニュアル検索の全面開放</a:t>
            </a:r>
          </a:p>
        </p:txBody>
      </p:sp>
    </p:spTree>
    <p:extLst>
      <p:ext uri="{BB962C8B-B14F-4D97-AF65-F5344CB8AC3E}">
        <p14:creationId xmlns:p14="http://schemas.microsoft.com/office/powerpoint/2010/main" val="266135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A17F7B-809F-F942-A515-431DD92DAE2D}"/>
              </a:ext>
            </a:extLst>
          </p:cNvPr>
          <p:cNvSpPr>
            <a:spLocks noGrp="1"/>
          </p:cNvSpPr>
          <p:nvPr>
            <p:ph type="title"/>
          </p:nvPr>
        </p:nvSpPr>
        <p:spPr/>
        <p:txBody>
          <a:bodyPr/>
          <a:lstStyle/>
          <a:p>
            <a:r>
              <a:rPr lang="ja-JP" altLang="en-US" dirty="0" smtClean="0"/>
              <a:t>お知らせ</a:t>
            </a:r>
            <a:endParaRPr kumimoji="1" lang="ja-JP" altLang="en-US" dirty="0"/>
          </a:p>
        </p:txBody>
      </p:sp>
      <p:sp>
        <p:nvSpPr>
          <p:cNvPr id="4" name="スライド番号プレースホルダー 3">
            <a:extLst>
              <a:ext uri="{FF2B5EF4-FFF2-40B4-BE49-F238E27FC236}">
                <a16:creationId xmlns:a16="http://schemas.microsoft.com/office/drawing/2014/main" id="{A437099C-A98E-A542-9975-1D5A15E2817D}"/>
              </a:ext>
            </a:extLst>
          </p:cNvPr>
          <p:cNvSpPr>
            <a:spLocks noGrp="1"/>
          </p:cNvSpPr>
          <p:nvPr>
            <p:ph type="sldNum" sz="quarter" idx="10"/>
          </p:nvPr>
        </p:nvSpPr>
        <p:spPr/>
        <p:txBody>
          <a:bodyPr/>
          <a:lstStyle/>
          <a:p>
            <a:fld id="{78AE49ED-73EF-499C-8307-28EB0E7CF529}" type="slidenum">
              <a:rPr lang="ja-JP" altLang="en-US" smtClean="0"/>
              <a:pPr/>
              <a:t>26</a:t>
            </a:fld>
            <a:endParaRPr lang="ja-JP" altLang="en-US" dirty="0"/>
          </a:p>
        </p:txBody>
      </p:sp>
      <p:pic>
        <p:nvPicPr>
          <p:cNvPr id="5" name="図 4"/>
          <p:cNvPicPr>
            <a:picLocks noChangeAspect="1"/>
          </p:cNvPicPr>
          <p:nvPr/>
        </p:nvPicPr>
        <p:blipFill>
          <a:blip r:embed="rId2"/>
          <a:stretch>
            <a:fillRect/>
          </a:stretch>
        </p:blipFill>
        <p:spPr>
          <a:xfrm>
            <a:off x="503548" y="4927500"/>
            <a:ext cx="2206943" cy="188992"/>
          </a:xfrm>
          <a:prstGeom prst="rect">
            <a:avLst/>
          </a:prstGeom>
        </p:spPr>
      </p:pic>
    </p:spTree>
    <p:extLst>
      <p:ext uri="{BB962C8B-B14F-4D97-AF65-F5344CB8AC3E}">
        <p14:creationId xmlns:p14="http://schemas.microsoft.com/office/powerpoint/2010/main" val="346033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4"/>
          </p:nvPr>
        </p:nvSpPr>
        <p:spPr>
          <a:xfrm>
            <a:off x="360000" y="951570"/>
            <a:ext cx="7859470" cy="975608"/>
          </a:xfrm>
        </p:spPr>
        <p:txBody>
          <a:bodyPr lIns="0" tIns="0" rIns="0" bIns="0" anchor="t"/>
          <a:lstStyle/>
          <a:p>
            <a:r>
              <a:rPr lang="en-US" altLang="ja-JP" sz="1400" b="1" dirty="0">
                <a:solidFill>
                  <a:schemeClr val="accent2"/>
                </a:solidFill>
              </a:rPr>
              <a:t>■</a:t>
            </a:r>
            <a:r>
              <a:rPr lang="en-US" altLang="ja-JP" sz="1400" b="1" dirty="0" err="1"/>
              <a:t>SuperStreamNX</a:t>
            </a:r>
            <a:r>
              <a:rPr kumimoji="1" lang="en-US" altLang="ja-JP" sz="1400" b="1" dirty="0"/>
              <a:t> </a:t>
            </a:r>
            <a:r>
              <a:rPr kumimoji="1" lang="ja-JP" altLang="en-US" sz="1400" b="1"/>
              <a:t>システム連携ツール　クラウド接続オプション（</a:t>
            </a:r>
            <a:r>
              <a:rPr lang="en-US" altLang="ja-JP" sz="1400" b="1" dirty="0"/>
              <a:t>Cloud Connector</a:t>
            </a:r>
            <a:r>
              <a:rPr lang="ja-JP" altLang="en-US" sz="1400" b="1"/>
              <a:t>）</a:t>
            </a:r>
            <a:endParaRPr lang="en-US" altLang="ja-JP" sz="1400" b="1"/>
          </a:p>
          <a:p>
            <a:pPr>
              <a:spcBef>
                <a:spcPts val="300"/>
              </a:spcBef>
              <a:spcAft>
                <a:spcPts val="200"/>
              </a:spcAft>
            </a:pPr>
            <a:r>
              <a:rPr kumimoji="1" lang="ja-JP" altLang="en-US" sz="1400" dirty="0"/>
              <a:t>　・</a:t>
            </a:r>
            <a:r>
              <a:rPr lang="ja-JP" altLang="en-US" sz="1400" dirty="0"/>
              <a:t>昨今のクラウド環境での製品利用において、</a:t>
            </a:r>
            <a:r>
              <a:rPr lang="en-US" altLang="ja-JP" sz="1400" dirty="0"/>
              <a:t>VPN</a:t>
            </a:r>
            <a:r>
              <a:rPr lang="ja-JP" altLang="en-US" sz="1400" dirty="0"/>
              <a:t>配下での運用および</a:t>
            </a:r>
            <a:r>
              <a:rPr lang="en-US" altLang="ja-JP" sz="1400" dirty="0"/>
              <a:t>SuperStream-NX</a:t>
            </a:r>
            <a:r>
              <a:rPr lang="ja-JP" altLang="en-US" sz="1400" dirty="0"/>
              <a:t>が</a:t>
            </a:r>
            <a:endParaRPr lang="en-US" altLang="ja-JP" sz="1400" dirty="0"/>
          </a:p>
          <a:p>
            <a:pPr>
              <a:spcAft>
                <a:spcPts val="200"/>
              </a:spcAft>
            </a:pPr>
            <a:r>
              <a:rPr lang="ja-JP" altLang="en-US" sz="1400" dirty="0"/>
              <a:t>　　提供している</a:t>
            </a:r>
            <a:r>
              <a:rPr lang="en-US" altLang="ja-JP" sz="1400" dirty="0"/>
              <a:t>Web</a:t>
            </a:r>
            <a:r>
              <a:rPr lang="ja-JP" altLang="en-US" sz="1400" dirty="0"/>
              <a:t>サービス呼出を利用した外部連携ツールの利用が進んだことにより、</a:t>
            </a:r>
            <a:endParaRPr lang="en-US" altLang="ja-JP" sz="1400" dirty="0"/>
          </a:p>
          <a:p>
            <a:pPr>
              <a:spcAft>
                <a:spcPts val="200"/>
              </a:spcAft>
            </a:pPr>
            <a:r>
              <a:rPr lang="ja-JP" altLang="en-US" sz="1400"/>
              <a:t>　　当オプションの新規販売を終了します</a:t>
            </a:r>
          </a:p>
        </p:txBody>
      </p:sp>
      <p:sp>
        <p:nvSpPr>
          <p:cNvPr id="5" name="タイトル 4"/>
          <p:cNvSpPr>
            <a:spLocks noGrp="1"/>
          </p:cNvSpPr>
          <p:nvPr>
            <p:ph type="title"/>
          </p:nvPr>
        </p:nvSpPr>
        <p:spPr/>
        <p:txBody>
          <a:bodyPr/>
          <a:lstStyle/>
          <a:p>
            <a:r>
              <a:rPr lang="ja-JP" altLang="en-US" sz="2400" dirty="0"/>
              <a:t>お知らせ</a:t>
            </a:r>
            <a:r>
              <a:rPr kumimoji="1" lang="en-US" altLang="ja-JP" dirty="0"/>
              <a:t/>
            </a:r>
            <a:br>
              <a:rPr kumimoji="1" lang="en-US" altLang="ja-JP" dirty="0"/>
            </a:br>
            <a:r>
              <a:rPr lang="ja-JP" altLang="en-US" dirty="0"/>
              <a:t>販売終了製品について</a:t>
            </a:r>
            <a:endParaRPr kumimoji="1" lang="ja-JP" altLang="en-US" dirty="0"/>
          </a:p>
        </p:txBody>
      </p:sp>
      <p:sp>
        <p:nvSpPr>
          <p:cNvPr id="2" name="スライド番号プレースホルダー 1"/>
          <p:cNvSpPr>
            <a:spLocks noGrp="1"/>
          </p:cNvSpPr>
          <p:nvPr>
            <p:ph type="sldNum" sz="quarter" idx="4294967295"/>
          </p:nvPr>
        </p:nvSpPr>
        <p:spPr>
          <a:xfrm>
            <a:off x="8532440" y="4859338"/>
            <a:ext cx="360362" cy="134937"/>
          </a:xfrm>
        </p:spPr>
        <p:txBody>
          <a:bodyPr/>
          <a:lstStyle/>
          <a:p>
            <a:fld id="{78AE49ED-73EF-499C-8307-28EB0E7CF529}" type="slidenum">
              <a:rPr lang="ja-JP" altLang="en-US" smtClean="0"/>
              <a:pPr/>
              <a:t>27</a:t>
            </a:fld>
            <a:endParaRPr lang="ja-JP" altLang="en-US" dirty="0"/>
          </a:p>
        </p:txBody>
      </p:sp>
      <p:sp>
        <p:nvSpPr>
          <p:cNvPr id="3" name="フッター プレースホルダー 2"/>
          <p:cNvSpPr>
            <a:spLocks noGrp="1"/>
          </p:cNvSpPr>
          <p:nvPr>
            <p:ph type="ftr" sz="quarter" idx="4294967295"/>
          </p:nvPr>
        </p:nvSpPr>
        <p:spPr>
          <a:xfrm>
            <a:off x="396552" y="4832350"/>
            <a:ext cx="2159000" cy="134938"/>
          </a:xfrm>
        </p:spPr>
        <p:txBody>
          <a:bodyPr/>
          <a:lstStyle/>
          <a:p>
            <a:r>
              <a:rPr lang="en-US" altLang="ja-JP"/>
              <a:t>©SuperStream Inc. All rights reserved.</a:t>
            </a:r>
            <a:endParaRPr lang="ja-JP" altLang="en-US" dirty="0"/>
          </a:p>
        </p:txBody>
      </p:sp>
      <p:sp>
        <p:nvSpPr>
          <p:cNvPr id="4" name="正方形/長方形 3"/>
          <p:cNvSpPr/>
          <p:nvPr/>
        </p:nvSpPr>
        <p:spPr>
          <a:xfrm>
            <a:off x="630972" y="2109904"/>
            <a:ext cx="6066420" cy="338554"/>
          </a:xfrm>
          <a:prstGeom prst="rect">
            <a:avLst/>
          </a:prstGeom>
        </p:spPr>
        <p:txBody>
          <a:bodyPr wrap="square" lIns="91440" tIns="45720" rIns="91440" bIns="45720" anchor="t">
            <a:spAutoFit/>
          </a:bodyPr>
          <a:lstStyle/>
          <a:p>
            <a:r>
              <a:rPr lang="ja-JP" altLang="en-US" sz="1600" b="1" dirty="0">
                <a:solidFill>
                  <a:srgbClr val="000000"/>
                </a:solidFill>
                <a:latin typeface="+mn-ea"/>
              </a:rPr>
              <a:t>販売終了日：</a:t>
            </a:r>
            <a:r>
              <a:rPr lang="en-US" altLang="ja-JP" sz="1600" b="1" dirty="0">
                <a:solidFill>
                  <a:srgbClr val="FF0000"/>
                </a:solidFill>
                <a:latin typeface="+mn-ea"/>
              </a:rPr>
              <a:t>2021</a:t>
            </a:r>
            <a:r>
              <a:rPr lang="ja-JP" altLang="en-US" sz="1600" b="1" dirty="0">
                <a:solidFill>
                  <a:srgbClr val="FF0000"/>
                </a:solidFill>
                <a:latin typeface="+mn-ea"/>
              </a:rPr>
              <a:t>年</a:t>
            </a:r>
            <a:r>
              <a:rPr lang="en-US" altLang="ja-JP" sz="1600" b="1" dirty="0">
                <a:solidFill>
                  <a:srgbClr val="FF0000"/>
                </a:solidFill>
                <a:latin typeface="+mn-ea"/>
              </a:rPr>
              <a:t>7</a:t>
            </a:r>
            <a:r>
              <a:rPr lang="ja-JP" altLang="en-US" sz="1600" b="1" dirty="0">
                <a:solidFill>
                  <a:srgbClr val="FF0000"/>
                </a:solidFill>
                <a:latin typeface="+mn-ea"/>
              </a:rPr>
              <a:t>月末</a:t>
            </a:r>
            <a:r>
              <a:rPr lang="ja-JP" altLang="en-US" sz="1600" dirty="0">
                <a:solidFill>
                  <a:srgbClr val="000000"/>
                </a:solidFill>
                <a:latin typeface="+mn-ea"/>
              </a:rPr>
              <a:t>　</a:t>
            </a:r>
            <a:r>
              <a:rPr lang="en-US" altLang="ja-JP" sz="1400" dirty="0">
                <a:solidFill>
                  <a:srgbClr val="000000"/>
                </a:solidFill>
                <a:latin typeface="+mn-ea"/>
              </a:rPr>
              <a:t>※4</a:t>
            </a:r>
            <a:r>
              <a:rPr lang="ja-JP" altLang="en-US" sz="1400" dirty="0">
                <a:solidFill>
                  <a:srgbClr val="000000"/>
                </a:solidFill>
                <a:latin typeface="+mn-ea"/>
              </a:rPr>
              <a:t>月</a:t>
            </a:r>
            <a:r>
              <a:rPr lang="en-US" altLang="ja-JP" sz="1400" dirty="0">
                <a:solidFill>
                  <a:srgbClr val="000000"/>
                </a:solidFill>
                <a:latin typeface="+mn-ea"/>
              </a:rPr>
              <a:t>7</a:t>
            </a:r>
            <a:r>
              <a:rPr lang="ja-JP" altLang="en-US" sz="1400" dirty="0">
                <a:solidFill>
                  <a:srgbClr val="000000"/>
                </a:solidFill>
                <a:latin typeface="+mn-ea"/>
              </a:rPr>
              <a:t>日（水）</a:t>
            </a:r>
            <a:r>
              <a:rPr lang="en-US" altLang="ja-JP" sz="1400" dirty="0">
                <a:solidFill>
                  <a:srgbClr val="000000"/>
                </a:solidFill>
                <a:latin typeface="+mn-ea"/>
              </a:rPr>
              <a:t>Express</a:t>
            </a:r>
            <a:r>
              <a:rPr lang="ja-JP" altLang="en-US" sz="1400" dirty="0">
                <a:solidFill>
                  <a:srgbClr val="000000"/>
                </a:solidFill>
                <a:latin typeface="+mn-ea"/>
              </a:rPr>
              <a:t>配信済み</a:t>
            </a:r>
            <a:endParaRPr lang="ja-JP" altLang="en-US" sz="1400">
              <a:latin typeface="+mn-ea"/>
            </a:endParaRPr>
          </a:p>
        </p:txBody>
      </p:sp>
    </p:spTree>
    <p:extLst>
      <p:ext uri="{BB962C8B-B14F-4D97-AF65-F5344CB8AC3E}">
        <p14:creationId xmlns:p14="http://schemas.microsoft.com/office/powerpoint/2010/main" val="2628068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4"/>
          </p:nvPr>
        </p:nvSpPr>
        <p:spPr>
          <a:xfrm>
            <a:off x="360000" y="986418"/>
            <a:ext cx="8653993" cy="864096"/>
          </a:xfrm>
        </p:spPr>
        <p:txBody>
          <a:bodyPr lIns="0" tIns="0" rIns="0" bIns="0" anchor="t"/>
          <a:lstStyle/>
          <a:p>
            <a:r>
              <a:rPr lang="en-US" altLang="ja-JP" sz="1400" b="1" dirty="0"/>
              <a:t> 　</a:t>
            </a:r>
            <a:r>
              <a:rPr lang="en-US" altLang="ja-JP" sz="1500" b="1" dirty="0" err="1"/>
              <a:t>SuperStream</a:t>
            </a:r>
            <a:r>
              <a:rPr lang="en-US" altLang="ja-JP" sz="1500" b="1" dirty="0"/>
              <a:t>-NX AI-OCR</a:t>
            </a:r>
            <a:r>
              <a:rPr lang="ja-JP" altLang="en-US" sz="1500" b="1"/>
              <a:t>（請求書）</a:t>
            </a:r>
            <a:r>
              <a:rPr lang="en-US" altLang="ja-JP" sz="1800" b="1" dirty="0">
                <a:solidFill>
                  <a:srgbClr val="FF0000"/>
                </a:solidFill>
              </a:rPr>
              <a:t>3</a:t>
            </a:r>
            <a:r>
              <a:rPr lang="ja-JP" altLang="en-US" sz="1800" b="1">
                <a:solidFill>
                  <a:srgbClr val="FF0000"/>
                </a:solidFill>
              </a:rPr>
              <a:t>ヵ月無償 </a:t>
            </a:r>
            <a:r>
              <a:rPr lang="ja-JP" altLang="en-US" sz="1500" b="1"/>
              <a:t>キャンペーン</a:t>
            </a:r>
            <a:endParaRPr lang="en-US" altLang="ja-JP" sz="1500" b="1" dirty="0"/>
          </a:p>
          <a:p>
            <a:r>
              <a:rPr lang="ja-JP" altLang="en-US" sz="1400" dirty="0"/>
              <a:t>　</a:t>
            </a:r>
            <a:r>
              <a:rPr lang="en-US" altLang="ja-JP" sz="1400" dirty="0"/>
              <a:t>- </a:t>
            </a:r>
            <a:r>
              <a:rPr lang="ja-JP" altLang="en-US" sz="1400" dirty="0"/>
              <a:t>トライアル期間　：</a:t>
            </a:r>
            <a:r>
              <a:rPr lang="en-US" altLang="ja-JP" sz="1400" dirty="0"/>
              <a:t>3</a:t>
            </a:r>
            <a:r>
              <a:rPr lang="ja-JP" altLang="en-US" sz="1400" dirty="0"/>
              <a:t>ヵ月</a:t>
            </a:r>
          </a:p>
          <a:p>
            <a:r>
              <a:rPr lang="ja-JP" altLang="en-US" sz="1400" dirty="0"/>
              <a:t>　</a:t>
            </a:r>
            <a:r>
              <a:rPr lang="en-US" altLang="ja-JP" sz="1400" dirty="0"/>
              <a:t>- </a:t>
            </a:r>
            <a:r>
              <a:rPr lang="ja-JP" altLang="en-US" sz="1400" dirty="0"/>
              <a:t>キャンペーン期間：</a:t>
            </a:r>
            <a:r>
              <a:rPr lang="en-US" altLang="ja-JP" sz="1400" dirty="0"/>
              <a:t>2021</a:t>
            </a:r>
            <a:r>
              <a:rPr lang="ja-JP" altLang="en-US" sz="1400" dirty="0"/>
              <a:t>年</a:t>
            </a:r>
            <a:r>
              <a:rPr lang="en-US" altLang="ja-JP" sz="1400" dirty="0"/>
              <a:t>5</a:t>
            </a:r>
            <a:r>
              <a:rPr lang="ja-JP" altLang="en-US" sz="1400" dirty="0"/>
              <a:t>月</a:t>
            </a:r>
            <a:r>
              <a:rPr lang="en-US" altLang="ja-JP" sz="1400" dirty="0"/>
              <a:t>1</a:t>
            </a:r>
            <a:r>
              <a:rPr lang="ja-JP" altLang="en-US" sz="1400" dirty="0"/>
              <a:t>日～</a:t>
            </a:r>
            <a:r>
              <a:rPr lang="en-US" altLang="ja-JP" sz="1400" dirty="0"/>
              <a:t>2021</a:t>
            </a:r>
            <a:r>
              <a:rPr lang="ja-JP" altLang="en-US" sz="1400" dirty="0"/>
              <a:t>年</a:t>
            </a:r>
            <a:r>
              <a:rPr lang="en-US" altLang="ja-JP" sz="1400" dirty="0"/>
              <a:t>12</a:t>
            </a:r>
            <a:r>
              <a:rPr lang="ja-JP" altLang="en-US" sz="1400" dirty="0"/>
              <a:t>月</a:t>
            </a:r>
            <a:r>
              <a:rPr lang="en-US" altLang="ja-JP" sz="1400" dirty="0"/>
              <a:t>20</a:t>
            </a:r>
            <a:r>
              <a:rPr lang="ja-JP" altLang="en-US" sz="1400" dirty="0"/>
              <a:t>日 </a:t>
            </a:r>
            <a:r>
              <a:rPr lang="en-US" altLang="ja-JP" sz="1400" dirty="0"/>
              <a:t>※</a:t>
            </a:r>
            <a:r>
              <a:rPr lang="ja-JP" altLang="en-US" sz="1400" dirty="0"/>
              <a:t>弊社への申込期間</a:t>
            </a:r>
          </a:p>
          <a:p>
            <a:r>
              <a:rPr lang="ja-JP" altLang="en-US" sz="1400" dirty="0"/>
              <a:t>　</a:t>
            </a:r>
            <a:r>
              <a:rPr lang="en-US" altLang="ja-JP" sz="1400" dirty="0"/>
              <a:t>- </a:t>
            </a:r>
            <a:r>
              <a:rPr lang="ja-JP" altLang="en-US" sz="1400"/>
              <a:t>キャンペーン内容：</a:t>
            </a:r>
            <a:r>
              <a:rPr lang="en-US" altLang="ja-JP" sz="1400" dirty="0"/>
              <a:t>AI-OCR</a:t>
            </a:r>
            <a:r>
              <a:rPr lang="ja-JP" altLang="en-US" sz="1400"/>
              <a:t>（請求書）の</a:t>
            </a:r>
            <a:r>
              <a:rPr lang="en-US" altLang="ja-JP" sz="1400" dirty="0"/>
              <a:t>M</a:t>
            </a:r>
            <a:r>
              <a:rPr lang="ja-JP" altLang="en-US" sz="1400"/>
              <a:t>・</a:t>
            </a:r>
            <a:r>
              <a:rPr lang="en-US" altLang="ja-JP" sz="1400" dirty="0"/>
              <a:t>S</a:t>
            </a:r>
            <a:r>
              <a:rPr lang="ja-JP" altLang="en-US" sz="1400"/>
              <a:t>プランに限り、</a:t>
            </a:r>
            <a:r>
              <a:rPr lang="ja-JP" altLang="en-US" sz="1400" b="1"/>
              <a:t>初年度</a:t>
            </a:r>
            <a:r>
              <a:rPr lang="ja-JP" altLang="en-US" sz="1400"/>
              <a:t>の年額利用料を</a:t>
            </a:r>
            <a:r>
              <a:rPr lang="en-US" altLang="ja-JP" sz="1400" b="1" dirty="0"/>
              <a:t>3</a:t>
            </a:r>
            <a:r>
              <a:rPr lang="ja-JP" altLang="en-US" sz="1400" b="1"/>
              <a:t>か月無料</a:t>
            </a:r>
            <a:r>
              <a:rPr lang="ja-JP" altLang="en-US" sz="1400"/>
              <a:t>とします　　　　</a:t>
            </a:r>
            <a:endParaRPr lang="en-US" altLang="ja-JP" sz="1400" dirty="0"/>
          </a:p>
          <a:p>
            <a:r>
              <a:rPr lang="en-US" altLang="ja-JP" sz="1400" dirty="0"/>
              <a:t>　　　　　　　　　　　※4</a:t>
            </a:r>
            <a:r>
              <a:rPr lang="ja-JP" altLang="en-US" sz="1400"/>
              <a:t>か月目から利用料が発生</a:t>
            </a:r>
            <a:endParaRPr lang="en-US" altLang="ja-JP" sz="1400" dirty="0"/>
          </a:p>
        </p:txBody>
      </p:sp>
      <p:sp>
        <p:nvSpPr>
          <p:cNvPr id="5" name="タイトル 4"/>
          <p:cNvSpPr>
            <a:spLocks noGrp="1"/>
          </p:cNvSpPr>
          <p:nvPr>
            <p:ph type="title"/>
          </p:nvPr>
        </p:nvSpPr>
        <p:spPr/>
        <p:txBody>
          <a:bodyPr/>
          <a:lstStyle/>
          <a:p>
            <a:r>
              <a:rPr kumimoji="1" lang="ja-JP" altLang="en-US" sz="2400" dirty="0"/>
              <a:t>お知らせ</a:t>
            </a:r>
            <a:r>
              <a:rPr kumimoji="1" lang="en-US" altLang="ja-JP" dirty="0"/>
              <a:t/>
            </a:r>
            <a:br>
              <a:rPr kumimoji="1" lang="en-US" altLang="ja-JP" dirty="0"/>
            </a:br>
            <a:r>
              <a:rPr kumimoji="1" lang="ja-JP" altLang="en-US" dirty="0"/>
              <a:t>キャンペーンについて</a:t>
            </a:r>
          </a:p>
        </p:txBody>
      </p:sp>
      <p:sp>
        <p:nvSpPr>
          <p:cNvPr id="2" name="スライド番号プレースホルダー 1"/>
          <p:cNvSpPr>
            <a:spLocks noGrp="1"/>
          </p:cNvSpPr>
          <p:nvPr>
            <p:ph type="sldNum" sz="quarter" idx="4294967295"/>
          </p:nvPr>
        </p:nvSpPr>
        <p:spPr>
          <a:xfrm>
            <a:off x="8532440" y="4859338"/>
            <a:ext cx="360362" cy="134937"/>
          </a:xfrm>
        </p:spPr>
        <p:txBody>
          <a:bodyPr/>
          <a:lstStyle/>
          <a:p>
            <a:fld id="{78AE49ED-73EF-499C-8307-28EB0E7CF529}" type="slidenum">
              <a:rPr lang="ja-JP" altLang="en-US" smtClean="0"/>
              <a:pPr/>
              <a:t>28</a:t>
            </a:fld>
            <a:endParaRPr lang="ja-JP" altLang="en-US" dirty="0"/>
          </a:p>
        </p:txBody>
      </p:sp>
      <p:sp>
        <p:nvSpPr>
          <p:cNvPr id="3" name="フッター プレースホルダー 2"/>
          <p:cNvSpPr>
            <a:spLocks noGrp="1"/>
          </p:cNvSpPr>
          <p:nvPr>
            <p:ph type="ftr" sz="quarter" idx="4294967295"/>
          </p:nvPr>
        </p:nvSpPr>
        <p:spPr>
          <a:xfrm>
            <a:off x="396552" y="4832350"/>
            <a:ext cx="2159000" cy="134938"/>
          </a:xfrm>
        </p:spPr>
        <p:txBody>
          <a:bodyPr/>
          <a:lstStyle/>
          <a:p>
            <a:r>
              <a:rPr lang="en-US" altLang="ja-JP"/>
              <a:t>©SuperStream Inc. All rights reserved.</a:t>
            </a:r>
            <a:endParaRPr lang="ja-JP" altLang="en-US" dirty="0"/>
          </a:p>
        </p:txBody>
      </p:sp>
      <p:sp>
        <p:nvSpPr>
          <p:cNvPr id="9" name="テキスト プレースホルダー 5"/>
          <p:cNvSpPr txBox="1">
            <a:spLocks/>
          </p:cNvSpPr>
          <p:nvPr/>
        </p:nvSpPr>
        <p:spPr>
          <a:xfrm>
            <a:off x="360468" y="2166424"/>
            <a:ext cx="8626115" cy="864096"/>
          </a:xfrm>
          <a:prstGeom prst="rect">
            <a:avLst/>
          </a:prstGeom>
        </p:spPr>
        <p:txBody>
          <a:bodyPr lIns="0" tIns="0" rIns="0" bIns="0" anchor="t"/>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1400" b="1" dirty="0"/>
              <a:t>　 </a:t>
            </a:r>
            <a:r>
              <a:rPr lang="en-US" altLang="ja-JP" sz="1500" b="1" dirty="0" err="1"/>
              <a:t>SuperStream</a:t>
            </a:r>
            <a:r>
              <a:rPr lang="en-US" altLang="ja-JP" sz="1500" b="1" dirty="0"/>
              <a:t>-NX </a:t>
            </a:r>
            <a:r>
              <a:rPr lang="ja-JP" altLang="en-US" sz="1500" b="1"/>
              <a:t>マスタ</a:t>
            </a:r>
            <a:r>
              <a:rPr lang="en-US" altLang="ja-JP" sz="1500" b="1" dirty="0"/>
              <a:t>API</a:t>
            </a:r>
            <a:r>
              <a:rPr lang="ja-JP" altLang="en-US" sz="1500" b="1"/>
              <a:t>（銀行マスタ</a:t>
            </a:r>
            <a:r>
              <a:rPr lang="en-US" altLang="ja-JP" sz="1500" b="1" dirty="0"/>
              <a:t>API/</a:t>
            </a:r>
            <a:r>
              <a:rPr lang="ja-JP" altLang="en-US" sz="1500" b="1"/>
              <a:t>取引先マスタ</a:t>
            </a:r>
            <a:r>
              <a:rPr lang="en-US" altLang="ja-JP" sz="1500" b="1" dirty="0"/>
              <a:t>API</a:t>
            </a:r>
            <a:r>
              <a:rPr lang="ja-JP" altLang="en-US" sz="1500" b="1"/>
              <a:t>）</a:t>
            </a:r>
            <a:r>
              <a:rPr lang="en-US" altLang="ja-JP" sz="1800" b="1" dirty="0">
                <a:solidFill>
                  <a:srgbClr val="FF0000"/>
                </a:solidFill>
              </a:rPr>
              <a:t>3</a:t>
            </a:r>
            <a:r>
              <a:rPr lang="ja-JP" altLang="en-US" sz="1800" b="1">
                <a:solidFill>
                  <a:srgbClr val="FF0000"/>
                </a:solidFill>
              </a:rPr>
              <a:t>ヵ月無償 </a:t>
            </a:r>
            <a:r>
              <a:rPr lang="ja-JP" altLang="en-US" sz="1500" b="1"/>
              <a:t>キャンペーン</a:t>
            </a:r>
            <a:endParaRPr lang="en-US" altLang="ja-JP" sz="1500" b="1"/>
          </a:p>
          <a:p>
            <a:r>
              <a:rPr lang="ja-JP" altLang="en-US" sz="1400" dirty="0"/>
              <a:t>　</a:t>
            </a:r>
            <a:r>
              <a:rPr lang="en-US" altLang="ja-JP" sz="1400" dirty="0"/>
              <a:t>- </a:t>
            </a:r>
            <a:r>
              <a:rPr lang="ja-JP" altLang="en-US" sz="1400" dirty="0"/>
              <a:t>トライアル期間　：</a:t>
            </a:r>
            <a:r>
              <a:rPr lang="en-US" altLang="ja-JP" sz="1400" dirty="0"/>
              <a:t>3</a:t>
            </a:r>
            <a:r>
              <a:rPr lang="ja-JP" altLang="en-US" sz="1400" dirty="0"/>
              <a:t>ヵ月</a:t>
            </a:r>
          </a:p>
          <a:p>
            <a:r>
              <a:rPr lang="ja-JP" altLang="en-US" sz="1400" dirty="0"/>
              <a:t>　</a:t>
            </a:r>
            <a:r>
              <a:rPr lang="en-US" altLang="ja-JP" sz="1400" dirty="0"/>
              <a:t>- </a:t>
            </a:r>
            <a:r>
              <a:rPr lang="ja-JP" altLang="en-US" sz="1400" dirty="0"/>
              <a:t>キャンペーン期間：</a:t>
            </a:r>
            <a:r>
              <a:rPr lang="en-US" altLang="ja-JP" sz="1400" dirty="0"/>
              <a:t>2021</a:t>
            </a:r>
            <a:r>
              <a:rPr lang="ja-JP" altLang="en-US" sz="1400" dirty="0"/>
              <a:t>年</a:t>
            </a:r>
            <a:r>
              <a:rPr lang="en-US" altLang="ja-JP" sz="1400" dirty="0"/>
              <a:t>5</a:t>
            </a:r>
            <a:r>
              <a:rPr lang="ja-JP" altLang="en-US" sz="1400" dirty="0"/>
              <a:t>月</a:t>
            </a:r>
            <a:r>
              <a:rPr lang="en-US" altLang="ja-JP" sz="1400" dirty="0"/>
              <a:t>1</a:t>
            </a:r>
            <a:r>
              <a:rPr lang="ja-JP" altLang="en-US" sz="1400" dirty="0"/>
              <a:t>日～</a:t>
            </a:r>
            <a:r>
              <a:rPr lang="en-US" altLang="ja-JP" sz="1400" dirty="0"/>
              <a:t>2021</a:t>
            </a:r>
            <a:r>
              <a:rPr lang="ja-JP" altLang="en-US" sz="1400" dirty="0"/>
              <a:t>年</a:t>
            </a:r>
            <a:r>
              <a:rPr lang="en-US" altLang="ja-JP" sz="1400" dirty="0"/>
              <a:t>12</a:t>
            </a:r>
            <a:r>
              <a:rPr lang="ja-JP" altLang="en-US" sz="1400" dirty="0"/>
              <a:t>月</a:t>
            </a:r>
            <a:r>
              <a:rPr lang="en-US" altLang="ja-JP" sz="1400" dirty="0"/>
              <a:t>20</a:t>
            </a:r>
            <a:r>
              <a:rPr lang="ja-JP" altLang="en-US" sz="1400" dirty="0"/>
              <a:t>日 </a:t>
            </a:r>
            <a:r>
              <a:rPr lang="en-US" altLang="ja-JP" sz="1400" dirty="0"/>
              <a:t>※</a:t>
            </a:r>
            <a:r>
              <a:rPr lang="ja-JP" altLang="en-US" sz="1400" dirty="0"/>
              <a:t>弊社への申込期間</a:t>
            </a:r>
          </a:p>
          <a:p>
            <a:r>
              <a:rPr lang="ja-JP" altLang="en-US" sz="1400" dirty="0"/>
              <a:t>　</a:t>
            </a:r>
            <a:r>
              <a:rPr lang="en-US" altLang="ja-JP" sz="1400" dirty="0"/>
              <a:t>- </a:t>
            </a:r>
            <a:r>
              <a:rPr lang="ja-JP" altLang="en-US" sz="1400" dirty="0"/>
              <a:t>キャンペーン内容：</a:t>
            </a:r>
            <a:r>
              <a:rPr lang="ja-JP" altLang="en-US" sz="1400" b="1" dirty="0"/>
              <a:t>初年度</a:t>
            </a:r>
            <a:r>
              <a:rPr lang="ja-JP" altLang="en-US" sz="1400" dirty="0"/>
              <a:t>の年額利用料を</a:t>
            </a:r>
            <a:r>
              <a:rPr lang="en-US" altLang="ja-JP" sz="1400" b="1" dirty="0"/>
              <a:t>3</a:t>
            </a:r>
            <a:r>
              <a:rPr lang="ja-JP" altLang="en-US" sz="1400" b="1" dirty="0"/>
              <a:t>か月無料</a:t>
            </a:r>
            <a:r>
              <a:rPr lang="ja-JP" altLang="en-US" sz="1400" dirty="0"/>
              <a:t>とします　</a:t>
            </a:r>
            <a:r>
              <a:rPr lang="en-US" altLang="ja-JP" sz="1400" dirty="0"/>
              <a:t>※4</a:t>
            </a:r>
            <a:r>
              <a:rPr lang="ja-JP" altLang="en-US" sz="1400" dirty="0"/>
              <a:t>か月目から利用料が発生</a:t>
            </a:r>
          </a:p>
        </p:txBody>
      </p:sp>
      <p:sp>
        <p:nvSpPr>
          <p:cNvPr id="10" name="テキスト ボックス 9"/>
          <p:cNvSpPr txBox="1"/>
          <p:nvPr/>
        </p:nvSpPr>
        <p:spPr>
          <a:xfrm>
            <a:off x="4457583" y="4513534"/>
            <a:ext cx="4339651" cy="276999"/>
          </a:xfrm>
          <a:prstGeom prst="rect">
            <a:avLst/>
          </a:prstGeom>
          <a:noFill/>
        </p:spPr>
        <p:txBody>
          <a:bodyPr wrap="none" rtlCol="0">
            <a:spAutoFit/>
          </a:bodyPr>
          <a:lstStyle/>
          <a:p>
            <a:pPr algn="r"/>
            <a:r>
              <a:rPr kumimoji="1" lang="ja-JP" altLang="en-US" sz="1200" dirty="0"/>
              <a:t>キャンペーンのご利用、詳細は担当営業までご確認ください</a:t>
            </a:r>
          </a:p>
        </p:txBody>
      </p:sp>
      <p:sp>
        <p:nvSpPr>
          <p:cNvPr id="11" name="テキスト プレースホルダー 5"/>
          <p:cNvSpPr txBox="1">
            <a:spLocks/>
          </p:cNvSpPr>
          <p:nvPr/>
        </p:nvSpPr>
        <p:spPr>
          <a:xfrm>
            <a:off x="363307" y="3239812"/>
            <a:ext cx="8424000" cy="864096"/>
          </a:xfrm>
          <a:prstGeom prst="rect">
            <a:avLst/>
          </a:prstGeom>
        </p:spPr>
        <p:txBody>
          <a:bodyPr lIns="0" tIns="0" rIns="0" bIns="0" anchor="t"/>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en-US" altLang="ja-JP" sz="1400" b="1" dirty="0"/>
              <a:t>　 </a:t>
            </a:r>
            <a:r>
              <a:rPr lang="en-US" altLang="ja-JP" sz="1500" b="1" dirty="0" err="1"/>
              <a:t>SuperStream</a:t>
            </a:r>
            <a:r>
              <a:rPr lang="en-US" altLang="ja-JP" sz="1500" b="1" dirty="0"/>
              <a:t>-NX </a:t>
            </a:r>
            <a:r>
              <a:rPr lang="ja-JP" altLang="en-US" sz="1500" b="1"/>
              <a:t>人事諸届</a:t>
            </a:r>
            <a:r>
              <a:rPr lang="en-US" altLang="ja-JP" sz="1500" b="1" dirty="0"/>
              <a:t>/</a:t>
            </a:r>
            <a:r>
              <a:rPr lang="ja-JP" altLang="en-US" sz="1500" b="1"/>
              <a:t>照会 （クラウド版）</a:t>
            </a:r>
            <a:r>
              <a:rPr lang="ja-JP" altLang="en-US" sz="1800" b="1">
                <a:solidFill>
                  <a:srgbClr val="FF0000"/>
                </a:solidFill>
              </a:rPr>
              <a:t>1年間無償 </a:t>
            </a:r>
            <a:r>
              <a:rPr lang="ja-JP" altLang="en-US" sz="1500" b="1"/>
              <a:t>キャンペーン</a:t>
            </a:r>
          </a:p>
          <a:p>
            <a:r>
              <a:rPr lang="ja-JP" altLang="en-US" sz="1400" dirty="0"/>
              <a:t>　</a:t>
            </a:r>
            <a:r>
              <a:rPr lang="en-US" altLang="ja-JP" sz="1400" dirty="0"/>
              <a:t>- </a:t>
            </a:r>
            <a:r>
              <a:rPr lang="ja-JP" altLang="en-US" sz="1400" dirty="0"/>
              <a:t>トライアル期間　：</a:t>
            </a:r>
            <a:r>
              <a:rPr lang="en-US" altLang="ja-JP" sz="1400" dirty="0"/>
              <a:t>1</a:t>
            </a:r>
            <a:r>
              <a:rPr lang="ja-JP" altLang="en-US" sz="1400" dirty="0"/>
              <a:t>年間</a:t>
            </a:r>
          </a:p>
          <a:p>
            <a:r>
              <a:rPr lang="ja-JP" altLang="en-US" sz="1400" dirty="0"/>
              <a:t>　</a:t>
            </a:r>
            <a:r>
              <a:rPr lang="en-US" altLang="ja-JP" sz="1400" dirty="0"/>
              <a:t>- </a:t>
            </a:r>
            <a:r>
              <a:rPr lang="ja-JP" altLang="en-US" sz="1400" dirty="0"/>
              <a:t>キャンペーン期間：</a:t>
            </a:r>
            <a:r>
              <a:rPr lang="en-US" altLang="ja-JP" sz="1400" dirty="0"/>
              <a:t>2021</a:t>
            </a:r>
            <a:r>
              <a:rPr lang="ja-JP" altLang="en-US" sz="1400" dirty="0"/>
              <a:t>年</a:t>
            </a:r>
            <a:r>
              <a:rPr lang="en-US" altLang="ja-JP" sz="1400" dirty="0"/>
              <a:t>5</a:t>
            </a:r>
            <a:r>
              <a:rPr lang="ja-JP" altLang="en-US" sz="1400" dirty="0"/>
              <a:t>月</a:t>
            </a:r>
            <a:r>
              <a:rPr lang="en-US" altLang="ja-JP" sz="1400" dirty="0"/>
              <a:t>1</a:t>
            </a:r>
            <a:r>
              <a:rPr lang="ja-JP" altLang="en-US" sz="1400" dirty="0"/>
              <a:t>日～</a:t>
            </a:r>
            <a:r>
              <a:rPr lang="en-US" altLang="ja-JP" sz="1400" dirty="0"/>
              <a:t>2021</a:t>
            </a:r>
            <a:r>
              <a:rPr lang="ja-JP" altLang="en-US" sz="1400" dirty="0"/>
              <a:t>年</a:t>
            </a:r>
            <a:r>
              <a:rPr lang="en-US" altLang="ja-JP" sz="1400" dirty="0"/>
              <a:t>12</a:t>
            </a:r>
            <a:r>
              <a:rPr lang="ja-JP" altLang="en-US" sz="1400" dirty="0"/>
              <a:t>月</a:t>
            </a:r>
            <a:r>
              <a:rPr lang="en-US" altLang="ja-JP" sz="1400" dirty="0"/>
              <a:t>20</a:t>
            </a:r>
            <a:r>
              <a:rPr lang="ja-JP" altLang="en-US" sz="1400" dirty="0"/>
              <a:t>日 </a:t>
            </a:r>
            <a:r>
              <a:rPr lang="en-US" altLang="ja-JP" sz="1400" dirty="0"/>
              <a:t>※</a:t>
            </a:r>
            <a:r>
              <a:rPr lang="ja-JP" altLang="en-US" sz="1400" dirty="0"/>
              <a:t>弊社への申込期間</a:t>
            </a:r>
          </a:p>
          <a:p>
            <a:r>
              <a:rPr lang="ja-JP" altLang="en-US" sz="1400" dirty="0"/>
              <a:t>　</a:t>
            </a:r>
            <a:r>
              <a:rPr lang="en-US" altLang="ja-JP" sz="1400" dirty="0"/>
              <a:t>- </a:t>
            </a:r>
            <a:r>
              <a:rPr lang="ja-JP" altLang="en-US" sz="1400"/>
              <a:t>キャンペーン内容：</a:t>
            </a:r>
            <a:r>
              <a:rPr lang="ja-JP" sz="1400">
                <a:cs typeface="+mn-ea"/>
              </a:rPr>
              <a:t>SuperStream-NX人事を新規で購入かつクラウドで購入</a:t>
            </a:r>
          </a:p>
          <a:p>
            <a:r>
              <a:rPr lang="ja-JP" altLang="en-US" sz="1400" b="1"/>
              <a:t>                                 初年度</a:t>
            </a:r>
            <a:r>
              <a:rPr lang="ja-JP" altLang="en-US" sz="1400"/>
              <a:t>の年額利用料を</a:t>
            </a:r>
            <a:r>
              <a:rPr lang="en-US" altLang="ja-JP" sz="1400" b="1" dirty="0"/>
              <a:t>1</a:t>
            </a:r>
            <a:r>
              <a:rPr lang="ja-JP" altLang="en-US" sz="1400" b="1"/>
              <a:t>年間無料</a:t>
            </a:r>
            <a:r>
              <a:rPr lang="ja-JP" altLang="en-US" sz="1400"/>
              <a:t>とします ※12カ月目から利用料が発生</a:t>
            </a:r>
            <a:endParaRPr lang="ja-JP"/>
          </a:p>
        </p:txBody>
      </p:sp>
      <p:sp>
        <p:nvSpPr>
          <p:cNvPr id="12" name="角丸四角形 11"/>
          <p:cNvSpPr/>
          <p:nvPr/>
        </p:nvSpPr>
        <p:spPr>
          <a:xfrm>
            <a:off x="7596336" y="231490"/>
            <a:ext cx="146803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パートナー様向け</a:t>
            </a:r>
            <a:endParaRPr kumimoji="1" lang="ja-JP" altLang="en-US" sz="1200" dirty="0"/>
          </a:p>
        </p:txBody>
      </p:sp>
      <p:sp>
        <p:nvSpPr>
          <p:cNvPr id="4" name="楕円 3">
            <a:extLst>
              <a:ext uri="{FF2B5EF4-FFF2-40B4-BE49-F238E27FC236}">
                <a16:creationId xmlns:a16="http://schemas.microsoft.com/office/drawing/2014/main" id="{E8485943-EC14-4E3B-AC50-275160ED78CB}"/>
              </a:ext>
            </a:extLst>
          </p:cNvPr>
          <p:cNvSpPr/>
          <p:nvPr/>
        </p:nvSpPr>
        <p:spPr>
          <a:xfrm>
            <a:off x="284602" y="946051"/>
            <a:ext cx="261480" cy="24754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39" rIns="0" bIns="45720" numCol="1" spcCol="0" rtlCol="0" fromWordArt="0" anchor="ctr" anchorCtr="0" forceAA="0" compatLnSpc="1">
            <a:prstTxWarp prst="textNoShape">
              <a:avLst/>
            </a:prstTxWarp>
            <a:noAutofit/>
          </a:bodyPr>
          <a:lstStyle/>
          <a:p>
            <a:pPr algn="ctr"/>
            <a:r>
              <a:rPr lang="ja-JP" altLang="en-US" sz="1100" b="1" dirty="0"/>
              <a:t>1</a:t>
            </a:r>
            <a:endParaRPr lang="ja-JP" altLang="en-US" sz="1100" b="1"/>
          </a:p>
        </p:txBody>
      </p:sp>
      <p:sp>
        <p:nvSpPr>
          <p:cNvPr id="13" name="楕円 12">
            <a:extLst>
              <a:ext uri="{FF2B5EF4-FFF2-40B4-BE49-F238E27FC236}">
                <a16:creationId xmlns:a16="http://schemas.microsoft.com/office/drawing/2014/main" id="{8350AC66-B832-417F-9084-2DDE68CF8B20}"/>
              </a:ext>
            </a:extLst>
          </p:cNvPr>
          <p:cNvSpPr/>
          <p:nvPr/>
        </p:nvSpPr>
        <p:spPr>
          <a:xfrm>
            <a:off x="298540" y="2137836"/>
            <a:ext cx="261480" cy="24754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39" rIns="0" bIns="45720" numCol="1" spcCol="0" rtlCol="0" fromWordArt="0" anchor="ctr" anchorCtr="0" forceAA="0" compatLnSpc="1">
            <a:prstTxWarp prst="textNoShape">
              <a:avLst/>
            </a:prstTxWarp>
            <a:noAutofit/>
          </a:bodyPr>
          <a:lstStyle/>
          <a:p>
            <a:pPr algn="ctr"/>
            <a:r>
              <a:rPr lang="ja-JP" altLang="en-US" sz="1100" b="1"/>
              <a:t>２</a:t>
            </a:r>
          </a:p>
        </p:txBody>
      </p:sp>
      <p:sp>
        <p:nvSpPr>
          <p:cNvPr id="14" name="楕円 13">
            <a:extLst>
              <a:ext uri="{FF2B5EF4-FFF2-40B4-BE49-F238E27FC236}">
                <a16:creationId xmlns:a16="http://schemas.microsoft.com/office/drawing/2014/main" id="{FA505A79-E016-40D3-A6F7-C56268702383}"/>
              </a:ext>
            </a:extLst>
          </p:cNvPr>
          <p:cNvSpPr/>
          <p:nvPr/>
        </p:nvSpPr>
        <p:spPr>
          <a:xfrm>
            <a:off x="298539" y="3211140"/>
            <a:ext cx="261480" cy="24754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39" rIns="0" bIns="45720" numCol="1" spcCol="0" rtlCol="0" fromWordArt="0" anchor="ctr" anchorCtr="0" forceAA="0" compatLnSpc="1">
            <a:prstTxWarp prst="textNoShape">
              <a:avLst/>
            </a:prstTxWarp>
            <a:noAutofit/>
          </a:bodyPr>
          <a:lstStyle/>
          <a:p>
            <a:pPr algn="ctr"/>
            <a:r>
              <a:rPr lang="ja-JP" altLang="en-US" sz="1100" b="1"/>
              <a:t>３</a:t>
            </a:r>
          </a:p>
        </p:txBody>
      </p:sp>
    </p:spTree>
    <p:extLst>
      <p:ext uri="{BB962C8B-B14F-4D97-AF65-F5344CB8AC3E}">
        <p14:creationId xmlns:p14="http://schemas.microsoft.com/office/powerpoint/2010/main" val="1940699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8604448" y="4859338"/>
            <a:ext cx="360362" cy="134937"/>
          </a:xfrm>
        </p:spPr>
        <p:txBody>
          <a:bodyPr/>
          <a:lstStyle/>
          <a:p>
            <a:fld id="{78AE49ED-73EF-499C-8307-28EB0E7CF529}" type="slidenum">
              <a:rPr kumimoji="1" lang="ja-JP" altLang="en-US" smtClean="0"/>
              <a:t>29</a:t>
            </a:fld>
            <a:endParaRPr kumimoji="1" lang="ja-JP" altLang="en-US" dirty="0"/>
          </a:p>
        </p:txBody>
      </p:sp>
      <p:sp>
        <p:nvSpPr>
          <p:cNvPr id="5" name="フッター プレースホルダー 4"/>
          <p:cNvSpPr>
            <a:spLocks noGrp="1"/>
          </p:cNvSpPr>
          <p:nvPr>
            <p:ph type="ftr" sz="quarter" idx="4294967295"/>
          </p:nvPr>
        </p:nvSpPr>
        <p:spPr>
          <a:xfrm>
            <a:off x="359532" y="4822897"/>
            <a:ext cx="2159000" cy="134938"/>
          </a:xfrm>
        </p:spPr>
        <p:txBody>
          <a:bodyPr/>
          <a:lstStyle/>
          <a:p>
            <a:r>
              <a:rPr lang="en-US" altLang="ja-JP">
                <a:solidFill>
                  <a:schemeClr val="bg1"/>
                </a:solidFill>
              </a:rPr>
              <a:t>©SuperStream Inc. All rights reserved.</a:t>
            </a:r>
            <a:endParaRPr lang="ja-JP" altLang="en-US" dirty="0">
              <a:solidFill>
                <a:schemeClr val="bg1"/>
              </a:solidFill>
            </a:endParaRPr>
          </a:p>
        </p:txBody>
      </p:sp>
      <p:sp>
        <p:nvSpPr>
          <p:cNvPr id="3" name="テキスト ボックス 2"/>
          <p:cNvSpPr txBox="1"/>
          <p:nvPr/>
        </p:nvSpPr>
        <p:spPr>
          <a:xfrm>
            <a:off x="251520" y="1851670"/>
            <a:ext cx="4134465" cy="954107"/>
          </a:xfrm>
          <a:prstGeom prst="rect">
            <a:avLst/>
          </a:prstGeom>
          <a:noFill/>
        </p:spPr>
        <p:txBody>
          <a:bodyPr wrap="none" rtlCol="0">
            <a:spAutoFit/>
          </a:bodyPr>
          <a:lstStyle/>
          <a:p>
            <a:r>
              <a:rPr kumimoji="1" lang="ja-JP" altLang="en-US" sz="2800" b="1" dirty="0">
                <a:solidFill>
                  <a:schemeClr val="bg1"/>
                </a:solidFill>
              </a:rPr>
              <a:t>ご視聴</a:t>
            </a:r>
            <a:endParaRPr kumimoji="1" lang="en-US" altLang="ja-JP" sz="2800" b="1" dirty="0">
              <a:solidFill>
                <a:schemeClr val="bg1"/>
              </a:solidFill>
            </a:endParaRPr>
          </a:p>
          <a:p>
            <a:r>
              <a:rPr kumimoji="1" lang="ja-JP" altLang="en-US" sz="2800" b="1" dirty="0">
                <a:solidFill>
                  <a:schemeClr val="bg1"/>
                </a:solidFill>
              </a:rPr>
              <a:t>ありがとうございました</a:t>
            </a:r>
          </a:p>
        </p:txBody>
      </p:sp>
    </p:spTree>
    <p:extLst>
      <p:ext uri="{BB962C8B-B14F-4D97-AF65-F5344CB8AC3E}">
        <p14:creationId xmlns:p14="http://schemas.microsoft.com/office/powerpoint/2010/main" val="1959583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4"/>
          </p:nvPr>
        </p:nvSpPr>
        <p:spPr>
          <a:xfrm>
            <a:off x="4431324" y="1059582"/>
            <a:ext cx="4785192" cy="3168352"/>
          </a:xfrm>
        </p:spPr>
        <p:txBody>
          <a:bodyPr anchor="t"/>
          <a:lstStyle/>
          <a:p>
            <a:r>
              <a:rPr lang="en-US" altLang="ja-JP" sz="1800" dirty="0"/>
              <a:t>SuperStream-NX 2021-06-01</a:t>
            </a:r>
            <a:r>
              <a:rPr lang="ja-JP" altLang="en-US" sz="1800" dirty="0"/>
              <a:t>版</a:t>
            </a:r>
            <a:endParaRPr lang="en-US" altLang="ja-JP" sz="1800" dirty="0"/>
          </a:p>
          <a:p>
            <a:endParaRPr lang="en-US" altLang="ja-JP" sz="1800" dirty="0"/>
          </a:p>
          <a:p>
            <a:r>
              <a:rPr lang="en-US" altLang="ja-JP" dirty="0"/>
              <a:t>01.SuperStream-NX </a:t>
            </a:r>
            <a:r>
              <a:rPr lang="ja-JP" altLang="en-US" dirty="0"/>
              <a:t>最新ロードマップ</a:t>
            </a:r>
            <a:endParaRPr lang="en-US" altLang="ja-JP" dirty="0"/>
          </a:p>
          <a:p>
            <a:endParaRPr lang="en-US" altLang="ja-JP" dirty="0"/>
          </a:p>
          <a:p>
            <a:r>
              <a:rPr lang="en-US" altLang="ja-JP" dirty="0"/>
              <a:t>02.</a:t>
            </a:r>
            <a:r>
              <a:rPr lang="ja-JP" altLang="en-US" dirty="0"/>
              <a:t>新製品・新機能（トピックス）について</a:t>
            </a:r>
          </a:p>
          <a:p>
            <a:r>
              <a:rPr lang="ja-JP" altLang="en-US" dirty="0"/>
              <a:t>　　</a:t>
            </a:r>
            <a:r>
              <a:rPr lang="en-US" altLang="ja-JP" dirty="0"/>
              <a:t>- SuperStream-NX AI-OCR</a:t>
            </a:r>
            <a:r>
              <a:rPr lang="ja-JP" altLang="en-US" dirty="0"/>
              <a:t>（請求書明細）</a:t>
            </a:r>
          </a:p>
          <a:p>
            <a:r>
              <a:rPr lang="ja-JP" altLang="en-US" dirty="0"/>
              <a:t>　　</a:t>
            </a:r>
            <a:r>
              <a:rPr lang="en-US" altLang="ja-JP" dirty="0"/>
              <a:t>- SuperStream-NX </a:t>
            </a:r>
            <a:r>
              <a:rPr lang="ja-JP" altLang="en-US" dirty="0"/>
              <a:t>銀行口座</a:t>
            </a:r>
            <a:r>
              <a:rPr lang="en-US" altLang="ja-JP" dirty="0"/>
              <a:t>API</a:t>
            </a:r>
            <a:r>
              <a:rPr lang="ja-JP" altLang="en-US" dirty="0"/>
              <a:t>（</a:t>
            </a:r>
            <a:r>
              <a:rPr lang="en-US" altLang="ja-JP" dirty="0"/>
              <a:t>MT LINK</a:t>
            </a:r>
            <a:r>
              <a:rPr lang="ja-JP" altLang="en-US" dirty="0"/>
              <a:t>対応）</a:t>
            </a:r>
            <a:endParaRPr lang="en-US" altLang="ja-JP" dirty="0"/>
          </a:p>
          <a:p>
            <a:r>
              <a:rPr lang="ja-JP" altLang="en-US" dirty="0"/>
              <a:t>　　</a:t>
            </a:r>
            <a:r>
              <a:rPr lang="en-US" altLang="ja-JP" dirty="0"/>
              <a:t>- </a:t>
            </a:r>
            <a:r>
              <a:rPr lang="ja-JP" altLang="en-US" dirty="0"/>
              <a:t>新機能（トピックス）</a:t>
            </a:r>
          </a:p>
          <a:p>
            <a:endParaRPr lang="en-US" altLang="ja-JP" dirty="0"/>
          </a:p>
          <a:p>
            <a:r>
              <a:rPr lang="ja-JP" altLang="en-US" dirty="0"/>
              <a:t>　</a:t>
            </a:r>
            <a:r>
              <a:rPr lang="ja-JP" altLang="en-US" dirty="0" smtClean="0"/>
              <a:t>お知らせ</a:t>
            </a:r>
            <a:endParaRPr lang="ja-JP" altLang="en-US" dirty="0"/>
          </a:p>
          <a:p>
            <a:r>
              <a:rPr lang="ja-JP" altLang="en-US" dirty="0"/>
              <a:t>　</a:t>
            </a:r>
            <a:endParaRPr lang="en-US" altLang="ja-JP" dirty="0"/>
          </a:p>
        </p:txBody>
      </p:sp>
      <p:sp>
        <p:nvSpPr>
          <p:cNvPr id="5" name="フッター プレースホルダー 4"/>
          <p:cNvSpPr>
            <a:spLocks noGrp="1"/>
          </p:cNvSpPr>
          <p:nvPr>
            <p:ph type="ftr" sz="quarter" idx="4294967295"/>
          </p:nvPr>
        </p:nvSpPr>
        <p:spPr>
          <a:xfrm>
            <a:off x="323118" y="4878907"/>
            <a:ext cx="2160985" cy="135731"/>
          </a:xfrm>
        </p:spPr>
        <p:txBody>
          <a:bodyPr/>
          <a:lstStyle/>
          <a:p>
            <a:r>
              <a:rPr lang="en-US" altLang="ja-JP" dirty="0">
                <a:solidFill>
                  <a:schemeClr val="bg1"/>
                </a:solidFill>
              </a:rPr>
              <a:t>©SuperStream Inc. All rights reserved.</a:t>
            </a:r>
            <a:endParaRPr lang="ja-JP" altLang="en-US" dirty="0">
              <a:solidFill>
                <a:schemeClr val="bg1"/>
              </a:solidFill>
            </a:endParaRPr>
          </a:p>
        </p:txBody>
      </p:sp>
    </p:spTree>
    <p:extLst>
      <p:ext uri="{BB962C8B-B14F-4D97-AF65-F5344CB8AC3E}">
        <p14:creationId xmlns:p14="http://schemas.microsoft.com/office/powerpoint/2010/main" val="401127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4" name="タイトル 3"/>
          <p:cNvSpPr>
            <a:spLocks noGrp="1"/>
          </p:cNvSpPr>
          <p:nvPr>
            <p:ph type="title"/>
          </p:nvPr>
        </p:nvSpPr>
        <p:spPr>
          <a:xfrm>
            <a:off x="359532" y="1455626"/>
            <a:ext cx="5436604" cy="1424313"/>
          </a:xfrm>
        </p:spPr>
        <p:txBody>
          <a:bodyPr>
            <a:noAutofit/>
          </a:bodyPr>
          <a:lstStyle/>
          <a:p>
            <a:pPr>
              <a:lnSpc>
                <a:spcPct val="100000"/>
              </a:lnSpc>
              <a:tabLst>
                <a:tab pos="457200" algn="l"/>
              </a:tabLst>
            </a:pPr>
            <a:r>
              <a:rPr lang="ja-JP" altLang="en-US" dirty="0"/>
              <a:t>第一部（後半）</a:t>
            </a:r>
            <a:r>
              <a:rPr lang="en-US" altLang="ja-JP" dirty="0"/>
              <a:t/>
            </a:r>
            <a:br>
              <a:rPr lang="en-US" altLang="ja-JP" dirty="0"/>
            </a:br>
            <a:r>
              <a:rPr lang="ja-JP" altLang="en-US" sz="1800" dirty="0"/>
              <a:t>・</a:t>
            </a:r>
            <a:r>
              <a:rPr lang="en-US" altLang="ja-JP" sz="1800" dirty="0"/>
              <a:t>SuperStream-NX</a:t>
            </a:r>
            <a:br>
              <a:rPr lang="en-US" altLang="ja-JP" sz="1800" dirty="0"/>
            </a:br>
            <a:r>
              <a:rPr lang="en-US" altLang="ja-JP" sz="1800" dirty="0"/>
              <a:t>   </a:t>
            </a:r>
            <a:r>
              <a:rPr lang="ja-JP" altLang="en-US" sz="1800" dirty="0"/>
              <a:t>共通機能（</a:t>
            </a:r>
            <a:r>
              <a:rPr lang="ja-JP" altLang="ja-JP" sz="1800" kern="100" dirty="0">
                <a:cs typeface="メイリオ" panose="020B0604030504040204" pitchFamily="50" charset="-128"/>
              </a:rPr>
              <a:t>ライセンス管理</a:t>
            </a:r>
            <a:r>
              <a:rPr lang="ja-JP" altLang="en-US" sz="1800" kern="100" dirty="0">
                <a:cs typeface="メイリオ" panose="020B0604030504040204" pitchFamily="50" charset="-128"/>
              </a:rPr>
              <a:t>含む）および</a:t>
            </a:r>
            <a:r>
              <a:rPr lang="ja-JP" altLang="en-US" sz="1800" dirty="0"/>
              <a:t>稼働環境</a:t>
            </a:r>
            <a:r>
              <a:rPr lang="en-US" altLang="ja-JP" sz="1800" dirty="0"/>
              <a:t/>
            </a:r>
            <a:br>
              <a:rPr lang="en-US" altLang="ja-JP" sz="1800" dirty="0"/>
            </a:br>
            <a:r>
              <a:rPr lang="ja-JP" altLang="en-US" sz="1800" dirty="0"/>
              <a:t>・</a:t>
            </a:r>
            <a:r>
              <a:rPr lang="en-US" altLang="ja-JP" sz="1800" dirty="0"/>
              <a:t>SuperStream-NX </a:t>
            </a:r>
            <a:r>
              <a:rPr lang="ja-JP" altLang="en-US" sz="1800" dirty="0"/>
              <a:t>システム連携ツール</a:t>
            </a:r>
            <a:br>
              <a:rPr lang="ja-JP" altLang="en-US" sz="1800" dirty="0"/>
            </a:br>
            <a:r>
              <a:rPr lang="ja-JP" altLang="en-US" sz="1800" dirty="0"/>
              <a:t>・</a:t>
            </a:r>
            <a:r>
              <a:rPr lang="en-US" altLang="ja-JP" sz="1800" dirty="0"/>
              <a:t>SuperStream-NX </a:t>
            </a:r>
            <a:r>
              <a:rPr lang="ja-JP" altLang="en-US" sz="1800" dirty="0"/>
              <a:t>グループ経営管理</a:t>
            </a:r>
            <a:endParaRPr kumimoji="1" lang="ja-JP" altLang="en-US" sz="1800" dirty="0"/>
          </a:p>
        </p:txBody>
      </p:sp>
      <p:sp>
        <p:nvSpPr>
          <p:cNvPr id="6" name="テキスト ボックス 5"/>
          <p:cNvSpPr txBox="1"/>
          <p:nvPr/>
        </p:nvSpPr>
        <p:spPr>
          <a:xfrm>
            <a:off x="359532" y="3399842"/>
            <a:ext cx="4464496" cy="1477328"/>
          </a:xfrm>
          <a:prstGeom prst="rect">
            <a:avLst/>
          </a:prstGeom>
          <a:noFill/>
        </p:spPr>
        <p:txBody>
          <a:bodyPr wrap="square" lIns="0" tIns="0" rIns="0" bIns="0" rtlCol="0">
            <a:spAutoFit/>
          </a:bodyPr>
          <a:lstStyle/>
          <a:p>
            <a:pPr>
              <a:lnSpc>
                <a:spcPct val="150000"/>
              </a:lnSpc>
            </a:pPr>
            <a:r>
              <a:rPr lang="ja-JP" altLang="en-US" sz="1600" b="1" dirty="0">
                <a:solidFill>
                  <a:schemeClr val="bg1"/>
                </a:solidFill>
                <a:effectLst>
                  <a:outerShdw blurRad="38100" dist="38100" dir="2700000" algn="tl">
                    <a:srgbClr val="000000">
                      <a:alpha val="43137"/>
                    </a:srgbClr>
                  </a:outerShdw>
                </a:effectLst>
              </a:rPr>
              <a:t>スーパーストリーム株式会社</a:t>
            </a:r>
            <a:br>
              <a:rPr lang="ja-JP" altLang="en-US" sz="1600" b="1" dirty="0">
                <a:solidFill>
                  <a:schemeClr val="bg1"/>
                </a:solidFill>
                <a:effectLst>
                  <a:outerShdw blurRad="38100" dist="38100" dir="2700000" algn="tl">
                    <a:srgbClr val="000000">
                      <a:alpha val="43137"/>
                    </a:srgbClr>
                  </a:outerShdw>
                </a:effectLst>
              </a:rPr>
            </a:br>
            <a:r>
              <a:rPr lang="ja-JP" altLang="en-US" sz="1600" b="1" dirty="0">
                <a:solidFill>
                  <a:schemeClr val="bg1"/>
                </a:solidFill>
                <a:effectLst>
                  <a:outerShdw blurRad="38100" dist="38100" dir="2700000" algn="tl">
                    <a:srgbClr val="000000">
                      <a:alpha val="43137"/>
                    </a:srgbClr>
                  </a:outerShdw>
                </a:effectLst>
              </a:rPr>
              <a:t>企画開発本部 プロダクト開発部 </a:t>
            </a:r>
            <a:endParaRPr lang="en-US" altLang="ja-JP" sz="1600" b="1" dirty="0">
              <a:solidFill>
                <a:schemeClr val="bg1"/>
              </a:solidFill>
              <a:effectLst>
                <a:outerShdw blurRad="38100" dist="38100" dir="2700000" algn="tl">
                  <a:srgbClr val="000000">
                    <a:alpha val="43137"/>
                  </a:srgbClr>
                </a:outerShdw>
              </a:effectLst>
            </a:endParaRPr>
          </a:p>
          <a:p>
            <a:pPr>
              <a:lnSpc>
                <a:spcPct val="150000"/>
              </a:lnSpc>
            </a:pPr>
            <a:r>
              <a:rPr lang="ja-JP" altLang="en-US" sz="1600" b="1" dirty="0">
                <a:solidFill>
                  <a:schemeClr val="bg1"/>
                </a:solidFill>
                <a:effectLst>
                  <a:outerShdw blurRad="38100" dist="38100" dir="2700000" algn="tl">
                    <a:srgbClr val="000000">
                      <a:alpha val="43137"/>
                    </a:srgbClr>
                  </a:outerShdw>
                </a:effectLst>
              </a:rPr>
              <a:t>テクニカルサポート課</a:t>
            </a:r>
            <a:endParaRPr lang="en-US" altLang="ja-JP" sz="1600" b="1" dirty="0">
              <a:solidFill>
                <a:schemeClr val="bg1"/>
              </a:solidFill>
              <a:effectLst>
                <a:outerShdw blurRad="38100" dist="38100" dir="2700000" algn="tl">
                  <a:srgbClr val="000000">
                    <a:alpha val="43137"/>
                  </a:srgbClr>
                </a:outerShdw>
              </a:effectLst>
            </a:endParaRPr>
          </a:p>
          <a:p>
            <a:pPr>
              <a:lnSpc>
                <a:spcPct val="150000"/>
              </a:lnSpc>
            </a:pPr>
            <a:r>
              <a:rPr lang="ja-JP" altLang="en-US" sz="1600" b="1" dirty="0">
                <a:solidFill>
                  <a:schemeClr val="bg1"/>
                </a:solidFill>
                <a:effectLst>
                  <a:outerShdw blurRad="38100" dist="38100" dir="2700000" algn="tl">
                    <a:srgbClr val="000000">
                      <a:alpha val="43137"/>
                    </a:srgbClr>
                  </a:outerShdw>
                </a:effectLst>
              </a:rPr>
              <a:t>原 周平</a:t>
            </a:r>
          </a:p>
        </p:txBody>
      </p:sp>
    </p:spTree>
    <p:extLst>
      <p:ext uri="{BB962C8B-B14F-4D97-AF65-F5344CB8AC3E}">
        <p14:creationId xmlns:p14="http://schemas.microsoft.com/office/powerpoint/2010/main" val="176710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31</a:t>
            </a:fld>
            <a:endParaRPr lang="ja-JP" altLang="en-US" dirty="0"/>
          </a:p>
        </p:txBody>
      </p:sp>
      <p:sp>
        <p:nvSpPr>
          <p:cNvPr id="3" name="フッター プレースホルダー 2"/>
          <p:cNvSpPr>
            <a:spLocks noGrp="1"/>
          </p:cNvSpPr>
          <p:nvPr>
            <p:ph type="ftr" sz="quarter" idx="11"/>
          </p:nvPr>
        </p:nvSpPr>
        <p:spPr/>
        <p:txBody>
          <a:bodyPr/>
          <a:lstStyle/>
          <a:p>
            <a:r>
              <a:rPr lang="en-US" altLang="ja-JP"/>
              <a:t>©SuperStream Inc. All rights reserved.</a:t>
            </a:r>
            <a:endParaRPr lang="ja-JP" altLang="en-US" dirty="0"/>
          </a:p>
        </p:txBody>
      </p:sp>
      <p:sp>
        <p:nvSpPr>
          <p:cNvPr id="4" name="タイトル 3"/>
          <p:cNvSpPr>
            <a:spLocks noGrp="1"/>
          </p:cNvSpPr>
          <p:nvPr>
            <p:ph type="title"/>
          </p:nvPr>
        </p:nvSpPr>
        <p:spPr/>
        <p:txBody>
          <a:bodyPr/>
          <a:lstStyle/>
          <a:p>
            <a:pPr>
              <a:lnSpc>
                <a:spcPct val="100000"/>
              </a:lnSpc>
            </a:pPr>
            <a:r>
              <a:rPr lang="en-US" altLang="ja-JP" sz="2400" dirty="0">
                <a:solidFill>
                  <a:schemeClr val="accent6"/>
                </a:solidFill>
              </a:rPr>
              <a:t>01</a:t>
            </a:r>
            <a:r>
              <a:rPr lang="en-US" altLang="ja-JP" sz="1600" dirty="0"/>
              <a:t/>
            </a:r>
            <a:br>
              <a:rPr lang="en-US" altLang="ja-JP" sz="1600" dirty="0"/>
            </a:br>
            <a:r>
              <a:rPr lang="en-US" altLang="ja-JP" sz="2400" dirty="0">
                <a:latin typeface="+mn-ea"/>
              </a:rPr>
              <a:t>SuperStream-NX </a:t>
            </a:r>
            <a:r>
              <a:rPr lang="ja-JP" altLang="en-US" sz="2400" dirty="0">
                <a:latin typeface="+mn-ea"/>
              </a:rPr>
              <a:t>（共通）</a:t>
            </a:r>
            <a:br>
              <a:rPr lang="ja-JP" altLang="en-US" sz="2400" dirty="0">
                <a:latin typeface="+mn-ea"/>
              </a:rPr>
            </a:br>
            <a:r>
              <a:rPr lang="en-US" altLang="ja-JP" sz="2400" dirty="0">
                <a:latin typeface="+mn-ea"/>
              </a:rPr>
              <a:t>2021-06-01</a:t>
            </a:r>
            <a:r>
              <a:rPr lang="ja-JP" altLang="en-US" sz="2400" dirty="0">
                <a:latin typeface="+mn-ea"/>
              </a:rPr>
              <a:t>版</a:t>
            </a:r>
            <a:r>
              <a:rPr lang="en-US" altLang="ja-JP" sz="2400" dirty="0">
                <a:latin typeface="+mn-ea"/>
              </a:rPr>
              <a:t/>
            </a:r>
            <a:br>
              <a:rPr lang="en-US" altLang="ja-JP" sz="2400" dirty="0">
                <a:latin typeface="+mn-ea"/>
              </a:rPr>
            </a:br>
            <a:r>
              <a:rPr lang="ja-JP" altLang="en-US" sz="2400" dirty="0">
                <a:latin typeface="+mn-ea"/>
              </a:rPr>
              <a:t>～ 稼働環境・共通機能追加・改善～</a:t>
            </a:r>
            <a:endParaRPr kumimoji="1" lang="ja-JP" altLang="en-US" dirty="0"/>
          </a:p>
        </p:txBody>
      </p:sp>
    </p:spTree>
    <p:extLst>
      <p:ext uri="{BB962C8B-B14F-4D97-AF65-F5344CB8AC3E}">
        <p14:creationId xmlns:p14="http://schemas.microsoft.com/office/powerpoint/2010/main" val="1633926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15" name="テキスト プレースホルダー 2"/>
          <p:cNvSpPr>
            <a:spLocks noGrp="1"/>
          </p:cNvSpPr>
          <p:nvPr>
            <p:ph type="body" sz="quarter" idx="14"/>
          </p:nvPr>
        </p:nvSpPr>
        <p:spPr>
          <a:xfrm>
            <a:off x="4932040" y="627534"/>
            <a:ext cx="3996444" cy="4032448"/>
          </a:xfrm>
        </p:spPr>
        <p:txBody>
          <a:bodyPr/>
          <a:lstStyle/>
          <a:p>
            <a:pPr>
              <a:lnSpc>
                <a:spcPct val="150000"/>
              </a:lnSpc>
              <a:spcAft>
                <a:spcPts val="400"/>
              </a:spcAft>
            </a:pPr>
            <a:r>
              <a:rPr lang="en-US" altLang="ja-JP" dirty="0" err="1"/>
              <a:t>SuperStream</a:t>
            </a:r>
            <a:r>
              <a:rPr lang="en-US" altLang="ja-JP" dirty="0"/>
              <a:t>-NX 2021-06-01 </a:t>
            </a:r>
            <a:r>
              <a:rPr lang="ja-JP" altLang="en-US" dirty="0"/>
              <a:t>（共通）</a:t>
            </a:r>
            <a:endParaRPr lang="en-US" altLang="ja-JP" dirty="0"/>
          </a:p>
          <a:p>
            <a:pPr>
              <a:lnSpc>
                <a:spcPct val="150000"/>
              </a:lnSpc>
              <a:spcAft>
                <a:spcPts val="400"/>
              </a:spcAft>
            </a:pPr>
            <a:r>
              <a:rPr lang="en-US" altLang="ja-JP" dirty="0"/>
              <a:t>– </a:t>
            </a:r>
            <a:r>
              <a:rPr lang="ja-JP" altLang="en-US" dirty="0"/>
              <a:t>機能追加・改善項目一覧 </a:t>
            </a:r>
            <a:r>
              <a:rPr lang="en-US" altLang="ja-JP" dirty="0"/>
              <a:t>–</a:t>
            </a:r>
            <a:endParaRPr lang="en-US" altLang="ja-JP" b="0" dirty="0">
              <a:solidFill>
                <a:schemeClr val="accent1">
                  <a:lumMod val="60000"/>
                  <a:lumOff val="40000"/>
                </a:schemeClr>
              </a:solidFill>
            </a:endParaRPr>
          </a:p>
          <a:p>
            <a:pPr lvl="0">
              <a:lnSpc>
                <a:spcPct val="100000"/>
              </a:lnSpc>
            </a:pPr>
            <a:endParaRPr lang="en-US" altLang="ja-JP" dirty="0">
              <a:solidFill>
                <a:prstClr val="white"/>
              </a:solidFill>
            </a:endParaRPr>
          </a:p>
          <a:p>
            <a:pPr>
              <a:lnSpc>
                <a:spcPct val="100000"/>
              </a:lnSpc>
            </a:pPr>
            <a:r>
              <a:rPr lang="en-US" altLang="ja-JP" dirty="0"/>
              <a:t>1.</a:t>
            </a:r>
            <a:r>
              <a:rPr lang="ja-JP" altLang="en-US" dirty="0"/>
              <a:t>ライセンス管理機能</a:t>
            </a:r>
            <a:endParaRPr lang="en-US" altLang="ja-JP" b="0" dirty="0">
              <a:solidFill>
                <a:schemeClr val="accent1">
                  <a:lumMod val="60000"/>
                  <a:lumOff val="40000"/>
                </a:schemeClr>
              </a:solidFill>
            </a:endParaRPr>
          </a:p>
          <a:p>
            <a:pPr lvl="0">
              <a:lnSpc>
                <a:spcPct val="100000"/>
              </a:lnSpc>
            </a:pPr>
            <a:endParaRPr lang="en-US" altLang="ja-JP" dirty="0">
              <a:solidFill>
                <a:prstClr val="white"/>
              </a:solidFill>
            </a:endParaRPr>
          </a:p>
          <a:p>
            <a:pPr lvl="0">
              <a:lnSpc>
                <a:spcPct val="100000"/>
              </a:lnSpc>
            </a:pPr>
            <a:r>
              <a:rPr lang="en-US" altLang="ja-JP" dirty="0">
                <a:solidFill>
                  <a:prstClr val="white"/>
                </a:solidFill>
              </a:rPr>
              <a:t>2.</a:t>
            </a:r>
            <a:r>
              <a:rPr lang="ja-JP" altLang="en-US" dirty="0"/>
              <a:t>バージョンアップ時のダウンロード速度改善</a:t>
            </a:r>
            <a:endParaRPr lang="en-US" altLang="ja-JP" dirty="0">
              <a:solidFill>
                <a:prstClr val="white"/>
              </a:solidFill>
            </a:endParaRPr>
          </a:p>
          <a:p>
            <a:pPr lvl="0">
              <a:lnSpc>
                <a:spcPct val="100000"/>
              </a:lnSpc>
            </a:pPr>
            <a:endParaRPr lang="en-US" altLang="ja-JP" b="0" dirty="0">
              <a:solidFill>
                <a:prstClr val="white"/>
              </a:solidFill>
            </a:endParaRPr>
          </a:p>
          <a:p>
            <a:pPr lvl="0">
              <a:lnSpc>
                <a:spcPct val="100000"/>
              </a:lnSpc>
            </a:pPr>
            <a:r>
              <a:rPr lang="en-US" altLang="ja-JP" dirty="0">
                <a:solidFill>
                  <a:prstClr val="white"/>
                </a:solidFill>
              </a:rPr>
              <a:t>3.</a:t>
            </a:r>
            <a:r>
              <a:rPr lang="ja-JP" altLang="en-US" dirty="0">
                <a:solidFill>
                  <a:prstClr val="white"/>
                </a:solidFill>
              </a:rPr>
              <a:t>お知らせメッセージの管理画面化対応</a:t>
            </a:r>
            <a:endParaRPr lang="en-US" altLang="ja-JP" dirty="0">
              <a:solidFill>
                <a:prstClr val="white"/>
              </a:solidFill>
            </a:endParaRPr>
          </a:p>
          <a:p>
            <a:pPr lvl="0">
              <a:lnSpc>
                <a:spcPct val="100000"/>
              </a:lnSpc>
            </a:pPr>
            <a:endParaRPr lang="en-US" altLang="ja-JP" b="0" dirty="0">
              <a:solidFill>
                <a:prstClr val="white"/>
              </a:solidFill>
            </a:endParaRPr>
          </a:p>
          <a:p>
            <a:pPr lvl="0">
              <a:lnSpc>
                <a:spcPct val="100000"/>
              </a:lnSpc>
            </a:pPr>
            <a:r>
              <a:rPr lang="en-US" altLang="ja-JP" dirty="0">
                <a:solidFill>
                  <a:prstClr val="white"/>
                </a:solidFill>
              </a:rPr>
              <a:t>4.Excel</a:t>
            </a:r>
            <a:r>
              <a:rPr lang="ja-JP" altLang="en-US" dirty="0">
                <a:solidFill>
                  <a:prstClr val="white"/>
                </a:solidFill>
              </a:rPr>
              <a:t>差込パフォーマンス改善</a:t>
            </a:r>
            <a:endParaRPr lang="en-US" altLang="ja-JP" dirty="0">
              <a:solidFill>
                <a:prstClr val="white"/>
              </a:solidFill>
            </a:endParaRPr>
          </a:p>
          <a:p>
            <a:pPr lvl="0">
              <a:lnSpc>
                <a:spcPct val="100000"/>
              </a:lnSpc>
            </a:pPr>
            <a:endParaRPr lang="en-US" altLang="ja-JP" dirty="0">
              <a:solidFill>
                <a:prstClr val="white"/>
              </a:solidFill>
            </a:endParaRPr>
          </a:p>
          <a:p>
            <a:pPr lvl="0">
              <a:lnSpc>
                <a:spcPct val="100000"/>
              </a:lnSpc>
            </a:pPr>
            <a:r>
              <a:rPr lang="en-US" altLang="ja-JP" dirty="0">
                <a:solidFill>
                  <a:prstClr val="white"/>
                </a:solidFill>
              </a:rPr>
              <a:t>5.</a:t>
            </a:r>
            <a:r>
              <a:rPr lang="ja-JP" altLang="en-US" dirty="0">
                <a:solidFill>
                  <a:prstClr val="white"/>
                </a:solidFill>
              </a:rPr>
              <a:t>メール送信機能改善</a:t>
            </a:r>
            <a:endParaRPr lang="en-US" altLang="ja-JP" dirty="0">
              <a:solidFill>
                <a:prstClr val="white"/>
              </a:solidFill>
            </a:endParaRPr>
          </a:p>
          <a:p>
            <a:pPr lvl="0">
              <a:lnSpc>
                <a:spcPct val="100000"/>
              </a:lnSpc>
            </a:pPr>
            <a:endParaRPr lang="en-US" altLang="ja-JP" b="0" dirty="0">
              <a:solidFill>
                <a:prstClr val="white"/>
              </a:solidFill>
            </a:endParaRPr>
          </a:p>
          <a:p>
            <a:pPr lvl="0">
              <a:lnSpc>
                <a:spcPct val="100000"/>
              </a:lnSpc>
            </a:pPr>
            <a:r>
              <a:rPr lang="en-US" altLang="ja-JP" dirty="0">
                <a:solidFill>
                  <a:prstClr val="white"/>
                </a:solidFill>
              </a:rPr>
              <a:t>6.</a:t>
            </a:r>
            <a:r>
              <a:rPr lang="ja-JP" altLang="en-US" dirty="0">
                <a:solidFill>
                  <a:prstClr val="white"/>
                </a:solidFill>
              </a:rPr>
              <a:t>稼働環境</a:t>
            </a:r>
            <a:endParaRPr lang="en-US" altLang="ja-JP" b="0" dirty="0">
              <a:solidFill>
                <a:prstClr val="white"/>
              </a:solidFill>
            </a:endParaRPr>
          </a:p>
        </p:txBody>
      </p:sp>
    </p:spTree>
    <p:extLst>
      <p:ext uri="{BB962C8B-B14F-4D97-AF65-F5344CB8AC3E}">
        <p14:creationId xmlns:p14="http://schemas.microsoft.com/office/powerpoint/2010/main" val="30797058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771800" y="1128963"/>
            <a:ext cx="3960440" cy="257748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○購入したライセンス数をシステムとして管理する機能を追加しました</a:t>
            </a:r>
            <a:endParaRPr lang="en-US" altLang="ja-JP" sz="1400" dirty="0">
              <a:solidFill>
                <a:prstClr val="black"/>
              </a:solidFill>
              <a:latin typeface="メイリオ"/>
              <a:ea typeface="メイリオ"/>
            </a:endParaRPr>
          </a:p>
        </p:txBody>
      </p:sp>
      <p:sp>
        <p:nvSpPr>
          <p:cNvPr id="8" name="正方形/長方形 7"/>
          <p:cNvSpPr/>
          <p:nvPr/>
        </p:nvSpPr>
        <p:spPr>
          <a:xfrm>
            <a:off x="5256076" y="3033942"/>
            <a:ext cx="1620180" cy="5741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メイリオ"/>
              <a:ea typeface="メイリオ"/>
            </a:endParaRPr>
          </a:p>
        </p:txBody>
      </p:sp>
      <p:sp>
        <p:nvSpPr>
          <p:cNvPr id="10" name="角丸四角形 9"/>
          <p:cNvSpPr/>
          <p:nvPr/>
        </p:nvSpPr>
        <p:spPr>
          <a:xfrm>
            <a:off x="287524" y="3867894"/>
            <a:ext cx="8326930" cy="965106"/>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spcBef>
                <a:spcPts val="225"/>
              </a:spcBef>
              <a:buClr>
                <a:srgbClr val="F9BE00"/>
              </a:buClr>
              <a:defRPr/>
            </a:pPr>
            <a:r>
              <a:rPr lang="ja-JP" altLang="en-US" sz="1400" dirty="0">
                <a:solidFill>
                  <a:schemeClr val="tx1"/>
                </a:solidFill>
              </a:rPr>
              <a:t>・ライセンス登録が必須になります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・ライセンスの利用状況を確認しライセンス違反がある場合、画面に警告が表示されます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a:t>
            </a:r>
            <a:r>
              <a:rPr lang="en-US" altLang="ja-JP" sz="1400" dirty="0" err="1">
                <a:solidFill>
                  <a:schemeClr val="tx1"/>
                </a:solidFill>
              </a:rPr>
              <a:t>Standard,Limited,Employee</a:t>
            </a:r>
            <a:r>
              <a:rPr lang="ja-JP" altLang="en-US" sz="1400" dirty="0">
                <a:solidFill>
                  <a:schemeClr val="tx1"/>
                </a:solidFill>
              </a:rPr>
              <a:t>のユーザライセンス別で使える機能が制限されます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　どの機能が使用できるかは</a:t>
            </a:r>
            <a:r>
              <a:rPr lang="en-US" altLang="ja-JP" sz="1400" dirty="0">
                <a:solidFill>
                  <a:schemeClr val="tx1"/>
                </a:solidFill>
              </a:rPr>
              <a:t>PAL</a:t>
            </a:r>
            <a:r>
              <a:rPr lang="ja-JP" altLang="en-US" sz="1400" dirty="0">
                <a:solidFill>
                  <a:schemeClr val="tx1"/>
                </a:solidFill>
              </a:rPr>
              <a:t>に掲載の「ライセンス体系別</a:t>
            </a:r>
            <a:r>
              <a:rPr lang="en-US" altLang="ja-JP" sz="1400" dirty="0">
                <a:solidFill>
                  <a:schemeClr val="tx1"/>
                </a:solidFill>
              </a:rPr>
              <a:t>NX</a:t>
            </a:r>
            <a:r>
              <a:rPr lang="ja-JP" altLang="en-US" sz="1400" dirty="0">
                <a:solidFill>
                  <a:schemeClr val="tx1"/>
                </a:solidFill>
              </a:rPr>
              <a:t>メニュー一覧」参照</a:t>
            </a:r>
          </a:p>
          <a:p>
            <a:pPr defTabSz="685800">
              <a:spcBef>
                <a:spcPts val="225"/>
              </a:spcBef>
              <a:buClr>
                <a:srgbClr val="F9BE00"/>
              </a:buClr>
              <a:defRPr/>
            </a:pPr>
            <a:endParaRPr lang="en-US" altLang="ja-JP" sz="1400" dirty="0">
              <a:solidFill>
                <a:schemeClr val="tx1"/>
              </a:solidFill>
            </a:endParaRPr>
          </a:p>
        </p:txBody>
      </p:sp>
      <p:pic>
        <p:nvPicPr>
          <p:cNvPr id="11" name="図 10"/>
          <p:cNvPicPr>
            <a:picLocks noChangeAspect="1"/>
          </p:cNvPicPr>
          <p:nvPr/>
        </p:nvPicPr>
        <p:blipFill>
          <a:blip r:embed="rId3"/>
          <a:stretch>
            <a:fillRect/>
          </a:stretch>
        </p:blipFill>
        <p:spPr>
          <a:xfrm>
            <a:off x="5162098" y="2053747"/>
            <a:ext cx="3639058" cy="809738"/>
          </a:xfrm>
          <a:prstGeom prst="rect">
            <a:avLst/>
          </a:prstGeom>
          <a:ln>
            <a:solidFill>
              <a:srgbClr val="FF0000"/>
            </a:solidFill>
          </a:ln>
        </p:spPr>
      </p:pic>
      <p:pic>
        <p:nvPicPr>
          <p:cNvPr id="9" name="図 8"/>
          <p:cNvPicPr>
            <a:picLocks noChangeAspect="1"/>
          </p:cNvPicPr>
          <p:nvPr/>
        </p:nvPicPr>
        <p:blipFill>
          <a:blip r:embed="rId4"/>
          <a:stretch>
            <a:fillRect/>
          </a:stretch>
        </p:blipFill>
        <p:spPr>
          <a:xfrm>
            <a:off x="179512" y="1199416"/>
            <a:ext cx="2545118" cy="918342"/>
          </a:xfrm>
          <a:prstGeom prst="rect">
            <a:avLst/>
          </a:prstGeom>
        </p:spPr>
      </p:pic>
    </p:spTree>
    <p:extLst>
      <p:ext uri="{BB962C8B-B14F-4D97-AF65-F5344CB8AC3E}">
        <p14:creationId xmlns:p14="http://schemas.microsoft.com/office/powerpoint/2010/main" val="611320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○ライセンス登録の流れ</a:t>
            </a:r>
            <a:endParaRPr lang="en-US" altLang="ja-JP" sz="1400" dirty="0">
              <a:solidFill>
                <a:prstClr val="black"/>
              </a:solidFill>
              <a:latin typeface="メイリオ"/>
              <a:ea typeface="メイリオ"/>
            </a:endParaRPr>
          </a:p>
        </p:txBody>
      </p:sp>
      <p:sp>
        <p:nvSpPr>
          <p:cNvPr id="14" name="角丸四角形 13"/>
          <p:cNvSpPr/>
          <p:nvPr/>
        </p:nvSpPr>
        <p:spPr>
          <a:xfrm>
            <a:off x="2367954" y="1167594"/>
            <a:ext cx="6681814" cy="3692406"/>
          </a:xfrm>
          <a:prstGeom prst="roundRect">
            <a:avLst>
              <a:gd name="adj" fmla="val 7265"/>
            </a:avLst>
          </a:prstGeom>
          <a:solidFill>
            <a:schemeClr val="accent1">
              <a:lumMod val="20000"/>
              <a:lumOff val="80000"/>
            </a:schemeClr>
          </a:solid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80290" y="1201164"/>
            <a:ext cx="1940673" cy="3658836"/>
          </a:xfrm>
          <a:prstGeom prst="roundRect">
            <a:avLst>
              <a:gd name="adj" fmla="val 7040"/>
            </a:avLst>
          </a:prstGeom>
          <a:solidFill>
            <a:schemeClr val="tx2">
              <a:lumMod val="20000"/>
              <a:lumOff val="8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6744346" y="2571750"/>
            <a:ext cx="2240754" cy="850749"/>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0000"/>
                </a:solidFill>
                <a:latin typeface="メイリオ" panose="020B0604030504040204" pitchFamily="50" charset="-128"/>
                <a:ea typeface="メイリオ" panose="020B0604030504040204" pitchFamily="50" charset="-128"/>
              </a:rPr>
              <a:t>②ライセンスファイルを「</a:t>
            </a:r>
            <a:r>
              <a:rPr lang="en-US" altLang="ja-JP" sz="1400" dirty="0">
                <a:solidFill>
                  <a:srgbClr val="000000"/>
                </a:solidFill>
                <a:latin typeface="メイリオ" panose="020B0604030504040204" pitchFamily="50" charset="-128"/>
                <a:ea typeface="メイリオ" panose="020B0604030504040204" pitchFamily="50" charset="-128"/>
              </a:rPr>
              <a:t>SuperStream-NX</a:t>
            </a:r>
            <a:r>
              <a:rPr lang="ja-JP" altLang="en-US" sz="1400" dirty="0">
                <a:solidFill>
                  <a:srgbClr val="000000"/>
                </a:solidFill>
                <a:latin typeface="メイリオ" panose="020B0604030504040204" pitchFamily="50" charset="-128"/>
                <a:ea typeface="メイリオ" panose="020B0604030504040204" pitchFamily="50" charset="-128"/>
              </a:rPr>
              <a:t>」に登録</a:t>
            </a:r>
          </a:p>
        </p:txBody>
      </p:sp>
      <p:sp>
        <p:nvSpPr>
          <p:cNvPr id="17" name="Freeform 364"/>
          <p:cNvSpPr>
            <a:spLocks noEditPoints="1"/>
          </p:cNvSpPr>
          <p:nvPr/>
        </p:nvSpPr>
        <p:spPr bwMode="auto">
          <a:xfrm>
            <a:off x="441708" y="1664217"/>
            <a:ext cx="817156" cy="71779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 name="正方形/長方形 17"/>
          <p:cNvSpPr/>
          <p:nvPr/>
        </p:nvSpPr>
        <p:spPr>
          <a:xfrm>
            <a:off x="35496" y="2428887"/>
            <a:ext cx="1614449" cy="584775"/>
          </a:xfrm>
          <a:prstGeom prst="rect">
            <a:avLst/>
          </a:prstGeom>
        </p:spPr>
        <p:txBody>
          <a:bodyPr wrap="square">
            <a:spAutoFit/>
          </a:bodyPr>
          <a:lstStyle/>
          <a:p>
            <a:pPr algn="ctr"/>
            <a:r>
              <a:rPr lang="ja-JP" altLang="en-US" sz="1600" dirty="0"/>
              <a:t>ライセンス</a:t>
            </a:r>
          </a:p>
          <a:p>
            <a:pPr algn="ctr"/>
            <a:r>
              <a:rPr lang="ja-JP" altLang="en-US" sz="1600" dirty="0"/>
              <a:t>発行システム</a:t>
            </a:r>
          </a:p>
        </p:txBody>
      </p:sp>
      <p:sp>
        <p:nvSpPr>
          <p:cNvPr id="23" name="角丸四角形 22"/>
          <p:cNvSpPr/>
          <p:nvPr/>
        </p:nvSpPr>
        <p:spPr>
          <a:xfrm>
            <a:off x="6723580" y="1379660"/>
            <a:ext cx="2247697" cy="694246"/>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0000"/>
                </a:solidFill>
                <a:latin typeface="メイリオ" panose="020B0604030504040204" pitchFamily="50" charset="-128"/>
                <a:ea typeface="メイリオ" panose="020B0604030504040204" pitchFamily="50" charset="-128"/>
              </a:rPr>
              <a:t>①ライセンスファイルを</a:t>
            </a:r>
            <a:endParaRPr lang="en-US" altLang="ja-JP" sz="1400" dirty="0">
              <a:solidFill>
                <a:srgbClr val="000000"/>
              </a:solidFill>
              <a:latin typeface="メイリオ" panose="020B0604030504040204" pitchFamily="50" charset="-128"/>
              <a:ea typeface="メイリオ" panose="020B0604030504040204" pitchFamily="50" charset="-128"/>
            </a:endParaRPr>
          </a:p>
          <a:p>
            <a:r>
              <a:rPr lang="ja-JP" altLang="en-US" sz="1400" dirty="0">
                <a:solidFill>
                  <a:srgbClr val="000000"/>
                </a:solidFill>
                <a:latin typeface="メイリオ" panose="020B0604030504040204" pitchFamily="50" charset="-128"/>
                <a:ea typeface="メイリオ" panose="020B0604030504040204" pitchFamily="50" charset="-128"/>
              </a:rPr>
              <a:t>　ダウンロード（入手</a:t>
            </a:r>
            <a:r>
              <a:rPr lang="en-US" altLang="ja-JP" sz="1400" dirty="0">
                <a:solidFill>
                  <a:srgbClr val="000000"/>
                </a:solidFill>
                <a:latin typeface="メイリオ" panose="020B0604030504040204" pitchFamily="50" charset="-128"/>
                <a:ea typeface="メイリオ" panose="020B0604030504040204" pitchFamily="50" charset="-128"/>
              </a:rPr>
              <a:t>)</a:t>
            </a:r>
            <a:endParaRPr lang="ja-JP" altLang="en-US" sz="1400" dirty="0">
              <a:solidFill>
                <a:srgbClr val="000000"/>
              </a:solidFill>
              <a:latin typeface="メイリオ" panose="020B0604030504040204" pitchFamily="50" charset="-128"/>
              <a:ea typeface="メイリオ" panose="020B0604030504040204" pitchFamily="50" charset="-128"/>
            </a:endParaRPr>
          </a:p>
        </p:txBody>
      </p:sp>
      <p:sp>
        <p:nvSpPr>
          <p:cNvPr id="24" name="右矢印 23"/>
          <p:cNvSpPr/>
          <p:nvPr/>
        </p:nvSpPr>
        <p:spPr>
          <a:xfrm rot="5400000">
            <a:off x="7689935" y="2158757"/>
            <a:ext cx="349574"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5" name="角丸四角形 24"/>
          <p:cNvSpPr/>
          <p:nvPr/>
        </p:nvSpPr>
        <p:spPr>
          <a:xfrm>
            <a:off x="6730523" y="3938344"/>
            <a:ext cx="2240754" cy="850749"/>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rgbClr val="000000"/>
                </a:solidFill>
                <a:latin typeface="メイリオ" panose="020B0604030504040204" pitchFamily="50" charset="-128"/>
                <a:ea typeface="メイリオ" panose="020B0604030504040204" pitchFamily="50" charset="-128"/>
              </a:rPr>
              <a:t>③設定画面にて</a:t>
            </a:r>
            <a:endParaRPr lang="en-US" altLang="ja-JP" sz="1400" dirty="0">
              <a:solidFill>
                <a:srgbClr val="000000"/>
              </a:solidFill>
              <a:latin typeface="メイリオ" panose="020B0604030504040204" pitchFamily="50" charset="-128"/>
              <a:ea typeface="メイリオ" panose="020B0604030504040204" pitchFamily="50" charset="-128"/>
            </a:endParaRPr>
          </a:p>
          <a:p>
            <a:r>
              <a:rPr lang="ja-JP" altLang="en-US" sz="1400" dirty="0">
                <a:solidFill>
                  <a:srgbClr val="000000"/>
                </a:solidFill>
                <a:latin typeface="メイリオ" panose="020B0604030504040204" pitchFamily="50" charset="-128"/>
                <a:ea typeface="メイリオ" panose="020B0604030504040204" pitchFamily="50" charset="-128"/>
              </a:rPr>
              <a:t>ライセンス対象の会社、ユーザを設定</a:t>
            </a:r>
          </a:p>
        </p:txBody>
      </p:sp>
      <p:sp>
        <p:nvSpPr>
          <p:cNvPr id="27" name="Freeform 364"/>
          <p:cNvSpPr>
            <a:spLocks noEditPoints="1"/>
          </p:cNvSpPr>
          <p:nvPr/>
        </p:nvSpPr>
        <p:spPr bwMode="auto">
          <a:xfrm>
            <a:off x="472126" y="3700928"/>
            <a:ext cx="817156" cy="71779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正方形/長方形 27"/>
          <p:cNvSpPr/>
          <p:nvPr/>
        </p:nvSpPr>
        <p:spPr>
          <a:xfrm>
            <a:off x="196628" y="4450539"/>
            <a:ext cx="1368152" cy="338554"/>
          </a:xfrm>
          <a:prstGeom prst="rect">
            <a:avLst/>
          </a:prstGeom>
        </p:spPr>
        <p:txBody>
          <a:bodyPr wrap="square">
            <a:spAutoFit/>
          </a:bodyPr>
          <a:lstStyle/>
          <a:p>
            <a:pPr algn="ctr"/>
            <a:r>
              <a:rPr lang="ja-JP" altLang="en-US" sz="1600" dirty="0"/>
              <a:t>情報収集</a:t>
            </a:r>
            <a:r>
              <a:rPr lang="en-US" altLang="ja-JP" sz="1600" dirty="0"/>
              <a:t>DB</a:t>
            </a:r>
            <a:endParaRPr lang="ja-JP" altLang="en-US" sz="1600" dirty="0"/>
          </a:p>
        </p:txBody>
      </p:sp>
      <p:sp>
        <p:nvSpPr>
          <p:cNvPr id="30" name="正方形/長方形 29"/>
          <p:cNvSpPr/>
          <p:nvPr/>
        </p:nvSpPr>
        <p:spPr>
          <a:xfrm>
            <a:off x="175510" y="1206244"/>
            <a:ext cx="1980029" cy="307777"/>
          </a:xfrm>
          <a:prstGeom prst="rect">
            <a:avLst/>
          </a:prstGeom>
        </p:spPr>
        <p:txBody>
          <a:bodyPr wrap="none">
            <a:spAutoFit/>
          </a:bodyPr>
          <a:lstStyle/>
          <a:p>
            <a:r>
              <a:rPr lang="ja-JP" altLang="en-US" sz="1400" b="1" dirty="0">
                <a:latin typeface="+mn-ea"/>
              </a:rPr>
              <a:t>スーパーストリーム社</a:t>
            </a:r>
            <a:endParaRPr lang="ja-JP" altLang="en-US" sz="1400" b="1" dirty="0"/>
          </a:p>
        </p:txBody>
      </p:sp>
      <p:sp>
        <p:nvSpPr>
          <p:cNvPr id="31" name="正方形/長方形 30"/>
          <p:cNvSpPr/>
          <p:nvPr/>
        </p:nvSpPr>
        <p:spPr>
          <a:xfrm>
            <a:off x="2491673" y="1202049"/>
            <a:ext cx="2087431" cy="307777"/>
          </a:xfrm>
          <a:prstGeom prst="rect">
            <a:avLst/>
          </a:prstGeom>
        </p:spPr>
        <p:txBody>
          <a:bodyPr wrap="none">
            <a:spAutoFit/>
          </a:bodyPr>
          <a:lstStyle/>
          <a:p>
            <a:r>
              <a:rPr lang="ja-JP" altLang="en-US" sz="1400" b="1" dirty="0">
                <a:latin typeface="+mn-ea"/>
              </a:rPr>
              <a:t>パートナー様</a:t>
            </a:r>
            <a:r>
              <a:rPr lang="en-US" altLang="ja-JP" sz="1400" b="1" dirty="0">
                <a:latin typeface="+mn-ea"/>
              </a:rPr>
              <a:t>/</a:t>
            </a:r>
            <a:r>
              <a:rPr lang="ja-JP" altLang="en-US" sz="1400" b="1" dirty="0">
                <a:latin typeface="+mn-ea"/>
              </a:rPr>
              <a:t>ユーザ様</a:t>
            </a:r>
            <a:endParaRPr lang="ja-JP" altLang="en-US" sz="1400" b="1" dirty="0"/>
          </a:p>
        </p:txBody>
      </p:sp>
      <p:sp>
        <p:nvSpPr>
          <p:cNvPr id="36" name="左矢印 35"/>
          <p:cNvSpPr/>
          <p:nvPr/>
        </p:nvSpPr>
        <p:spPr>
          <a:xfrm>
            <a:off x="1671594" y="1587642"/>
            <a:ext cx="977230" cy="477480"/>
          </a:xfrm>
          <a:prstGeom prst="leftArrow">
            <a:avLst/>
          </a:prstGeom>
        </p:spPr>
        <p:style>
          <a:lnRef idx="1">
            <a:schemeClr val="dk1"/>
          </a:lnRef>
          <a:fillRef idx="2">
            <a:schemeClr val="dk1"/>
          </a:fillRef>
          <a:effectRef idx="1">
            <a:schemeClr val="dk1"/>
          </a:effectRef>
          <a:fontRef idx="minor">
            <a:schemeClr val="dk1"/>
          </a:fontRef>
        </p:style>
        <p:txBody>
          <a:bodyPr rtlCol="0" anchor="t"/>
          <a:lstStyle/>
          <a:p>
            <a:pPr algn="ctr"/>
            <a:r>
              <a:rPr lang="ja-JP" altLang="en-US" sz="1400" dirty="0"/>
              <a:t>発注</a:t>
            </a:r>
            <a:endParaRPr kumimoji="1" lang="ja-JP" altLang="en-US" sz="1400" dirty="0"/>
          </a:p>
        </p:txBody>
      </p:sp>
      <p:sp>
        <p:nvSpPr>
          <p:cNvPr id="37" name="右矢印 36"/>
          <p:cNvSpPr/>
          <p:nvPr/>
        </p:nvSpPr>
        <p:spPr>
          <a:xfrm>
            <a:off x="1511737" y="2476705"/>
            <a:ext cx="2290350" cy="421254"/>
          </a:xfrm>
          <a:prstGeom prst="rightArrow">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pic>
        <p:nvPicPr>
          <p:cNvPr id="35" name="図 34"/>
          <p:cNvPicPr>
            <a:picLocks noChangeAspect="1"/>
          </p:cNvPicPr>
          <p:nvPr/>
        </p:nvPicPr>
        <p:blipFill>
          <a:blip r:embed="rId2"/>
          <a:stretch>
            <a:fillRect/>
          </a:stretch>
        </p:blipFill>
        <p:spPr>
          <a:xfrm>
            <a:off x="1633526" y="2143832"/>
            <a:ext cx="1741370" cy="1020974"/>
          </a:xfrm>
          <a:prstGeom prst="rect">
            <a:avLst/>
          </a:prstGeom>
        </p:spPr>
      </p:pic>
      <p:sp>
        <p:nvSpPr>
          <p:cNvPr id="38" name="Freeform 364"/>
          <p:cNvSpPr>
            <a:spLocks noEditPoints="1"/>
          </p:cNvSpPr>
          <p:nvPr/>
        </p:nvSpPr>
        <p:spPr bwMode="auto">
          <a:xfrm>
            <a:off x="4047483" y="2296490"/>
            <a:ext cx="817156" cy="71779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39" name="図 38"/>
          <p:cNvPicPr>
            <a:picLocks noChangeAspect="1"/>
          </p:cNvPicPr>
          <p:nvPr/>
        </p:nvPicPr>
        <p:blipFill>
          <a:blip r:embed="rId3"/>
          <a:stretch>
            <a:fillRect/>
          </a:stretch>
        </p:blipFill>
        <p:spPr>
          <a:xfrm>
            <a:off x="3749558" y="2785965"/>
            <a:ext cx="751036" cy="565136"/>
          </a:xfrm>
          <a:prstGeom prst="rect">
            <a:avLst/>
          </a:prstGeom>
        </p:spPr>
      </p:pic>
      <p:sp>
        <p:nvSpPr>
          <p:cNvPr id="40" name="メモ 39"/>
          <p:cNvSpPr/>
          <p:nvPr/>
        </p:nvSpPr>
        <p:spPr>
          <a:xfrm>
            <a:off x="3480095" y="1900744"/>
            <a:ext cx="555768" cy="488146"/>
          </a:xfrm>
          <a:prstGeom prst="foldedCorne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solidFill>
                  <a:schemeClr val="tx1"/>
                </a:solidFill>
              </a:rPr>
              <a:t>LIC</a:t>
            </a:r>
          </a:p>
          <a:p>
            <a:pPr algn="ctr"/>
            <a:r>
              <a:rPr lang="en-US" altLang="ja-JP" sz="1100" dirty="0">
                <a:solidFill>
                  <a:schemeClr val="tx1"/>
                </a:solidFill>
              </a:rPr>
              <a:t>FILE</a:t>
            </a:r>
            <a:endParaRPr kumimoji="1" lang="ja-JP" altLang="en-US" sz="1100" dirty="0">
              <a:solidFill>
                <a:schemeClr val="tx1"/>
              </a:solidFill>
            </a:endParaRPr>
          </a:p>
        </p:txBody>
      </p:sp>
      <p:pic>
        <p:nvPicPr>
          <p:cNvPr id="41" name="図 40"/>
          <p:cNvPicPr>
            <a:picLocks noChangeAspect="1"/>
          </p:cNvPicPr>
          <p:nvPr/>
        </p:nvPicPr>
        <p:blipFill>
          <a:blip r:embed="rId4"/>
          <a:stretch>
            <a:fillRect/>
          </a:stretch>
        </p:blipFill>
        <p:spPr>
          <a:xfrm>
            <a:off x="4823996" y="3261694"/>
            <a:ext cx="1807782" cy="896407"/>
          </a:xfrm>
          <a:prstGeom prst="rect">
            <a:avLst/>
          </a:prstGeom>
        </p:spPr>
      </p:pic>
      <p:sp>
        <p:nvSpPr>
          <p:cNvPr id="42" name="屈折矢印 41"/>
          <p:cNvSpPr/>
          <p:nvPr/>
        </p:nvSpPr>
        <p:spPr>
          <a:xfrm rot="5400000" flipH="1" flipV="1">
            <a:off x="5082618" y="2537157"/>
            <a:ext cx="670781" cy="652938"/>
          </a:xfrm>
          <a:prstGeom prst="bentUpArrow">
            <a:avLst>
              <a:gd name="adj1" fmla="val 30659"/>
              <a:gd name="adj2" fmla="val 25000"/>
              <a:gd name="adj3" fmla="val 25000"/>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
        <p:nvSpPr>
          <p:cNvPr id="43" name="屈折矢印 42"/>
          <p:cNvSpPr/>
          <p:nvPr/>
        </p:nvSpPr>
        <p:spPr>
          <a:xfrm rot="16200000" flipH="1">
            <a:off x="2449985" y="2329022"/>
            <a:ext cx="968269" cy="3132951"/>
          </a:xfrm>
          <a:prstGeom prst="bentUpArrow">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
        <p:nvSpPr>
          <p:cNvPr id="44" name="正方形/長方形 43"/>
          <p:cNvSpPr/>
          <p:nvPr/>
        </p:nvSpPr>
        <p:spPr>
          <a:xfrm>
            <a:off x="1811771" y="4304757"/>
            <a:ext cx="2864887" cy="430887"/>
          </a:xfrm>
          <a:prstGeom prst="rect">
            <a:avLst/>
          </a:prstGeom>
          <a:solidFill>
            <a:schemeClr val="bg2"/>
          </a:solidFill>
        </p:spPr>
        <p:txBody>
          <a:bodyPr wrap="none">
            <a:spAutoFit/>
          </a:bodyPr>
          <a:lstStyle/>
          <a:p>
            <a:r>
              <a:rPr lang="ja-JP" altLang="en-US" sz="1100" dirty="0"/>
              <a:t>インターネット経由でライセンス情報を</a:t>
            </a:r>
            <a:endParaRPr lang="en-US" altLang="ja-JP" sz="1100" dirty="0"/>
          </a:p>
          <a:p>
            <a:r>
              <a:rPr lang="ja-JP" altLang="en-US" sz="1100" dirty="0"/>
              <a:t>自動でスーパーストリーム社に送信します</a:t>
            </a:r>
          </a:p>
        </p:txBody>
      </p:sp>
      <p:sp>
        <p:nvSpPr>
          <p:cNvPr id="45" name="右矢印 44"/>
          <p:cNvSpPr/>
          <p:nvPr/>
        </p:nvSpPr>
        <p:spPr>
          <a:xfrm rot="5400000">
            <a:off x="7672641" y="3535632"/>
            <a:ext cx="349574"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0" name="正方形/長方形 19"/>
          <p:cNvSpPr/>
          <p:nvPr/>
        </p:nvSpPr>
        <p:spPr>
          <a:xfrm>
            <a:off x="1795380" y="3130363"/>
            <a:ext cx="1454244" cy="430887"/>
          </a:xfrm>
          <a:prstGeom prst="rect">
            <a:avLst/>
          </a:prstGeom>
          <a:solidFill>
            <a:schemeClr val="bg2"/>
          </a:solidFill>
        </p:spPr>
        <p:txBody>
          <a:bodyPr wrap="none">
            <a:spAutoFit/>
          </a:bodyPr>
          <a:lstStyle/>
          <a:p>
            <a:r>
              <a:rPr lang="ja-JP" altLang="en-US" sz="1100" dirty="0">
                <a:latin typeface="+mn-ea"/>
              </a:rPr>
              <a:t>ライセンスファイル</a:t>
            </a:r>
            <a:endParaRPr lang="en-US" altLang="ja-JP" sz="1100" dirty="0">
              <a:latin typeface="+mn-ea"/>
            </a:endParaRPr>
          </a:p>
          <a:p>
            <a:r>
              <a:rPr lang="ja-JP" altLang="en-US" sz="1100" dirty="0">
                <a:latin typeface="+mn-ea"/>
              </a:rPr>
              <a:t>ダウンロードサイト</a:t>
            </a:r>
            <a:endParaRPr lang="ja-JP" altLang="en-US" sz="1100" dirty="0"/>
          </a:p>
        </p:txBody>
      </p:sp>
      <p:sp>
        <p:nvSpPr>
          <p:cNvPr id="46" name="右矢印 45"/>
          <p:cNvSpPr/>
          <p:nvPr/>
        </p:nvSpPr>
        <p:spPr>
          <a:xfrm rot="5400000">
            <a:off x="7689935" y="2144903"/>
            <a:ext cx="349574" cy="3140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7" name="正方形/長方形 6"/>
          <p:cNvSpPr/>
          <p:nvPr/>
        </p:nvSpPr>
        <p:spPr>
          <a:xfrm>
            <a:off x="1518706" y="3181307"/>
            <a:ext cx="323402" cy="29546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t"/>
          <a:lstStyle/>
          <a:p>
            <a:pPr algn="ctr"/>
            <a:r>
              <a:rPr lang="ja-JP" altLang="en-US" dirty="0"/>
              <a:t>①</a:t>
            </a:r>
            <a:endParaRPr kumimoji="1" lang="ja-JP" altLang="en-US" dirty="0"/>
          </a:p>
        </p:txBody>
      </p:sp>
      <p:sp>
        <p:nvSpPr>
          <p:cNvPr id="33" name="正方形/長方形 32"/>
          <p:cNvSpPr/>
          <p:nvPr/>
        </p:nvSpPr>
        <p:spPr>
          <a:xfrm>
            <a:off x="3724081" y="2405831"/>
            <a:ext cx="323402" cy="29546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t"/>
          <a:lstStyle/>
          <a:p>
            <a:pPr algn="ctr"/>
            <a:r>
              <a:rPr kumimoji="1" lang="ja-JP" altLang="en-US" dirty="0"/>
              <a:t>②</a:t>
            </a:r>
          </a:p>
        </p:txBody>
      </p:sp>
      <p:sp>
        <p:nvSpPr>
          <p:cNvPr id="47" name="正方形/長方形 46"/>
          <p:cNvSpPr/>
          <p:nvPr/>
        </p:nvSpPr>
        <p:spPr>
          <a:xfrm>
            <a:off x="5829768" y="2934896"/>
            <a:ext cx="323402" cy="295460"/>
          </a:xfrm>
          <a:prstGeom prst="rect">
            <a:avLst/>
          </a:prstGeom>
          <a:noFill/>
          <a:ln>
            <a:noFill/>
          </a:ln>
        </p:spPr>
        <p:style>
          <a:lnRef idx="1">
            <a:schemeClr val="dk1"/>
          </a:lnRef>
          <a:fillRef idx="2">
            <a:schemeClr val="dk1"/>
          </a:fillRef>
          <a:effectRef idx="1">
            <a:schemeClr val="dk1"/>
          </a:effectRef>
          <a:fontRef idx="minor">
            <a:schemeClr val="dk1"/>
          </a:fontRef>
        </p:style>
        <p:txBody>
          <a:bodyPr rtlCol="0" anchor="t"/>
          <a:lstStyle/>
          <a:p>
            <a:pPr algn="ctr"/>
            <a:r>
              <a:rPr kumimoji="1" lang="ja-JP" altLang="en-US" dirty="0"/>
              <a:t>③</a:t>
            </a:r>
          </a:p>
        </p:txBody>
      </p:sp>
      <p:sp>
        <p:nvSpPr>
          <p:cNvPr id="48"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Tree>
    <p:extLst>
      <p:ext uri="{BB962C8B-B14F-4D97-AF65-F5344CB8AC3E}">
        <p14:creationId xmlns:p14="http://schemas.microsoft.com/office/powerpoint/2010/main" val="613611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35</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○ライセンスファイルのダウンロード</a:t>
            </a:r>
            <a:endParaRPr lang="en-US" altLang="ja-JP" sz="1400" dirty="0">
              <a:solidFill>
                <a:prstClr val="black"/>
              </a:solidFill>
              <a:latin typeface="メイリオ"/>
              <a:ea typeface="メイリオ"/>
            </a:endParaRPr>
          </a:p>
        </p:txBody>
      </p:sp>
      <p:sp>
        <p:nvSpPr>
          <p:cNvPr id="10" name="角丸四角形 9"/>
          <p:cNvSpPr/>
          <p:nvPr/>
        </p:nvSpPr>
        <p:spPr>
          <a:xfrm>
            <a:off x="287524" y="3477930"/>
            <a:ext cx="8320207" cy="1382070"/>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ja-JP" altLang="en-US" sz="1400">
                <a:solidFill>
                  <a:schemeClr val="tx1"/>
                </a:solidFill>
              </a:rPr>
              <a:t>・専用ページから法人番号とユーザキーを入力してライセンスファイルをダウンロードします。</a:t>
            </a:r>
            <a:endParaRPr lang="en-US" altLang="ja-JP" sz="1400">
              <a:solidFill>
                <a:schemeClr val="tx1"/>
              </a:solidFill>
            </a:endParaRPr>
          </a:p>
          <a:p>
            <a:pPr defTabSz="685800">
              <a:spcBef>
                <a:spcPts val="225"/>
              </a:spcBef>
              <a:defRPr/>
            </a:pPr>
            <a:r>
              <a:rPr lang="ja-JP" altLang="en-US" sz="1400" dirty="0">
                <a:solidFill>
                  <a:schemeClr val="tx1"/>
                </a:solidFill>
              </a:rPr>
              <a:t>・専用ページはURLを直接入力するかNXにリンクボタンがあり、そこから起動できます。</a:t>
            </a:r>
          </a:p>
          <a:p>
            <a:pPr defTabSz="685800">
              <a:spcBef>
                <a:spcPts val="225"/>
              </a:spcBef>
              <a:defRPr/>
            </a:pPr>
            <a:r>
              <a:rPr lang="ja-JP" altLang="en-US" sz="1400">
                <a:solidFill>
                  <a:schemeClr val="tx1"/>
                </a:solidFill>
              </a:rPr>
              <a:t>　</a:t>
            </a:r>
            <a:r>
              <a:rPr lang="ja-JP" altLang="en-US" sz="1200">
                <a:solidFill>
                  <a:schemeClr val="tx1"/>
                </a:solidFill>
              </a:rPr>
              <a:t>※NXが</a:t>
            </a:r>
            <a:r>
              <a:rPr lang="ja-JP" altLang="en-US" sz="1200">
                <a:solidFill>
                  <a:schemeClr val="tx1"/>
                </a:solidFill>
                <a:ea typeface="+mn-lt"/>
                <a:cs typeface="+mn-lt"/>
              </a:rPr>
              <a:t>イ</a:t>
            </a:r>
            <a:r>
              <a:rPr lang="ja-JP" altLang="en-US" sz="1200">
                <a:solidFill>
                  <a:schemeClr val="tx1"/>
                </a:solidFill>
              </a:rPr>
              <a:t>ンターネット接続できない環境の場合は別のマシンでダウンロードしてください。</a:t>
            </a:r>
          </a:p>
          <a:p>
            <a:pPr defTabSz="685800">
              <a:spcBef>
                <a:spcPts val="225"/>
              </a:spcBef>
              <a:buClr>
                <a:srgbClr val="F9BE00"/>
              </a:buClr>
              <a:defRPr/>
            </a:pPr>
            <a:r>
              <a:rPr lang="ja-JP" altLang="en-US" sz="1400" dirty="0">
                <a:solidFill>
                  <a:schemeClr val="tx1"/>
                </a:solidFill>
              </a:rPr>
              <a:t>・購入したライセンスの保守開始日以降にダウンロードが可能です。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・ライセンスファイルには購入したライセンス情報が暗号化して記入されています。</a:t>
            </a:r>
            <a:endParaRPr lang="en-US" altLang="ja-JP" sz="1400" dirty="0">
              <a:solidFill>
                <a:schemeClr val="tx1"/>
              </a:solidFill>
            </a:endParaRPr>
          </a:p>
        </p:txBody>
      </p:sp>
      <p:pic>
        <p:nvPicPr>
          <p:cNvPr id="7" name="図 6"/>
          <p:cNvPicPr>
            <a:picLocks noChangeAspect="1"/>
          </p:cNvPicPr>
          <p:nvPr/>
        </p:nvPicPr>
        <p:blipFill>
          <a:blip r:embed="rId2"/>
          <a:stretch>
            <a:fillRect/>
          </a:stretch>
        </p:blipFill>
        <p:spPr>
          <a:xfrm>
            <a:off x="4568663" y="1400616"/>
            <a:ext cx="3926694" cy="2034622"/>
          </a:xfrm>
          <a:prstGeom prst="rect">
            <a:avLst/>
          </a:prstGeom>
          <a:ln>
            <a:solidFill>
              <a:schemeClr val="tx1"/>
            </a:solidFill>
          </a:ln>
        </p:spPr>
      </p:pic>
      <p:pic>
        <p:nvPicPr>
          <p:cNvPr id="8" name="図 7"/>
          <p:cNvPicPr>
            <a:picLocks noChangeAspect="1"/>
          </p:cNvPicPr>
          <p:nvPr/>
        </p:nvPicPr>
        <p:blipFill>
          <a:blip r:embed="rId3"/>
          <a:stretch>
            <a:fillRect/>
          </a:stretch>
        </p:blipFill>
        <p:spPr>
          <a:xfrm>
            <a:off x="313522" y="1400616"/>
            <a:ext cx="3980324" cy="2035194"/>
          </a:xfrm>
          <a:prstGeom prst="rect">
            <a:avLst/>
          </a:prstGeom>
          <a:ln>
            <a:solidFill>
              <a:schemeClr val="tx1"/>
            </a:solidFill>
          </a:ln>
        </p:spPr>
      </p:pic>
      <p:sp>
        <p:nvSpPr>
          <p:cNvPr id="3" name="テキスト ボックス 2">
            <a:extLst>
              <a:ext uri="{FF2B5EF4-FFF2-40B4-BE49-F238E27FC236}">
                <a16:creationId xmlns:a16="http://schemas.microsoft.com/office/drawing/2014/main" id="{4AB9210B-C509-442F-AAB4-F25F111CBCFA}"/>
              </a:ext>
            </a:extLst>
          </p:cNvPr>
          <p:cNvSpPr txBox="1"/>
          <p:nvPr/>
        </p:nvSpPr>
        <p:spPr>
          <a:xfrm>
            <a:off x="510987" y="1119468"/>
            <a:ext cx="79002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t>URL:</a:t>
            </a:r>
            <a:r>
              <a:rPr lang="ja-JP" sz="1200" dirty="0">
                <a:ea typeface="+mn-lt"/>
                <a:cs typeface="+mn-lt"/>
              </a:rPr>
              <a:t>https://ss-optional-api.superstream.co.jp/NXLicenseDownloadSite/V001/</a:t>
            </a:r>
            <a:r>
              <a:rPr lang="ja-JP" altLang="en-US" sz="1200" dirty="0">
                <a:ea typeface="+mn-lt"/>
                <a:cs typeface="+mn-lt"/>
              </a:rPr>
              <a:t>　</a:t>
            </a:r>
            <a:r>
              <a:rPr lang="en-US" altLang="ja-JP" sz="1200" dirty="0">
                <a:ea typeface="+mn-lt"/>
                <a:cs typeface="+mn-lt"/>
              </a:rPr>
              <a:t>(URL</a:t>
            </a:r>
            <a:r>
              <a:rPr lang="ja-JP" altLang="en-US" sz="1200" dirty="0">
                <a:ea typeface="+mn-lt"/>
                <a:cs typeface="+mn-lt"/>
              </a:rPr>
              <a:t>はマニュアル記載</a:t>
            </a:r>
            <a:r>
              <a:rPr lang="en-US" altLang="ja-JP" sz="1200" dirty="0">
                <a:ea typeface="+mn-lt"/>
                <a:cs typeface="+mn-lt"/>
              </a:rPr>
              <a:t>)</a:t>
            </a:r>
            <a:endParaRPr lang="ja-JP" altLang="en-US" sz="1200" dirty="0"/>
          </a:p>
        </p:txBody>
      </p:sp>
    </p:spTree>
    <p:extLst>
      <p:ext uri="{BB962C8B-B14F-4D97-AF65-F5344CB8AC3E}">
        <p14:creationId xmlns:p14="http://schemas.microsoft.com/office/powerpoint/2010/main" val="25895943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36</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○ライセンスファイルの登録</a:t>
            </a:r>
            <a:endParaRPr lang="en-US" altLang="ja-JP" sz="1400" dirty="0">
              <a:solidFill>
                <a:prstClr val="black"/>
              </a:solidFill>
              <a:latin typeface="メイリオ"/>
              <a:ea typeface="メイリオ"/>
            </a:endParaRPr>
          </a:p>
        </p:txBody>
      </p:sp>
      <p:sp>
        <p:nvSpPr>
          <p:cNvPr id="10" name="角丸四角形 9"/>
          <p:cNvSpPr/>
          <p:nvPr/>
        </p:nvSpPr>
        <p:spPr>
          <a:xfrm>
            <a:off x="287524" y="3867894"/>
            <a:ext cx="8326930" cy="992106"/>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spcBef>
                <a:spcPts val="225"/>
              </a:spcBef>
              <a:buClr>
                <a:srgbClr val="F9BE00"/>
              </a:buClr>
              <a:defRPr/>
            </a:pPr>
            <a:r>
              <a:rPr lang="ja-JP" altLang="en-US" sz="1400" dirty="0">
                <a:solidFill>
                  <a:schemeClr val="tx1"/>
                </a:solidFill>
              </a:rPr>
              <a:t>・ライセンス登録は管理者でログインした場合に表示されます。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・ダウンロードしたライセンスファイルをライセンス登録画面から登録します。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・ライセンス数に変更があった場合は都度ライセンスファイルの登録が必要です。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　登録するとすでに登録されているライセンス情報を上書きします。</a:t>
            </a:r>
            <a:endParaRPr lang="en-US" altLang="ja-JP" sz="1400" dirty="0">
              <a:solidFill>
                <a:schemeClr val="tx1"/>
              </a:solidFill>
            </a:endParaRPr>
          </a:p>
        </p:txBody>
      </p:sp>
      <p:pic>
        <p:nvPicPr>
          <p:cNvPr id="3" name="図 2"/>
          <p:cNvPicPr>
            <a:picLocks noChangeAspect="1"/>
          </p:cNvPicPr>
          <p:nvPr/>
        </p:nvPicPr>
        <p:blipFill>
          <a:blip r:embed="rId2"/>
          <a:stretch>
            <a:fillRect/>
          </a:stretch>
        </p:blipFill>
        <p:spPr>
          <a:xfrm>
            <a:off x="503548" y="1182946"/>
            <a:ext cx="2497861" cy="1230725"/>
          </a:xfrm>
          <a:prstGeom prst="rect">
            <a:avLst/>
          </a:prstGeom>
        </p:spPr>
      </p:pic>
      <p:pic>
        <p:nvPicPr>
          <p:cNvPr id="7" name="図 6"/>
          <p:cNvPicPr>
            <a:picLocks noChangeAspect="1"/>
          </p:cNvPicPr>
          <p:nvPr/>
        </p:nvPicPr>
        <p:blipFill>
          <a:blip r:embed="rId3"/>
          <a:stretch>
            <a:fillRect/>
          </a:stretch>
        </p:blipFill>
        <p:spPr>
          <a:xfrm>
            <a:off x="3095836" y="1110176"/>
            <a:ext cx="5421127" cy="2688121"/>
          </a:xfrm>
          <a:prstGeom prst="rect">
            <a:avLst/>
          </a:prstGeom>
        </p:spPr>
      </p:pic>
      <p:sp>
        <p:nvSpPr>
          <p:cNvPr id="8" name="正方形/長方形 7"/>
          <p:cNvSpPr/>
          <p:nvPr/>
        </p:nvSpPr>
        <p:spPr>
          <a:xfrm>
            <a:off x="1547664" y="2189770"/>
            <a:ext cx="1188132" cy="223901"/>
          </a:xfrm>
          <a:prstGeom prst="rect">
            <a:avLst/>
          </a:prstGeom>
          <a:noFill/>
          <a:ln w="1905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
        <p:nvSpPr>
          <p:cNvPr id="11" name="正方形/長方形 10"/>
          <p:cNvSpPr/>
          <p:nvPr/>
        </p:nvSpPr>
        <p:spPr>
          <a:xfrm>
            <a:off x="3167844" y="1491630"/>
            <a:ext cx="5256156" cy="223901"/>
          </a:xfrm>
          <a:prstGeom prst="rect">
            <a:avLst/>
          </a:prstGeom>
          <a:noFill/>
          <a:ln w="1905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Tree>
    <p:extLst>
      <p:ext uri="{BB962C8B-B14F-4D97-AF65-F5344CB8AC3E}">
        <p14:creationId xmlns:p14="http://schemas.microsoft.com/office/powerpoint/2010/main" val="1560603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265514" y="1172008"/>
            <a:ext cx="2254486" cy="1117910"/>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37</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○ライセンス対象の登録（会社選択）</a:t>
            </a:r>
            <a:endParaRPr lang="en-US" altLang="ja-JP" sz="1400" dirty="0">
              <a:solidFill>
                <a:prstClr val="black"/>
              </a:solidFill>
              <a:latin typeface="メイリオ"/>
              <a:ea typeface="メイリオ"/>
            </a:endParaRPr>
          </a:p>
        </p:txBody>
      </p:sp>
      <p:sp>
        <p:nvSpPr>
          <p:cNvPr id="10" name="角丸四角形 9"/>
          <p:cNvSpPr/>
          <p:nvPr/>
        </p:nvSpPr>
        <p:spPr>
          <a:xfrm>
            <a:off x="287524" y="3565336"/>
            <a:ext cx="8320207" cy="1294664"/>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ja-JP" altLang="en-US" sz="1400" dirty="0">
                <a:solidFill>
                  <a:schemeClr val="tx1"/>
                </a:solidFill>
              </a:rPr>
              <a:t>・作成済みの会社のうち、どの会社を運用に使用するかを登録します。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・入力は行わないが、過去の帳票を参照するために利用する会社は過去参照用を設定します。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　過去参照用に設定した会社はライセンス管理の対象外になります。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a:t>
            </a:r>
            <a:r>
              <a:rPr lang="en-US" altLang="ja-JP" sz="1400" dirty="0">
                <a:solidFill>
                  <a:schemeClr val="tx1"/>
                </a:solidFill>
              </a:rPr>
              <a:t>Engine</a:t>
            </a:r>
            <a:r>
              <a:rPr lang="ja-JP" altLang="en-US" sz="1400" dirty="0">
                <a:solidFill>
                  <a:schemeClr val="tx1"/>
                </a:solidFill>
              </a:rPr>
              <a:t>ライセンスを保有している製品は登録不要です。</a:t>
            </a:r>
          </a:p>
          <a:p>
            <a:pPr defTabSz="685800">
              <a:spcBef>
                <a:spcPts val="225"/>
              </a:spcBef>
              <a:defRPr/>
            </a:pPr>
            <a:r>
              <a:rPr lang="ja-JP" altLang="en-US" sz="1400" dirty="0">
                <a:solidFill>
                  <a:schemeClr val="tx1"/>
                </a:solidFill>
              </a:rPr>
              <a:t>・クラウド環境では登録不要です。※Saa</a:t>
            </a:r>
            <a:r>
              <a:rPr lang="en-US" altLang="ja-JP" sz="1400" dirty="0">
                <a:solidFill>
                  <a:schemeClr val="tx1"/>
                </a:solidFill>
              </a:rPr>
              <a:t>S</a:t>
            </a:r>
            <a:r>
              <a:rPr lang="ja-JP" altLang="en-US" sz="1400" dirty="0">
                <a:solidFill>
                  <a:schemeClr val="tx1"/>
                </a:solidFill>
              </a:rPr>
              <a:t>は必要</a:t>
            </a:r>
          </a:p>
        </p:txBody>
      </p:sp>
      <p:pic>
        <p:nvPicPr>
          <p:cNvPr id="8" name="図 7"/>
          <p:cNvPicPr>
            <a:picLocks noChangeAspect="1"/>
          </p:cNvPicPr>
          <p:nvPr/>
        </p:nvPicPr>
        <p:blipFill>
          <a:blip r:embed="rId3"/>
          <a:stretch>
            <a:fillRect/>
          </a:stretch>
        </p:blipFill>
        <p:spPr>
          <a:xfrm>
            <a:off x="3239641" y="1149910"/>
            <a:ext cx="5319412" cy="2416613"/>
          </a:xfrm>
          <a:prstGeom prst="rect">
            <a:avLst/>
          </a:prstGeom>
        </p:spPr>
      </p:pic>
      <p:sp>
        <p:nvSpPr>
          <p:cNvPr id="9" name="正方形/長方形 8"/>
          <p:cNvSpPr/>
          <p:nvPr/>
        </p:nvSpPr>
        <p:spPr>
          <a:xfrm>
            <a:off x="2159732" y="1394793"/>
            <a:ext cx="368723" cy="307249"/>
          </a:xfrm>
          <a:prstGeom prst="rect">
            <a:avLst/>
          </a:prstGeom>
          <a:noFill/>
          <a:ln w="1270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pic>
        <p:nvPicPr>
          <p:cNvPr id="12" name="図 11"/>
          <p:cNvPicPr>
            <a:picLocks noChangeAspect="1"/>
          </p:cNvPicPr>
          <p:nvPr/>
        </p:nvPicPr>
        <p:blipFill>
          <a:blip r:embed="rId4"/>
          <a:stretch>
            <a:fillRect/>
          </a:stretch>
        </p:blipFill>
        <p:spPr>
          <a:xfrm>
            <a:off x="1847065" y="1926220"/>
            <a:ext cx="1390844" cy="1152686"/>
          </a:xfrm>
          <a:prstGeom prst="rect">
            <a:avLst/>
          </a:prstGeom>
        </p:spPr>
      </p:pic>
      <p:sp>
        <p:nvSpPr>
          <p:cNvPr id="15" name="正方形/長方形 14"/>
          <p:cNvSpPr/>
          <p:nvPr/>
        </p:nvSpPr>
        <p:spPr>
          <a:xfrm>
            <a:off x="1935335" y="2456254"/>
            <a:ext cx="1160501" cy="307249"/>
          </a:xfrm>
          <a:prstGeom prst="rect">
            <a:avLst/>
          </a:prstGeom>
          <a:noFill/>
          <a:ln w="1270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Tree>
    <p:extLst>
      <p:ext uri="{BB962C8B-B14F-4D97-AF65-F5344CB8AC3E}">
        <p14:creationId xmlns:p14="http://schemas.microsoft.com/office/powerpoint/2010/main" val="135354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3095835" y="1174882"/>
            <a:ext cx="5508948" cy="2633522"/>
          </a:xfrm>
          <a:prstGeom prst="rect">
            <a:avLst/>
          </a:prstGeom>
        </p:spPr>
      </p:pic>
      <p:pic>
        <p:nvPicPr>
          <p:cNvPr id="18" name="図 17"/>
          <p:cNvPicPr>
            <a:picLocks noChangeAspect="1"/>
          </p:cNvPicPr>
          <p:nvPr/>
        </p:nvPicPr>
        <p:blipFill>
          <a:blip r:embed="rId3"/>
          <a:stretch>
            <a:fillRect/>
          </a:stretch>
        </p:blipFill>
        <p:spPr>
          <a:xfrm>
            <a:off x="265514" y="1172008"/>
            <a:ext cx="2254486" cy="1117910"/>
          </a:xfrm>
          <a:prstGeom prst="rect">
            <a:avLst/>
          </a:prstGeom>
        </p:spPr>
      </p:pic>
      <p:pic>
        <p:nvPicPr>
          <p:cNvPr id="21" name="図 20"/>
          <p:cNvPicPr>
            <a:picLocks noChangeAspect="1"/>
          </p:cNvPicPr>
          <p:nvPr/>
        </p:nvPicPr>
        <p:blipFill>
          <a:blip r:embed="rId4"/>
          <a:stretch>
            <a:fillRect/>
          </a:stretch>
        </p:blipFill>
        <p:spPr>
          <a:xfrm>
            <a:off x="1847065" y="1926220"/>
            <a:ext cx="1390844" cy="1152686"/>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38</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a:latin typeface="メイリオ"/>
                <a:ea typeface="メイリオ"/>
              </a:rPr>
              <a:t>○ライセンス対象の登録（ユーザ選択）</a:t>
            </a:r>
            <a:r>
              <a:rPr lang="en-US" altLang="ja-JP" sz="1600" b="1" dirty="0">
                <a:latin typeface="メイリオ"/>
                <a:ea typeface="メイリオ"/>
              </a:rPr>
              <a:t>1/2</a:t>
            </a:r>
            <a:endParaRPr lang="en-US" altLang="ja-JP" sz="1400" dirty="0">
              <a:latin typeface="メイリオ"/>
              <a:ea typeface="メイリオ"/>
            </a:endParaRPr>
          </a:p>
        </p:txBody>
      </p:sp>
      <p:sp>
        <p:nvSpPr>
          <p:cNvPr id="19" name="正方形/長方形 18"/>
          <p:cNvSpPr/>
          <p:nvPr/>
        </p:nvSpPr>
        <p:spPr>
          <a:xfrm>
            <a:off x="2159732" y="1394793"/>
            <a:ext cx="368723" cy="307249"/>
          </a:xfrm>
          <a:prstGeom prst="rect">
            <a:avLst/>
          </a:prstGeom>
          <a:noFill/>
          <a:ln w="1270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
        <p:nvSpPr>
          <p:cNvPr id="20" name="正方形/長方形 19"/>
          <p:cNvSpPr/>
          <p:nvPr/>
        </p:nvSpPr>
        <p:spPr>
          <a:xfrm>
            <a:off x="1979712" y="2192493"/>
            <a:ext cx="1044116" cy="307249"/>
          </a:xfrm>
          <a:prstGeom prst="rect">
            <a:avLst/>
          </a:prstGeom>
          <a:noFill/>
          <a:ln w="1270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
        <p:nvSpPr>
          <p:cNvPr id="10" name="角丸四角形 9"/>
          <p:cNvSpPr/>
          <p:nvPr/>
        </p:nvSpPr>
        <p:spPr>
          <a:xfrm>
            <a:off x="287524" y="3808404"/>
            <a:ext cx="8326930" cy="1051596"/>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ja-JP" altLang="en-US" sz="1400" dirty="0">
                <a:solidFill>
                  <a:schemeClr val="tx1"/>
                </a:solidFill>
              </a:rPr>
              <a:t>・作成済みのユーザのうち、どのユーザを</a:t>
            </a:r>
            <a:r>
              <a:rPr lang="en-US" altLang="ja-JP" sz="1400" dirty="0">
                <a:solidFill>
                  <a:schemeClr val="tx1"/>
                </a:solidFill>
              </a:rPr>
              <a:t>Standard,Limited,Employee</a:t>
            </a:r>
            <a:r>
              <a:rPr lang="ja-JP" altLang="en-US" sz="1400" dirty="0">
                <a:solidFill>
                  <a:schemeClr val="tx1"/>
                </a:solidFill>
              </a:rPr>
              <a:t>とするかを登録します。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・ここで設定したライセンス体系で使える機能が制限されます。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a:t>
            </a:r>
            <a:r>
              <a:rPr lang="en-US" altLang="ja-JP" sz="1400" dirty="0">
                <a:solidFill>
                  <a:schemeClr val="tx1"/>
                </a:solidFill>
              </a:rPr>
              <a:t>Engine</a:t>
            </a:r>
            <a:r>
              <a:rPr lang="ja-JP" altLang="en-US" sz="1400" dirty="0">
                <a:solidFill>
                  <a:schemeClr val="tx1"/>
                </a:solidFill>
              </a:rPr>
              <a:t>ライセンスを保有している製品は登録は不要です。</a:t>
            </a:r>
          </a:p>
          <a:p>
            <a:pPr defTabSz="685800">
              <a:spcBef>
                <a:spcPts val="225"/>
              </a:spcBef>
              <a:defRPr/>
            </a:pPr>
            <a:r>
              <a:rPr lang="ja-JP" altLang="en-US" sz="1400" dirty="0">
                <a:solidFill>
                  <a:schemeClr val="tx1"/>
                </a:solidFill>
              </a:rPr>
              <a:t>・人事給与はオンプレ環境では登録は不要です。※オンプレでは管理対象人数での管理</a:t>
            </a:r>
            <a:r>
              <a:rPr lang="en-US" altLang="ja-JP" sz="1400" dirty="0">
                <a:solidFill>
                  <a:schemeClr val="tx1"/>
                </a:solidFill>
              </a:rPr>
              <a:t>(</a:t>
            </a:r>
            <a:r>
              <a:rPr lang="ja-JP" altLang="en-US" sz="1400" dirty="0">
                <a:solidFill>
                  <a:schemeClr val="tx1"/>
                </a:solidFill>
              </a:rPr>
              <a:t>退職者除く</a:t>
            </a:r>
            <a:r>
              <a:rPr lang="en-US" altLang="ja-JP" sz="1400" dirty="0">
                <a:solidFill>
                  <a:schemeClr val="tx1"/>
                </a:solidFill>
              </a:rPr>
              <a:t>)</a:t>
            </a:r>
            <a:endParaRPr lang="ja-JP" altLang="en-US" sz="1400" dirty="0">
              <a:solidFill>
                <a:schemeClr val="tx1"/>
              </a:solidFill>
            </a:endParaRPr>
          </a:p>
        </p:txBody>
      </p:sp>
    </p:spTree>
    <p:extLst>
      <p:ext uri="{BB962C8B-B14F-4D97-AF65-F5344CB8AC3E}">
        <p14:creationId xmlns:p14="http://schemas.microsoft.com/office/powerpoint/2010/main" val="87443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39</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○ライセンス対象の登録（ユーザ選択）</a:t>
            </a:r>
            <a:r>
              <a:rPr lang="en-US" altLang="ja-JP" sz="1600" b="1" dirty="0">
                <a:solidFill>
                  <a:prstClr val="black"/>
                </a:solidFill>
                <a:latin typeface="メイリオ"/>
                <a:ea typeface="メイリオ"/>
              </a:rPr>
              <a:t>2/2</a:t>
            </a:r>
            <a:endParaRPr lang="en-US" altLang="ja-JP" sz="1400" dirty="0">
              <a:solidFill>
                <a:prstClr val="black"/>
              </a:solidFill>
              <a:latin typeface="メイリオ"/>
              <a:ea typeface="メイリオ"/>
            </a:endParaRPr>
          </a:p>
        </p:txBody>
      </p:sp>
      <p:sp>
        <p:nvSpPr>
          <p:cNvPr id="10" name="角丸四角形 9"/>
          <p:cNvSpPr/>
          <p:nvPr/>
        </p:nvSpPr>
        <p:spPr>
          <a:xfrm>
            <a:off x="287524" y="3867894"/>
            <a:ext cx="8326930" cy="927369"/>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ja-JP" altLang="en-US" sz="1400" dirty="0">
                <a:solidFill>
                  <a:schemeClr val="tx1"/>
                </a:solidFill>
              </a:rPr>
              <a:t>・ユーザの設定は</a:t>
            </a:r>
            <a:r>
              <a:rPr lang="en-US" altLang="ja-JP" sz="1400" dirty="0">
                <a:solidFill>
                  <a:schemeClr val="tx1"/>
                </a:solidFill>
              </a:rPr>
              <a:t>Excel</a:t>
            </a:r>
            <a:r>
              <a:rPr lang="ja-JP" altLang="en-US" sz="1400" dirty="0">
                <a:solidFill>
                  <a:schemeClr val="tx1"/>
                </a:solidFill>
              </a:rPr>
              <a:t>に出力して</a:t>
            </a:r>
            <a:r>
              <a:rPr lang="en-US" altLang="ja-JP" sz="1400" dirty="0">
                <a:solidFill>
                  <a:schemeClr val="tx1"/>
                </a:solidFill>
              </a:rPr>
              <a:t>Excel</a:t>
            </a:r>
            <a:r>
              <a:rPr lang="ja-JP" altLang="en-US" sz="1400" dirty="0">
                <a:solidFill>
                  <a:schemeClr val="tx1"/>
                </a:solidFill>
              </a:rPr>
              <a:t>上でまとめて編集が可能です。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・編集した</a:t>
            </a:r>
            <a:r>
              <a:rPr lang="en-US" altLang="ja-JP" sz="1400" dirty="0">
                <a:solidFill>
                  <a:schemeClr val="tx1"/>
                </a:solidFill>
              </a:rPr>
              <a:t>Excel</a:t>
            </a:r>
            <a:r>
              <a:rPr lang="ja-JP" altLang="en-US" sz="1400" dirty="0">
                <a:solidFill>
                  <a:schemeClr val="tx1"/>
                </a:solidFill>
              </a:rPr>
              <a:t>を取り込むとグリッド上に反映されます。</a:t>
            </a:r>
            <a:endParaRPr lang="en-US" altLang="ja-JP" sz="1400" dirty="0">
              <a:solidFill>
                <a:schemeClr val="tx1"/>
              </a:solidFill>
            </a:endParaRPr>
          </a:p>
          <a:p>
            <a:pPr defTabSz="685800">
              <a:spcBef>
                <a:spcPts val="225"/>
              </a:spcBef>
              <a:buClr>
                <a:srgbClr val="F9BE00"/>
              </a:buClr>
              <a:defRPr/>
            </a:pPr>
            <a:r>
              <a:rPr lang="ja-JP" altLang="en-US" sz="1400" dirty="0">
                <a:solidFill>
                  <a:schemeClr val="tx1"/>
                </a:solidFill>
              </a:rPr>
              <a:t>　</a:t>
            </a:r>
            <a:r>
              <a:rPr lang="en-US" altLang="ja-JP" sz="1400" dirty="0">
                <a:solidFill>
                  <a:schemeClr val="tx1"/>
                </a:solidFill>
              </a:rPr>
              <a:t>※</a:t>
            </a:r>
            <a:r>
              <a:rPr lang="ja-JP" altLang="en-US" sz="1400" dirty="0">
                <a:solidFill>
                  <a:schemeClr val="tx1"/>
                </a:solidFill>
              </a:rPr>
              <a:t>編集可能な範囲は白色で表示されます。</a:t>
            </a:r>
            <a:endParaRPr lang="en-US" altLang="ja-JP" sz="1400" dirty="0">
              <a:solidFill>
                <a:schemeClr val="tx1"/>
              </a:solidFill>
            </a:endParaRPr>
          </a:p>
        </p:txBody>
      </p:sp>
      <p:pic>
        <p:nvPicPr>
          <p:cNvPr id="9" name="図 8"/>
          <p:cNvPicPr>
            <a:picLocks noChangeAspect="1"/>
          </p:cNvPicPr>
          <p:nvPr/>
        </p:nvPicPr>
        <p:blipFill>
          <a:blip r:embed="rId2"/>
          <a:stretch>
            <a:fillRect/>
          </a:stretch>
        </p:blipFill>
        <p:spPr>
          <a:xfrm>
            <a:off x="371208" y="1144701"/>
            <a:ext cx="1752520" cy="1181827"/>
          </a:xfrm>
          <a:prstGeom prst="rect">
            <a:avLst/>
          </a:prstGeom>
        </p:spPr>
      </p:pic>
      <p:sp>
        <p:nvSpPr>
          <p:cNvPr id="3" name="正方形/長方形 2"/>
          <p:cNvSpPr/>
          <p:nvPr/>
        </p:nvSpPr>
        <p:spPr>
          <a:xfrm>
            <a:off x="1871701" y="2055283"/>
            <a:ext cx="317198" cy="156427"/>
          </a:xfrm>
          <a:prstGeom prst="rect">
            <a:avLst/>
          </a:prstGeom>
          <a:noFill/>
          <a:ln w="28575">
            <a:solidFill>
              <a:srgbClr val="FF0000"/>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pic>
        <p:nvPicPr>
          <p:cNvPr id="7" name="図 6"/>
          <p:cNvPicPr>
            <a:picLocks noChangeAspect="1"/>
          </p:cNvPicPr>
          <p:nvPr/>
        </p:nvPicPr>
        <p:blipFill>
          <a:blip r:embed="rId3"/>
          <a:stretch>
            <a:fillRect/>
          </a:stretch>
        </p:blipFill>
        <p:spPr>
          <a:xfrm>
            <a:off x="1247468" y="2419092"/>
            <a:ext cx="6684827" cy="1333984"/>
          </a:xfrm>
          <a:prstGeom prst="rect">
            <a:avLst/>
          </a:prstGeom>
        </p:spPr>
      </p:pic>
      <p:pic>
        <p:nvPicPr>
          <p:cNvPr id="8" name="図 7"/>
          <p:cNvPicPr>
            <a:picLocks noChangeAspect="1"/>
          </p:cNvPicPr>
          <p:nvPr/>
        </p:nvPicPr>
        <p:blipFill>
          <a:blip r:embed="rId4"/>
          <a:stretch>
            <a:fillRect/>
          </a:stretch>
        </p:blipFill>
        <p:spPr>
          <a:xfrm>
            <a:off x="2267744" y="1677986"/>
            <a:ext cx="1209844" cy="676369"/>
          </a:xfrm>
          <a:prstGeom prst="rect">
            <a:avLst/>
          </a:prstGeom>
        </p:spPr>
      </p:pic>
    </p:spTree>
    <p:extLst>
      <p:ext uri="{BB962C8B-B14F-4D97-AF65-F5344CB8AC3E}">
        <p14:creationId xmlns:p14="http://schemas.microsoft.com/office/powerpoint/2010/main" val="1749999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A17F7B-809F-F942-A515-431DD92DAE2D}"/>
              </a:ext>
            </a:extLst>
          </p:cNvPr>
          <p:cNvSpPr>
            <a:spLocks noGrp="1"/>
          </p:cNvSpPr>
          <p:nvPr>
            <p:ph type="title"/>
          </p:nvPr>
        </p:nvSpPr>
        <p:spPr/>
        <p:txBody>
          <a:bodyPr/>
          <a:lstStyle/>
          <a:p>
            <a:r>
              <a:rPr lang="en-US" altLang="ja-JP" sz="1800" dirty="0">
                <a:solidFill>
                  <a:schemeClr val="accent6"/>
                </a:solidFill>
              </a:rPr>
              <a:t>01</a:t>
            </a:r>
            <a:r>
              <a:rPr lang="ja-JP" altLang="en-US" sz="1700" dirty="0"/>
              <a:t> </a:t>
            </a:r>
            <a:r>
              <a:rPr lang="en-US" altLang="ja-JP" dirty="0"/>
              <a:t/>
            </a:r>
            <a:br>
              <a:rPr lang="en-US" altLang="ja-JP" dirty="0"/>
            </a:br>
            <a:r>
              <a:rPr lang="en-US" altLang="ja-JP" sz="2400" dirty="0"/>
              <a:t>SuperStream-NX </a:t>
            </a:r>
            <a:r>
              <a:rPr lang="ja-JP" altLang="en-US" sz="2400" dirty="0"/>
              <a:t>最新ロードマップ</a:t>
            </a:r>
            <a:endParaRPr kumimoji="1" lang="ja-JP" altLang="en-US" dirty="0"/>
          </a:p>
        </p:txBody>
      </p:sp>
      <p:sp>
        <p:nvSpPr>
          <p:cNvPr id="4" name="スライド番号プレースホルダー 3">
            <a:extLst>
              <a:ext uri="{FF2B5EF4-FFF2-40B4-BE49-F238E27FC236}">
                <a16:creationId xmlns:a16="http://schemas.microsoft.com/office/drawing/2014/main" id="{A437099C-A98E-A542-9975-1D5A15E2817D}"/>
              </a:ext>
            </a:extLst>
          </p:cNvPr>
          <p:cNvSpPr>
            <a:spLocks noGrp="1"/>
          </p:cNvSpPr>
          <p:nvPr>
            <p:ph type="sldNum" sz="quarter" idx="10"/>
          </p:nvPr>
        </p:nvSpPr>
        <p:spPr/>
        <p:txBody>
          <a:bodyPr/>
          <a:lstStyle/>
          <a:p>
            <a:fld id="{78AE49ED-73EF-499C-8307-28EB0E7CF529}" type="slidenum">
              <a:rPr lang="ja-JP" altLang="en-US" smtClean="0"/>
              <a:pPr/>
              <a:t>4</a:t>
            </a:fld>
            <a:endParaRPr lang="ja-JP" altLang="en-US" dirty="0"/>
          </a:p>
        </p:txBody>
      </p:sp>
      <p:pic>
        <p:nvPicPr>
          <p:cNvPr id="5" name="図 4"/>
          <p:cNvPicPr>
            <a:picLocks noChangeAspect="1"/>
          </p:cNvPicPr>
          <p:nvPr/>
        </p:nvPicPr>
        <p:blipFill>
          <a:blip r:embed="rId2"/>
          <a:stretch>
            <a:fillRect/>
          </a:stretch>
        </p:blipFill>
        <p:spPr>
          <a:xfrm>
            <a:off x="503548" y="4927500"/>
            <a:ext cx="2206943" cy="188992"/>
          </a:xfrm>
          <a:prstGeom prst="rect">
            <a:avLst/>
          </a:prstGeom>
        </p:spPr>
      </p:pic>
    </p:spTree>
    <p:extLst>
      <p:ext uri="{BB962C8B-B14F-4D97-AF65-F5344CB8AC3E}">
        <p14:creationId xmlns:p14="http://schemas.microsoft.com/office/powerpoint/2010/main" val="280547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40</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○警告が表示されるケース</a:t>
            </a:r>
            <a:endParaRPr lang="en-US" altLang="ja-JP" sz="1400" dirty="0">
              <a:solidFill>
                <a:prstClr val="black"/>
              </a:solidFill>
              <a:latin typeface="メイリオ"/>
              <a:ea typeface="メイリオ"/>
            </a:endParaRPr>
          </a:p>
        </p:txBody>
      </p:sp>
      <p:sp>
        <p:nvSpPr>
          <p:cNvPr id="7" name="テキスト ボックス 6"/>
          <p:cNvSpPr txBox="1"/>
          <p:nvPr/>
        </p:nvSpPr>
        <p:spPr>
          <a:xfrm>
            <a:off x="611560" y="1160101"/>
            <a:ext cx="7524836" cy="338554"/>
          </a:xfrm>
          <a:prstGeom prst="rect">
            <a:avLst/>
          </a:prstGeom>
          <a:noFill/>
        </p:spPr>
        <p:txBody>
          <a:bodyPr wrap="square" rtlCol="0">
            <a:spAutoFit/>
          </a:bodyPr>
          <a:lstStyle/>
          <a:p>
            <a:pPr marL="285750" indent="-285750">
              <a:buClr>
                <a:schemeClr val="accent1"/>
              </a:buClr>
              <a:buFont typeface="Wingdings" panose="05000000000000000000" pitchFamily="2" charset="2"/>
              <a:buChar char="n"/>
            </a:pPr>
            <a:r>
              <a:rPr kumimoji="1" lang="ja-JP" altLang="en-US" sz="1600" dirty="0"/>
              <a:t>購入しているライセンス数を超えて利用登録している</a:t>
            </a:r>
            <a:endParaRPr kumimoji="1" lang="en-US" altLang="ja-JP" sz="1600" dirty="0"/>
          </a:p>
        </p:txBody>
      </p:sp>
      <p:sp>
        <p:nvSpPr>
          <p:cNvPr id="12" name="テキスト ボックス 11"/>
          <p:cNvSpPr txBox="1"/>
          <p:nvPr/>
        </p:nvSpPr>
        <p:spPr>
          <a:xfrm>
            <a:off x="899592" y="1383618"/>
            <a:ext cx="7416824" cy="830997"/>
          </a:xfrm>
          <a:prstGeom prst="rect">
            <a:avLst/>
          </a:prstGeom>
          <a:noFill/>
        </p:spPr>
        <p:txBody>
          <a:bodyPr wrap="square" rtlCol="0">
            <a:spAutoFit/>
          </a:bodyPr>
          <a:lstStyle/>
          <a:p>
            <a:r>
              <a:rPr lang="ja-JP" altLang="en-US" sz="1200" dirty="0"/>
              <a:t>・統合会計で</a:t>
            </a:r>
            <a:r>
              <a:rPr lang="en-US" altLang="ja-JP" sz="1200" dirty="0"/>
              <a:t>Standard</a:t>
            </a:r>
            <a:r>
              <a:rPr lang="ja-JP" altLang="en-US" sz="1200" dirty="0"/>
              <a:t>ユーザライセンスを</a:t>
            </a:r>
            <a:r>
              <a:rPr lang="en-US" altLang="ja-JP" sz="1200" dirty="0"/>
              <a:t>3</a:t>
            </a:r>
            <a:r>
              <a:rPr lang="ja-JP" altLang="en-US" sz="1200" dirty="0"/>
              <a:t>購入していて、</a:t>
            </a:r>
            <a:r>
              <a:rPr lang="en-US" altLang="ja-JP" sz="1200" dirty="0"/>
              <a:t>Standard</a:t>
            </a:r>
            <a:r>
              <a:rPr lang="ja-JP" altLang="en-US" sz="1200" dirty="0"/>
              <a:t>ユーザを</a:t>
            </a:r>
            <a:r>
              <a:rPr lang="en-US" altLang="ja-JP" sz="1200" dirty="0"/>
              <a:t>4</a:t>
            </a:r>
            <a:r>
              <a:rPr lang="ja-JP" altLang="en-US" sz="1200" dirty="0"/>
              <a:t>人登録している。</a:t>
            </a:r>
            <a:endParaRPr lang="en-US" altLang="ja-JP" sz="1200" dirty="0"/>
          </a:p>
          <a:p>
            <a:r>
              <a:rPr lang="ja-JP" altLang="en-US" sz="1200" dirty="0"/>
              <a:t>・人事管理で管理対象人数を</a:t>
            </a:r>
            <a:r>
              <a:rPr lang="en-US" altLang="ja-JP" sz="1200" dirty="0"/>
              <a:t>1000</a:t>
            </a:r>
            <a:r>
              <a:rPr lang="ja-JP" altLang="en-US" sz="1200" dirty="0"/>
              <a:t>購入して、従業員を</a:t>
            </a:r>
            <a:r>
              <a:rPr lang="en-US" altLang="ja-JP" sz="1200" dirty="0"/>
              <a:t>1200</a:t>
            </a:r>
            <a:r>
              <a:rPr lang="ja-JP" altLang="en-US" sz="1200" dirty="0"/>
              <a:t>人登録している。</a:t>
            </a:r>
            <a:endParaRPr lang="en-US" altLang="ja-JP" sz="1200" dirty="0"/>
          </a:p>
          <a:p>
            <a:r>
              <a:rPr lang="ja-JP" altLang="en-US" sz="1200" dirty="0"/>
              <a:t>・</a:t>
            </a:r>
            <a:r>
              <a:rPr lang="en-US" altLang="ja-JP" sz="1200" dirty="0"/>
              <a:t>Company</a:t>
            </a:r>
            <a:r>
              <a:rPr lang="ja-JP" altLang="en-US" sz="1200" dirty="0"/>
              <a:t>ライセンスを</a:t>
            </a:r>
            <a:r>
              <a:rPr lang="en-US" altLang="ja-JP" sz="1200" dirty="0"/>
              <a:t>5</a:t>
            </a:r>
            <a:r>
              <a:rPr lang="ja-JP" altLang="en-US" sz="1200" dirty="0"/>
              <a:t>購入して、会社を</a:t>
            </a:r>
            <a:r>
              <a:rPr lang="en-US" altLang="ja-JP" sz="1200" dirty="0"/>
              <a:t>7</a:t>
            </a:r>
            <a:r>
              <a:rPr lang="ja-JP" altLang="en-US" sz="1200" dirty="0"/>
              <a:t>社登録している。</a:t>
            </a:r>
            <a:endParaRPr lang="en-US" altLang="ja-JP" sz="1200" dirty="0"/>
          </a:p>
          <a:p>
            <a:r>
              <a:rPr lang="ja-JP" altLang="en-US" sz="1200" dirty="0"/>
              <a:t>　</a:t>
            </a:r>
            <a:r>
              <a:rPr lang="en-US" altLang="ja-JP" sz="1200" dirty="0"/>
              <a:t>※Company</a:t>
            </a:r>
            <a:r>
              <a:rPr lang="ja-JP" altLang="en-US" sz="1200" dirty="0"/>
              <a:t>ライセンスは関連会社分なので</a:t>
            </a:r>
            <a:r>
              <a:rPr lang="en-US" altLang="ja-JP" sz="1200" dirty="0"/>
              <a:t>5</a:t>
            </a:r>
            <a:r>
              <a:rPr lang="ja-JP" altLang="en-US" sz="1200" dirty="0"/>
              <a:t>購入している場合は基本</a:t>
            </a:r>
            <a:r>
              <a:rPr lang="en-US" altLang="ja-JP" sz="1200" dirty="0"/>
              <a:t>1</a:t>
            </a:r>
            <a:r>
              <a:rPr lang="ja-JP" altLang="en-US" sz="1200" dirty="0"/>
              <a:t>社を含め</a:t>
            </a:r>
            <a:r>
              <a:rPr lang="en-US" altLang="ja-JP" sz="1200" dirty="0"/>
              <a:t>6</a:t>
            </a:r>
            <a:r>
              <a:rPr lang="ja-JP" altLang="en-US" sz="1200" dirty="0"/>
              <a:t>社まで登録可能です。</a:t>
            </a:r>
            <a:endParaRPr lang="en-US" altLang="ja-JP" sz="1200" dirty="0"/>
          </a:p>
        </p:txBody>
      </p:sp>
      <p:sp>
        <p:nvSpPr>
          <p:cNvPr id="13" name="テキスト ボックス 12"/>
          <p:cNvSpPr txBox="1"/>
          <p:nvPr/>
        </p:nvSpPr>
        <p:spPr>
          <a:xfrm>
            <a:off x="611560" y="2276178"/>
            <a:ext cx="7524836" cy="338554"/>
          </a:xfrm>
          <a:prstGeom prst="rect">
            <a:avLst/>
          </a:prstGeom>
          <a:noFill/>
        </p:spPr>
        <p:txBody>
          <a:bodyPr wrap="square" rtlCol="0">
            <a:spAutoFit/>
          </a:bodyPr>
          <a:lstStyle/>
          <a:p>
            <a:pPr marL="285750" indent="-285750">
              <a:buClr>
                <a:schemeClr val="accent1"/>
              </a:buClr>
              <a:buFont typeface="Wingdings" panose="05000000000000000000" pitchFamily="2" charset="2"/>
              <a:buChar char="n"/>
            </a:pPr>
            <a:r>
              <a:rPr lang="ja-JP" altLang="en-US" sz="1600" dirty="0"/>
              <a:t>ライセンスを購入していない製品をインストールしている</a:t>
            </a:r>
            <a:r>
              <a:rPr kumimoji="1" lang="ja-JP" altLang="en-US" sz="1600" dirty="0"/>
              <a:t>　</a:t>
            </a:r>
            <a:r>
              <a:rPr lang="ja-JP" altLang="en-US" sz="1600" dirty="0"/>
              <a:t> </a:t>
            </a:r>
            <a:endParaRPr kumimoji="1" lang="en-US" altLang="ja-JP" sz="1600" dirty="0"/>
          </a:p>
        </p:txBody>
      </p:sp>
      <p:sp>
        <p:nvSpPr>
          <p:cNvPr id="14" name="テキスト ボックス 13"/>
          <p:cNvSpPr txBox="1"/>
          <p:nvPr/>
        </p:nvSpPr>
        <p:spPr>
          <a:xfrm>
            <a:off x="612839" y="2809260"/>
            <a:ext cx="3527113" cy="338554"/>
          </a:xfrm>
          <a:prstGeom prst="rect">
            <a:avLst/>
          </a:prstGeom>
          <a:noFill/>
        </p:spPr>
        <p:txBody>
          <a:bodyPr wrap="square" rtlCol="0">
            <a:spAutoFit/>
          </a:bodyPr>
          <a:lstStyle/>
          <a:p>
            <a:pPr marL="285750" indent="-285750">
              <a:buClr>
                <a:schemeClr val="accent1"/>
              </a:buClr>
              <a:buFont typeface="Wingdings" panose="05000000000000000000" pitchFamily="2" charset="2"/>
              <a:buChar char="n"/>
            </a:pPr>
            <a:r>
              <a:rPr lang="ja-JP" altLang="en-US" sz="1600" dirty="0"/>
              <a:t>ライセンス登録を行っていない。</a:t>
            </a:r>
            <a:endParaRPr kumimoji="1" lang="en-US" altLang="ja-JP" sz="1600" dirty="0"/>
          </a:p>
        </p:txBody>
      </p:sp>
      <p:sp>
        <p:nvSpPr>
          <p:cNvPr id="15" name="テキスト ボックス 14"/>
          <p:cNvSpPr txBox="1"/>
          <p:nvPr/>
        </p:nvSpPr>
        <p:spPr>
          <a:xfrm>
            <a:off x="915972" y="2505649"/>
            <a:ext cx="7416824" cy="276999"/>
          </a:xfrm>
          <a:prstGeom prst="rect">
            <a:avLst/>
          </a:prstGeom>
          <a:noFill/>
        </p:spPr>
        <p:txBody>
          <a:bodyPr wrap="square" rtlCol="0">
            <a:spAutoFit/>
          </a:bodyPr>
          <a:lstStyle/>
          <a:p>
            <a:r>
              <a:rPr lang="ja-JP" altLang="en-US" sz="1200" dirty="0"/>
              <a:t>・固定資産が有効なライセンスを登録していないのに固定資産のインストール履歴がある</a:t>
            </a:r>
            <a:endParaRPr kumimoji="1" lang="ja-JP" altLang="en-US" sz="1200" dirty="0"/>
          </a:p>
        </p:txBody>
      </p:sp>
      <p:sp>
        <p:nvSpPr>
          <p:cNvPr id="16" name="テキスト ボックス 15"/>
          <p:cNvSpPr txBox="1"/>
          <p:nvPr/>
        </p:nvSpPr>
        <p:spPr>
          <a:xfrm>
            <a:off x="611560" y="3187899"/>
            <a:ext cx="7524836" cy="338554"/>
          </a:xfrm>
          <a:prstGeom prst="rect">
            <a:avLst/>
          </a:prstGeom>
          <a:noFill/>
        </p:spPr>
        <p:txBody>
          <a:bodyPr wrap="square" rtlCol="0">
            <a:spAutoFit/>
          </a:bodyPr>
          <a:lstStyle/>
          <a:p>
            <a:pPr marL="285750" indent="-285750">
              <a:buClr>
                <a:schemeClr val="accent1"/>
              </a:buClr>
              <a:buFont typeface="Wingdings" panose="05000000000000000000" pitchFamily="2" charset="2"/>
              <a:buChar char="n"/>
            </a:pPr>
            <a:r>
              <a:rPr kumimoji="1" lang="ja-JP" altLang="en-US" sz="1600" dirty="0"/>
              <a:t>テスト用会社、</a:t>
            </a:r>
            <a:r>
              <a:rPr lang="ja-JP" altLang="en-US" sz="1600" dirty="0"/>
              <a:t>テスト用ユーザでログインしている</a:t>
            </a:r>
            <a:endParaRPr kumimoji="1" lang="en-US" altLang="ja-JP" sz="1600" dirty="0"/>
          </a:p>
        </p:txBody>
      </p:sp>
      <p:pic>
        <p:nvPicPr>
          <p:cNvPr id="18" name="図 17"/>
          <p:cNvPicPr>
            <a:picLocks noChangeAspect="1"/>
          </p:cNvPicPr>
          <p:nvPr/>
        </p:nvPicPr>
        <p:blipFill>
          <a:blip r:embed="rId2"/>
          <a:stretch>
            <a:fillRect/>
          </a:stretch>
        </p:blipFill>
        <p:spPr>
          <a:xfrm>
            <a:off x="1043608" y="3763963"/>
            <a:ext cx="1724266" cy="438211"/>
          </a:xfrm>
          <a:prstGeom prst="rect">
            <a:avLst/>
          </a:prstGeom>
        </p:spPr>
      </p:pic>
      <p:sp>
        <p:nvSpPr>
          <p:cNvPr id="19" name="テキスト ボックス 18"/>
          <p:cNvSpPr txBox="1"/>
          <p:nvPr/>
        </p:nvSpPr>
        <p:spPr>
          <a:xfrm>
            <a:off x="863588" y="3403923"/>
            <a:ext cx="7416824" cy="461665"/>
          </a:xfrm>
          <a:prstGeom prst="rect">
            <a:avLst/>
          </a:prstGeom>
          <a:noFill/>
        </p:spPr>
        <p:txBody>
          <a:bodyPr wrap="square" lIns="91440" tIns="45720" rIns="91440" bIns="45720" rtlCol="0" anchor="t">
            <a:spAutoFit/>
          </a:bodyPr>
          <a:lstStyle/>
          <a:p>
            <a:r>
              <a:rPr lang="ja-JP" altLang="en-US" sz="1200"/>
              <a:t>・会社選択、ユーザ選択で登録しなかった会社、ユーザはテスト会社、テストユーザという扱いに</a:t>
            </a:r>
            <a:endParaRPr lang="en-US" altLang="ja-JP" sz="1200"/>
          </a:p>
          <a:p>
            <a:r>
              <a:rPr lang="ja-JP" altLang="en-US" sz="1200" dirty="0"/>
              <a:t>　なり、</a:t>
            </a:r>
            <a:r>
              <a:rPr kumimoji="1" lang="ja-JP" altLang="en-US" sz="1200" dirty="0"/>
              <a:t>ログイン時に青色の警告が表示されます。</a:t>
            </a:r>
          </a:p>
        </p:txBody>
      </p:sp>
      <p:sp>
        <p:nvSpPr>
          <p:cNvPr id="21" name="テキスト ボックス 20"/>
          <p:cNvSpPr txBox="1"/>
          <p:nvPr/>
        </p:nvSpPr>
        <p:spPr>
          <a:xfrm>
            <a:off x="611560" y="4224837"/>
            <a:ext cx="7524836" cy="338554"/>
          </a:xfrm>
          <a:prstGeom prst="rect">
            <a:avLst/>
          </a:prstGeom>
          <a:noFill/>
        </p:spPr>
        <p:txBody>
          <a:bodyPr wrap="square" rtlCol="0">
            <a:spAutoFit/>
          </a:bodyPr>
          <a:lstStyle/>
          <a:p>
            <a:pPr marL="285750" indent="-285750">
              <a:buClr>
                <a:schemeClr val="accent1"/>
              </a:buClr>
              <a:buFont typeface="Wingdings" panose="05000000000000000000" pitchFamily="2" charset="2"/>
              <a:buChar char="n"/>
            </a:pPr>
            <a:r>
              <a:rPr kumimoji="1" lang="ja-JP" altLang="en-US" sz="1600" dirty="0"/>
              <a:t>ライセンスを無効化している</a:t>
            </a:r>
            <a:endParaRPr kumimoji="1" lang="en-US" altLang="ja-JP" sz="1600" dirty="0"/>
          </a:p>
        </p:txBody>
      </p:sp>
      <p:sp>
        <p:nvSpPr>
          <p:cNvPr id="22" name="テキスト ボックス 21"/>
          <p:cNvSpPr txBox="1"/>
          <p:nvPr/>
        </p:nvSpPr>
        <p:spPr>
          <a:xfrm>
            <a:off x="871316" y="4490995"/>
            <a:ext cx="7265079" cy="276999"/>
          </a:xfrm>
          <a:prstGeom prst="rect">
            <a:avLst/>
          </a:prstGeom>
          <a:noFill/>
        </p:spPr>
        <p:txBody>
          <a:bodyPr wrap="square" rtlCol="0">
            <a:spAutoFit/>
          </a:bodyPr>
          <a:lstStyle/>
          <a:p>
            <a:r>
              <a:rPr lang="ja-JP" altLang="en-US" sz="1200" dirty="0"/>
              <a:t>・旧環境などライセンスが不要になった環境ではライセンスを無効化します。</a:t>
            </a:r>
            <a:endParaRPr kumimoji="1" lang="ja-JP" altLang="en-US" sz="1200" dirty="0"/>
          </a:p>
        </p:txBody>
      </p:sp>
    </p:spTree>
    <p:extLst>
      <p:ext uri="{BB962C8B-B14F-4D97-AF65-F5344CB8AC3E}">
        <p14:creationId xmlns:p14="http://schemas.microsoft.com/office/powerpoint/2010/main" val="1659283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41</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graphicFrame>
        <p:nvGraphicFramePr>
          <p:cNvPr id="15" name="表 14"/>
          <p:cNvGraphicFramePr>
            <a:graphicFrameLocks noGrp="1"/>
          </p:cNvGraphicFramePr>
          <p:nvPr/>
        </p:nvGraphicFramePr>
        <p:xfrm>
          <a:off x="539552" y="1167594"/>
          <a:ext cx="7812868" cy="2077067"/>
        </p:xfrm>
        <a:graphic>
          <a:graphicData uri="http://schemas.openxmlformats.org/drawingml/2006/table">
            <a:tbl>
              <a:tblPr firstRow="1" bandRow="1">
                <a:tableStyleId>{21E4AEA4-8DFA-4A89-87EB-49C32662AFE0}</a:tableStyleId>
              </a:tblPr>
              <a:tblGrid>
                <a:gridCol w="2448272">
                  <a:extLst>
                    <a:ext uri="{9D8B030D-6E8A-4147-A177-3AD203B41FA5}">
                      <a16:colId xmlns:a16="http://schemas.microsoft.com/office/drawing/2014/main" val="3911550176"/>
                    </a:ext>
                  </a:extLst>
                </a:gridCol>
                <a:gridCol w="2484276">
                  <a:extLst>
                    <a:ext uri="{9D8B030D-6E8A-4147-A177-3AD203B41FA5}">
                      <a16:colId xmlns:a16="http://schemas.microsoft.com/office/drawing/2014/main" val="1933375149"/>
                    </a:ext>
                  </a:extLst>
                </a:gridCol>
                <a:gridCol w="2880320">
                  <a:extLst>
                    <a:ext uri="{9D8B030D-6E8A-4147-A177-3AD203B41FA5}">
                      <a16:colId xmlns:a16="http://schemas.microsoft.com/office/drawing/2014/main" val="1549055543"/>
                    </a:ext>
                  </a:extLst>
                </a:gridCol>
              </a:tblGrid>
              <a:tr h="290289">
                <a:tc>
                  <a:txBody>
                    <a:bodyPr/>
                    <a:lstStyle/>
                    <a:p>
                      <a:pPr algn="ctr"/>
                      <a:r>
                        <a:rPr kumimoji="1" lang="ja-JP" altLang="en-US" sz="1400" b="1" dirty="0">
                          <a:latin typeface="+mn-ea"/>
                          <a:ea typeface="+mn-ea"/>
                        </a:rPr>
                        <a:t>製品</a:t>
                      </a:r>
                    </a:p>
                  </a:txBody>
                  <a:tcPr marL="68580" marR="68580" marT="34290" marB="34290" anchor="ctr"/>
                </a:tc>
                <a:tc gridSpan="2">
                  <a:txBody>
                    <a:bodyPr/>
                    <a:lstStyle/>
                    <a:p>
                      <a:pPr algn="ctr"/>
                      <a:r>
                        <a:rPr kumimoji="1" lang="ja-JP" altLang="en-US" sz="1400" b="1" dirty="0">
                          <a:latin typeface="+mn-ea"/>
                          <a:ea typeface="+mn-ea"/>
                        </a:rPr>
                        <a:t>オプション</a:t>
                      </a:r>
                    </a:p>
                  </a:txBody>
                  <a:tcPr marL="68580" marR="68580" marT="34290" marB="34290" anchor="ctr"/>
                </a:tc>
                <a:tc hMerge="1">
                  <a:txBody>
                    <a:bodyPr/>
                    <a:lstStyle/>
                    <a:p>
                      <a:endParaRPr kumimoji="1" lang="ja-JP" altLang="en-US"/>
                    </a:p>
                  </a:txBody>
                  <a:tcPr/>
                </a:tc>
                <a:extLst>
                  <a:ext uri="{0D108BD9-81ED-4DB2-BD59-A6C34878D82A}">
                    <a16:rowId xmlns:a16="http://schemas.microsoft.com/office/drawing/2014/main" val="4134809908"/>
                  </a:ext>
                </a:extLst>
              </a:tr>
              <a:tr h="255254">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統合会計</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電債オプション</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建設仮勘定オプション</a:t>
                      </a:r>
                    </a:p>
                  </a:txBody>
                  <a:tcPr marL="9525" marR="9525" marT="9525" marB="0" anchor="ctr"/>
                </a:tc>
                <a:extLst>
                  <a:ext uri="{0D108BD9-81ED-4DB2-BD59-A6C34878D82A}">
                    <a16:rowId xmlns:a16="http://schemas.microsoft.com/office/drawing/2014/main" val="3423435309"/>
                  </a:ext>
                </a:extLst>
              </a:tr>
              <a:tr h="255254">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固定資産</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ファクタリングシステム</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銀行口座</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API</a:t>
                      </a:r>
                    </a:p>
                  </a:txBody>
                  <a:tcPr marL="9525" marR="9525" marT="9525" marB="0" anchor="ctr"/>
                </a:tc>
                <a:extLst>
                  <a:ext uri="{0D108BD9-81ED-4DB2-BD59-A6C34878D82A}">
                    <a16:rowId xmlns:a16="http://schemas.microsoft.com/office/drawing/2014/main" val="1621796765"/>
                  </a:ext>
                </a:extLst>
              </a:tr>
              <a:tr h="255254">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手形管理</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銀行</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API</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取引先マスタ</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API</a:t>
                      </a: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14640843"/>
                  </a:ext>
                </a:extLst>
              </a:tr>
              <a:tr h="255254">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人事管理</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証憑管理オプション</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人事諸届・照会</a:t>
                      </a:r>
                      <a:endPar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569783405"/>
                  </a:ext>
                </a:extLst>
              </a:tr>
              <a:tr h="255254">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給与管理</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証憑管理</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e</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文書対応オプション</a:t>
                      </a:r>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スーパーインターフェース</a:t>
                      </a:r>
                    </a:p>
                  </a:txBody>
                  <a:tcPr marL="9525" marR="9525" marT="9525" marB="0" anchor="ctr"/>
                </a:tc>
                <a:extLst>
                  <a:ext uri="{0D108BD9-81ED-4DB2-BD59-A6C34878D82A}">
                    <a16:rowId xmlns:a16="http://schemas.microsoft.com/office/drawing/2014/main" val="3663677260"/>
                  </a:ext>
                </a:extLst>
              </a:tr>
              <a:tr h="255254">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従業員モバイルオプション</a:t>
                      </a:r>
                      <a:endParaRPr lang="ja-JP" altLang="en-US" sz="1200" dirty="0"/>
                    </a:p>
                  </a:txBody>
                  <a:tcPr marL="9525" marR="9525" marT="9525" marB="0" anchor="ctr"/>
                </a:tc>
                <a:tc>
                  <a:txBody>
                    <a:bodyPr/>
                    <a:lstStyle/>
                    <a:p>
                      <a:pPr algn="l" fontAlgn="ct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駅すぱあとオプション</a:t>
                      </a:r>
                    </a:p>
                  </a:txBody>
                  <a:tcPr marL="9525" marR="9525" marT="9525" marB="0" anchor="ctr"/>
                </a:tc>
                <a:extLst>
                  <a:ext uri="{0D108BD9-81ED-4DB2-BD59-A6C34878D82A}">
                    <a16:rowId xmlns:a16="http://schemas.microsoft.com/office/drawing/2014/main" val="192262737"/>
                  </a:ext>
                </a:extLst>
              </a:tr>
              <a:tr h="255254">
                <a:tc>
                  <a:txBody>
                    <a:bodyPr/>
                    <a:lstStyle/>
                    <a:p>
                      <a:pPr algn="l" fontAlgn="ctr"/>
                      <a:endPar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AI-OCR(</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請求書</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AI-OCR(</a:t>
                      </a:r>
                      <a:r>
                        <a:rPr lang="ja-JP" altLang="en-US" sz="1200" b="0" i="0" u="none" strike="noStrike" dirty="0">
                          <a:solidFill>
                            <a:srgbClr val="000000"/>
                          </a:solidFill>
                          <a:effectLst/>
                          <a:latin typeface="游ゴシック" panose="020B0400000000000000" pitchFamily="50" charset="-128"/>
                          <a:ea typeface="游ゴシック" panose="020B0400000000000000" pitchFamily="50" charset="-128"/>
                        </a:rPr>
                        <a:t>請求書明細</a:t>
                      </a:r>
                      <a:r>
                        <a:rPr lang="en-US" altLang="ja-JP" sz="1200" b="0" i="0" u="none" strike="noStrike" dirty="0">
                          <a:solidFill>
                            <a:srgbClr val="000000"/>
                          </a:solidFill>
                          <a:effectLst/>
                          <a:latin typeface="游ゴシック" panose="020B0400000000000000" pitchFamily="50" charset="-128"/>
                          <a:ea typeface="游ゴシック" panose="020B0400000000000000" pitchFamily="50" charset="-128"/>
                        </a:rPr>
                        <a:t>)</a:t>
                      </a:r>
                    </a:p>
                  </a:txBody>
                  <a:tcPr marL="9525" marR="9525" marT="9525" marB="0" anchor="ctr"/>
                </a:tc>
                <a:extLst>
                  <a:ext uri="{0D108BD9-81ED-4DB2-BD59-A6C34878D82A}">
                    <a16:rowId xmlns:a16="http://schemas.microsoft.com/office/drawing/2014/main" val="3255855492"/>
                  </a:ext>
                </a:extLst>
              </a:tr>
            </a:tbl>
          </a:graphicData>
        </a:graphic>
      </p:graphicFrame>
      <p:sp>
        <p:nvSpPr>
          <p:cNvPr id="16" name="テキスト プレースホルダー 2"/>
          <p:cNvSpPr txBox="1">
            <a:spLocks/>
          </p:cNvSpPr>
          <p:nvPr/>
        </p:nvSpPr>
        <p:spPr>
          <a:xfrm>
            <a:off x="353779" y="3471850"/>
            <a:ext cx="8424000" cy="1548172"/>
          </a:xfrm>
          <a:prstGeom prst="rect">
            <a:avLst/>
          </a:prstGeom>
        </p:spPr>
        <p:txBody>
          <a:bodyPr lIns="0" tIns="0" rIns="0" bIns="0" anchor="t"/>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71450" indent="-171450">
              <a:lnSpc>
                <a:spcPts val="1900"/>
              </a:lnSpc>
              <a:buClr>
                <a:srgbClr val="F9BE00"/>
              </a:buClr>
              <a:buFont typeface="Wingdings" panose="05000000000000000000" pitchFamily="2" charset="2"/>
              <a:buChar char="n"/>
            </a:pPr>
            <a:r>
              <a:rPr lang="ja-JP" altLang="en-US" dirty="0">
                <a:solidFill>
                  <a:prstClr val="black"/>
                </a:solidFill>
              </a:rPr>
              <a:t>製品によって確認するライセンスは異なります。</a:t>
            </a:r>
            <a:endParaRPr lang="en-US" altLang="ja-JP" dirty="0">
              <a:solidFill>
                <a:prstClr val="black"/>
              </a:solidFill>
            </a:endParaRPr>
          </a:p>
          <a:p>
            <a:pPr>
              <a:lnSpc>
                <a:spcPts val="1900"/>
              </a:lnSpc>
              <a:buClr>
                <a:srgbClr val="F9BE00"/>
              </a:buClr>
            </a:pPr>
            <a:r>
              <a:rPr lang="ja-JP" altLang="en-US" dirty="0"/>
              <a:t>　</a:t>
            </a:r>
            <a:r>
              <a:rPr lang="en-US" altLang="ja-JP" dirty="0"/>
              <a:t>(</a:t>
            </a:r>
            <a:r>
              <a:rPr lang="ja-JP" altLang="en-US" dirty="0"/>
              <a:t>統合会計は会社とユーザ数、人事給与は会社と従業員数</a:t>
            </a:r>
            <a:r>
              <a:rPr lang="en-US" altLang="ja-JP" dirty="0"/>
              <a:t>(</a:t>
            </a:r>
            <a:r>
              <a:rPr lang="ja-JP" altLang="en-US" dirty="0"/>
              <a:t>オンプレの場合</a:t>
            </a:r>
            <a:r>
              <a:rPr lang="en-US" altLang="ja-JP" dirty="0"/>
              <a:t>)</a:t>
            </a:r>
            <a:r>
              <a:rPr lang="ja-JP" altLang="en-US" dirty="0" err="1"/>
              <a:t>、</a:t>
            </a:r>
            <a:r>
              <a:rPr lang="ja-JP" altLang="en-US" dirty="0"/>
              <a:t>手形管理はユーザ数のみなど</a:t>
            </a:r>
            <a:r>
              <a:rPr lang="en-US" altLang="ja-JP" dirty="0"/>
              <a:t>)</a:t>
            </a:r>
          </a:p>
          <a:p>
            <a:pPr marL="171450" indent="-171450">
              <a:lnSpc>
                <a:spcPts val="1900"/>
              </a:lnSpc>
              <a:buClr>
                <a:srgbClr val="F9BE00"/>
              </a:buClr>
              <a:buFont typeface="Wingdings" panose="05000000000000000000" pitchFamily="2" charset="2"/>
              <a:buChar char="n"/>
            </a:pPr>
            <a:r>
              <a:rPr lang="ja-JP" altLang="en-US" dirty="0" smtClean="0"/>
              <a:t>スーパーインターフェースなど</a:t>
            </a:r>
            <a:r>
              <a:rPr lang="ja-JP" altLang="en-US" dirty="0"/>
              <a:t>のユーザ数単位などで販売していない製品はインストール有無のみを確認します。</a:t>
            </a:r>
            <a:endParaRPr lang="en-US" altLang="ja-JP" dirty="0"/>
          </a:p>
          <a:p>
            <a:pPr marL="171450" indent="-171450">
              <a:lnSpc>
                <a:spcPts val="1900"/>
              </a:lnSpc>
              <a:buClr>
                <a:srgbClr val="F9BE00"/>
              </a:buClr>
              <a:buFont typeface="Wingdings" panose="05000000000000000000" pitchFamily="2" charset="2"/>
              <a:buChar char="n"/>
            </a:pPr>
            <a:r>
              <a:rPr lang="ja-JP" altLang="en-US" dirty="0"/>
              <a:t>警告は</a:t>
            </a:r>
            <a:r>
              <a:rPr lang="en-US" altLang="ja-JP" dirty="0" err="1"/>
              <a:t>SuperStream</a:t>
            </a:r>
            <a:r>
              <a:rPr lang="en-US" altLang="ja-JP" dirty="0"/>
              <a:t>-NX</a:t>
            </a:r>
            <a:r>
              <a:rPr lang="ja-JP" altLang="en-US" dirty="0"/>
              <a:t>本体でのみ表示します。人事諸届・照会やモバイルログイン時には表示されません。</a:t>
            </a:r>
            <a:endParaRPr lang="en-US" altLang="ja-JP" dirty="0"/>
          </a:p>
          <a:p>
            <a:pPr marL="171450" indent="-171450">
              <a:lnSpc>
                <a:spcPts val="1900"/>
              </a:lnSpc>
              <a:buClr>
                <a:srgbClr val="F9BE00"/>
              </a:buClr>
              <a:buFont typeface="Wingdings" panose="05000000000000000000" pitchFamily="2" charset="2"/>
              <a:buChar char="n"/>
            </a:pPr>
            <a:r>
              <a:rPr lang="en-US" altLang="ja-JP" dirty="0">
                <a:solidFill>
                  <a:prstClr val="black"/>
                </a:solidFill>
              </a:rPr>
              <a:t>AI-OCR</a:t>
            </a:r>
            <a:r>
              <a:rPr lang="ja-JP" altLang="en-US" dirty="0">
                <a:solidFill>
                  <a:prstClr val="black"/>
                </a:solidFill>
              </a:rPr>
              <a:t>の利用枚数は超過しても画面に警告は表示されません。別画面で確認します。</a:t>
            </a:r>
            <a:endParaRPr lang="en-US" altLang="ja-JP" dirty="0">
              <a:solidFill>
                <a:prstClr val="black"/>
              </a:solidFill>
            </a:endParaRPr>
          </a:p>
        </p:txBody>
      </p:sp>
      <p:sp>
        <p:nvSpPr>
          <p:cNvPr id="10"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12"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○ライセンス管理対象の製品</a:t>
            </a:r>
            <a:endParaRPr lang="en-US" altLang="ja-JP" sz="1400" dirty="0">
              <a:solidFill>
                <a:prstClr val="black"/>
              </a:solidFill>
              <a:latin typeface="メイリオ"/>
              <a:ea typeface="メイリオ"/>
            </a:endParaRPr>
          </a:p>
        </p:txBody>
      </p:sp>
    </p:spTree>
    <p:extLst>
      <p:ext uri="{BB962C8B-B14F-4D97-AF65-F5344CB8AC3E}">
        <p14:creationId xmlns:p14="http://schemas.microsoft.com/office/powerpoint/2010/main" val="1099054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442453" y="1151086"/>
            <a:ext cx="2159573" cy="1070846"/>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42</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a:t>
            </a:r>
            <a:r>
              <a:rPr lang="en-US" altLang="ja-JP" sz="1600" b="1" dirty="0">
                <a:solidFill>
                  <a:prstClr val="black"/>
                </a:solidFill>
                <a:latin typeface="メイリオ"/>
                <a:ea typeface="メイリオ"/>
              </a:rPr>
              <a:t>AI-OCR</a:t>
            </a:r>
            <a:r>
              <a:rPr lang="ja-JP" altLang="en-US" sz="1600" b="1" dirty="0">
                <a:solidFill>
                  <a:prstClr val="black"/>
                </a:solidFill>
                <a:latin typeface="メイリオ"/>
                <a:ea typeface="メイリオ"/>
              </a:rPr>
              <a:t>枚数確認画面</a:t>
            </a:r>
            <a:endParaRPr lang="en-US" altLang="ja-JP" sz="1400" dirty="0">
              <a:solidFill>
                <a:prstClr val="black"/>
              </a:solidFill>
              <a:latin typeface="メイリオ"/>
              <a:ea typeface="メイリオ"/>
            </a:endParaRPr>
          </a:p>
        </p:txBody>
      </p:sp>
      <p:pic>
        <p:nvPicPr>
          <p:cNvPr id="3" name="図 2"/>
          <p:cNvPicPr>
            <a:picLocks noChangeAspect="1"/>
          </p:cNvPicPr>
          <p:nvPr/>
        </p:nvPicPr>
        <p:blipFill>
          <a:blip r:embed="rId3"/>
          <a:stretch>
            <a:fillRect/>
          </a:stretch>
        </p:blipFill>
        <p:spPr>
          <a:xfrm>
            <a:off x="3205002" y="1107800"/>
            <a:ext cx="5444875" cy="2745856"/>
          </a:xfrm>
          <a:prstGeom prst="rect">
            <a:avLst/>
          </a:prstGeom>
        </p:spPr>
      </p:pic>
      <p:sp>
        <p:nvSpPr>
          <p:cNvPr id="17" name="角丸四角形 16"/>
          <p:cNvSpPr/>
          <p:nvPr/>
        </p:nvSpPr>
        <p:spPr>
          <a:xfrm>
            <a:off x="287524" y="3867894"/>
            <a:ext cx="8326930" cy="927369"/>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ja-JP" altLang="en-US" sz="1400">
                <a:solidFill>
                  <a:schemeClr val="tx1"/>
                </a:solidFill>
              </a:rPr>
              <a:t>・購入した枚数と使用した枚数を期間を指定して表示ができます。</a:t>
            </a:r>
            <a:endParaRPr lang="en-US" altLang="ja-JP" sz="1400" dirty="0">
              <a:solidFill>
                <a:schemeClr val="tx1"/>
              </a:solidFill>
            </a:endParaRPr>
          </a:p>
          <a:p>
            <a:pPr defTabSz="685800">
              <a:spcBef>
                <a:spcPts val="225"/>
              </a:spcBef>
              <a:buClr>
                <a:srgbClr val="F9BE00"/>
              </a:buClr>
              <a:defRPr/>
            </a:pPr>
            <a:r>
              <a:rPr lang="ja-JP" altLang="en-US" sz="1400">
                <a:solidFill>
                  <a:schemeClr val="tx1"/>
                </a:solidFill>
              </a:rPr>
              <a:t>・</a:t>
            </a:r>
            <a:r>
              <a:rPr lang="en-US" altLang="ja-JP" sz="1400" dirty="0">
                <a:solidFill>
                  <a:schemeClr val="tx1"/>
                </a:solidFill>
              </a:rPr>
              <a:t>AI-OCR(</a:t>
            </a:r>
            <a:r>
              <a:rPr lang="ja-JP" altLang="en-US" sz="1400">
                <a:solidFill>
                  <a:schemeClr val="tx1"/>
                </a:solidFill>
              </a:rPr>
              <a:t>請求書</a:t>
            </a:r>
            <a:r>
              <a:rPr lang="en-US" altLang="ja-JP" sz="1400" dirty="0">
                <a:solidFill>
                  <a:schemeClr val="tx1"/>
                </a:solidFill>
              </a:rPr>
              <a:t>)</a:t>
            </a:r>
            <a:r>
              <a:rPr lang="ja-JP" altLang="en-US" sz="1400">
                <a:solidFill>
                  <a:schemeClr val="tx1"/>
                </a:solidFill>
              </a:rPr>
              <a:t>と</a:t>
            </a:r>
            <a:r>
              <a:rPr lang="en-US" altLang="ja-JP" sz="1400" dirty="0">
                <a:solidFill>
                  <a:schemeClr val="tx1"/>
                </a:solidFill>
              </a:rPr>
              <a:t>AI-OCR(</a:t>
            </a:r>
            <a:r>
              <a:rPr lang="ja-JP" altLang="en-US" sz="1400">
                <a:solidFill>
                  <a:schemeClr val="tx1"/>
                </a:solidFill>
              </a:rPr>
              <a:t>請求書明細</a:t>
            </a:r>
            <a:r>
              <a:rPr lang="en-US" altLang="ja-JP" sz="1400" dirty="0">
                <a:solidFill>
                  <a:schemeClr val="tx1"/>
                </a:solidFill>
              </a:rPr>
              <a:t>)</a:t>
            </a:r>
            <a:r>
              <a:rPr lang="ja-JP" altLang="en-US" sz="1400">
                <a:solidFill>
                  <a:schemeClr val="tx1"/>
                </a:solidFill>
              </a:rPr>
              <a:t>を選択して表示します。</a:t>
            </a:r>
            <a:endParaRPr lang="en-US" altLang="ja-JP" sz="1400" dirty="0">
              <a:solidFill>
                <a:schemeClr val="tx1"/>
              </a:solidFill>
            </a:endParaRPr>
          </a:p>
          <a:p>
            <a:pPr defTabSz="685800">
              <a:spcBef>
                <a:spcPts val="225"/>
              </a:spcBef>
              <a:buClr>
                <a:srgbClr val="F9BE00"/>
              </a:buClr>
              <a:defRPr/>
            </a:pPr>
            <a:r>
              <a:rPr lang="ja-JP" altLang="en-US" sz="1400">
                <a:solidFill>
                  <a:schemeClr val="tx1"/>
                </a:solidFill>
              </a:rPr>
              <a:t>・購入枚数以上に使用した場合は追加分を請求いたします。</a:t>
            </a:r>
            <a:endParaRPr lang="en-US" altLang="ja-JP" sz="1200" dirty="0">
              <a:solidFill>
                <a:schemeClr val="tx1"/>
              </a:solidFill>
            </a:endParaRPr>
          </a:p>
        </p:txBody>
      </p:sp>
      <p:sp>
        <p:nvSpPr>
          <p:cNvPr id="22" name="正方形/長方形 21"/>
          <p:cNvSpPr/>
          <p:nvPr/>
        </p:nvSpPr>
        <p:spPr>
          <a:xfrm>
            <a:off x="2248464" y="1933408"/>
            <a:ext cx="368723" cy="179411"/>
          </a:xfrm>
          <a:prstGeom prst="rect">
            <a:avLst/>
          </a:prstGeom>
          <a:noFill/>
          <a:ln w="1270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pic>
        <p:nvPicPr>
          <p:cNvPr id="8" name="図 7"/>
          <p:cNvPicPr>
            <a:picLocks noChangeAspect="1"/>
          </p:cNvPicPr>
          <p:nvPr/>
        </p:nvPicPr>
        <p:blipFill>
          <a:blip r:embed="rId4"/>
          <a:stretch>
            <a:fillRect/>
          </a:stretch>
        </p:blipFill>
        <p:spPr>
          <a:xfrm>
            <a:off x="2014211" y="2221932"/>
            <a:ext cx="1190791" cy="657317"/>
          </a:xfrm>
          <a:prstGeom prst="rect">
            <a:avLst/>
          </a:prstGeom>
        </p:spPr>
      </p:pic>
    </p:spTree>
    <p:extLst>
      <p:ext uri="{BB962C8B-B14F-4D97-AF65-F5344CB8AC3E}">
        <p14:creationId xmlns:p14="http://schemas.microsoft.com/office/powerpoint/2010/main" val="1832925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43</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○ライセンス情報収集について</a:t>
            </a:r>
            <a:endParaRPr lang="en-US" altLang="ja-JP" sz="1400" dirty="0">
              <a:solidFill>
                <a:prstClr val="black"/>
              </a:solidFill>
              <a:latin typeface="メイリオ"/>
              <a:ea typeface="メイリオ"/>
            </a:endParaRPr>
          </a:p>
        </p:txBody>
      </p:sp>
      <p:sp>
        <p:nvSpPr>
          <p:cNvPr id="7" name="テキスト ボックス 6"/>
          <p:cNvSpPr txBox="1"/>
          <p:nvPr/>
        </p:nvSpPr>
        <p:spPr>
          <a:xfrm>
            <a:off x="611559" y="1160101"/>
            <a:ext cx="8244917" cy="1569660"/>
          </a:xfrm>
          <a:prstGeom prst="rect">
            <a:avLst/>
          </a:prstGeom>
          <a:noFill/>
        </p:spPr>
        <p:txBody>
          <a:bodyPr wrap="square" lIns="91440" tIns="45720" rIns="91440" bIns="45720" rtlCol="0" anchor="t">
            <a:spAutoFit/>
          </a:bodyPr>
          <a:lstStyle/>
          <a:p>
            <a:pPr marL="285750" indent="-285750">
              <a:buClr>
                <a:schemeClr val="accent1"/>
              </a:buClr>
              <a:buFont typeface="Wingdings" panose="05000000000000000000" pitchFamily="2" charset="2"/>
              <a:buChar char="n"/>
            </a:pPr>
            <a:r>
              <a:rPr lang="ja-JP" altLang="en-US" sz="1600"/>
              <a:t>インターネット経由でライセンス情報をスーパーストリーム社に自動送信します</a:t>
            </a:r>
            <a:endParaRPr lang="en-US" altLang="ja-JP" sz="1600"/>
          </a:p>
          <a:p>
            <a:pPr>
              <a:buClr>
                <a:schemeClr val="accent1"/>
              </a:buClr>
            </a:pPr>
            <a:endParaRPr lang="en-US" altLang="ja-JP" sz="1600" dirty="0"/>
          </a:p>
          <a:p>
            <a:pPr marL="285750" indent="-285750">
              <a:buClr>
                <a:schemeClr val="accent1"/>
              </a:buClr>
              <a:buFont typeface="Wingdings" panose="05000000000000000000" pitchFamily="2" charset="2"/>
              <a:buChar char="n"/>
            </a:pPr>
            <a:r>
              <a:rPr lang="ja-JP" altLang="en-US" sz="1600"/>
              <a:t>インターネットに接続できない端末で</a:t>
            </a:r>
            <a:r>
              <a:rPr lang="en-US" altLang="ja-JP" sz="1600" dirty="0" err="1"/>
              <a:t>SuperStream</a:t>
            </a:r>
            <a:r>
              <a:rPr lang="en-US" altLang="ja-JP" sz="1600" dirty="0"/>
              <a:t>-NX</a:t>
            </a:r>
            <a:r>
              <a:rPr lang="ja-JP" altLang="en-US" sz="1600"/>
              <a:t>を利用している場合は</a:t>
            </a:r>
            <a:endParaRPr lang="en-US" altLang="ja-JP" sz="1600"/>
          </a:p>
          <a:p>
            <a:pPr>
              <a:buClr>
                <a:schemeClr val="accent1"/>
              </a:buClr>
            </a:pPr>
            <a:r>
              <a:rPr lang="ja-JP" altLang="en-US" sz="1600" dirty="0"/>
              <a:t>　 ライセンス情報出力機能で出力されるファイルをダウンロードサイトからアップロー</a:t>
            </a:r>
            <a:endParaRPr lang="en-US" altLang="ja-JP" sz="1600" dirty="0"/>
          </a:p>
          <a:p>
            <a:pPr>
              <a:buClr>
                <a:schemeClr val="accent1"/>
              </a:buClr>
            </a:pPr>
            <a:r>
              <a:rPr lang="ja-JP" altLang="en-US" sz="1600"/>
              <a:t>   ドして下さい</a:t>
            </a:r>
            <a:endParaRPr lang="en-US" altLang="ja-JP" sz="1600"/>
          </a:p>
          <a:p>
            <a:pPr>
              <a:buClr>
                <a:schemeClr val="accent1"/>
              </a:buClr>
            </a:pPr>
            <a:r>
              <a:rPr lang="ja-JP" altLang="en-US" sz="1600" dirty="0"/>
              <a:t>　 </a:t>
            </a:r>
            <a:endParaRPr kumimoji="1" lang="en-US" altLang="ja-JP" sz="1600" dirty="0"/>
          </a:p>
        </p:txBody>
      </p:sp>
      <p:pic>
        <p:nvPicPr>
          <p:cNvPr id="11" name="図 10"/>
          <p:cNvPicPr>
            <a:picLocks noChangeAspect="1"/>
          </p:cNvPicPr>
          <p:nvPr/>
        </p:nvPicPr>
        <p:blipFill>
          <a:blip r:embed="rId2"/>
          <a:stretch>
            <a:fillRect/>
          </a:stretch>
        </p:blipFill>
        <p:spPr>
          <a:xfrm>
            <a:off x="312757" y="2533960"/>
            <a:ext cx="2254486" cy="1117910"/>
          </a:xfrm>
          <a:prstGeom prst="rect">
            <a:avLst/>
          </a:prstGeom>
        </p:spPr>
      </p:pic>
      <p:pic>
        <p:nvPicPr>
          <p:cNvPr id="3" name="図 2"/>
          <p:cNvPicPr>
            <a:picLocks noChangeAspect="1"/>
          </p:cNvPicPr>
          <p:nvPr/>
        </p:nvPicPr>
        <p:blipFill>
          <a:blip r:embed="rId3"/>
          <a:stretch>
            <a:fillRect/>
          </a:stretch>
        </p:blipFill>
        <p:spPr>
          <a:xfrm>
            <a:off x="1974744" y="3114502"/>
            <a:ext cx="1257475" cy="666843"/>
          </a:xfrm>
          <a:prstGeom prst="rect">
            <a:avLst/>
          </a:prstGeom>
        </p:spPr>
      </p:pic>
      <p:sp>
        <p:nvSpPr>
          <p:cNvPr id="8" name="正方形/長方形 7"/>
          <p:cNvSpPr/>
          <p:nvPr/>
        </p:nvSpPr>
        <p:spPr>
          <a:xfrm>
            <a:off x="2195736" y="2995916"/>
            <a:ext cx="468052" cy="248058"/>
          </a:xfrm>
          <a:prstGeom prst="rect">
            <a:avLst/>
          </a:prstGeom>
          <a:noFill/>
          <a:ln w="1905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pic>
        <p:nvPicPr>
          <p:cNvPr id="16" name="図 15"/>
          <p:cNvPicPr>
            <a:picLocks noChangeAspect="1"/>
          </p:cNvPicPr>
          <p:nvPr/>
        </p:nvPicPr>
        <p:blipFill>
          <a:blip r:embed="rId4"/>
          <a:stretch>
            <a:fillRect/>
          </a:stretch>
        </p:blipFill>
        <p:spPr>
          <a:xfrm>
            <a:off x="4915422" y="2217093"/>
            <a:ext cx="3508578" cy="1794817"/>
          </a:xfrm>
          <a:prstGeom prst="rect">
            <a:avLst/>
          </a:prstGeom>
          <a:ln>
            <a:solidFill>
              <a:schemeClr val="tx1"/>
            </a:solidFill>
          </a:ln>
        </p:spPr>
      </p:pic>
      <p:sp>
        <p:nvSpPr>
          <p:cNvPr id="9" name="右矢印 8"/>
          <p:cNvSpPr/>
          <p:nvPr/>
        </p:nvSpPr>
        <p:spPr>
          <a:xfrm>
            <a:off x="3242725" y="3382483"/>
            <a:ext cx="1672698" cy="316543"/>
          </a:xfrm>
          <a:prstGeom prst="rightArrow">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
        <p:nvSpPr>
          <p:cNvPr id="17" name="正方形/長方形 16"/>
          <p:cNvSpPr/>
          <p:nvPr/>
        </p:nvSpPr>
        <p:spPr>
          <a:xfrm>
            <a:off x="5076108" y="3399842"/>
            <a:ext cx="3276312" cy="402057"/>
          </a:xfrm>
          <a:prstGeom prst="rect">
            <a:avLst/>
          </a:prstGeom>
          <a:noFill/>
          <a:ln w="19050">
            <a:solidFill>
              <a:srgbClr val="FF0000"/>
            </a:solidFill>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1400" dirty="0"/>
          </a:p>
        </p:txBody>
      </p:sp>
      <p:sp>
        <p:nvSpPr>
          <p:cNvPr id="18" name="角丸四角形 17"/>
          <p:cNvSpPr/>
          <p:nvPr/>
        </p:nvSpPr>
        <p:spPr>
          <a:xfrm>
            <a:off x="287524" y="4155155"/>
            <a:ext cx="8326930" cy="640108"/>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ja-JP" altLang="en-US" sz="1400" dirty="0">
                <a:solidFill>
                  <a:schemeClr val="tx1"/>
                </a:solidFill>
              </a:rPr>
              <a:t>・ライセンス違反があったり、情報を送信されていない場合は連絡をする場合があります。</a:t>
            </a:r>
            <a:endParaRPr lang="en-US" altLang="ja-JP" sz="1400" dirty="0">
              <a:solidFill>
                <a:schemeClr val="tx1"/>
              </a:solidFill>
            </a:endParaRPr>
          </a:p>
          <a:p>
            <a:pPr defTabSz="685800">
              <a:spcBef>
                <a:spcPts val="225"/>
              </a:spcBef>
              <a:defRPr/>
            </a:pPr>
            <a:r>
              <a:rPr lang="ja-JP" altLang="en-US" sz="1400" dirty="0">
                <a:solidFill>
                  <a:schemeClr val="tx1"/>
                </a:solidFill>
              </a:rPr>
              <a:t>・オフライン環境の場合、ライセンス情報収集は1か月ごとに行ってください。</a:t>
            </a:r>
          </a:p>
        </p:txBody>
      </p:sp>
    </p:spTree>
    <p:extLst>
      <p:ext uri="{BB962C8B-B14F-4D97-AF65-F5344CB8AC3E}">
        <p14:creationId xmlns:p14="http://schemas.microsoft.com/office/powerpoint/2010/main" val="3550704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44</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ライセンス管理機能</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a:latin typeface="メイリオ"/>
                <a:ea typeface="メイリオ"/>
              </a:rPr>
              <a:t>○その他</a:t>
            </a:r>
            <a:endParaRPr lang="en-US" altLang="ja-JP" sz="1400">
              <a:latin typeface="メイリオ"/>
              <a:ea typeface="メイリオ"/>
            </a:endParaRPr>
          </a:p>
        </p:txBody>
      </p:sp>
      <p:sp>
        <p:nvSpPr>
          <p:cNvPr id="7" name="テキスト ボックス 6"/>
          <p:cNvSpPr txBox="1"/>
          <p:nvPr/>
        </p:nvSpPr>
        <p:spPr>
          <a:xfrm>
            <a:off x="611559" y="1147072"/>
            <a:ext cx="8027019" cy="338554"/>
          </a:xfrm>
          <a:prstGeom prst="rect">
            <a:avLst/>
          </a:prstGeom>
          <a:noFill/>
        </p:spPr>
        <p:txBody>
          <a:bodyPr wrap="square" lIns="91440" tIns="45720" rIns="91440" bIns="45720" rtlCol="0" anchor="t">
            <a:spAutoFit/>
          </a:bodyPr>
          <a:lstStyle/>
          <a:p>
            <a:pPr marL="285750" indent="-285750">
              <a:buClr>
                <a:schemeClr val="accent1"/>
              </a:buClr>
              <a:buFont typeface="Wingdings" panose="05000000000000000000" pitchFamily="2" charset="2"/>
              <a:buChar char="n"/>
            </a:pPr>
            <a:r>
              <a:rPr lang="ja-JP" altLang="en-US" sz="1600"/>
              <a:t>原則</a:t>
            </a:r>
            <a:r>
              <a:rPr lang="en-US" altLang="ja-JP" sz="1600" dirty="0"/>
              <a:t>1</a:t>
            </a:r>
            <a:r>
              <a:rPr lang="ja-JP" altLang="en-US" sz="1600"/>
              <a:t>つのライセンスファイルを複数サーバに登録することは認めていません</a:t>
            </a:r>
            <a:endParaRPr kumimoji="1" lang="en-US" altLang="ja-JP" sz="1600"/>
          </a:p>
        </p:txBody>
      </p:sp>
      <p:sp>
        <p:nvSpPr>
          <p:cNvPr id="12" name="テキスト ボックス 11"/>
          <p:cNvSpPr txBox="1"/>
          <p:nvPr/>
        </p:nvSpPr>
        <p:spPr>
          <a:xfrm>
            <a:off x="899592" y="1359528"/>
            <a:ext cx="8064896" cy="1015663"/>
          </a:xfrm>
          <a:prstGeom prst="rect">
            <a:avLst/>
          </a:prstGeom>
          <a:noFill/>
        </p:spPr>
        <p:txBody>
          <a:bodyPr wrap="square" lIns="91440" tIns="45720" rIns="91440" bIns="45720" rtlCol="0" anchor="t">
            <a:spAutoFit/>
          </a:bodyPr>
          <a:lstStyle/>
          <a:p>
            <a:r>
              <a:rPr lang="ja-JP" altLang="en-US" sz="1200"/>
              <a:t>・</a:t>
            </a:r>
            <a:r>
              <a:rPr lang="en-US" altLang="ja-JP" sz="1200" dirty="0"/>
              <a:t>Standard</a:t>
            </a:r>
            <a:r>
              <a:rPr lang="ja-JP" altLang="en-US" sz="1200"/>
              <a:t>ユーザライセンスを</a:t>
            </a:r>
            <a:r>
              <a:rPr lang="en-US" altLang="ja-JP" sz="1200" dirty="0"/>
              <a:t>5</a:t>
            </a:r>
            <a:r>
              <a:rPr lang="ja-JP" altLang="en-US" sz="1200"/>
              <a:t>つ購入していて、サーバ</a:t>
            </a:r>
            <a:r>
              <a:rPr lang="en-US" altLang="ja-JP" sz="1200" dirty="0"/>
              <a:t>A</a:t>
            </a:r>
            <a:r>
              <a:rPr lang="ja-JP" altLang="en-US" sz="1200"/>
              <a:t>で</a:t>
            </a:r>
            <a:r>
              <a:rPr lang="en-US" altLang="ja-JP" sz="1200" dirty="0"/>
              <a:t>3</a:t>
            </a:r>
            <a:r>
              <a:rPr lang="ja-JP" altLang="en-US" sz="1200"/>
              <a:t>、サーバ</a:t>
            </a:r>
            <a:r>
              <a:rPr lang="en-US" altLang="ja-JP" sz="1200" dirty="0"/>
              <a:t>B</a:t>
            </a:r>
            <a:r>
              <a:rPr lang="ja-JP" altLang="en-US" sz="1200"/>
              <a:t>で</a:t>
            </a:r>
            <a:r>
              <a:rPr lang="en-US" altLang="ja-JP" sz="1200" dirty="0"/>
              <a:t>2</a:t>
            </a:r>
            <a:r>
              <a:rPr lang="ja-JP" altLang="en-US" sz="1200"/>
              <a:t>使用はできません。</a:t>
            </a:r>
            <a:endParaRPr lang="en-US" altLang="ja-JP" sz="1200"/>
          </a:p>
          <a:p>
            <a:r>
              <a:rPr lang="ja-JP" altLang="en-US" sz="1200"/>
              <a:t>・ただし、統合会計と人事給与を別サーバで運用する場合に限り複数サーバに登録が可能です。</a:t>
            </a:r>
            <a:endParaRPr lang="en-US" altLang="ja-JP" sz="1200"/>
          </a:p>
          <a:p>
            <a:r>
              <a:rPr lang="ja-JP" altLang="en-US" sz="1200"/>
              <a:t>　例：サーバ</a:t>
            </a:r>
            <a:r>
              <a:rPr lang="en-US" altLang="ja-JP" sz="1200" dirty="0"/>
              <a:t>A</a:t>
            </a:r>
            <a:r>
              <a:rPr lang="ja-JP" altLang="en-US" sz="1200"/>
              <a:t>で統合会計を運用、サーバ</a:t>
            </a:r>
            <a:r>
              <a:rPr lang="en-US" altLang="ja-JP" sz="1200" dirty="0"/>
              <a:t>B</a:t>
            </a:r>
            <a:r>
              <a:rPr lang="ja-JP" altLang="en-US" sz="1200"/>
              <a:t>で人事給与を運用している場合、</a:t>
            </a:r>
            <a:endParaRPr lang="en-US" altLang="ja-JP" sz="1200"/>
          </a:p>
          <a:p>
            <a:r>
              <a:rPr lang="ja-JP" altLang="en-US" sz="1200"/>
              <a:t>　　　サーバ</a:t>
            </a:r>
            <a:r>
              <a:rPr lang="en-US" altLang="ja-JP" sz="1200" dirty="0"/>
              <a:t>A</a:t>
            </a:r>
            <a:r>
              <a:rPr lang="ja-JP" altLang="en-US" sz="1200"/>
              <a:t>とサーバ</a:t>
            </a:r>
            <a:r>
              <a:rPr lang="en-US" altLang="ja-JP" sz="1200" dirty="0"/>
              <a:t>B</a:t>
            </a:r>
            <a:r>
              <a:rPr lang="ja-JP" altLang="en-US" sz="1200"/>
              <a:t>に同じライセンスファイルを登録可能です。</a:t>
            </a:r>
            <a:endParaRPr lang="en-US" altLang="ja-JP" sz="1200"/>
          </a:p>
          <a:p>
            <a:endParaRPr kumimoji="1" lang="ja-JP" altLang="en-US" sz="1200" dirty="0"/>
          </a:p>
        </p:txBody>
      </p:sp>
      <p:sp>
        <p:nvSpPr>
          <p:cNvPr id="13" name="テキスト ボックス 12"/>
          <p:cNvSpPr txBox="1"/>
          <p:nvPr/>
        </p:nvSpPr>
        <p:spPr>
          <a:xfrm>
            <a:off x="611560" y="2171605"/>
            <a:ext cx="7524836" cy="338554"/>
          </a:xfrm>
          <a:prstGeom prst="rect">
            <a:avLst/>
          </a:prstGeom>
          <a:noFill/>
        </p:spPr>
        <p:txBody>
          <a:bodyPr wrap="square" rtlCol="0">
            <a:spAutoFit/>
          </a:bodyPr>
          <a:lstStyle/>
          <a:p>
            <a:pPr marL="285750" indent="-285750">
              <a:buClr>
                <a:schemeClr val="accent1"/>
              </a:buClr>
              <a:buFont typeface="Wingdings" panose="05000000000000000000" pitchFamily="2" charset="2"/>
              <a:buChar char="n"/>
            </a:pPr>
            <a:r>
              <a:rPr kumimoji="1" lang="ja-JP" altLang="en-US" sz="1600" dirty="0"/>
              <a:t>移行時はライセンスファイルの再登録が必要です　</a:t>
            </a:r>
            <a:r>
              <a:rPr lang="ja-JP" altLang="en-US" sz="1600" dirty="0"/>
              <a:t> </a:t>
            </a:r>
            <a:endParaRPr kumimoji="1" lang="en-US" altLang="ja-JP" sz="1600" dirty="0"/>
          </a:p>
        </p:txBody>
      </p:sp>
      <p:sp>
        <p:nvSpPr>
          <p:cNvPr id="14" name="テキスト ボックス 13"/>
          <p:cNvSpPr txBox="1"/>
          <p:nvPr/>
        </p:nvSpPr>
        <p:spPr>
          <a:xfrm>
            <a:off x="612839" y="2990587"/>
            <a:ext cx="7603558" cy="338554"/>
          </a:xfrm>
          <a:prstGeom prst="rect">
            <a:avLst/>
          </a:prstGeom>
          <a:noFill/>
        </p:spPr>
        <p:txBody>
          <a:bodyPr wrap="square" lIns="91440" tIns="45720" rIns="91440" bIns="45720" rtlCol="0" anchor="t">
            <a:spAutoFit/>
          </a:bodyPr>
          <a:lstStyle/>
          <a:p>
            <a:pPr marL="285750" indent="-285750">
              <a:buClr>
                <a:schemeClr val="accent1"/>
              </a:buClr>
              <a:buFont typeface="Wingdings" panose="05000000000000000000" pitchFamily="2" charset="2"/>
              <a:buChar char="n"/>
            </a:pPr>
            <a:r>
              <a:rPr lang="ja-JP" altLang="en-US" sz="1600" dirty="0"/>
              <a:t>パートナー様向けのデモ用製品については</a:t>
            </a:r>
            <a:r>
              <a:rPr kumimoji="1" lang="ja-JP" altLang="en-US" sz="1600" dirty="0"/>
              <a:t>ライセンス登録は不要です</a:t>
            </a:r>
            <a:endParaRPr lang="ja-JP" altLang="en-US" sz="1600" dirty="0"/>
          </a:p>
        </p:txBody>
      </p:sp>
      <p:sp>
        <p:nvSpPr>
          <p:cNvPr id="15" name="テキスト ボックス 14"/>
          <p:cNvSpPr txBox="1"/>
          <p:nvPr/>
        </p:nvSpPr>
        <p:spPr>
          <a:xfrm>
            <a:off x="915972" y="2432588"/>
            <a:ext cx="7416824" cy="461665"/>
          </a:xfrm>
          <a:prstGeom prst="rect">
            <a:avLst/>
          </a:prstGeom>
          <a:noFill/>
        </p:spPr>
        <p:txBody>
          <a:bodyPr wrap="square" lIns="91440" tIns="45720" rIns="91440" bIns="45720" rtlCol="0" anchor="t">
            <a:spAutoFit/>
          </a:bodyPr>
          <a:lstStyle/>
          <a:p>
            <a:r>
              <a:rPr lang="ja-JP" altLang="en-US" sz="1200"/>
              <a:t>・サーバリプレース等で新環境を構築した場合は新環境でライセンスファイルを登録してください。</a:t>
            </a:r>
            <a:endParaRPr lang="en-US" altLang="ja-JP" sz="1200"/>
          </a:p>
          <a:p>
            <a:r>
              <a:rPr kumimoji="1" lang="ja-JP" altLang="en-US" sz="1200" dirty="0"/>
              <a:t>・旧環境はその後利用しないか、参照などで利用する場合は登録画面よりライセンスの無効化を行います。</a:t>
            </a:r>
          </a:p>
        </p:txBody>
      </p:sp>
      <p:sp>
        <p:nvSpPr>
          <p:cNvPr id="11" name="テキスト ボックス 10">
            <a:extLst>
              <a:ext uri="{FF2B5EF4-FFF2-40B4-BE49-F238E27FC236}">
                <a16:creationId xmlns:a16="http://schemas.microsoft.com/office/drawing/2014/main" id="{58F3A1CA-18E7-4F30-A014-C27C44940AD4}"/>
              </a:ext>
            </a:extLst>
          </p:cNvPr>
          <p:cNvSpPr txBox="1"/>
          <p:nvPr/>
        </p:nvSpPr>
        <p:spPr>
          <a:xfrm>
            <a:off x="612839" y="3443736"/>
            <a:ext cx="7658294" cy="830997"/>
          </a:xfrm>
          <a:prstGeom prst="rect">
            <a:avLst/>
          </a:prstGeom>
          <a:noFill/>
        </p:spPr>
        <p:txBody>
          <a:bodyPr wrap="square" lIns="91440" tIns="45720" rIns="91440" bIns="45720" rtlCol="0" anchor="t">
            <a:spAutoFit/>
          </a:bodyPr>
          <a:lstStyle/>
          <a:p>
            <a:pPr marL="285750" indent="-285750">
              <a:buClr>
                <a:schemeClr val="accent1"/>
              </a:buClr>
              <a:buFont typeface="Wingdings" panose="05000000000000000000" pitchFamily="2" charset="2"/>
              <a:buChar char="n"/>
            </a:pPr>
            <a:r>
              <a:rPr lang="ja-JP" altLang="en-US" sz="1600" dirty="0"/>
              <a:t>ライセンス登録を行うと、マニュアル検索といい</a:t>
            </a:r>
            <a:r>
              <a:rPr lang="ja-JP" altLang="en-US" sz="1600" dirty="0" err="1"/>
              <a:t>ね</a:t>
            </a:r>
            <a:r>
              <a:rPr lang="ja-JP" altLang="en-US" sz="1600" dirty="0"/>
              <a:t>機能、製品要望機能が有効になります。</a:t>
            </a:r>
            <a:endParaRPr lang="en-US" altLang="ja-JP" sz="1600" dirty="0"/>
          </a:p>
          <a:p>
            <a:pPr>
              <a:buClr>
                <a:schemeClr val="accent1"/>
              </a:buClr>
            </a:pPr>
            <a:r>
              <a:rPr lang="ja-JP" altLang="en-US" sz="1600" dirty="0"/>
              <a:t>　 </a:t>
            </a:r>
            <a:r>
              <a:rPr lang="ja-JP" altLang="en-US" sz="1200" dirty="0"/>
              <a:t>・マニュアル検索は設定で無効にすることも可能です</a:t>
            </a:r>
          </a:p>
        </p:txBody>
      </p:sp>
    </p:spTree>
    <p:extLst>
      <p:ext uri="{BB962C8B-B14F-4D97-AF65-F5344CB8AC3E}">
        <p14:creationId xmlns:p14="http://schemas.microsoft.com/office/powerpoint/2010/main" val="320785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45</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latin typeface="+mn-ea"/>
                <a:ea typeface="+mn-ea"/>
              </a:rPr>
              <a:t>SuperStream-NX </a:t>
            </a:r>
            <a:r>
              <a:rPr lang="ja-JP" altLang="en-US" sz="2000" dirty="0">
                <a:latin typeface="+mn-ea"/>
                <a:ea typeface="+mn-ea"/>
              </a:rPr>
              <a:t>共通</a:t>
            </a:r>
            <a:r>
              <a:rPr lang="en-US" altLang="ja-JP" dirty="0">
                <a:solidFill>
                  <a:prstClr val="white"/>
                </a:solidFill>
              </a:rPr>
              <a:t/>
            </a:r>
            <a:br>
              <a:rPr lang="en-US" altLang="ja-JP" dirty="0">
                <a:solidFill>
                  <a:prstClr val="white"/>
                </a:solidFill>
              </a:rPr>
            </a:br>
            <a:r>
              <a:rPr lang="en-US" altLang="ja-JP" sz="1800" dirty="0">
                <a:latin typeface="+mn-ea"/>
                <a:ea typeface="+mn-ea"/>
              </a:rPr>
              <a:t>2.</a:t>
            </a:r>
            <a:r>
              <a:rPr lang="ja-JP" altLang="en-US" sz="1800" dirty="0">
                <a:latin typeface="+mn-ea"/>
                <a:ea typeface="+mn-ea"/>
              </a:rPr>
              <a:t> インストール時のダウンロード時間改善</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7" name="テキスト プレースホルダー 2"/>
          <p:cNvSpPr txBox="1">
            <a:spLocks/>
          </p:cNvSpPr>
          <p:nvPr/>
        </p:nvSpPr>
        <p:spPr>
          <a:xfrm>
            <a:off x="287524" y="915566"/>
            <a:ext cx="7848872" cy="197783"/>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a:latin typeface="メイリオ"/>
                <a:ea typeface="メイリオ"/>
              </a:rPr>
              <a:t>○クライアントインストール時のダウンロード時間を短縮しました</a:t>
            </a:r>
            <a:endParaRPr lang="en-US" altLang="ja-JP" sz="1400">
              <a:latin typeface="メイリオ"/>
              <a:ea typeface="メイリオ"/>
            </a:endParaRPr>
          </a:p>
        </p:txBody>
      </p:sp>
      <p:graphicFrame>
        <p:nvGraphicFramePr>
          <p:cNvPr id="8" name="表 7"/>
          <p:cNvGraphicFramePr>
            <a:graphicFrameLocks noGrp="1"/>
          </p:cNvGraphicFramePr>
          <p:nvPr/>
        </p:nvGraphicFramePr>
        <p:xfrm>
          <a:off x="3072847" y="1292086"/>
          <a:ext cx="5519677" cy="2857180"/>
        </p:xfrm>
        <a:graphic>
          <a:graphicData uri="http://schemas.openxmlformats.org/drawingml/2006/table">
            <a:tbl>
              <a:tblPr firstRow="1" bandRow="1">
                <a:tableStyleId>{21E4AEA4-8DFA-4A89-87EB-49C32662AFE0}</a:tableStyleId>
              </a:tblPr>
              <a:tblGrid>
                <a:gridCol w="1499149">
                  <a:extLst>
                    <a:ext uri="{9D8B030D-6E8A-4147-A177-3AD203B41FA5}">
                      <a16:colId xmlns:a16="http://schemas.microsoft.com/office/drawing/2014/main" val="417236970"/>
                    </a:ext>
                  </a:extLst>
                </a:gridCol>
                <a:gridCol w="596347">
                  <a:extLst>
                    <a:ext uri="{9D8B030D-6E8A-4147-A177-3AD203B41FA5}">
                      <a16:colId xmlns:a16="http://schemas.microsoft.com/office/drawing/2014/main" val="1350464880"/>
                    </a:ext>
                  </a:extLst>
                </a:gridCol>
                <a:gridCol w="584452">
                  <a:extLst>
                    <a:ext uri="{9D8B030D-6E8A-4147-A177-3AD203B41FA5}">
                      <a16:colId xmlns:a16="http://schemas.microsoft.com/office/drawing/2014/main" val="1830149034"/>
                    </a:ext>
                  </a:extLst>
                </a:gridCol>
                <a:gridCol w="1023714">
                  <a:extLst>
                    <a:ext uri="{9D8B030D-6E8A-4147-A177-3AD203B41FA5}">
                      <a16:colId xmlns:a16="http://schemas.microsoft.com/office/drawing/2014/main" val="3911550176"/>
                    </a:ext>
                  </a:extLst>
                </a:gridCol>
                <a:gridCol w="1043226">
                  <a:extLst>
                    <a:ext uri="{9D8B030D-6E8A-4147-A177-3AD203B41FA5}">
                      <a16:colId xmlns:a16="http://schemas.microsoft.com/office/drawing/2014/main" val="646284196"/>
                    </a:ext>
                  </a:extLst>
                </a:gridCol>
                <a:gridCol w="772789">
                  <a:extLst>
                    <a:ext uri="{9D8B030D-6E8A-4147-A177-3AD203B41FA5}">
                      <a16:colId xmlns:a16="http://schemas.microsoft.com/office/drawing/2014/main" val="1066001132"/>
                    </a:ext>
                  </a:extLst>
                </a:gridCol>
              </a:tblGrid>
              <a:tr h="454207">
                <a:tc>
                  <a:txBody>
                    <a:bodyPr/>
                    <a:lstStyle/>
                    <a:p>
                      <a:r>
                        <a:rPr kumimoji="1" lang="ja-JP" altLang="en-US" sz="1400" b="1" dirty="0">
                          <a:latin typeface="+mn-ea"/>
                          <a:ea typeface="+mn-ea"/>
                        </a:rPr>
                        <a:t>プロダクト</a:t>
                      </a:r>
                    </a:p>
                  </a:txBody>
                  <a:tcPr marL="68580" marR="68580" marT="34290" marB="34290" anchor="ctr"/>
                </a:tc>
                <a:tc>
                  <a:txBody>
                    <a:bodyPr/>
                    <a:lstStyle/>
                    <a:p>
                      <a:pPr lvl="0">
                        <a:buNone/>
                      </a:pPr>
                      <a:endParaRPr kumimoji="1" lang="ja-JP" altLang="en-US" sz="1400" b="1" dirty="0">
                        <a:latin typeface="+mn-ea"/>
                        <a:ea typeface="+mn-ea"/>
                      </a:endParaRPr>
                    </a:p>
                  </a:txBody>
                  <a:tcPr marL="68580" marR="68580" marT="34290" marB="34290"/>
                </a:tc>
                <a:tc>
                  <a:txBody>
                    <a:bodyPr/>
                    <a:lstStyle/>
                    <a:p>
                      <a:r>
                        <a:rPr kumimoji="1" lang="ja-JP" altLang="en-US" sz="1400" b="1" dirty="0">
                          <a:latin typeface="+mn-ea"/>
                          <a:ea typeface="+mn-ea"/>
                        </a:rPr>
                        <a:t>回線</a:t>
                      </a:r>
                      <a:endParaRPr kumimoji="1" lang="en-US" altLang="ja-JP" sz="1400" b="1" dirty="0">
                        <a:latin typeface="+mn-ea"/>
                        <a:ea typeface="+mn-ea"/>
                      </a:endParaRPr>
                    </a:p>
                    <a:p>
                      <a:r>
                        <a:rPr kumimoji="1" lang="ja-JP" altLang="en-US" sz="1400" b="1" dirty="0">
                          <a:latin typeface="+mn-ea"/>
                          <a:ea typeface="+mn-ea"/>
                        </a:rPr>
                        <a:t>速度</a:t>
                      </a:r>
                    </a:p>
                  </a:txBody>
                  <a:tcPr marL="68580" marR="68580" marT="34290" marB="34290" anchor="ctr"/>
                </a:tc>
                <a:tc>
                  <a:txBody>
                    <a:bodyPr/>
                    <a:lstStyle/>
                    <a:p>
                      <a:pPr algn="ctr"/>
                      <a:r>
                        <a:rPr kumimoji="1" lang="ja-JP" altLang="en-US" sz="1400" b="1" dirty="0">
                          <a:latin typeface="+mn-ea"/>
                          <a:ea typeface="+mn-ea"/>
                        </a:rPr>
                        <a:t>改善前</a:t>
                      </a:r>
                    </a:p>
                  </a:txBody>
                  <a:tcPr marL="68580" marR="68580" marT="34290" marB="34290" anchor="ctr"/>
                </a:tc>
                <a:tc>
                  <a:txBody>
                    <a:bodyPr/>
                    <a:lstStyle/>
                    <a:p>
                      <a:pPr algn="ctr"/>
                      <a:r>
                        <a:rPr kumimoji="1" lang="ja-JP" altLang="en-US" sz="1400" b="1" dirty="0">
                          <a:latin typeface="+mn-ea"/>
                          <a:ea typeface="+mn-ea"/>
                        </a:rPr>
                        <a:t>改善後</a:t>
                      </a:r>
                    </a:p>
                  </a:txBody>
                  <a:tcPr marL="68580" marR="68580" marT="34290" marB="34290" anchor="ctr"/>
                </a:tc>
                <a:tc>
                  <a:txBody>
                    <a:bodyPr/>
                    <a:lstStyle/>
                    <a:p>
                      <a:pPr algn="ctr"/>
                      <a:r>
                        <a:rPr kumimoji="1" lang="ja-JP" altLang="en-US" sz="1400" b="1">
                          <a:latin typeface="+mn-ea"/>
                          <a:ea typeface="+mn-ea"/>
                        </a:rPr>
                        <a:t>短縮</a:t>
                      </a:r>
                      <a:r>
                        <a:rPr lang="ja-JP" altLang="en-US" sz="1400" b="1">
                          <a:latin typeface="+mn-ea"/>
                          <a:ea typeface="+mn-ea"/>
                        </a:rPr>
                        <a:t>率</a:t>
                      </a:r>
                      <a:endParaRPr kumimoji="1" lang="ja-JP" altLang="en-US" sz="1400" b="1">
                        <a:latin typeface="+mn-ea"/>
                        <a:ea typeface="+mn-ea"/>
                      </a:endParaRPr>
                    </a:p>
                  </a:txBody>
                  <a:tcPr marL="68580" marR="68580" marT="34290" marB="34290" anchor="ctr"/>
                </a:tc>
                <a:extLst>
                  <a:ext uri="{0D108BD9-81ED-4DB2-BD59-A6C34878D82A}">
                    <a16:rowId xmlns:a16="http://schemas.microsoft.com/office/drawing/2014/main" val="4134809908"/>
                  </a:ext>
                </a:extLst>
              </a:tr>
              <a:tr h="295235">
                <a:tc rowSpan="4">
                  <a:txBody>
                    <a:bodyPr/>
                    <a:lstStyle/>
                    <a:p>
                      <a:r>
                        <a:rPr kumimoji="1" lang="ja-JP" altLang="en-US" sz="1400" b="1" dirty="0">
                          <a:solidFill>
                            <a:schemeClr val="bg1"/>
                          </a:solidFill>
                          <a:latin typeface="+mn-ea"/>
                          <a:ea typeface="+mn-ea"/>
                        </a:rPr>
                        <a:t>会計・固定資産</a:t>
                      </a:r>
                    </a:p>
                  </a:txBody>
                  <a:tcPr marL="68580" marR="68580" marT="34290" marB="34290" anchor="ctr">
                    <a:solidFill>
                      <a:schemeClr val="accent2"/>
                    </a:solidFill>
                  </a:tcPr>
                </a:tc>
                <a:tc>
                  <a:txBody>
                    <a:bodyPr/>
                    <a:lstStyle/>
                    <a:p>
                      <a:pPr lvl="0">
                        <a:buNone/>
                      </a:pPr>
                      <a:r>
                        <a:rPr lang="en-US" altLang="ja-JP" sz="1400" b="1" dirty="0" err="1">
                          <a:solidFill>
                            <a:schemeClr val="bg1"/>
                          </a:solidFill>
                          <a:latin typeface="+mn-ea"/>
                          <a:ea typeface="+mn-ea"/>
                        </a:rPr>
                        <a:t>新規</a:t>
                      </a:r>
                      <a:endParaRPr kumimoji="1" lang="en-US" altLang="ja-JP" sz="1400" b="1" dirty="0" err="1">
                        <a:solidFill>
                          <a:schemeClr val="bg1"/>
                        </a:solidFill>
                        <a:latin typeface="+mn-ea"/>
                        <a:ea typeface="+mn-ea"/>
                      </a:endParaRPr>
                    </a:p>
                  </a:txBody>
                  <a:tcPr marL="68580" marR="68580" marT="34290" marB="34290">
                    <a:solidFill>
                      <a:schemeClr val="accent2"/>
                    </a:solidFill>
                  </a:tcPr>
                </a:tc>
                <a:tc>
                  <a:txBody>
                    <a:bodyPr/>
                    <a:lstStyle/>
                    <a:p>
                      <a:r>
                        <a:rPr kumimoji="1" lang="en-US" altLang="ja-JP" sz="1400" b="1" dirty="0">
                          <a:solidFill>
                            <a:schemeClr val="bg1"/>
                          </a:solidFill>
                          <a:latin typeface="+mn-ea"/>
                          <a:ea typeface="+mn-ea"/>
                        </a:rPr>
                        <a:t>30M</a:t>
                      </a:r>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r>
                        <a:rPr lang="en-US" altLang="ja-JP" sz="1400" b="0" dirty="0">
                          <a:latin typeface="+mn-ea"/>
                          <a:ea typeface="+mn-ea"/>
                        </a:rPr>
                        <a:t>2分51秒</a:t>
                      </a:r>
                      <a:endParaRPr kumimoji="1" lang="en-US" altLang="ja-JP" sz="1400" b="0" dirty="0">
                        <a:latin typeface="+mn-ea"/>
                        <a:ea typeface="+mn-ea"/>
                      </a:endParaRPr>
                    </a:p>
                  </a:txBody>
                  <a:tcPr marL="68580" marR="68580" marT="34290" marB="34290" anchor="ctr"/>
                </a:tc>
                <a:tc>
                  <a:txBody>
                    <a:bodyPr/>
                    <a:lstStyle/>
                    <a:p>
                      <a:r>
                        <a:rPr lang="en-US" altLang="ja-JP" sz="1400" b="0" dirty="0">
                          <a:latin typeface="+mn-ea"/>
                          <a:ea typeface="+mn-ea"/>
                        </a:rPr>
                        <a:t>1分53秒</a:t>
                      </a:r>
                      <a:endParaRPr kumimoji="1" lang="en-US" altLang="ja-JP" sz="1400" b="0" dirty="0">
                        <a:latin typeface="+mn-ea"/>
                        <a:ea typeface="+mn-ea"/>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a:solidFill>
                            <a:srgbClr val="FF0000"/>
                          </a:solidFill>
                          <a:latin typeface="+mn-ea"/>
                          <a:ea typeface="+mn-ea"/>
                        </a:rPr>
                        <a:t>33.9％</a:t>
                      </a:r>
                      <a:endParaRPr kumimoji="1" lang="ja-JP" altLang="en-US" sz="1400" b="0" dirty="0">
                        <a:solidFill>
                          <a:srgbClr val="FF0000"/>
                        </a:solidFill>
                        <a:latin typeface="+mn-ea"/>
                        <a:ea typeface="+mn-ea"/>
                      </a:endParaRPr>
                    </a:p>
                  </a:txBody>
                  <a:tcPr marL="68580" marR="68580" marT="34290" marB="34290" anchor="ctr"/>
                </a:tc>
                <a:extLst>
                  <a:ext uri="{0D108BD9-81ED-4DB2-BD59-A6C34878D82A}">
                    <a16:rowId xmlns:a16="http://schemas.microsoft.com/office/drawing/2014/main" val="3423435309"/>
                  </a:ext>
                </a:extLst>
              </a:tr>
              <a:tr h="295235">
                <a:tc vMerge="1">
                  <a:txBody>
                    <a:bodyPr/>
                    <a:lstStyle/>
                    <a:p>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pPr lvl="0">
                        <a:buNone/>
                      </a:pPr>
                      <a:r>
                        <a:rPr lang="ja-JP" altLang="en-US" sz="1400" b="1" i="0" u="none" strike="noStrike" noProof="0">
                          <a:solidFill>
                            <a:schemeClr val="bg1"/>
                          </a:solidFill>
                          <a:latin typeface="Meiryo"/>
                        </a:rPr>
                        <a:t>新規</a:t>
                      </a:r>
                      <a:endParaRPr kumimoji="1" lang="ja-JP"/>
                    </a:p>
                  </a:txBody>
                  <a:tcPr marL="68580" marR="68580" marT="34290" marB="34290">
                    <a:solidFill>
                      <a:schemeClr val="accent2"/>
                    </a:solidFill>
                  </a:tcPr>
                </a:tc>
                <a:tc>
                  <a:txBody>
                    <a:bodyPr/>
                    <a:lstStyle/>
                    <a:p>
                      <a:r>
                        <a:rPr lang="ja-JP" altLang="en-US" sz="1400" b="1" dirty="0">
                          <a:solidFill>
                            <a:schemeClr val="bg1"/>
                          </a:solidFill>
                          <a:latin typeface="+mn-ea"/>
                          <a:ea typeface="+mn-ea"/>
                        </a:rPr>
                        <a:t>10</a:t>
                      </a:r>
                      <a:r>
                        <a:rPr kumimoji="1" lang="en-US" altLang="ja-JP" sz="1400" b="1" dirty="0">
                          <a:solidFill>
                            <a:schemeClr val="bg1"/>
                          </a:solidFill>
                          <a:latin typeface="+mn-ea"/>
                          <a:ea typeface="+mn-ea"/>
                        </a:rPr>
                        <a:t>M</a:t>
                      </a:r>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r>
                        <a:rPr lang="ja-JP" altLang="en-US" sz="1400" b="0">
                          <a:latin typeface="+mn-ea"/>
                          <a:ea typeface="+mn-ea"/>
                        </a:rPr>
                        <a:t>7分35秒</a:t>
                      </a:r>
                      <a:endParaRPr kumimoji="1" lang="ja-JP" altLang="en-US" sz="1400" b="0" dirty="0">
                        <a:latin typeface="+mn-ea"/>
                        <a:ea typeface="+mn-ea"/>
                      </a:endParaRPr>
                    </a:p>
                  </a:txBody>
                  <a:tcPr marL="68580" marR="68580" marT="34290" marB="34290" anchor="ctr"/>
                </a:tc>
                <a:tc>
                  <a:txBody>
                    <a:bodyPr/>
                    <a:lstStyle/>
                    <a:p>
                      <a:r>
                        <a:rPr lang="en-US" altLang="ja-JP" sz="1400" b="0" dirty="0">
                          <a:solidFill>
                            <a:schemeClr val="tx1"/>
                          </a:solidFill>
                          <a:latin typeface="+mn-ea"/>
                          <a:ea typeface="+mn-ea"/>
                        </a:rPr>
                        <a:t>4分35秒</a:t>
                      </a:r>
                      <a:endParaRPr kumimoji="1" lang="en-US" altLang="ja-JP" sz="1400" b="0" dirty="0">
                        <a:solidFill>
                          <a:schemeClr val="tx1"/>
                        </a:solidFill>
                        <a:latin typeface="+mn-ea"/>
                        <a:ea typeface="+mn-ea"/>
                      </a:endParaRPr>
                    </a:p>
                  </a:txBody>
                  <a:tcPr marL="68580" marR="68580" marT="34290" marB="34290" anchor="ctr"/>
                </a:tc>
                <a:tc>
                  <a:txBody>
                    <a:bodyPr/>
                    <a:lstStyle/>
                    <a:p>
                      <a:r>
                        <a:rPr lang="en-US" altLang="ja-JP" sz="1400" b="0" dirty="0">
                          <a:solidFill>
                            <a:srgbClr val="FF0000"/>
                          </a:solidFill>
                          <a:latin typeface="+mn-ea"/>
                          <a:ea typeface="+mn-ea"/>
                        </a:rPr>
                        <a:t>39.5%</a:t>
                      </a:r>
                      <a:endParaRPr kumimoji="1" lang="en-US" altLang="ja-JP" sz="1400" b="0" dirty="0">
                        <a:solidFill>
                          <a:srgbClr val="FF0000"/>
                        </a:solidFill>
                        <a:latin typeface="+mn-ea"/>
                        <a:ea typeface="+mn-ea"/>
                      </a:endParaRPr>
                    </a:p>
                  </a:txBody>
                  <a:tcPr marL="68580" marR="68580" marT="34290" marB="34290" anchor="ctr"/>
                </a:tc>
                <a:extLst>
                  <a:ext uri="{0D108BD9-81ED-4DB2-BD59-A6C34878D82A}">
                    <a16:rowId xmlns:a16="http://schemas.microsoft.com/office/drawing/2014/main" val="2649053220"/>
                  </a:ext>
                </a:extLst>
              </a:tr>
              <a:tr h="295235">
                <a:tc vMerge="1">
                  <a:txBody>
                    <a:bodyPr/>
                    <a:lstStyle/>
                    <a:p>
                      <a:endParaRPr kumimoji="1" lang="ja-JP" altLang="en-US"/>
                    </a:p>
                  </a:txBody>
                  <a:tcPr/>
                </a:tc>
                <a:tc>
                  <a:txBody>
                    <a:bodyPr/>
                    <a:lstStyle/>
                    <a:p>
                      <a:pPr lvl="0">
                        <a:buNone/>
                      </a:pPr>
                      <a:r>
                        <a:rPr lang="en-US" altLang="ja-JP" sz="1400" b="1" dirty="0">
                          <a:solidFill>
                            <a:schemeClr val="bg1"/>
                          </a:solidFill>
                          <a:latin typeface="+mn-ea"/>
                          <a:ea typeface="+mn-ea"/>
                        </a:rPr>
                        <a:t>UP</a:t>
                      </a:r>
                      <a:endParaRPr kumimoji="1" lang="en-US" altLang="ja-JP" sz="1400" b="1" dirty="0">
                        <a:solidFill>
                          <a:schemeClr val="bg1"/>
                        </a:solidFill>
                        <a:latin typeface="+mn-ea"/>
                        <a:ea typeface="+mn-ea"/>
                      </a:endParaRPr>
                    </a:p>
                  </a:txBody>
                  <a:tcPr marL="68580" marR="68580" marT="34290" marB="34290">
                    <a:solidFill>
                      <a:schemeClr val="accent2"/>
                    </a:solidFill>
                  </a:tcPr>
                </a:tc>
                <a:tc>
                  <a:txBody>
                    <a:bodyPr/>
                    <a:lstStyle/>
                    <a:p>
                      <a:pPr lvl="0">
                        <a:buNone/>
                      </a:pPr>
                      <a:r>
                        <a:rPr lang="en-US" altLang="ja-JP" sz="1400" b="1" dirty="0">
                          <a:solidFill>
                            <a:schemeClr val="bg1"/>
                          </a:solidFill>
                          <a:latin typeface="+mn-ea"/>
                          <a:ea typeface="+mn-ea"/>
                        </a:rPr>
                        <a:t>30M</a:t>
                      </a:r>
                      <a:endParaRPr kumimoji="1" lang="ja-JP" altLang="en-US" sz="1400" b="1">
                        <a:solidFill>
                          <a:schemeClr val="bg1"/>
                        </a:solidFill>
                        <a:latin typeface="+mn-ea"/>
                        <a:ea typeface="+mn-ea"/>
                      </a:endParaRPr>
                    </a:p>
                  </a:txBody>
                  <a:tcPr marL="68580" marR="68580" marT="34290" marB="34290">
                    <a:solidFill>
                      <a:schemeClr val="accent2"/>
                    </a:solidFill>
                  </a:tcPr>
                </a:tc>
                <a:tc>
                  <a:txBody>
                    <a:bodyPr/>
                    <a:lstStyle/>
                    <a:p>
                      <a:pPr lvl="0">
                        <a:buNone/>
                      </a:pPr>
                      <a:r>
                        <a:rPr lang="ja-JP" altLang="en-US" sz="1400" b="0">
                          <a:latin typeface="+mn-ea"/>
                          <a:ea typeface="+mn-ea"/>
                        </a:rPr>
                        <a:t>0分55秒</a:t>
                      </a:r>
                      <a:endParaRPr kumimoji="1" lang="ja-JP" altLang="en-US" sz="1400" b="0" dirty="0">
                        <a:latin typeface="+mn-ea"/>
                        <a:ea typeface="+mn-ea"/>
                      </a:endParaRPr>
                    </a:p>
                  </a:txBody>
                  <a:tcPr marL="68580" marR="68580" marT="34290" marB="34290"/>
                </a:tc>
                <a:tc>
                  <a:txBody>
                    <a:bodyPr/>
                    <a:lstStyle/>
                    <a:p>
                      <a:pPr lvl="0">
                        <a:buNone/>
                      </a:pPr>
                      <a:r>
                        <a:rPr lang="en-US" altLang="ja-JP" sz="1400" b="0" dirty="0">
                          <a:solidFill>
                            <a:schemeClr val="tx1"/>
                          </a:solidFill>
                          <a:latin typeface="+mn-ea"/>
                          <a:ea typeface="+mn-ea"/>
                        </a:rPr>
                        <a:t>0分40秒</a:t>
                      </a:r>
                      <a:endParaRPr kumimoji="1" lang="en-US" altLang="ja-JP" sz="1400" b="0" dirty="0">
                        <a:solidFill>
                          <a:schemeClr val="tx1"/>
                        </a:solidFill>
                        <a:latin typeface="+mn-ea"/>
                        <a:ea typeface="+mn-ea"/>
                      </a:endParaRPr>
                    </a:p>
                  </a:txBody>
                  <a:tcPr marL="68580" marR="68580" marT="34290" marB="34290"/>
                </a:tc>
                <a:tc>
                  <a:txBody>
                    <a:bodyPr/>
                    <a:lstStyle/>
                    <a:p>
                      <a:pPr lvl="0">
                        <a:buNone/>
                      </a:pPr>
                      <a:r>
                        <a:rPr lang="en-US" altLang="ja-JP" sz="1400" b="0" dirty="0">
                          <a:solidFill>
                            <a:srgbClr val="FF0000"/>
                          </a:solidFill>
                          <a:latin typeface="+mn-ea"/>
                          <a:ea typeface="+mn-ea"/>
                        </a:rPr>
                        <a:t>27.2%</a:t>
                      </a:r>
                      <a:endParaRPr kumimoji="1" lang="en-US" altLang="ja-JP" sz="1400" b="0" dirty="0">
                        <a:solidFill>
                          <a:srgbClr val="FF0000"/>
                        </a:solidFill>
                        <a:latin typeface="+mn-ea"/>
                        <a:ea typeface="+mn-ea"/>
                      </a:endParaRPr>
                    </a:p>
                  </a:txBody>
                  <a:tcPr marL="68580" marR="68580" marT="34290" marB="34290"/>
                </a:tc>
                <a:extLst>
                  <a:ext uri="{0D108BD9-81ED-4DB2-BD59-A6C34878D82A}">
                    <a16:rowId xmlns:a16="http://schemas.microsoft.com/office/drawing/2014/main" val="1718526588"/>
                  </a:ext>
                </a:extLst>
              </a:tr>
              <a:tr h="295235">
                <a:tc vMerge="1">
                  <a:txBody>
                    <a:bodyPr/>
                    <a:lstStyle/>
                    <a:p>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pPr lvl="0">
                        <a:buNone/>
                      </a:pPr>
                      <a:r>
                        <a:rPr lang="en-US" sz="1400" b="1" i="0" u="none" strike="noStrike" noProof="0" dirty="0">
                          <a:solidFill>
                            <a:schemeClr val="bg1"/>
                          </a:solidFill>
                          <a:latin typeface="Meiryo"/>
                        </a:rPr>
                        <a:t>UP</a:t>
                      </a:r>
                      <a:endParaRPr kumimoji="1" lang="ja-JP" dirty="0"/>
                    </a:p>
                  </a:txBody>
                  <a:tcPr marL="68580" marR="68580" marT="34290" marB="34290">
                    <a:solidFill>
                      <a:schemeClr val="accent2"/>
                    </a:solidFill>
                  </a:tcPr>
                </a:tc>
                <a:tc>
                  <a:txBody>
                    <a:bodyPr/>
                    <a:lstStyle/>
                    <a:p>
                      <a:pPr lvl="0">
                        <a:buNone/>
                      </a:pPr>
                      <a:r>
                        <a:rPr lang="ja-JP" altLang="en-US" sz="1400" b="1" dirty="0">
                          <a:solidFill>
                            <a:schemeClr val="bg1"/>
                          </a:solidFill>
                          <a:latin typeface="+mn-ea"/>
                          <a:ea typeface="+mn-ea"/>
                        </a:rPr>
                        <a:t>10</a:t>
                      </a:r>
                      <a:r>
                        <a:rPr lang="en-US" altLang="ja-JP" sz="1400" b="1" dirty="0">
                          <a:solidFill>
                            <a:schemeClr val="bg1"/>
                          </a:solidFill>
                          <a:latin typeface="+mn-ea"/>
                          <a:ea typeface="+mn-ea"/>
                        </a:rPr>
                        <a:t>M</a:t>
                      </a:r>
                      <a:endParaRPr kumimoji="1" lang="ja-JP" altLang="en-US" sz="1400" b="1">
                        <a:solidFill>
                          <a:schemeClr val="bg1"/>
                        </a:solidFill>
                        <a:latin typeface="+mn-ea"/>
                        <a:ea typeface="+mn-ea"/>
                      </a:endParaRPr>
                    </a:p>
                  </a:txBody>
                  <a:tcPr marL="68580" marR="68580" marT="34290" marB="34290" anchor="ctr">
                    <a:solidFill>
                      <a:schemeClr val="accent2"/>
                    </a:solidFill>
                  </a:tcPr>
                </a:tc>
                <a:tc>
                  <a:txBody>
                    <a:bodyPr/>
                    <a:lstStyle/>
                    <a:p>
                      <a:r>
                        <a:rPr lang="ja-JP" altLang="en-US" sz="1400" b="0">
                          <a:latin typeface="+mn-ea"/>
                          <a:ea typeface="+mn-ea"/>
                        </a:rPr>
                        <a:t>2分05秒</a:t>
                      </a:r>
                      <a:endParaRPr kumimoji="1" lang="ja-JP" altLang="en-US" sz="1400" b="0" dirty="0">
                        <a:latin typeface="+mn-ea"/>
                        <a:ea typeface="+mn-ea"/>
                      </a:endParaRPr>
                    </a:p>
                  </a:txBody>
                  <a:tcPr marL="68580" marR="68580" marT="34290" marB="34290" anchor="ctr"/>
                </a:tc>
                <a:tc>
                  <a:txBody>
                    <a:bodyPr/>
                    <a:lstStyle/>
                    <a:p>
                      <a:r>
                        <a:rPr lang="en-US" altLang="ja-JP" sz="1400" b="0" dirty="0">
                          <a:solidFill>
                            <a:schemeClr val="tx1"/>
                          </a:solidFill>
                          <a:latin typeface="+mn-ea"/>
                          <a:ea typeface="+mn-ea"/>
                        </a:rPr>
                        <a:t>1分42秒</a:t>
                      </a:r>
                      <a:endParaRPr kumimoji="1" lang="en-US" altLang="ja-JP" sz="1400" b="0" dirty="0">
                        <a:solidFill>
                          <a:schemeClr val="tx1"/>
                        </a:solidFill>
                        <a:latin typeface="+mn-ea"/>
                        <a:ea typeface="+mn-ea"/>
                      </a:endParaRPr>
                    </a:p>
                  </a:txBody>
                  <a:tcPr marL="68580" marR="68580" marT="34290" marB="34290" anchor="ctr"/>
                </a:tc>
                <a:tc>
                  <a:txBody>
                    <a:bodyPr/>
                    <a:lstStyle/>
                    <a:p>
                      <a:r>
                        <a:rPr lang="en-US" altLang="ja-JP" sz="1400" b="0" dirty="0">
                          <a:solidFill>
                            <a:srgbClr val="FF0000"/>
                          </a:solidFill>
                          <a:latin typeface="+mn-ea"/>
                          <a:ea typeface="+mn-ea"/>
                        </a:rPr>
                        <a:t>18.4%</a:t>
                      </a:r>
                    </a:p>
                  </a:txBody>
                  <a:tcPr marL="68580" marR="68580" marT="34290" marB="34290" anchor="ctr"/>
                </a:tc>
                <a:extLst>
                  <a:ext uri="{0D108BD9-81ED-4DB2-BD59-A6C34878D82A}">
                    <a16:rowId xmlns:a16="http://schemas.microsoft.com/office/drawing/2014/main" val="4073166391"/>
                  </a:ext>
                </a:extLst>
              </a:tr>
              <a:tr h="295235">
                <a:tc rowSpan="4">
                  <a:txBody>
                    <a:bodyPr/>
                    <a:lstStyle/>
                    <a:p>
                      <a:r>
                        <a:rPr kumimoji="1" lang="ja-JP" altLang="en-US" sz="1400" b="1" dirty="0">
                          <a:solidFill>
                            <a:schemeClr val="bg1"/>
                          </a:solidFill>
                          <a:latin typeface="+mn-ea"/>
                          <a:ea typeface="+mn-ea"/>
                        </a:rPr>
                        <a:t>人事・給与</a:t>
                      </a:r>
                    </a:p>
                  </a:txBody>
                  <a:tcPr marL="68580" marR="68580" marT="34290" marB="34290" anchor="ctr">
                    <a:solidFill>
                      <a:schemeClr val="accent2"/>
                    </a:solidFill>
                  </a:tcPr>
                </a:tc>
                <a:tc>
                  <a:txBody>
                    <a:bodyPr/>
                    <a:lstStyle/>
                    <a:p>
                      <a:pPr lvl="0">
                        <a:buNone/>
                      </a:pPr>
                      <a:r>
                        <a:rPr lang="ja-JP" altLang="en-US" sz="1400" b="1" i="0" u="none" strike="noStrike" noProof="0">
                          <a:solidFill>
                            <a:schemeClr val="bg1"/>
                          </a:solidFill>
                          <a:latin typeface="Meiryo"/>
                        </a:rPr>
                        <a:t>新規</a:t>
                      </a:r>
                      <a:endParaRPr kumimoji="1" lang="ja-JP"/>
                    </a:p>
                  </a:txBody>
                  <a:tcPr marL="68580" marR="68580" marT="34290" marB="34290">
                    <a:solidFill>
                      <a:schemeClr val="accent2"/>
                    </a:solidFill>
                  </a:tcPr>
                </a:tc>
                <a:tc>
                  <a:txBody>
                    <a:bodyPr/>
                    <a:lstStyle/>
                    <a:p>
                      <a:r>
                        <a:rPr kumimoji="1" lang="en-US" altLang="ja-JP" sz="1400" b="1" dirty="0">
                          <a:solidFill>
                            <a:schemeClr val="bg1"/>
                          </a:solidFill>
                          <a:latin typeface="+mn-ea"/>
                          <a:ea typeface="+mn-ea"/>
                        </a:rPr>
                        <a:t>30M</a:t>
                      </a:r>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r>
                        <a:rPr lang="ja-JP" altLang="en-US" sz="1400" b="0">
                          <a:latin typeface="+mn-ea"/>
                          <a:ea typeface="+mn-ea"/>
                        </a:rPr>
                        <a:t>2分58秒</a:t>
                      </a:r>
                      <a:endParaRPr kumimoji="1" lang="ja-JP" altLang="en-US" sz="1400" b="0" dirty="0">
                        <a:latin typeface="+mn-ea"/>
                        <a:ea typeface="+mn-ea"/>
                      </a:endParaRPr>
                    </a:p>
                  </a:txBody>
                  <a:tcPr marL="68580" marR="68580" marT="34290" marB="34290" anchor="ctr"/>
                </a:tc>
                <a:tc>
                  <a:txBody>
                    <a:bodyPr/>
                    <a:lstStyle/>
                    <a:p>
                      <a:r>
                        <a:rPr lang="ja-JP" altLang="en-US" sz="1400" b="0">
                          <a:latin typeface="+mn-ea"/>
                          <a:ea typeface="+mn-ea"/>
                        </a:rPr>
                        <a:t>2分04秒</a:t>
                      </a:r>
                      <a:endParaRPr kumimoji="1" lang="ja-JP" altLang="en-US" sz="1400" b="0" dirty="0">
                        <a:latin typeface="+mn-ea"/>
                        <a:ea typeface="+mn-ea"/>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a:solidFill>
                            <a:srgbClr val="FF0000"/>
                          </a:solidFill>
                          <a:latin typeface="+mn-ea"/>
                          <a:ea typeface="+mn-ea"/>
                        </a:rPr>
                        <a:t>30.3％</a:t>
                      </a:r>
                      <a:endParaRPr kumimoji="1" lang="ja-JP" altLang="en-US" sz="1400" b="0" dirty="0">
                        <a:solidFill>
                          <a:srgbClr val="FF0000"/>
                        </a:solidFill>
                        <a:latin typeface="+mn-ea"/>
                        <a:ea typeface="+mn-ea"/>
                      </a:endParaRPr>
                    </a:p>
                  </a:txBody>
                  <a:tcPr marL="68580" marR="68580" marT="34290" marB="34290" anchor="ctr"/>
                </a:tc>
                <a:extLst>
                  <a:ext uri="{0D108BD9-81ED-4DB2-BD59-A6C34878D82A}">
                    <a16:rowId xmlns:a16="http://schemas.microsoft.com/office/drawing/2014/main" val="1621796765"/>
                  </a:ext>
                </a:extLst>
              </a:tr>
              <a:tr h="295235">
                <a:tc vMerge="1">
                  <a:txBody>
                    <a:bodyPr/>
                    <a:lstStyle/>
                    <a:p>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pPr lvl="0">
                        <a:buNone/>
                      </a:pPr>
                      <a:r>
                        <a:rPr lang="ja-JP" altLang="en-US" sz="1400" b="1" i="0" u="none" strike="noStrike" noProof="0">
                          <a:solidFill>
                            <a:schemeClr val="bg1"/>
                          </a:solidFill>
                          <a:latin typeface="Meiryo"/>
                        </a:rPr>
                        <a:t>新規</a:t>
                      </a:r>
                      <a:endParaRPr kumimoji="1" lang="ja-JP"/>
                    </a:p>
                  </a:txBody>
                  <a:tcPr marL="68580" marR="68580" marT="34290" marB="34290">
                    <a:solidFill>
                      <a:schemeClr val="accent2"/>
                    </a:solidFill>
                  </a:tcPr>
                </a:tc>
                <a:tc>
                  <a:txBody>
                    <a:bodyPr/>
                    <a:lstStyle/>
                    <a:p>
                      <a:r>
                        <a:rPr lang="ja-JP" altLang="en-US" sz="1400" b="1" dirty="0">
                          <a:solidFill>
                            <a:schemeClr val="bg1"/>
                          </a:solidFill>
                          <a:latin typeface="+mn-ea"/>
                          <a:ea typeface="+mn-ea"/>
                        </a:rPr>
                        <a:t>10</a:t>
                      </a:r>
                      <a:r>
                        <a:rPr kumimoji="1" lang="en-US" altLang="ja-JP" sz="1400" b="1" dirty="0">
                          <a:solidFill>
                            <a:schemeClr val="bg1"/>
                          </a:solidFill>
                          <a:latin typeface="+mn-ea"/>
                          <a:ea typeface="+mn-ea"/>
                        </a:rPr>
                        <a:t>M</a:t>
                      </a:r>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r>
                        <a:rPr lang="ja-JP" altLang="en-US" sz="1400" b="0">
                          <a:latin typeface="+mn-ea"/>
                          <a:ea typeface="+mn-ea"/>
                        </a:rPr>
                        <a:t>7分30秒</a:t>
                      </a:r>
                      <a:endParaRPr kumimoji="1" lang="ja-JP" altLang="en-US" sz="1400" b="0" dirty="0">
                        <a:latin typeface="+mn-ea"/>
                        <a:ea typeface="+mn-ea"/>
                      </a:endParaRPr>
                    </a:p>
                  </a:txBody>
                  <a:tcPr marL="68580" marR="68580" marT="34290" marB="34290" anchor="ctr"/>
                </a:tc>
                <a:tc>
                  <a:txBody>
                    <a:bodyPr/>
                    <a:lstStyle/>
                    <a:p>
                      <a:pPr marL="0" marR="0" lvl="0" indent="0" algn="l" defTabSz="914400">
                        <a:lnSpc>
                          <a:spcPct val="100000"/>
                        </a:lnSpc>
                        <a:spcBef>
                          <a:spcPts val="0"/>
                        </a:spcBef>
                        <a:spcAft>
                          <a:spcPts val="0"/>
                        </a:spcAft>
                        <a:buNone/>
                        <a:tabLst/>
                        <a:defRPr/>
                      </a:pPr>
                      <a:r>
                        <a:rPr lang="en-US" sz="1400" b="0" i="0" u="none" strike="noStrike" noProof="0" dirty="0">
                          <a:solidFill>
                            <a:schemeClr val="tx1"/>
                          </a:solidFill>
                          <a:latin typeface="Meiryo"/>
                        </a:rPr>
                        <a:t>4分47秒</a:t>
                      </a:r>
                      <a:endParaRPr kumimoji="1" lang="ja-JP" altLang="en-US" dirty="0"/>
                    </a:p>
                  </a:txBody>
                  <a:tcPr marL="68580" marR="68580" marT="34290" marB="34290" anchor="ctr"/>
                </a:tc>
                <a:tc>
                  <a:txBody>
                    <a:bodyPr/>
                    <a:lstStyle/>
                    <a:p>
                      <a:pPr marL="0" marR="0" lvl="0" indent="0" algn="l">
                        <a:lnSpc>
                          <a:spcPct val="100000"/>
                        </a:lnSpc>
                        <a:spcBef>
                          <a:spcPts val="0"/>
                        </a:spcBef>
                        <a:spcAft>
                          <a:spcPts val="0"/>
                        </a:spcAft>
                        <a:buNone/>
                      </a:pPr>
                      <a:r>
                        <a:rPr lang="en-US" sz="1400" b="0" i="0" u="none" strike="noStrike" noProof="0" dirty="0">
                          <a:solidFill>
                            <a:srgbClr val="FF0000"/>
                          </a:solidFill>
                          <a:latin typeface="Meiryo"/>
                        </a:rPr>
                        <a:t>36.2%</a:t>
                      </a:r>
                      <a:endParaRPr kumimoji="1" lang="ja-JP" altLang="en-US" dirty="0"/>
                    </a:p>
                  </a:txBody>
                  <a:tcPr marL="68580" marR="68580" marT="34290" marB="34290" anchor="ctr"/>
                </a:tc>
                <a:extLst>
                  <a:ext uri="{0D108BD9-81ED-4DB2-BD59-A6C34878D82A}">
                    <a16:rowId xmlns:a16="http://schemas.microsoft.com/office/drawing/2014/main" val="2037756239"/>
                  </a:ext>
                </a:extLst>
              </a:tr>
              <a:tr h="295235">
                <a:tc vMerge="1">
                  <a:txBody>
                    <a:bodyPr/>
                    <a:lstStyle/>
                    <a:p>
                      <a:endParaRPr kumimoji="1" lang="ja-JP" altLang="en-US"/>
                    </a:p>
                  </a:txBody>
                  <a:tcPr/>
                </a:tc>
                <a:tc>
                  <a:txBody>
                    <a:bodyPr/>
                    <a:lstStyle/>
                    <a:p>
                      <a:pPr lvl="0">
                        <a:buNone/>
                      </a:pPr>
                      <a:r>
                        <a:rPr lang="en-US" sz="1400" b="1" i="0" u="none" strike="noStrike" noProof="0" dirty="0">
                          <a:solidFill>
                            <a:schemeClr val="bg1"/>
                          </a:solidFill>
                          <a:latin typeface="Meiryo"/>
                        </a:rPr>
                        <a:t>UP</a:t>
                      </a:r>
                      <a:endParaRPr kumimoji="1" lang="ja-JP" dirty="0"/>
                    </a:p>
                  </a:txBody>
                  <a:tcPr marL="68580" marR="68580" marT="34290" marB="34290">
                    <a:solidFill>
                      <a:schemeClr val="accent2"/>
                    </a:solidFill>
                  </a:tcPr>
                </a:tc>
                <a:tc>
                  <a:txBody>
                    <a:bodyPr/>
                    <a:lstStyle/>
                    <a:p>
                      <a:pPr lvl="0">
                        <a:buNone/>
                      </a:pPr>
                      <a:r>
                        <a:rPr lang="en-US" altLang="ja-JP" sz="1400" b="1" dirty="0">
                          <a:solidFill>
                            <a:schemeClr val="bg1"/>
                          </a:solidFill>
                          <a:latin typeface="+mn-ea"/>
                          <a:ea typeface="+mn-ea"/>
                        </a:rPr>
                        <a:t>30M</a:t>
                      </a:r>
                      <a:endParaRPr kumimoji="1" lang="ja-JP" altLang="en-US" sz="1400" b="1">
                        <a:solidFill>
                          <a:schemeClr val="bg1"/>
                        </a:solidFill>
                        <a:latin typeface="+mn-ea"/>
                        <a:ea typeface="+mn-ea"/>
                      </a:endParaRPr>
                    </a:p>
                  </a:txBody>
                  <a:tcPr marL="68580" marR="68580" marT="34290" marB="34290">
                    <a:solidFill>
                      <a:schemeClr val="accent2"/>
                    </a:solidFill>
                  </a:tcPr>
                </a:tc>
                <a:tc>
                  <a:txBody>
                    <a:bodyPr/>
                    <a:lstStyle/>
                    <a:p>
                      <a:pPr lvl="0">
                        <a:buNone/>
                      </a:pPr>
                      <a:r>
                        <a:rPr lang="ja-JP" sz="1400" b="0" i="0" u="none" strike="noStrike" noProof="0">
                          <a:latin typeface="Meiryo"/>
                          <a:ea typeface="Meiryo"/>
                        </a:rPr>
                        <a:t>0分59秒</a:t>
                      </a:r>
                      <a:endParaRPr kumimoji="1" lang="ja-JP" sz="1400" b="0" i="0" u="none" strike="noStrike" noProof="0">
                        <a:latin typeface="Meiryo"/>
                        <a:ea typeface="Meiryo"/>
                      </a:endParaRPr>
                    </a:p>
                  </a:txBody>
                  <a:tcPr marL="68580" marR="68580" marT="34290" marB="34290"/>
                </a:tc>
                <a:tc>
                  <a:txBody>
                    <a:bodyPr/>
                    <a:lstStyle/>
                    <a:p>
                      <a:pPr marL="0" lvl="0" indent="0" algn="l" defTabSz="914400">
                        <a:lnSpc>
                          <a:spcPct val="100000"/>
                        </a:lnSpc>
                        <a:spcBef>
                          <a:spcPts val="0"/>
                        </a:spcBef>
                        <a:spcAft>
                          <a:spcPts val="0"/>
                        </a:spcAft>
                        <a:buNone/>
                        <a:tabLst/>
                        <a:defRPr/>
                      </a:pPr>
                      <a:r>
                        <a:rPr lang="en-US" altLang="ja-JP" sz="1400" b="0" dirty="0">
                          <a:solidFill>
                            <a:schemeClr val="tx1"/>
                          </a:solidFill>
                          <a:latin typeface="+mn-ea"/>
                          <a:ea typeface="+mn-ea"/>
                        </a:rPr>
                        <a:t>0分56秒</a:t>
                      </a:r>
                      <a:endParaRPr kumimoji="1" lang="en-US" altLang="ja-JP" sz="1400" b="0" dirty="0">
                        <a:solidFill>
                          <a:schemeClr val="tx1"/>
                        </a:solidFill>
                        <a:latin typeface="+mn-ea"/>
                        <a:ea typeface="+mn-ea"/>
                      </a:endParaRPr>
                    </a:p>
                  </a:txBody>
                  <a:tcPr marL="68580" marR="68580" marT="34290" marB="34290"/>
                </a:tc>
                <a:tc>
                  <a:txBody>
                    <a:bodyPr/>
                    <a:lstStyle/>
                    <a:p>
                      <a:pPr marL="0" lvl="0" indent="0" algn="l" defTabSz="914400">
                        <a:lnSpc>
                          <a:spcPct val="100000"/>
                        </a:lnSpc>
                        <a:spcBef>
                          <a:spcPts val="0"/>
                        </a:spcBef>
                        <a:spcAft>
                          <a:spcPts val="0"/>
                        </a:spcAft>
                        <a:buNone/>
                        <a:tabLst/>
                        <a:defRPr/>
                      </a:pPr>
                      <a:r>
                        <a:rPr lang="en-US" altLang="ja-JP" sz="1400" b="0" i="0" u="none" strike="noStrike" noProof="0" dirty="0">
                          <a:solidFill>
                            <a:srgbClr val="FF0000"/>
                          </a:solidFill>
                          <a:latin typeface="Meiryo"/>
                        </a:rPr>
                        <a:t>5.0%</a:t>
                      </a:r>
                      <a:endParaRPr kumimoji="1" lang="en-US" altLang="ja-JP" sz="1400" b="0" i="0" u="none" strike="noStrike" noProof="0" dirty="0">
                        <a:solidFill>
                          <a:srgbClr val="FF0000"/>
                        </a:solidFill>
                        <a:latin typeface="Meiryo"/>
                      </a:endParaRPr>
                    </a:p>
                  </a:txBody>
                  <a:tcPr marL="68580" marR="68580" marT="34290" marB="34290"/>
                </a:tc>
                <a:extLst>
                  <a:ext uri="{0D108BD9-81ED-4DB2-BD59-A6C34878D82A}">
                    <a16:rowId xmlns:a16="http://schemas.microsoft.com/office/drawing/2014/main" val="4231343916"/>
                  </a:ext>
                </a:extLst>
              </a:tr>
              <a:tr h="295235">
                <a:tc vMerge="1">
                  <a:txBody>
                    <a:bodyPr/>
                    <a:lstStyle/>
                    <a:p>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pPr lvl="0">
                        <a:buNone/>
                      </a:pPr>
                      <a:r>
                        <a:rPr lang="en-US" sz="1400" b="1" i="0" u="none" strike="noStrike" noProof="0" dirty="0">
                          <a:solidFill>
                            <a:schemeClr val="bg1"/>
                          </a:solidFill>
                          <a:latin typeface="Meiryo"/>
                        </a:rPr>
                        <a:t>UP</a:t>
                      </a:r>
                      <a:endParaRPr kumimoji="1" lang="ja-JP" dirty="0"/>
                    </a:p>
                  </a:txBody>
                  <a:tcPr marL="68580" marR="68580" marT="34290" marB="34290">
                    <a:solidFill>
                      <a:schemeClr val="accent2"/>
                    </a:solidFill>
                  </a:tcPr>
                </a:tc>
                <a:tc>
                  <a:txBody>
                    <a:bodyPr/>
                    <a:lstStyle/>
                    <a:p>
                      <a:pPr lvl="0">
                        <a:buNone/>
                      </a:pPr>
                      <a:r>
                        <a:rPr lang="ja-JP" altLang="en-US" sz="1400" b="1" dirty="0">
                          <a:solidFill>
                            <a:schemeClr val="bg1"/>
                          </a:solidFill>
                          <a:latin typeface="+mn-ea"/>
                          <a:ea typeface="+mn-ea"/>
                        </a:rPr>
                        <a:t>10</a:t>
                      </a:r>
                      <a:r>
                        <a:rPr lang="en-US" altLang="ja-JP" sz="1400" b="1" dirty="0">
                          <a:solidFill>
                            <a:schemeClr val="bg1"/>
                          </a:solidFill>
                          <a:latin typeface="+mn-ea"/>
                          <a:ea typeface="+mn-ea"/>
                        </a:rPr>
                        <a:t>M</a:t>
                      </a:r>
                      <a:endParaRPr kumimoji="1" lang="ja-JP" altLang="en-US" sz="1400" b="1">
                        <a:solidFill>
                          <a:schemeClr val="bg1"/>
                        </a:solidFill>
                        <a:latin typeface="+mn-ea"/>
                        <a:ea typeface="+mn-ea"/>
                      </a:endParaRPr>
                    </a:p>
                  </a:txBody>
                  <a:tcPr marL="68580" marR="68580" marT="34290" marB="34290" anchor="ctr">
                    <a:solidFill>
                      <a:schemeClr val="accent2"/>
                    </a:solidFill>
                  </a:tcPr>
                </a:tc>
                <a:tc>
                  <a:txBody>
                    <a:bodyPr/>
                    <a:lstStyle/>
                    <a:p>
                      <a:pPr lvl="0">
                        <a:buNone/>
                      </a:pPr>
                      <a:r>
                        <a:rPr lang="ja-JP" sz="1400" b="0" i="0" u="none" strike="noStrike" noProof="0">
                          <a:latin typeface="Meiryo"/>
                          <a:ea typeface="Meiryo"/>
                        </a:rPr>
                        <a:t>2分05秒</a:t>
                      </a:r>
                      <a:endParaRPr kumimoji="1" lang="ja-JP"/>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chemeClr val="tx1"/>
                          </a:solidFill>
                          <a:latin typeface="+mn-ea"/>
                          <a:ea typeface="+mn-ea"/>
                        </a:rPr>
                        <a:t>1分51秒</a:t>
                      </a:r>
                      <a:endParaRPr kumimoji="1" lang="en-US" altLang="ja-JP" sz="1400" b="0" dirty="0">
                        <a:solidFill>
                          <a:schemeClr val="tx1"/>
                        </a:solidFill>
                        <a:latin typeface="+mn-ea"/>
                        <a:ea typeface="+mn-ea"/>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rgbClr val="FF0000"/>
                          </a:solidFill>
                          <a:latin typeface="+mn-ea"/>
                          <a:ea typeface="+mn-ea"/>
                        </a:rPr>
                        <a:t>11.2%</a:t>
                      </a:r>
                      <a:endParaRPr kumimoji="1" lang="en-US" altLang="ja-JP" sz="1400" b="0" dirty="0">
                        <a:solidFill>
                          <a:srgbClr val="FF0000"/>
                        </a:solidFill>
                        <a:latin typeface="+mn-ea"/>
                        <a:ea typeface="+mn-ea"/>
                      </a:endParaRPr>
                    </a:p>
                  </a:txBody>
                  <a:tcPr marL="68580" marR="68580" marT="34290" marB="34290" anchor="ctr"/>
                </a:tc>
                <a:extLst>
                  <a:ext uri="{0D108BD9-81ED-4DB2-BD59-A6C34878D82A}">
                    <a16:rowId xmlns:a16="http://schemas.microsoft.com/office/drawing/2014/main" val="1529704427"/>
                  </a:ext>
                </a:extLst>
              </a:tr>
            </a:tbl>
          </a:graphicData>
        </a:graphic>
      </p:graphicFrame>
      <p:sp>
        <p:nvSpPr>
          <p:cNvPr id="10" name="角丸四角形 9"/>
          <p:cNvSpPr/>
          <p:nvPr/>
        </p:nvSpPr>
        <p:spPr>
          <a:xfrm>
            <a:off x="287524" y="4303397"/>
            <a:ext cx="8318648" cy="491866"/>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ja-JP" altLang="en-US" sz="1400">
                <a:solidFill>
                  <a:srgbClr val="000000"/>
                </a:solidFill>
              </a:rPr>
              <a:t>ファイルをまとめてダウンロードすることでダウンロード時間を短縮しました。</a:t>
            </a:r>
            <a:endParaRPr lang="en-US" altLang="ja-JP" sz="1400">
              <a:solidFill>
                <a:srgbClr val="000000"/>
              </a:solidFill>
            </a:endParaRPr>
          </a:p>
        </p:txBody>
      </p:sp>
      <p:pic>
        <p:nvPicPr>
          <p:cNvPr id="12" name="図 12" descr="グラフィカル ユーザー インターフェイス, アプリケーション&#10;&#10;説明は自動で生成されたものです">
            <a:extLst>
              <a:ext uri="{FF2B5EF4-FFF2-40B4-BE49-F238E27FC236}">
                <a16:creationId xmlns:a16="http://schemas.microsoft.com/office/drawing/2014/main" id="{475D1DB1-E719-4C6D-B497-0411BAA0F2BC}"/>
              </a:ext>
            </a:extLst>
          </p:cNvPr>
          <p:cNvPicPr>
            <a:picLocks noChangeAspect="1"/>
          </p:cNvPicPr>
          <p:nvPr/>
        </p:nvPicPr>
        <p:blipFill>
          <a:blip r:embed="rId2"/>
          <a:stretch>
            <a:fillRect/>
          </a:stretch>
        </p:blipFill>
        <p:spPr>
          <a:xfrm>
            <a:off x="600997" y="3025634"/>
            <a:ext cx="1471152" cy="849749"/>
          </a:xfrm>
          <a:prstGeom prst="rect">
            <a:avLst/>
          </a:prstGeom>
          <a:effectLst>
            <a:outerShdw blurRad="50800" dist="38100" dir="2700000" algn="tl" rotWithShape="0">
              <a:prstClr val="black">
                <a:alpha val="40000"/>
              </a:prstClr>
            </a:outerShdw>
          </a:effectLst>
        </p:spPr>
      </p:pic>
      <p:sp>
        <p:nvSpPr>
          <p:cNvPr id="6" name="矢印: 左カーブ 5">
            <a:extLst>
              <a:ext uri="{FF2B5EF4-FFF2-40B4-BE49-F238E27FC236}">
                <a16:creationId xmlns:a16="http://schemas.microsoft.com/office/drawing/2014/main" id="{9D9F08E4-B434-4594-A047-3A2B36BF2448}"/>
              </a:ext>
            </a:extLst>
          </p:cNvPr>
          <p:cNvSpPr/>
          <p:nvPr/>
        </p:nvSpPr>
        <p:spPr>
          <a:xfrm>
            <a:off x="1779563" y="1707654"/>
            <a:ext cx="669974" cy="1929372"/>
          </a:xfrm>
          <a:prstGeom prst="curved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endParaRPr kumimoji="1" lang="ja-JP" altLang="en-US" dirty="0">
              <a:solidFill>
                <a:schemeClr val="tx1"/>
              </a:solidFill>
            </a:endParaRPr>
          </a:p>
        </p:txBody>
      </p:sp>
      <p:pic>
        <p:nvPicPr>
          <p:cNvPr id="11" name="図 11" descr="四角形&#10;&#10;説明は自動で生成されたものです">
            <a:extLst>
              <a:ext uri="{FF2B5EF4-FFF2-40B4-BE49-F238E27FC236}">
                <a16:creationId xmlns:a16="http://schemas.microsoft.com/office/drawing/2014/main" id="{F9336F53-09FE-407B-BAE3-203298AFD6C2}"/>
              </a:ext>
            </a:extLst>
          </p:cNvPr>
          <p:cNvPicPr>
            <a:picLocks noChangeAspect="1"/>
          </p:cNvPicPr>
          <p:nvPr/>
        </p:nvPicPr>
        <p:blipFill>
          <a:blip r:embed="rId3"/>
          <a:stretch>
            <a:fillRect/>
          </a:stretch>
        </p:blipFill>
        <p:spPr>
          <a:xfrm>
            <a:off x="2231740" y="2327282"/>
            <a:ext cx="476706" cy="460491"/>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05" y="1232221"/>
            <a:ext cx="1446846" cy="950866"/>
          </a:xfrm>
          <a:prstGeom prst="rect">
            <a:avLst/>
          </a:prstGeom>
        </p:spPr>
      </p:pic>
    </p:spTree>
    <p:extLst>
      <p:ext uri="{BB962C8B-B14F-4D97-AF65-F5344CB8AC3E}">
        <p14:creationId xmlns:p14="http://schemas.microsoft.com/office/powerpoint/2010/main" val="3218669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46</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3. </a:t>
            </a:r>
            <a:r>
              <a:rPr lang="ja-JP" altLang="en-US" sz="1800" dirty="0">
                <a:solidFill>
                  <a:prstClr val="white"/>
                </a:solidFill>
                <a:latin typeface="+mn-ea"/>
                <a:ea typeface="+mn-ea"/>
              </a:rPr>
              <a:t>お知らせメッセージの管理画面化対応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○お知らせメッセージを画面で変更できるようにしました</a:t>
            </a:r>
            <a:endParaRPr lang="en-US" altLang="ja-JP" sz="1400" dirty="0">
              <a:solidFill>
                <a:prstClr val="black"/>
              </a:solidFill>
              <a:latin typeface="メイリオ"/>
              <a:ea typeface="メイリオ"/>
            </a:endParaRPr>
          </a:p>
        </p:txBody>
      </p:sp>
      <p:pic>
        <p:nvPicPr>
          <p:cNvPr id="3" name="図 2"/>
          <p:cNvPicPr>
            <a:picLocks noChangeAspect="1"/>
          </p:cNvPicPr>
          <p:nvPr/>
        </p:nvPicPr>
        <p:blipFill>
          <a:blip r:embed="rId2"/>
          <a:stretch>
            <a:fillRect/>
          </a:stretch>
        </p:blipFill>
        <p:spPr>
          <a:xfrm>
            <a:off x="4319971" y="1555090"/>
            <a:ext cx="3819779" cy="2132783"/>
          </a:xfrm>
          <a:prstGeom prst="rect">
            <a:avLst/>
          </a:prstGeom>
          <a:effectLst>
            <a:outerShdw blurRad="50800" dist="38100" dir="2700000" algn="tl" rotWithShape="0">
              <a:prstClr val="black">
                <a:alpha val="40000"/>
              </a:prstClr>
            </a:outerShdw>
          </a:effectLst>
        </p:spPr>
      </p:pic>
      <p:pic>
        <p:nvPicPr>
          <p:cNvPr id="7" name="図 6"/>
          <p:cNvPicPr>
            <a:picLocks noChangeAspect="1"/>
          </p:cNvPicPr>
          <p:nvPr/>
        </p:nvPicPr>
        <p:blipFill>
          <a:blip r:embed="rId3"/>
          <a:stretch>
            <a:fillRect/>
          </a:stretch>
        </p:blipFill>
        <p:spPr>
          <a:xfrm>
            <a:off x="360000" y="1555089"/>
            <a:ext cx="2913330" cy="1867519"/>
          </a:xfrm>
          <a:prstGeom prst="rect">
            <a:avLst/>
          </a:prstGeom>
        </p:spPr>
      </p:pic>
      <p:sp>
        <p:nvSpPr>
          <p:cNvPr id="8" name="右矢印 7"/>
          <p:cNvSpPr/>
          <p:nvPr/>
        </p:nvSpPr>
        <p:spPr>
          <a:xfrm>
            <a:off x="3472614" y="2043308"/>
            <a:ext cx="648072"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プレースホルダー 2"/>
          <p:cNvSpPr txBox="1">
            <a:spLocks/>
          </p:cNvSpPr>
          <p:nvPr/>
        </p:nvSpPr>
        <p:spPr>
          <a:xfrm>
            <a:off x="360000" y="3980899"/>
            <a:ext cx="8496944" cy="76933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spcBef>
                <a:spcPts val="225"/>
              </a:spcBef>
              <a:buClr>
                <a:srgbClr val="F9BE00"/>
              </a:buClr>
              <a:buNone/>
              <a:defRPr/>
            </a:pPr>
            <a:endParaRPr lang="en-US" altLang="ja-JP" sz="1200" dirty="0">
              <a:solidFill>
                <a:srgbClr val="FF0000"/>
              </a:solidFill>
              <a:latin typeface="メイリオ"/>
              <a:ea typeface="メイリオ"/>
            </a:endParaRPr>
          </a:p>
        </p:txBody>
      </p:sp>
      <p:grpSp>
        <p:nvGrpSpPr>
          <p:cNvPr id="12" name="グループ化 11"/>
          <p:cNvGrpSpPr/>
          <p:nvPr/>
        </p:nvGrpSpPr>
        <p:grpSpPr>
          <a:xfrm>
            <a:off x="6215859" y="1218516"/>
            <a:ext cx="1543313" cy="673147"/>
            <a:chOff x="4084364" y="1289113"/>
            <a:chExt cx="1543313" cy="673147"/>
          </a:xfrm>
        </p:grpSpPr>
        <p:pic>
          <p:nvPicPr>
            <p:cNvPr id="10" name="図 9"/>
            <p:cNvPicPr>
              <a:picLocks noChangeAspect="1"/>
            </p:cNvPicPr>
            <p:nvPr/>
          </p:nvPicPr>
          <p:blipFill>
            <a:blip r:embed="rId4"/>
            <a:stretch>
              <a:fillRect/>
            </a:stretch>
          </p:blipFill>
          <p:spPr>
            <a:xfrm>
              <a:off x="4084364" y="1289113"/>
              <a:ext cx="1543313" cy="673147"/>
            </a:xfrm>
            <a:prstGeom prst="rect">
              <a:avLst/>
            </a:prstGeom>
            <a:effectLst>
              <a:outerShdw blurRad="50800" dist="38100" dir="2700000" algn="tl" rotWithShape="0">
                <a:prstClr val="black">
                  <a:alpha val="40000"/>
                </a:prstClr>
              </a:outerShdw>
            </a:effectLst>
          </p:spPr>
        </p:pic>
        <p:sp>
          <p:nvSpPr>
            <p:cNvPr id="11" name="正方形/長方形 10"/>
            <p:cNvSpPr/>
            <p:nvPr/>
          </p:nvSpPr>
          <p:spPr>
            <a:xfrm>
              <a:off x="4608472" y="1563638"/>
              <a:ext cx="755616" cy="1440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13" name="角丸四角形 12"/>
          <p:cNvSpPr/>
          <p:nvPr/>
        </p:nvSpPr>
        <p:spPr>
          <a:xfrm>
            <a:off x="287524" y="3759182"/>
            <a:ext cx="8326930" cy="1036081"/>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en-US" altLang="ja-JP" sz="1400" dirty="0">
                <a:solidFill>
                  <a:schemeClr val="tx1"/>
                </a:solidFill>
              </a:rPr>
              <a:t>2020</a:t>
            </a:r>
            <a:r>
              <a:rPr lang="ja-JP" altLang="en-US" sz="1400" dirty="0">
                <a:solidFill>
                  <a:schemeClr val="tx1"/>
                </a:solidFill>
              </a:rPr>
              <a:t>年版までは</a:t>
            </a:r>
            <a:r>
              <a:rPr lang="en-US" altLang="ja-JP" sz="1400" dirty="0">
                <a:solidFill>
                  <a:schemeClr val="tx1"/>
                </a:solidFill>
              </a:rPr>
              <a:t>AP</a:t>
            </a:r>
            <a:r>
              <a:rPr lang="ja-JP" altLang="en-US" sz="1400" dirty="0">
                <a:solidFill>
                  <a:schemeClr val="tx1"/>
                </a:solidFill>
              </a:rPr>
              <a:t>サーバにある設定ファイルを変更する必要がありましたが、</a:t>
            </a:r>
            <a:endParaRPr lang="en-US" altLang="ja-JP" sz="1400" dirty="0">
              <a:solidFill>
                <a:schemeClr val="tx1"/>
              </a:solidFill>
            </a:endParaRPr>
          </a:p>
          <a:p>
            <a:pPr defTabSz="685800">
              <a:spcBef>
                <a:spcPts val="225"/>
              </a:spcBef>
              <a:buClr>
                <a:srgbClr val="F9BE00"/>
              </a:buClr>
              <a:defRPr/>
            </a:pPr>
            <a:r>
              <a:rPr lang="en-US" altLang="ja-JP" sz="1400" dirty="0">
                <a:solidFill>
                  <a:prstClr val="black"/>
                </a:solidFill>
              </a:rPr>
              <a:t>2021</a:t>
            </a:r>
            <a:r>
              <a:rPr lang="ja-JP" altLang="en-US" sz="1400" dirty="0">
                <a:solidFill>
                  <a:prstClr val="black"/>
                </a:solidFill>
              </a:rPr>
              <a:t>年版ではクライアントの設定画面で設定できるようになりました。</a:t>
            </a:r>
            <a:endParaRPr lang="en-US" altLang="ja-JP" sz="1400" dirty="0">
              <a:solidFill>
                <a:prstClr val="black"/>
              </a:solidFill>
            </a:endParaRPr>
          </a:p>
          <a:p>
            <a:pPr defTabSz="685800">
              <a:spcBef>
                <a:spcPts val="225"/>
              </a:spcBef>
              <a:buClr>
                <a:srgbClr val="F9BE00"/>
              </a:buClr>
              <a:defRPr/>
            </a:pPr>
            <a:r>
              <a:rPr lang="en-US" altLang="ja-JP" sz="1400" dirty="0">
                <a:solidFill>
                  <a:srgbClr val="FF0000"/>
                </a:solidFill>
              </a:rPr>
              <a:t>※ </a:t>
            </a:r>
            <a:r>
              <a:rPr lang="ja-JP" altLang="en-US" sz="1400" dirty="0">
                <a:solidFill>
                  <a:srgbClr val="FF0000"/>
                </a:solidFill>
              </a:rPr>
              <a:t>設定ファイルに記述している内容は引き継ぎませんので、</a:t>
            </a:r>
            <a:endParaRPr lang="en-US" altLang="ja-JP" sz="1400" dirty="0">
              <a:solidFill>
                <a:srgbClr val="FF0000"/>
              </a:solidFill>
            </a:endParaRPr>
          </a:p>
          <a:p>
            <a:pPr defTabSz="685800">
              <a:spcBef>
                <a:spcPts val="225"/>
              </a:spcBef>
              <a:buClr>
                <a:srgbClr val="F9BE00"/>
              </a:buClr>
              <a:defRPr/>
            </a:pPr>
            <a:r>
              <a:rPr lang="en-US" altLang="ja-JP" sz="1400" dirty="0">
                <a:solidFill>
                  <a:srgbClr val="FF0000"/>
                </a:solidFill>
              </a:rPr>
              <a:t>    </a:t>
            </a:r>
            <a:r>
              <a:rPr lang="ja-JP" altLang="en-US" sz="1400" dirty="0">
                <a:solidFill>
                  <a:srgbClr val="FF0000"/>
                </a:solidFill>
              </a:rPr>
              <a:t>バージョンアップ後に設定画面から再設定してください。</a:t>
            </a:r>
            <a:endParaRPr lang="en-US" altLang="ja-JP" sz="1400" dirty="0">
              <a:solidFill>
                <a:srgbClr val="FF0000"/>
              </a:solidFill>
            </a:endParaRPr>
          </a:p>
        </p:txBody>
      </p:sp>
      <p:sp>
        <p:nvSpPr>
          <p:cNvPr id="14" name="テキスト ボックス 13">
            <a:extLst>
              <a:ext uri="{FF2B5EF4-FFF2-40B4-BE49-F238E27FC236}">
                <a16:creationId xmlns:a16="http://schemas.microsoft.com/office/drawing/2014/main" id="{7F2AF3AB-8074-41D7-A101-FE908572BD48}"/>
              </a:ext>
            </a:extLst>
          </p:cNvPr>
          <p:cNvSpPr txBox="1"/>
          <p:nvPr/>
        </p:nvSpPr>
        <p:spPr>
          <a:xfrm>
            <a:off x="7038542" y="1109229"/>
            <a:ext cx="1424855" cy="27699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a:t>管理者ユーザ用</a:t>
            </a:r>
          </a:p>
        </p:txBody>
      </p:sp>
    </p:spTree>
    <p:extLst>
      <p:ext uri="{BB962C8B-B14F-4D97-AF65-F5344CB8AC3E}">
        <p14:creationId xmlns:p14="http://schemas.microsoft.com/office/powerpoint/2010/main" val="6017674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47</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4. Excel</a:t>
            </a:r>
            <a:r>
              <a:rPr lang="ja-JP" altLang="en-US" sz="1800" dirty="0">
                <a:solidFill>
                  <a:prstClr val="white"/>
                </a:solidFill>
                <a:latin typeface="+mn-ea"/>
                <a:ea typeface="+mn-ea"/>
              </a:rPr>
              <a:t>差込パフォーマンス改善</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a:t>
            </a:r>
            <a:r>
              <a:rPr lang="en-US" altLang="ja-JP" sz="1600" b="1" dirty="0">
                <a:solidFill>
                  <a:prstClr val="black"/>
                </a:solidFill>
                <a:latin typeface="メイリオ"/>
                <a:ea typeface="メイリオ"/>
              </a:rPr>
              <a:t>Excel</a:t>
            </a:r>
            <a:r>
              <a:rPr lang="ja-JP" altLang="en-US" sz="1600" b="1" dirty="0">
                <a:solidFill>
                  <a:prstClr val="black"/>
                </a:solidFill>
                <a:latin typeface="メイリオ"/>
                <a:ea typeface="メイリオ"/>
              </a:rPr>
              <a:t>差込を行った場合の出力時間が短縮されます</a:t>
            </a:r>
            <a:endParaRPr lang="en-US" altLang="ja-JP" sz="1400" dirty="0">
              <a:solidFill>
                <a:prstClr val="black"/>
              </a:solidFill>
              <a:latin typeface="メイリオ"/>
              <a:ea typeface="メイリオ"/>
            </a:endParaRPr>
          </a:p>
        </p:txBody>
      </p:sp>
      <p:pic>
        <p:nvPicPr>
          <p:cNvPr id="9" name="図 8"/>
          <p:cNvPicPr>
            <a:picLocks noChangeAspect="1"/>
          </p:cNvPicPr>
          <p:nvPr/>
        </p:nvPicPr>
        <p:blipFill>
          <a:blip r:embed="rId2"/>
          <a:stretch>
            <a:fillRect/>
          </a:stretch>
        </p:blipFill>
        <p:spPr>
          <a:xfrm>
            <a:off x="503548" y="2668235"/>
            <a:ext cx="3253043" cy="1484736"/>
          </a:xfrm>
          <a:prstGeom prst="rect">
            <a:avLst/>
          </a:prstGeom>
          <a:effectLst>
            <a:outerShdw blurRad="50800" dist="38100" dir="2700000" algn="tl" rotWithShape="0">
              <a:prstClr val="black">
                <a:alpha val="40000"/>
              </a:prstClr>
            </a:outerShdw>
          </a:effectLst>
        </p:spPr>
      </p:pic>
      <p:pic>
        <p:nvPicPr>
          <p:cNvPr id="3" name="図 2"/>
          <p:cNvPicPr>
            <a:picLocks noChangeAspect="1"/>
          </p:cNvPicPr>
          <p:nvPr/>
        </p:nvPicPr>
        <p:blipFill>
          <a:blip r:embed="rId3"/>
          <a:stretch>
            <a:fillRect/>
          </a:stretch>
        </p:blipFill>
        <p:spPr>
          <a:xfrm>
            <a:off x="503548" y="1307943"/>
            <a:ext cx="2289466" cy="780599"/>
          </a:xfrm>
          <a:prstGeom prst="rect">
            <a:avLst/>
          </a:prstGeom>
          <a:effectLst>
            <a:outerShdw blurRad="50800" dist="38100" dir="2700000" algn="tl" rotWithShape="0">
              <a:prstClr val="black">
                <a:alpha val="40000"/>
              </a:prstClr>
            </a:outerShdw>
          </a:effectLst>
        </p:spPr>
      </p:pic>
      <p:sp>
        <p:nvSpPr>
          <p:cNvPr id="10" name="下矢印 9"/>
          <p:cNvSpPr/>
          <p:nvPr/>
        </p:nvSpPr>
        <p:spPr>
          <a:xfrm>
            <a:off x="1648281" y="2180366"/>
            <a:ext cx="259423" cy="3960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 name="表 10"/>
          <p:cNvGraphicFramePr>
            <a:graphicFrameLocks noGrp="1"/>
          </p:cNvGraphicFramePr>
          <p:nvPr/>
        </p:nvGraphicFramePr>
        <p:xfrm>
          <a:off x="4008412" y="1333464"/>
          <a:ext cx="4428491" cy="2307921"/>
        </p:xfrm>
        <a:graphic>
          <a:graphicData uri="http://schemas.openxmlformats.org/drawingml/2006/table">
            <a:tbl>
              <a:tblPr firstRow="1" bandRow="1">
                <a:tableStyleId>{21E4AEA4-8DFA-4A89-87EB-49C32662AFE0}</a:tableStyleId>
              </a:tblPr>
              <a:tblGrid>
                <a:gridCol w="1152128">
                  <a:extLst>
                    <a:ext uri="{9D8B030D-6E8A-4147-A177-3AD203B41FA5}">
                      <a16:colId xmlns:a16="http://schemas.microsoft.com/office/drawing/2014/main" val="417236970"/>
                    </a:ext>
                  </a:extLst>
                </a:gridCol>
                <a:gridCol w="1503902">
                  <a:extLst>
                    <a:ext uri="{9D8B030D-6E8A-4147-A177-3AD203B41FA5}">
                      <a16:colId xmlns:a16="http://schemas.microsoft.com/office/drawing/2014/main" val="3911550176"/>
                    </a:ext>
                  </a:extLst>
                </a:gridCol>
                <a:gridCol w="1772461">
                  <a:extLst>
                    <a:ext uri="{9D8B030D-6E8A-4147-A177-3AD203B41FA5}">
                      <a16:colId xmlns:a16="http://schemas.microsoft.com/office/drawing/2014/main" val="646284196"/>
                    </a:ext>
                  </a:extLst>
                </a:gridCol>
              </a:tblGrid>
              <a:tr h="329703">
                <a:tc>
                  <a:txBody>
                    <a:bodyPr/>
                    <a:lstStyle/>
                    <a:p>
                      <a:r>
                        <a:rPr kumimoji="1" lang="ja-JP" altLang="en-US" sz="1400" b="1" dirty="0">
                          <a:latin typeface="+mn-ea"/>
                          <a:ea typeface="+mn-ea"/>
                        </a:rPr>
                        <a:t>データ数</a:t>
                      </a:r>
                    </a:p>
                  </a:txBody>
                  <a:tcPr marL="68580" marR="68580" marT="34290" marB="34290" anchor="ctr"/>
                </a:tc>
                <a:tc>
                  <a:txBody>
                    <a:bodyPr/>
                    <a:lstStyle/>
                    <a:p>
                      <a:pPr algn="ctr"/>
                      <a:r>
                        <a:rPr kumimoji="1" lang="en-US" altLang="ja-JP" sz="1400" b="1" dirty="0">
                          <a:latin typeface="+mn-ea"/>
                          <a:ea typeface="+mn-ea"/>
                        </a:rPr>
                        <a:t>2020</a:t>
                      </a:r>
                      <a:r>
                        <a:rPr kumimoji="1" lang="ja-JP" altLang="en-US" sz="1400" b="1" dirty="0">
                          <a:latin typeface="+mn-ea"/>
                          <a:ea typeface="+mn-ea"/>
                        </a:rPr>
                        <a:t>年版</a:t>
                      </a:r>
                    </a:p>
                  </a:txBody>
                  <a:tcPr marL="68580" marR="68580" marT="34290" marB="34290" anchor="ctr"/>
                </a:tc>
                <a:tc>
                  <a:txBody>
                    <a:bodyPr/>
                    <a:lstStyle/>
                    <a:p>
                      <a:pPr algn="ctr"/>
                      <a:r>
                        <a:rPr kumimoji="1" lang="en-US" altLang="ja-JP" sz="1400" b="1" dirty="0">
                          <a:latin typeface="+mn-ea"/>
                          <a:ea typeface="+mn-ea"/>
                        </a:rPr>
                        <a:t>2021</a:t>
                      </a:r>
                      <a:r>
                        <a:rPr kumimoji="1" lang="ja-JP" altLang="en-US" sz="1400" b="1" dirty="0">
                          <a:latin typeface="+mn-ea"/>
                          <a:ea typeface="+mn-ea"/>
                        </a:rPr>
                        <a:t>年版</a:t>
                      </a:r>
                    </a:p>
                  </a:txBody>
                  <a:tcPr marL="68580" marR="68580" marT="34290" marB="34290" anchor="ctr"/>
                </a:tc>
                <a:extLst>
                  <a:ext uri="{0D108BD9-81ED-4DB2-BD59-A6C34878D82A}">
                    <a16:rowId xmlns:a16="http://schemas.microsoft.com/office/drawing/2014/main" val="4134809908"/>
                  </a:ext>
                </a:extLst>
              </a:tr>
              <a:tr h="329703">
                <a:tc>
                  <a:txBody>
                    <a:bodyPr/>
                    <a:lstStyle/>
                    <a:p>
                      <a:r>
                        <a:rPr kumimoji="1" lang="en-US" altLang="ja-JP" sz="1400" b="1" dirty="0">
                          <a:solidFill>
                            <a:schemeClr val="bg1"/>
                          </a:solidFill>
                          <a:latin typeface="+mn-ea"/>
                          <a:ea typeface="+mn-ea"/>
                        </a:rPr>
                        <a:t>2000</a:t>
                      </a:r>
                      <a:r>
                        <a:rPr kumimoji="1" lang="ja-JP" altLang="en-US" sz="1400" b="1" dirty="0">
                          <a:solidFill>
                            <a:schemeClr val="bg1"/>
                          </a:solidFill>
                          <a:latin typeface="+mn-ea"/>
                          <a:ea typeface="+mn-ea"/>
                        </a:rPr>
                        <a:t>件</a:t>
                      </a:r>
                    </a:p>
                  </a:txBody>
                  <a:tcPr marL="68580" marR="68580" marT="34290" marB="34290" anchor="ctr">
                    <a:solidFill>
                      <a:schemeClr val="accent2"/>
                    </a:solidFill>
                  </a:tcPr>
                </a:tc>
                <a:tc>
                  <a:txBody>
                    <a:bodyPr/>
                    <a:lstStyle/>
                    <a:p>
                      <a:r>
                        <a:rPr lang="en-US" altLang="ja-JP" sz="1400" b="0" dirty="0">
                          <a:latin typeface="+mn-ea"/>
                          <a:ea typeface="+mn-ea"/>
                        </a:rPr>
                        <a:t>30</a:t>
                      </a:r>
                      <a:r>
                        <a:rPr kumimoji="1" lang="ja-JP" altLang="en-US" sz="1400" b="0">
                          <a:latin typeface="+mn-ea"/>
                          <a:ea typeface="+mn-ea"/>
                        </a:rPr>
                        <a:t>秒</a:t>
                      </a:r>
                      <a:endParaRPr kumimoji="1" lang="en-US" altLang="ja-JP" sz="1400" b="0">
                        <a:latin typeface="+mn-ea"/>
                        <a:ea typeface="+mn-ea"/>
                      </a:endParaRPr>
                    </a:p>
                  </a:txBody>
                  <a:tcPr marL="68580" marR="68580" marT="34290" marB="34290" anchor="ctr"/>
                </a:tc>
                <a:tc>
                  <a:txBody>
                    <a:bodyPr/>
                    <a:lstStyle/>
                    <a:p>
                      <a:r>
                        <a:rPr lang="en-US" altLang="ja-JP" sz="1400" b="0" dirty="0">
                          <a:latin typeface="+mn-ea"/>
                          <a:ea typeface="+mn-ea"/>
                        </a:rPr>
                        <a:t>13</a:t>
                      </a:r>
                      <a:r>
                        <a:rPr kumimoji="1" lang="ja-JP" altLang="en-US" sz="1400" b="0">
                          <a:latin typeface="+mn-ea"/>
                          <a:ea typeface="+mn-ea"/>
                        </a:rPr>
                        <a:t>秒</a:t>
                      </a:r>
                      <a:endParaRPr kumimoji="1" lang="en-US" altLang="ja-JP" sz="1400" b="0">
                        <a:latin typeface="+mn-ea"/>
                        <a:ea typeface="+mn-ea"/>
                      </a:endParaRPr>
                    </a:p>
                  </a:txBody>
                  <a:tcPr marL="68580" marR="68580" marT="34290" marB="34290" anchor="ctr"/>
                </a:tc>
                <a:extLst>
                  <a:ext uri="{0D108BD9-81ED-4DB2-BD59-A6C34878D82A}">
                    <a16:rowId xmlns:a16="http://schemas.microsoft.com/office/drawing/2014/main" val="3423435309"/>
                  </a:ext>
                </a:extLst>
              </a:tr>
              <a:tr h="329703">
                <a:tc>
                  <a:txBody>
                    <a:bodyPr/>
                    <a:lstStyle/>
                    <a:p>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endParaRPr kumimoji="1" lang="ja-JP" altLang="en-US" sz="1400" b="0" dirty="0">
                        <a:latin typeface="+mn-ea"/>
                        <a:ea typeface="+mn-ea"/>
                      </a:endParaRPr>
                    </a:p>
                  </a:txBody>
                  <a:tcPr marL="68580" marR="68580" marT="34290" marB="34290" anchor="ctr"/>
                </a:tc>
                <a:tc>
                  <a:txBody>
                    <a:bodyPr/>
                    <a:lstStyle/>
                    <a:p>
                      <a:r>
                        <a:rPr lang="en-US" altLang="ja-JP" sz="1400" b="0" dirty="0">
                          <a:solidFill>
                            <a:srgbClr val="FF0000"/>
                          </a:solidFill>
                          <a:latin typeface="+mn-ea"/>
                          <a:ea typeface="+mn-ea"/>
                        </a:rPr>
                        <a:t>56%改善</a:t>
                      </a:r>
                      <a:endParaRPr kumimoji="1" lang="ja-JP" altLang="en-US" sz="1400" b="0" dirty="0">
                        <a:solidFill>
                          <a:srgbClr val="FF0000"/>
                        </a:solidFill>
                        <a:latin typeface="+mn-ea"/>
                        <a:ea typeface="+mn-ea"/>
                      </a:endParaRPr>
                    </a:p>
                  </a:txBody>
                  <a:tcPr marL="68580" marR="68580" marT="34290" marB="34290" anchor="ctr"/>
                </a:tc>
                <a:extLst>
                  <a:ext uri="{0D108BD9-81ED-4DB2-BD59-A6C34878D82A}">
                    <a16:rowId xmlns:a16="http://schemas.microsoft.com/office/drawing/2014/main" val="2649053220"/>
                  </a:ext>
                </a:extLst>
              </a:tr>
              <a:tr h="329703">
                <a:tc>
                  <a:txBody>
                    <a:bodyPr/>
                    <a:lstStyle/>
                    <a:p>
                      <a:r>
                        <a:rPr lang="en-US" altLang="ja-JP" sz="1400" b="1" dirty="0">
                          <a:solidFill>
                            <a:schemeClr val="bg1"/>
                          </a:solidFill>
                          <a:latin typeface="+mn-ea"/>
                          <a:ea typeface="+mn-ea"/>
                        </a:rPr>
                        <a:t>37,000</a:t>
                      </a:r>
                      <a:r>
                        <a:rPr kumimoji="1" lang="ja-JP" altLang="en-US" sz="1400" b="1" dirty="0">
                          <a:solidFill>
                            <a:schemeClr val="bg1"/>
                          </a:solidFill>
                          <a:latin typeface="+mn-ea"/>
                          <a:ea typeface="+mn-ea"/>
                        </a:rPr>
                        <a:t>件</a:t>
                      </a:r>
                    </a:p>
                  </a:txBody>
                  <a:tcPr marL="68580" marR="68580" marT="34290" marB="34290" anchor="ctr">
                    <a:solidFill>
                      <a:schemeClr val="accent2"/>
                    </a:solidFill>
                  </a:tcPr>
                </a:tc>
                <a:tc>
                  <a:txBody>
                    <a:bodyPr/>
                    <a:lstStyle/>
                    <a:p>
                      <a:r>
                        <a:rPr lang="en-US" altLang="ja-JP" sz="1400" b="0" dirty="0">
                          <a:latin typeface="+mn-ea"/>
                          <a:ea typeface="+mn-ea"/>
                        </a:rPr>
                        <a:t>3</a:t>
                      </a:r>
                      <a:r>
                        <a:rPr kumimoji="1" lang="ja-JP" altLang="en-US" sz="1400" b="0">
                          <a:latin typeface="+mn-ea"/>
                          <a:ea typeface="+mn-ea"/>
                        </a:rPr>
                        <a:t>分</a:t>
                      </a:r>
                      <a:r>
                        <a:rPr lang="ja-JP" altLang="en-US" sz="1400" b="0">
                          <a:latin typeface="+mn-ea"/>
                          <a:ea typeface="+mn-ea"/>
                        </a:rPr>
                        <a:t>21</a:t>
                      </a:r>
                      <a:r>
                        <a:rPr kumimoji="1" lang="ja-JP" altLang="en-US" sz="1400" b="0">
                          <a:latin typeface="+mn-ea"/>
                          <a:ea typeface="+mn-ea"/>
                        </a:rPr>
                        <a:t>秒</a:t>
                      </a:r>
                    </a:p>
                  </a:txBody>
                  <a:tcPr marL="68580" marR="68580" marT="34290" marB="34290" anchor="ctr"/>
                </a:tc>
                <a:tc>
                  <a:txBody>
                    <a:bodyPr/>
                    <a:lstStyle/>
                    <a:p>
                      <a:r>
                        <a:rPr lang="en-US" altLang="ja-JP" sz="1400" b="0" dirty="0">
                          <a:latin typeface="+mn-ea"/>
                          <a:ea typeface="+mn-ea"/>
                        </a:rPr>
                        <a:t>1分12秒</a:t>
                      </a:r>
                      <a:endParaRPr kumimoji="1" lang="en-US" altLang="ja-JP" sz="1400" b="0" dirty="0">
                        <a:latin typeface="+mn-ea"/>
                        <a:ea typeface="+mn-ea"/>
                      </a:endParaRPr>
                    </a:p>
                  </a:txBody>
                  <a:tcPr marL="68580" marR="68580" marT="34290" marB="34290" anchor="ctr"/>
                </a:tc>
                <a:extLst>
                  <a:ext uri="{0D108BD9-81ED-4DB2-BD59-A6C34878D82A}">
                    <a16:rowId xmlns:a16="http://schemas.microsoft.com/office/drawing/2014/main" val="1621796765"/>
                  </a:ext>
                </a:extLst>
              </a:tr>
              <a:tr h="329703">
                <a:tc>
                  <a:txBody>
                    <a:bodyPr/>
                    <a:lstStyle/>
                    <a:p>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endParaRPr kumimoji="1" lang="ja-JP" altLang="en-US" sz="1400" b="0" dirty="0">
                        <a:latin typeface="+mn-ea"/>
                        <a:ea typeface="+mn-ea"/>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b="0" dirty="0">
                          <a:solidFill>
                            <a:srgbClr val="FF0000"/>
                          </a:solidFill>
                          <a:latin typeface="+mn-ea"/>
                          <a:ea typeface="+mn-ea"/>
                        </a:rPr>
                        <a:t>64%改善</a:t>
                      </a:r>
                      <a:endParaRPr kumimoji="1" lang="en-US" altLang="ja-JP" sz="1400" b="0" dirty="0">
                        <a:solidFill>
                          <a:srgbClr val="FF0000"/>
                        </a:solidFill>
                        <a:latin typeface="+mn-ea"/>
                        <a:ea typeface="+mn-ea"/>
                      </a:endParaRPr>
                    </a:p>
                  </a:txBody>
                  <a:tcPr marL="68580" marR="68580" marT="34290" marB="34290" anchor="ctr"/>
                </a:tc>
                <a:extLst>
                  <a:ext uri="{0D108BD9-81ED-4DB2-BD59-A6C34878D82A}">
                    <a16:rowId xmlns:a16="http://schemas.microsoft.com/office/drawing/2014/main" val="2037756239"/>
                  </a:ext>
                </a:extLst>
              </a:tr>
              <a:tr h="329703">
                <a:tc>
                  <a:txBody>
                    <a:bodyPr/>
                    <a:lstStyle/>
                    <a:p>
                      <a:pPr lvl="0">
                        <a:buNone/>
                      </a:pPr>
                      <a:r>
                        <a:rPr lang="en-US" altLang="ja-JP" sz="1400" b="1" i="0" u="none" strike="noStrike" noProof="0" dirty="0">
                          <a:solidFill>
                            <a:schemeClr val="bg1"/>
                          </a:solidFill>
                          <a:latin typeface="Meiryo"/>
                        </a:rPr>
                        <a:t>88,000</a:t>
                      </a:r>
                      <a:r>
                        <a:rPr lang="ja-JP" sz="1400" b="1" i="0" u="none" strike="noStrike" noProof="0">
                          <a:solidFill>
                            <a:schemeClr val="bg1"/>
                          </a:solidFill>
                          <a:latin typeface="Meiryo"/>
                          <a:ea typeface="Meiryo"/>
                        </a:rPr>
                        <a:t>件</a:t>
                      </a:r>
                      <a:endParaRPr kumimoji="1" lang="ja-JP"/>
                    </a:p>
                  </a:txBody>
                  <a:tcPr marL="68580" marR="68580" marT="34290" marB="34290" anchor="ctr">
                    <a:solidFill>
                      <a:schemeClr val="accent2"/>
                    </a:solidFill>
                  </a:tcPr>
                </a:tc>
                <a:tc>
                  <a:txBody>
                    <a:bodyPr/>
                    <a:lstStyle/>
                    <a:p>
                      <a:r>
                        <a:rPr lang="ja-JP" altLang="en-US" sz="1400" b="0">
                          <a:latin typeface="+mn-ea"/>
                          <a:ea typeface="+mn-ea"/>
                        </a:rPr>
                        <a:t>17分45秒</a:t>
                      </a:r>
                      <a:endParaRPr kumimoji="1" lang="ja-JP" altLang="en-US" sz="1400" b="0" dirty="0">
                        <a:latin typeface="+mn-ea"/>
                        <a:ea typeface="+mn-ea"/>
                      </a:endParaRPr>
                    </a:p>
                  </a:txBody>
                  <a:tcPr marL="68580" marR="68580" marT="34290" marB="34290" anchor="ctr"/>
                </a:tc>
                <a:tc>
                  <a:txBody>
                    <a:bodyPr/>
                    <a:lstStyle/>
                    <a:p>
                      <a:r>
                        <a:rPr lang="ja-JP" altLang="en-US" sz="1400" b="0">
                          <a:latin typeface="+mn-ea"/>
                          <a:ea typeface="+mn-ea"/>
                        </a:rPr>
                        <a:t>2分43秒</a:t>
                      </a:r>
                      <a:endParaRPr kumimoji="1" lang="ja-JP" altLang="en-US" sz="1400" b="0" dirty="0">
                        <a:latin typeface="+mn-ea"/>
                        <a:ea typeface="+mn-ea"/>
                      </a:endParaRPr>
                    </a:p>
                  </a:txBody>
                  <a:tcPr marL="68580" marR="68580" marT="34290" marB="34290" anchor="ctr"/>
                </a:tc>
                <a:extLst>
                  <a:ext uri="{0D108BD9-81ED-4DB2-BD59-A6C34878D82A}">
                    <a16:rowId xmlns:a16="http://schemas.microsoft.com/office/drawing/2014/main" val="814640843"/>
                  </a:ext>
                </a:extLst>
              </a:tr>
              <a:tr h="329703">
                <a:tc>
                  <a:txBody>
                    <a:bodyPr/>
                    <a:lstStyle/>
                    <a:p>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endParaRPr kumimoji="1" lang="ja-JP" altLang="en-US" sz="1400" b="0" dirty="0">
                        <a:latin typeface="+mn-ea"/>
                        <a:ea typeface="+mn-ea"/>
                      </a:endParaRP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0" dirty="0">
                          <a:solidFill>
                            <a:srgbClr val="FF0000"/>
                          </a:solidFill>
                          <a:latin typeface="+mn-ea"/>
                          <a:ea typeface="+mn-ea"/>
                        </a:rPr>
                        <a:t>84%改善</a:t>
                      </a:r>
                      <a:endParaRPr kumimoji="1" lang="ja-JP" altLang="en-US" sz="1400" b="0" dirty="0">
                        <a:solidFill>
                          <a:srgbClr val="FF0000"/>
                        </a:solidFill>
                        <a:latin typeface="+mn-ea"/>
                        <a:ea typeface="+mn-ea"/>
                      </a:endParaRPr>
                    </a:p>
                  </a:txBody>
                  <a:tcPr marL="68580" marR="68580" marT="34290" marB="34290" anchor="ctr"/>
                </a:tc>
                <a:extLst>
                  <a:ext uri="{0D108BD9-81ED-4DB2-BD59-A6C34878D82A}">
                    <a16:rowId xmlns:a16="http://schemas.microsoft.com/office/drawing/2014/main" val="847939461"/>
                  </a:ext>
                </a:extLst>
              </a:tr>
            </a:tbl>
          </a:graphicData>
        </a:graphic>
      </p:graphicFrame>
      <p:sp>
        <p:nvSpPr>
          <p:cNvPr id="13" name="テキスト プレースホルダー 2"/>
          <p:cNvSpPr txBox="1">
            <a:spLocks/>
          </p:cNvSpPr>
          <p:nvPr/>
        </p:nvSpPr>
        <p:spPr>
          <a:xfrm>
            <a:off x="3922295" y="3634093"/>
            <a:ext cx="4428492" cy="803585"/>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200">
                <a:latin typeface="メイリオ"/>
                <a:ea typeface="メイリオ"/>
              </a:rPr>
              <a:t>※</a:t>
            </a:r>
            <a:r>
              <a:rPr lang="ja-JP" sz="1200">
                <a:ea typeface="+mn-lt"/>
                <a:cs typeface="+mn-lt"/>
              </a:rPr>
              <a:t>ACM03000 取引先マスタ</a:t>
            </a:r>
            <a:r>
              <a:rPr lang="ja-JP" sz="1200">
                <a:latin typeface="メイリオ"/>
                <a:ea typeface="メイリオ"/>
              </a:rPr>
              <a:t>で計測</a:t>
            </a:r>
            <a:endParaRPr lang="en-US" sz="1200">
              <a:latin typeface="メイリオ"/>
              <a:ea typeface="メイリオ"/>
            </a:endParaRPr>
          </a:p>
          <a:p>
            <a:pPr marL="0" indent="0" defTabSz="685800">
              <a:lnSpc>
                <a:spcPts val="1425"/>
              </a:lnSpc>
              <a:buNone/>
              <a:defRPr/>
            </a:pPr>
            <a:endParaRPr lang="ja-JP" sz="1600" b="1" dirty="0">
              <a:latin typeface="メイリオ"/>
              <a:ea typeface="メイリオ"/>
            </a:endParaRPr>
          </a:p>
          <a:p>
            <a:pPr marL="0" indent="0" defTabSz="685800">
              <a:lnSpc>
                <a:spcPts val="1425"/>
              </a:lnSpc>
              <a:buNone/>
              <a:defRPr/>
            </a:pPr>
            <a:r>
              <a:rPr lang="ja-JP" altLang="en-US" sz="1600" b="1">
                <a:latin typeface="メイリオ"/>
                <a:ea typeface="メイリオ"/>
              </a:rPr>
              <a:t>データ件数が多いほど効果あり</a:t>
            </a:r>
            <a:endParaRPr lang="en-US" altLang="ja-JP" sz="1400">
              <a:latin typeface="メイリオ"/>
              <a:ea typeface="メイリオ"/>
            </a:endParaRPr>
          </a:p>
        </p:txBody>
      </p:sp>
    </p:spTree>
    <p:extLst>
      <p:ext uri="{BB962C8B-B14F-4D97-AF65-F5344CB8AC3E}">
        <p14:creationId xmlns:p14="http://schemas.microsoft.com/office/powerpoint/2010/main" val="27314026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48</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5. </a:t>
            </a:r>
            <a:r>
              <a:rPr lang="ja-JP" altLang="en-US" sz="1800" dirty="0">
                <a:solidFill>
                  <a:prstClr val="white"/>
                </a:solidFill>
                <a:latin typeface="+mn-ea"/>
                <a:ea typeface="+mn-ea"/>
              </a:rPr>
              <a:t>メール送信機能改善</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○メール</a:t>
            </a:r>
            <a:r>
              <a:rPr lang="ja-JP" altLang="en-US" sz="1600" b="1" dirty="0">
                <a:solidFill>
                  <a:prstClr val="black"/>
                </a:solidFill>
              </a:rPr>
              <a:t>送信の暗号化に</a:t>
            </a:r>
            <a:r>
              <a:rPr lang="ja-JP" altLang="en-US" sz="1600" b="1" dirty="0">
                <a:solidFill>
                  <a:prstClr val="black"/>
                </a:solidFill>
                <a:latin typeface="メイリオ"/>
                <a:ea typeface="メイリオ"/>
              </a:rPr>
              <a:t>対応しました</a:t>
            </a:r>
            <a:endParaRPr lang="en-US" altLang="ja-JP" sz="1400" dirty="0">
              <a:solidFill>
                <a:prstClr val="black"/>
              </a:solidFill>
              <a:latin typeface="メイリオ"/>
              <a:ea typeface="メイリオ"/>
            </a:endParaRPr>
          </a:p>
        </p:txBody>
      </p:sp>
      <p:graphicFrame>
        <p:nvGraphicFramePr>
          <p:cNvPr id="7" name="表 6"/>
          <p:cNvGraphicFramePr>
            <a:graphicFrameLocks noGrp="1"/>
          </p:cNvGraphicFramePr>
          <p:nvPr/>
        </p:nvGraphicFramePr>
        <p:xfrm>
          <a:off x="359733" y="1285883"/>
          <a:ext cx="4752326" cy="1823223"/>
        </p:xfrm>
        <a:graphic>
          <a:graphicData uri="http://schemas.openxmlformats.org/drawingml/2006/table">
            <a:tbl>
              <a:tblPr firstRow="1" bandRow="1">
                <a:tableStyleId>{21E4AEA4-8DFA-4A89-87EB-49C32662AFE0}</a:tableStyleId>
              </a:tblPr>
              <a:tblGrid>
                <a:gridCol w="2141791">
                  <a:extLst>
                    <a:ext uri="{9D8B030D-6E8A-4147-A177-3AD203B41FA5}">
                      <a16:colId xmlns:a16="http://schemas.microsoft.com/office/drawing/2014/main" val="417236970"/>
                    </a:ext>
                  </a:extLst>
                </a:gridCol>
                <a:gridCol w="1338736">
                  <a:extLst>
                    <a:ext uri="{9D8B030D-6E8A-4147-A177-3AD203B41FA5}">
                      <a16:colId xmlns:a16="http://schemas.microsoft.com/office/drawing/2014/main" val="3911550176"/>
                    </a:ext>
                  </a:extLst>
                </a:gridCol>
                <a:gridCol w="1271799">
                  <a:extLst>
                    <a:ext uri="{9D8B030D-6E8A-4147-A177-3AD203B41FA5}">
                      <a16:colId xmlns:a16="http://schemas.microsoft.com/office/drawing/2014/main" val="646284196"/>
                    </a:ext>
                  </a:extLst>
                </a:gridCol>
              </a:tblGrid>
              <a:tr h="329703">
                <a:tc>
                  <a:txBody>
                    <a:bodyPr/>
                    <a:lstStyle/>
                    <a:p>
                      <a:r>
                        <a:rPr kumimoji="1" lang="ja-JP" altLang="en-US" sz="1400" b="1" dirty="0">
                          <a:latin typeface="+mn-ea"/>
                          <a:ea typeface="+mn-ea"/>
                        </a:rPr>
                        <a:t>認証方法</a:t>
                      </a:r>
                    </a:p>
                  </a:txBody>
                  <a:tcPr marL="68580" marR="68580" marT="34290" marB="34290" anchor="ctr"/>
                </a:tc>
                <a:tc>
                  <a:txBody>
                    <a:bodyPr/>
                    <a:lstStyle/>
                    <a:p>
                      <a:pPr algn="ctr"/>
                      <a:r>
                        <a:rPr kumimoji="1" lang="en-US" altLang="ja-JP" sz="1400" b="1" dirty="0">
                          <a:latin typeface="+mn-ea"/>
                          <a:ea typeface="+mn-ea"/>
                        </a:rPr>
                        <a:t>2020</a:t>
                      </a:r>
                      <a:r>
                        <a:rPr kumimoji="1" lang="ja-JP" altLang="en-US" sz="1400" b="1" dirty="0">
                          <a:latin typeface="+mn-ea"/>
                          <a:ea typeface="+mn-ea"/>
                        </a:rPr>
                        <a:t>年版</a:t>
                      </a:r>
                    </a:p>
                  </a:txBody>
                  <a:tcPr marL="68580" marR="68580" marT="34290" marB="34290" anchor="ctr"/>
                </a:tc>
                <a:tc>
                  <a:txBody>
                    <a:bodyPr/>
                    <a:lstStyle/>
                    <a:p>
                      <a:pPr algn="ctr"/>
                      <a:r>
                        <a:rPr kumimoji="1" lang="en-US" altLang="ja-JP" sz="1400" b="1" dirty="0">
                          <a:latin typeface="+mn-ea"/>
                          <a:ea typeface="+mn-ea"/>
                        </a:rPr>
                        <a:t>2021</a:t>
                      </a:r>
                      <a:r>
                        <a:rPr kumimoji="1" lang="ja-JP" altLang="en-US" sz="1400" b="1" dirty="0">
                          <a:latin typeface="+mn-ea"/>
                          <a:ea typeface="+mn-ea"/>
                        </a:rPr>
                        <a:t>年版</a:t>
                      </a:r>
                    </a:p>
                  </a:txBody>
                  <a:tcPr marL="68580" marR="68580" marT="34290" marB="34290" anchor="ctr"/>
                </a:tc>
                <a:extLst>
                  <a:ext uri="{0D108BD9-81ED-4DB2-BD59-A6C34878D82A}">
                    <a16:rowId xmlns:a16="http://schemas.microsoft.com/office/drawing/2014/main" val="4134809908"/>
                  </a:ext>
                </a:extLst>
              </a:tr>
              <a:tr h="329703">
                <a:tc>
                  <a:txBody>
                    <a:bodyPr/>
                    <a:lstStyle/>
                    <a:p>
                      <a:r>
                        <a:rPr kumimoji="1" lang="en-US" altLang="ja-JP" sz="1400" b="1" dirty="0">
                          <a:solidFill>
                            <a:schemeClr val="bg1"/>
                          </a:solidFill>
                          <a:latin typeface="+mn-ea"/>
                          <a:ea typeface="+mn-ea"/>
                        </a:rPr>
                        <a:t>POP before SMTP</a:t>
                      </a:r>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pPr algn="ctr"/>
                      <a:r>
                        <a:rPr kumimoji="1" lang="ja-JP" altLang="en-US" sz="2000" b="0" dirty="0">
                          <a:solidFill>
                            <a:schemeClr val="tx2"/>
                          </a:solidFill>
                          <a:latin typeface="+mn-ea"/>
                          <a:ea typeface="+mn-ea"/>
                        </a:rPr>
                        <a:t>〇</a:t>
                      </a:r>
                      <a:endParaRPr kumimoji="1" lang="en-US" altLang="ja-JP" sz="2000" b="0" dirty="0">
                        <a:solidFill>
                          <a:schemeClr val="tx2"/>
                        </a:solidFill>
                        <a:latin typeface="+mn-ea"/>
                        <a:ea typeface="+mn-ea"/>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2"/>
                          </a:solidFill>
                          <a:latin typeface="+mn-ea"/>
                          <a:ea typeface="+mn-ea"/>
                        </a:rPr>
                        <a:t>〇</a:t>
                      </a:r>
                      <a:endParaRPr kumimoji="1" lang="en-US" altLang="ja-JP" sz="2000" b="0" dirty="0">
                        <a:solidFill>
                          <a:schemeClr val="tx2"/>
                        </a:solidFill>
                        <a:latin typeface="+mn-ea"/>
                        <a:ea typeface="+mn-ea"/>
                      </a:endParaRPr>
                    </a:p>
                  </a:txBody>
                  <a:tcPr marL="68580" marR="68580" marT="34290" marB="34290" anchor="ctr"/>
                </a:tc>
                <a:extLst>
                  <a:ext uri="{0D108BD9-81ED-4DB2-BD59-A6C34878D82A}">
                    <a16:rowId xmlns:a16="http://schemas.microsoft.com/office/drawing/2014/main" val="3423435309"/>
                  </a:ext>
                </a:extLst>
              </a:tr>
              <a:tr h="329703">
                <a:tc>
                  <a:txBody>
                    <a:bodyPr/>
                    <a:lstStyle/>
                    <a:p>
                      <a:r>
                        <a:rPr kumimoji="1" lang="en-US" altLang="ja-JP" sz="1400" b="1" dirty="0">
                          <a:solidFill>
                            <a:schemeClr val="bg1"/>
                          </a:solidFill>
                          <a:latin typeface="+mn-ea"/>
                          <a:ea typeface="+mn-ea"/>
                        </a:rPr>
                        <a:t>SMTP</a:t>
                      </a:r>
                      <a:r>
                        <a:rPr kumimoji="1" lang="ja-JP" altLang="en-US" sz="1400" b="1" dirty="0">
                          <a:solidFill>
                            <a:schemeClr val="bg1"/>
                          </a:solidFill>
                          <a:latin typeface="+mn-ea"/>
                          <a:ea typeface="+mn-ea"/>
                        </a:rPr>
                        <a:t>（暗号化なし）</a:t>
                      </a:r>
                    </a:p>
                  </a:txBody>
                  <a:tcPr marL="68580" marR="68580" marT="34290" marB="34290"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2"/>
                          </a:solidFill>
                          <a:latin typeface="+mn-ea"/>
                          <a:ea typeface="+mn-ea"/>
                        </a:rPr>
                        <a:t>〇</a:t>
                      </a:r>
                      <a:endParaRPr kumimoji="1" lang="en-US" altLang="ja-JP" sz="2000" b="0" dirty="0">
                        <a:solidFill>
                          <a:schemeClr val="tx2"/>
                        </a:solidFill>
                        <a:latin typeface="+mn-ea"/>
                        <a:ea typeface="+mn-ea"/>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2"/>
                          </a:solidFill>
                          <a:latin typeface="+mn-ea"/>
                          <a:ea typeface="+mn-ea"/>
                        </a:rPr>
                        <a:t>〇</a:t>
                      </a:r>
                      <a:endParaRPr kumimoji="1" lang="en-US" altLang="ja-JP" sz="2000" b="0" dirty="0">
                        <a:solidFill>
                          <a:schemeClr val="tx2"/>
                        </a:solidFill>
                        <a:latin typeface="+mn-ea"/>
                        <a:ea typeface="+mn-ea"/>
                      </a:endParaRPr>
                    </a:p>
                  </a:txBody>
                  <a:tcPr marL="68580" marR="68580" marT="34290" marB="34290" anchor="ctr"/>
                </a:tc>
                <a:extLst>
                  <a:ext uri="{0D108BD9-81ED-4DB2-BD59-A6C34878D82A}">
                    <a16:rowId xmlns:a16="http://schemas.microsoft.com/office/drawing/2014/main" val="2649053220"/>
                  </a:ext>
                </a:extLst>
              </a:tr>
              <a:tr h="329703">
                <a:tc>
                  <a:txBody>
                    <a:bodyPr/>
                    <a:lstStyle/>
                    <a:p>
                      <a:r>
                        <a:rPr kumimoji="1" lang="en-US" altLang="ja-JP" sz="1400" b="1" dirty="0">
                          <a:solidFill>
                            <a:schemeClr val="bg1"/>
                          </a:solidFill>
                          <a:latin typeface="+mn-ea"/>
                          <a:ea typeface="+mn-ea"/>
                        </a:rPr>
                        <a:t>SMTP over SSL</a:t>
                      </a:r>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pPr algn="ctr"/>
                      <a:r>
                        <a:rPr kumimoji="1" lang="en-US" altLang="ja-JP" sz="2000" b="0" dirty="0">
                          <a:solidFill>
                            <a:schemeClr val="tx2"/>
                          </a:solidFill>
                          <a:latin typeface="+mn-ea"/>
                          <a:ea typeface="+mn-ea"/>
                        </a:rPr>
                        <a:t>×</a:t>
                      </a:r>
                      <a:endParaRPr kumimoji="1" lang="ja-JP" altLang="en-US" sz="2000" b="0" dirty="0">
                        <a:solidFill>
                          <a:schemeClr val="tx2"/>
                        </a:solidFill>
                        <a:latin typeface="+mn-ea"/>
                        <a:ea typeface="+mn-ea"/>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2"/>
                          </a:solidFill>
                          <a:latin typeface="+mn-ea"/>
                          <a:ea typeface="+mn-ea"/>
                        </a:rPr>
                        <a:t>〇</a:t>
                      </a:r>
                      <a:endParaRPr kumimoji="1" lang="en-US" altLang="ja-JP" sz="2000" b="0" dirty="0">
                        <a:solidFill>
                          <a:schemeClr val="tx2"/>
                        </a:solidFill>
                        <a:latin typeface="+mn-ea"/>
                        <a:ea typeface="+mn-ea"/>
                      </a:endParaRPr>
                    </a:p>
                  </a:txBody>
                  <a:tcPr marL="68580" marR="68580" marT="34290" marB="34290" anchor="ctr"/>
                </a:tc>
                <a:extLst>
                  <a:ext uri="{0D108BD9-81ED-4DB2-BD59-A6C34878D82A}">
                    <a16:rowId xmlns:a16="http://schemas.microsoft.com/office/drawing/2014/main" val="1621796765"/>
                  </a:ext>
                </a:extLst>
              </a:tr>
              <a:tr h="329703">
                <a:tc>
                  <a:txBody>
                    <a:bodyPr/>
                    <a:lstStyle/>
                    <a:p>
                      <a:r>
                        <a:rPr kumimoji="1" lang="en-US" altLang="ja-JP" sz="1400" b="1" dirty="0">
                          <a:solidFill>
                            <a:schemeClr val="bg1"/>
                          </a:solidFill>
                          <a:latin typeface="+mn-ea"/>
                          <a:ea typeface="+mn-ea"/>
                        </a:rPr>
                        <a:t>STARTTLS</a:t>
                      </a:r>
                      <a:endParaRPr kumimoji="1" lang="ja-JP" altLang="en-US" sz="1400" b="1" dirty="0">
                        <a:solidFill>
                          <a:schemeClr val="bg1"/>
                        </a:solidFill>
                        <a:latin typeface="+mn-ea"/>
                        <a:ea typeface="+mn-ea"/>
                      </a:endParaRPr>
                    </a:p>
                  </a:txBody>
                  <a:tcPr marL="68580" marR="68580" marT="34290" marB="34290" anchor="c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dirty="0">
                          <a:solidFill>
                            <a:schemeClr val="tx2"/>
                          </a:solidFill>
                          <a:latin typeface="+mn-ea"/>
                          <a:ea typeface="+mn-ea"/>
                        </a:rPr>
                        <a:t>×</a:t>
                      </a:r>
                      <a:endParaRPr kumimoji="1" lang="ja-JP" altLang="en-US" sz="2000" b="0" dirty="0">
                        <a:solidFill>
                          <a:schemeClr val="tx2"/>
                        </a:solidFill>
                        <a:latin typeface="+mn-ea"/>
                        <a:ea typeface="+mn-ea"/>
                      </a:endParaRPr>
                    </a:p>
                  </a:txBody>
                  <a:tcPr marL="68580" marR="68580"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2"/>
                          </a:solidFill>
                          <a:latin typeface="+mn-ea"/>
                          <a:ea typeface="+mn-ea"/>
                        </a:rPr>
                        <a:t>〇</a:t>
                      </a:r>
                      <a:endParaRPr kumimoji="1" lang="en-US" altLang="ja-JP" sz="2000" b="0" dirty="0">
                        <a:solidFill>
                          <a:schemeClr val="tx2"/>
                        </a:solidFill>
                        <a:latin typeface="+mn-ea"/>
                        <a:ea typeface="+mn-ea"/>
                      </a:endParaRPr>
                    </a:p>
                  </a:txBody>
                  <a:tcPr marL="68580" marR="68580" marT="34290" marB="34290" anchor="ctr"/>
                </a:tc>
                <a:extLst>
                  <a:ext uri="{0D108BD9-81ED-4DB2-BD59-A6C34878D82A}">
                    <a16:rowId xmlns:a16="http://schemas.microsoft.com/office/drawing/2014/main" val="2037756239"/>
                  </a:ext>
                </a:extLst>
              </a:tr>
            </a:tbl>
          </a:graphicData>
        </a:graphic>
      </p:graphicFrame>
      <p:sp>
        <p:nvSpPr>
          <p:cNvPr id="14" name="角丸四角形 13"/>
          <p:cNvSpPr/>
          <p:nvPr/>
        </p:nvSpPr>
        <p:spPr>
          <a:xfrm>
            <a:off x="287524" y="3342617"/>
            <a:ext cx="8388932" cy="1245357"/>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defTabSz="685800">
              <a:spcBef>
                <a:spcPts val="225"/>
              </a:spcBef>
              <a:buClr>
                <a:srgbClr val="F9BE00"/>
              </a:buClr>
              <a:defRPr/>
            </a:pPr>
            <a:r>
              <a:rPr lang="ja-JP" altLang="en-US" sz="1400">
                <a:solidFill>
                  <a:schemeClr val="tx1"/>
                </a:solidFill>
              </a:rPr>
              <a:t>メール送信の暗号化に対応しました。</a:t>
            </a:r>
            <a:endParaRPr lang="en-US" altLang="ja-JP" sz="1400">
              <a:solidFill>
                <a:schemeClr val="tx1"/>
              </a:solidFill>
            </a:endParaRPr>
          </a:p>
          <a:p>
            <a:pPr defTabSz="685800">
              <a:spcBef>
                <a:spcPts val="225"/>
              </a:spcBef>
              <a:buClr>
                <a:srgbClr val="F9BE00"/>
              </a:buClr>
              <a:defRPr/>
            </a:pPr>
            <a:endParaRPr lang="en-US" altLang="ja-JP" sz="1400" dirty="0">
              <a:solidFill>
                <a:srgbClr val="000000"/>
              </a:solidFill>
            </a:endParaRPr>
          </a:p>
          <a:p>
            <a:pPr defTabSz="685800">
              <a:spcBef>
                <a:spcPts val="225"/>
              </a:spcBef>
              <a:buClr>
                <a:srgbClr val="F9BE00"/>
              </a:buClr>
              <a:defRPr/>
            </a:pPr>
            <a:r>
              <a:rPr lang="en-US" altLang="ja-JP" sz="1400" dirty="0">
                <a:solidFill>
                  <a:schemeClr val="tx1"/>
                </a:solidFill>
              </a:rPr>
              <a:t>Azure</a:t>
            </a:r>
            <a:r>
              <a:rPr lang="ja-JP" altLang="en-US" sz="1400" dirty="0">
                <a:solidFill>
                  <a:schemeClr val="tx1"/>
                </a:solidFill>
              </a:rPr>
              <a:t> </a:t>
            </a:r>
            <a:r>
              <a:rPr lang="en-US" altLang="ja-JP" sz="1400" dirty="0">
                <a:solidFill>
                  <a:schemeClr val="tx1"/>
                </a:solidFill>
              </a:rPr>
              <a:t>SendGrid</a:t>
            </a:r>
            <a:r>
              <a:rPr lang="ja-JP" altLang="en-US" sz="1400">
                <a:solidFill>
                  <a:schemeClr val="tx1"/>
                </a:solidFill>
              </a:rPr>
              <a:t>、</a:t>
            </a:r>
            <a:r>
              <a:rPr lang="en-US" altLang="ja-JP" sz="1400" dirty="0">
                <a:solidFill>
                  <a:schemeClr val="tx1"/>
                </a:solidFill>
              </a:rPr>
              <a:t>Amazon SES SMTP</a:t>
            </a:r>
            <a:r>
              <a:rPr lang="ja-JP" altLang="en-US" sz="1400">
                <a:solidFill>
                  <a:schemeClr val="tx1"/>
                </a:solidFill>
              </a:rPr>
              <a:t>、</a:t>
            </a:r>
            <a:r>
              <a:rPr lang="en-US" altLang="ja-JP" sz="1400" dirty="0">
                <a:solidFill>
                  <a:schemeClr val="tx1"/>
                </a:solidFill>
              </a:rPr>
              <a:t>OCI Postfix</a:t>
            </a:r>
            <a:r>
              <a:rPr lang="ja-JP" altLang="en-US" sz="1400">
                <a:solidFill>
                  <a:schemeClr val="tx1"/>
                </a:solidFill>
              </a:rPr>
              <a:t>、</a:t>
            </a:r>
            <a:r>
              <a:rPr lang="en-US" altLang="ja-JP" sz="1400" dirty="0">
                <a:solidFill>
                  <a:schemeClr val="tx1"/>
                </a:solidFill>
              </a:rPr>
              <a:t>Gmail </a:t>
            </a:r>
            <a:r>
              <a:rPr lang="ja-JP" altLang="en-US" sz="1400">
                <a:solidFill>
                  <a:schemeClr val="tx1"/>
                </a:solidFill>
              </a:rPr>
              <a:t>で動作確認済み</a:t>
            </a:r>
            <a:endParaRPr lang="en-US" altLang="ja-JP" sz="1400">
              <a:solidFill>
                <a:schemeClr val="tx1"/>
              </a:solidFill>
            </a:endParaRPr>
          </a:p>
        </p:txBody>
      </p:sp>
      <p:pic>
        <p:nvPicPr>
          <p:cNvPr id="16" name="図 15"/>
          <p:cNvPicPr>
            <a:picLocks noChangeAspect="1"/>
          </p:cNvPicPr>
          <p:nvPr/>
        </p:nvPicPr>
        <p:blipFill>
          <a:blip r:embed="rId2"/>
          <a:stretch>
            <a:fillRect/>
          </a:stretch>
        </p:blipFill>
        <p:spPr>
          <a:xfrm>
            <a:off x="5364087" y="1865821"/>
            <a:ext cx="2924583" cy="885949"/>
          </a:xfrm>
          <a:prstGeom prst="rect">
            <a:avLst/>
          </a:prstGeom>
          <a:effectLst>
            <a:outerShdw blurRad="50800" dist="38100" dir="2700000" algn="tl" rotWithShape="0">
              <a:prstClr val="black">
                <a:alpha val="40000"/>
              </a:prstClr>
            </a:outerShdw>
          </a:effectLst>
        </p:spPr>
      </p:pic>
      <p:sp>
        <p:nvSpPr>
          <p:cNvPr id="17" name="テキスト プレースホルダー 2"/>
          <p:cNvSpPr txBox="1">
            <a:spLocks/>
          </p:cNvSpPr>
          <p:nvPr/>
        </p:nvSpPr>
        <p:spPr>
          <a:xfrm>
            <a:off x="5364087" y="1358229"/>
            <a:ext cx="2924583" cy="493225"/>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1200" dirty="0">
                <a:solidFill>
                  <a:prstClr val="black"/>
                </a:solidFill>
                <a:latin typeface="メイリオ"/>
                <a:ea typeface="メイリオ"/>
              </a:rPr>
              <a:t>Web</a:t>
            </a:r>
            <a:r>
              <a:rPr lang="ja-JP" altLang="en-US" sz="1200" dirty="0">
                <a:solidFill>
                  <a:prstClr val="black"/>
                </a:solidFill>
                <a:latin typeface="メイリオ"/>
                <a:ea typeface="メイリオ"/>
              </a:rPr>
              <a:t>インストーラ</a:t>
            </a:r>
            <a:endParaRPr lang="en-US" altLang="ja-JP" sz="1200" dirty="0">
              <a:solidFill>
                <a:prstClr val="black"/>
              </a:solidFill>
              <a:latin typeface="メイリオ"/>
              <a:ea typeface="メイリオ"/>
            </a:endParaRPr>
          </a:p>
          <a:p>
            <a:pPr marL="0" indent="0" defTabSz="685800">
              <a:lnSpc>
                <a:spcPts val="1425"/>
              </a:lnSpc>
              <a:buClr>
                <a:srgbClr val="F9BE00"/>
              </a:buClr>
              <a:buNone/>
              <a:defRPr/>
            </a:pPr>
            <a:r>
              <a:rPr lang="ja-JP" altLang="en-US" sz="1200" dirty="0">
                <a:solidFill>
                  <a:prstClr val="black"/>
                </a:solidFill>
                <a:latin typeface="メイリオ"/>
                <a:ea typeface="メイリオ"/>
              </a:rPr>
              <a:t>メールアカウントの設定画面で選択</a:t>
            </a:r>
            <a:endParaRPr lang="en-US" altLang="ja-JP" sz="1200" dirty="0">
              <a:solidFill>
                <a:prstClr val="black"/>
              </a:solidFill>
              <a:latin typeface="メイリオ"/>
              <a:ea typeface="メイリオ"/>
            </a:endParaRPr>
          </a:p>
        </p:txBody>
      </p:sp>
    </p:spTree>
    <p:extLst>
      <p:ext uri="{BB962C8B-B14F-4D97-AF65-F5344CB8AC3E}">
        <p14:creationId xmlns:p14="http://schemas.microsoft.com/office/powerpoint/2010/main" val="1330187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49</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5. </a:t>
            </a:r>
            <a:r>
              <a:rPr lang="ja-JP" altLang="en-US" sz="1800" dirty="0">
                <a:solidFill>
                  <a:prstClr val="white"/>
                </a:solidFill>
                <a:latin typeface="+mn-ea"/>
                <a:ea typeface="+mn-ea"/>
              </a:rPr>
              <a:t>メール送信機能改善</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sp>
        <p:nvSpPr>
          <p:cNvPr id="6" name="テキスト プレースホルダー 2"/>
          <p:cNvSpPr txBox="1">
            <a:spLocks/>
          </p:cNvSpPr>
          <p:nvPr/>
        </p:nvSpPr>
        <p:spPr>
          <a:xfrm>
            <a:off x="287524" y="915566"/>
            <a:ext cx="7848872"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600" b="1" dirty="0">
                <a:solidFill>
                  <a:prstClr val="black"/>
                </a:solidFill>
                <a:latin typeface="メイリオ"/>
                <a:ea typeface="メイリオ"/>
              </a:rPr>
              <a:t>○簡単にテストメール送信を試すことができるようになりました</a:t>
            </a:r>
            <a:endParaRPr lang="en-US" altLang="ja-JP" sz="1400" dirty="0">
              <a:solidFill>
                <a:prstClr val="black"/>
              </a:solidFill>
              <a:latin typeface="メイリオ"/>
              <a:ea typeface="メイリオ"/>
            </a:endParaRPr>
          </a:p>
        </p:txBody>
      </p:sp>
      <p:pic>
        <p:nvPicPr>
          <p:cNvPr id="3" name="図 2"/>
          <p:cNvPicPr>
            <a:picLocks noChangeAspect="1"/>
          </p:cNvPicPr>
          <p:nvPr/>
        </p:nvPicPr>
        <p:blipFill>
          <a:blip r:embed="rId2"/>
          <a:stretch>
            <a:fillRect/>
          </a:stretch>
        </p:blipFill>
        <p:spPr>
          <a:xfrm>
            <a:off x="5220072" y="1231634"/>
            <a:ext cx="2454829" cy="2185967"/>
          </a:xfrm>
          <a:prstGeom prst="rect">
            <a:avLst/>
          </a:prstGeom>
          <a:effectLst>
            <a:outerShdw blurRad="50800" dist="38100" dir="2700000" algn="tl" rotWithShape="0">
              <a:prstClr val="black">
                <a:alpha val="40000"/>
              </a:prstClr>
            </a:outerShdw>
          </a:effectLst>
        </p:spPr>
      </p:pic>
      <p:sp>
        <p:nvSpPr>
          <p:cNvPr id="14" name="角丸四角形 13"/>
          <p:cNvSpPr/>
          <p:nvPr/>
        </p:nvSpPr>
        <p:spPr>
          <a:xfrm>
            <a:off x="287524" y="3543858"/>
            <a:ext cx="8388932" cy="1101341"/>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spcBef>
                <a:spcPts val="225"/>
              </a:spcBef>
              <a:buClr>
                <a:srgbClr val="F9BE00"/>
              </a:buClr>
              <a:defRPr/>
            </a:pPr>
            <a:r>
              <a:rPr lang="en-US" altLang="ja-JP" sz="1400" dirty="0">
                <a:solidFill>
                  <a:prstClr val="black"/>
                </a:solidFill>
              </a:rPr>
              <a:t>Web</a:t>
            </a:r>
            <a:r>
              <a:rPr lang="ja-JP" altLang="en-US" sz="1400" dirty="0">
                <a:solidFill>
                  <a:prstClr val="black"/>
                </a:solidFill>
              </a:rPr>
              <a:t>インストーラ（</a:t>
            </a:r>
            <a:r>
              <a:rPr lang="en-US" altLang="ja-JP" sz="1400" dirty="0">
                <a:solidFill>
                  <a:prstClr val="black"/>
                </a:solidFill>
              </a:rPr>
              <a:t>Setup.exe)</a:t>
            </a:r>
            <a:r>
              <a:rPr lang="ja-JP" altLang="en-US" sz="1400" dirty="0">
                <a:solidFill>
                  <a:prstClr val="black"/>
                </a:solidFill>
              </a:rPr>
              <a:t>をコマンドプロンプトから引数「</a:t>
            </a:r>
            <a:r>
              <a:rPr lang="en-US" altLang="ja-JP" sz="1400" dirty="0" err="1">
                <a:solidFill>
                  <a:prstClr val="black"/>
                </a:solidFill>
              </a:rPr>
              <a:t>mailCheck</a:t>
            </a:r>
            <a:r>
              <a:rPr lang="ja-JP" altLang="en-US" sz="1400" dirty="0">
                <a:solidFill>
                  <a:prstClr val="black"/>
                </a:solidFill>
              </a:rPr>
              <a:t>」で実行することにより、</a:t>
            </a:r>
            <a:endParaRPr lang="en-US" altLang="ja-JP" sz="1400" dirty="0">
              <a:solidFill>
                <a:prstClr val="black"/>
              </a:solidFill>
            </a:endParaRPr>
          </a:p>
          <a:p>
            <a:pPr defTabSz="685800">
              <a:spcBef>
                <a:spcPts val="225"/>
              </a:spcBef>
              <a:buClr>
                <a:srgbClr val="F9BE00"/>
              </a:buClr>
              <a:defRPr/>
            </a:pPr>
            <a:r>
              <a:rPr lang="ja-JP" altLang="en-US" sz="1400" dirty="0">
                <a:solidFill>
                  <a:prstClr val="black"/>
                </a:solidFill>
              </a:rPr>
              <a:t>テストメール送信を試す画面が開くようになりました。</a:t>
            </a:r>
            <a:endParaRPr lang="en-US" altLang="ja-JP" sz="1400" dirty="0">
              <a:solidFill>
                <a:prstClr val="black"/>
              </a:solidFill>
            </a:endParaRPr>
          </a:p>
          <a:p>
            <a:pPr defTabSz="685800">
              <a:spcBef>
                <a:spcPts val="225"/>
              </a:spcBef>
              <a:buClr>
                <a:srgbClr val="F9BE00"/>
              </a:buClr>
              <a:defRPr/>
            </a:pPr>
            <a:endParaRPr lang="en-US" altLang="ja-JP" sz="1400" dirty="0">
              <a:solidFill>
                <a:prstClr val="black"/>
              </a:solidFill>
            </a:endParaRPr>
          </a:p>
          <a:p>
            <a:pPr defTabSz="685800">
              <a:spcBef>
                <a:spcPts val="225"/>
              </a:spcBef>
              <a:buClr>
                <a:srgbClr val="F9BE00"/>
              </a:buClr>
              <a:defRPr/>
            </a:pPr>
            <a:r>
              <a:rPr lang="en-US" altLang="ja-JP" sz="1400" dirty="0">
                <a:solidFill>
                  <a:prstClr val="black"/>
                </a:solidFill>
              </a:rPr>
              <a:t>※NX</a:t>
            </a:r>
            <a:r>
              <a:rPr lang="ja-JP" altLang="en-US" sz="1400">
                <a:solidFill>
                  <a:prstClr val="black"/>
                </a:solidFill>
              </a:rPr>
              <a:t>のメール設定を変更するには製品同梱の「暗号化ファイル作成ツール」を利用します。</a:t>
            </a:r>
            <a:endParaRPr lang="en-US" altLang="ja-JP" sz="1400">
              <a:solidFill>
                <a:prstClr val="black"/>
              </a:solidFill>
            </a:endParaRPr>
          </a:p>
        </p:txBody>
      </p:sp>
      <p:pic>
        <p:nvPicPr>
          <p:cNvPr id="11" name="図 10"/>
          <p:cNvPicPr>
            <a:picLocks noChangeAspect="1"/>
          </p:cNvPicPr>
          <p:nvPr/>
        </p:nvPicPr>
        <p:blipFill>
          <a:blip r:embed="rId3"/>
          <a:stretch>
            <a:fillRect/>
          </a:stretch>
        </p:blipFill>
        <p:spPr>
          <a:xfrm>
            <a:off x="360001" y="1301150"/>
            <a:ext cx="3455916" cy="1023706"/>
          </a:xfrm>
          <a:prstGeom prst="rect">
            <a:avLst/>
          </a:prstGeom>
          <a:effectLst>
            <a:outerShdw blurRad="50800" dist="38100" dir="2700000" algn="tl" rotWithShape="0">
              <a:prstClr val="black">
                <a:alpha val="40000"/>
              </a:prstClr>
            </a:outerShdw>
          </a:effectLst>
        </p:spPr>
      </p:pic>
      <p:sp>
        <p:nvSpPr>
          <p:cNvPr id="15" name="角丸四角形 14"/>
          <p:cNvSpPr/>
          <p:nvPr/>
        </p:nvSpPr>
        <p:spPr>
          <a:xfrm>
            <a:off x="360000" y="2427731"/>
            <a:ext cx="3455917" cy="701838"/>
          </a:xfrm>
          <a:prstGeom prst="roundRect">
            <a:avLst>
              <a:gd name="adj" fmla="val 1084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spcBef>
                <a:spcPts val="225"/>
              </a:spcBef>
              <a:buClr>
                <a:srgbClr val="F9BE00"/>
              </a:buClr>
              <a:defRPr/>
            </a:pPr>
            <a:r>
              <a:rPr lang="en-US" altLang="ja-JP" sz="2400" dirty="0">
                <a:solidFill>
                  <a:schemeClr val="bg1"/>
                </a:solidFill>
              </a:rPr>
              <a:t>Setup.exe </a:t>
            </a:r>
            <a:r>
              <a:rPr lang="en-US" altLang="ja-JP" sz="2400" dirty="0" err="1">
                <a:solidFill>
                  <a:schemeClr val="bg1"/>
                </a:solidFill>
              </a:rPr>
              <a:t>mailCheck</a:t>
            </a:r>
            <a:endParaRPr lang="en-US" altLang="ja-JP" sz="2400" dirty="0">
              <a:solidFill>
                <a:schemeClr val="bg1"/>
              </a:solidFill>
            </a:endParaRPr>
          </a:p>
        </p:txBody>
      </p:sp>
      <p:sp>
        <p:nvSpPr>
          <p:cNvPr id="12" name="右矢印 11"/>
          <p:cNvSpPr/>
          <p:nvPr/>
        </p:nvSpPr>
        <p:spPr>
          <a:xfrm>
            <a:off x="4067944" y="1813003"/>
            <a:ext cx="756084" cy="4347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195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bwMode="white">
          <a:xfrm>
            <a:off x="-507" y="4296856"/>
            <a:ext cx="9144508" cy="867182"/>
          </a:xfrm>
          <a:prstGeom prst="rect">
            <a:avLst/>
          </a:prstGeom>
          <a:solidFill>
            <a:schemeClr val="tx1"/>
          </a:solidFill>
        </p:spPr>
        <p:txBody>
          <a:bodyPr wrap="square" lIns="91428" tIns="45714" rIns="91428" bIns="45714" rtlCol="0" anchor="ctr" anchorCtr="0">
            <a:noAutofit/>
          </a:bodyPr>
          <a:lstStyle/>
          <a:p>
            <a:pPr algn="ctr"/>
            <a:r>
              <a:rPr lang="ja-JP" altLang="en-US" sz="1600"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ペーパーレス・クラウド・</a:t>
            </a:r>
            <a:r>
              <a:rPr lang="en-US" altLang="ja-JP" sz="1600"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AI/RPA</a:t>
            </a:r>
          </a:p>
          <a:p>
            <a:pPr algn="ctr"/>
            <a:r>
              <a:rPr lang="ja-JP" altLang="en-US" sz="28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充実した</a:t>
            </a:r>
            <a:r>
              <a:rPr lang="en-US" altLang="ja-JP" sz="28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20</a:t>
            </a:r>
            <a:r>
              <a:rPr lang="ja-JP" altLang="en-US" sz="28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以上の会計・人事システム</a:t>
            </a:r>
            <a:endParaRPr lang="en-US" altLang="ja-JP" sz="2800" b="1"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80" name="スライド番号プレースホルダー 6">
            <a:extLst>
              <a:ext uri="{FF2B5EF4-FFF2-40B4-BE49-F238E27FC236}">
                <a16:creationId xmlns:a16="http://schemas.microsoft.com/office/drawing/2014/main" id="{229B1DCD-F452-9A45-9EFF-CB15671E4806}"/>
              </a:ext>
            </a:extLst>
          </p:cNvPr>
          <p:cNvSpPr>
            <a:spLocks noGrp="1"/>
          </p:cNvSpPr>
          <p:nvPr>
            <p:ph type="sldNum" sz="quarter" idx="12"/>
          </p:nvPr>
        </p:nvSpPr>
        <p:spPr>
          <a:xfrm>
            <a:off x="8712460" y="5008500"/>
            <a:ext cx="360000" cy="135000"/>
          </a:xfrm>
          <a:prstGeom prst="rect">
            <a:avLst/>
          </a:prstGeom>
        </p:spPr>
        <p:txBody>
          <a:bodyPr/>
          <a:lstStyle/>
          <a:p>
            <a:fld id="{0F45A592-D6AF-A74C-B833-B6CA0F30ED01}" type="slidenum">
              <a:rPr lang="ja-JP" altLang="en-US" sz="900" smtClean="0">
                <a:solidFill>
                  <a:schemeClr val="bg1"/>
                </a:solidFill>
                <a:latin typeface="+mn-ea"/>
              </a:rPr>
              <a:pPr/>
              <a:t>5</a:t>
            </a:fld>
            <a:endParaRPr lang="ja-JP" altLang="en-US" sz="900" dirty="0">
              <a:solidFill>
                <a:schemeClr val="bg1"/>
              </a:solidFill>
              <a:latin typeface="+mn-ea"/>
            </a:endParaRPr>
          </a:p>
        </p:txBody>
      </p:sp>
      <p:sp>
        <p:nvSpPr>
          <p:cNvPr id="5" name="タイトル 4"/>
          <p:cNvSpPr>
            <a:spLocks noGrp="1"/>
          </p:cNvSpPr>
          <p:nvPr>
            <p:ph type="title"/>
          </p:nvPr>
        </p:nvSpPr>
        <p:spPr bwMode="white"/>
        <p:txBody>
          <a:bodyPr anchor="ctr"/>
          <a:lstStyle/>
          <a:p>
            <a:r>
              <a:rPr lang="en-US" altLang="ja-JP" sz="2400" dirty="0" err="1">
                <a:latin typeface="+mn-ea"/>
                <a:ea typeface="+mn-ea"/>
              </a:rPr>
              <a:t>SuperStream</a:t>
            </a:r>
            <a:r>
              <a:rPr lang="ja-JP" altLang="en-US" sz="2400" dirty="0">
                <a:latin typeface="+mn-ea"/>
                <a:ea typeface="+mn-ea"/>
              </a:rPr>
              <a:t> </a:t>
            </a:r>
            <a:r>
              <a:rPr lang="en-US" altLang="ja-JP" sz="2400" dirty="0">
                <a:latin typeface="+mn-ea"/>
                <a:ea typeface="+mn-ea"/>
              </a:rPr>
              <a:t>Product Line-Up</a:t>
            </a:r>
            <a:endParaRPr lang="ja-JP" altLang="en-US" sz="2400" dirty="0">
              <a:latin typeface="+mn-ea"/>
              <a:ea typeface="+mn-ea"/>
            </a:endParaRPr>
          </a:p>
        </p:txBody>
      </p:sp>
      <p:sp>
        <p:nvSpPr>
          <p:cNvPr id="79" name="フッター プレースホルダー 1">
            <a:extLst>
              <a:ext uri="{FF2B5EF4-FFF2-40B4-BE49-F238E27FC236}">
                <a16:creationId xmlns:a16="http://schemas.microsoft.com/office/drawing/2014/main" id="{11AD74FE-0BB0-AE4C-A16C-5475B8B7AD27}"/>
              </a:ext>
            </a:extLst>
          </p:cNvPr>
          <p:cNvSpPr>
            <a:spLocks noGrp="1"/>
          </p:cNvSpPr>
          <p:nvPr>
            <p:ph type="ftr" sz="quarter" idx="3"/>
          </p:nvPr>
        </p:nvSpPr>
        <p:spPr>
          <a:xfrm>
            <a:off x="15681" y="5006787"/>
            <a:ext cx="2160000" cy="135000"/>
          </a:xfrm>
          <a:prstGeom prst="rect">
            <a:avLst/>
          </a:prstGeom>
        </p:spPr>
        <p:txBody>
          <a:bodyPr/>
          <a:lstStyle/>
          <a:p>
            <a:r>
              <a:rPr lang="en-US" altLang="ja-JP" sz="700" dirty="0">
                <a:solidFill>
                  <a:schemeClr val="bg1"/>
                </a:solidFill>
                <a:latin typeface="+mn-ea"/>
              </a:rPr>
              <a:t>©2021  SuperStream Inc. All rights reserved.</a:t>
            </a:r>
            <a:endParaRPr lang="ja-JP" altLang="en-US" sz="700" dirty="0">
              <a:solidFill>
                <a:schemeClr val="bg1"/>
              </a:solidFill>
              <a:latin typeface="+mn-ea"/>
            </a:endParaRPr>
          </a:p>
        </p:txBody>
      </p:sp>
      <p:sp>
        <p:nvSpPr>
          <p:cNvPr id="151" name="角丸四角形 150"/>
          <p:cNvSpPr/>
          <p:nvPr/>
        </p:nvSpPr>
        <p:spPr>
          <a:xfrm>
            <a:off x="107504" y="871140"/>
            <a:ext cx="7065572" cy="487217"/>
          </a:xfrm>
          <a:prstGeom prst="roundRect">
            <a:avLst>
              <a:gd name="adj" fmla="val 1009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prstClr val="white"/>
                </a:solidFill>
                <a:latin typeface="メイリオ" panose="020B0604030504040204" pitchFamily="50" charset="-128"/>
                <a:ea typeface="メイリオ" panose="020B0604030504040204" pitchFamily="50" charset="-128"/>
              </a:rPr>
              <a:t>GM  /Report /</a:t>
            </a:r>
            <a:r>
              <a:rPr lang="ja-JP" altLang="en-US" sz="1200" b="1" dirty="0">
                <a:solidFill>
                  <a:prstClr val="white"/>
                </a:solidFill>
                <a:latin typeface="メイリオ" panose="020B0604030504040204" pitchFamily="50" charset="-128"/>
                <a:ea typeface="メイリオ" panose="020B0604030504040204" pitchFamily="50" charset="-128"/>
              </a:rPr>
              <a:t>インメモリ</a:t>
            </a:r>
            <a:endParaRPr lang="en-US" altLang="ja-JP" sz="120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r>
              <a:rPr lang="ja-JP" altLang="en-US" sz="675" b="1" dirty="0">
                <a:solidFill>
                  <a:prstClr val="white"/>
                </a:solidFill>
                <a:latin typeface="メイリオ" panose="020B0604030504040204" pitchFamily="50" charset="-128"/>
                <a:ea typeface="メイリオ" panose="020B0604030504040204" pitchFamily="50" charset="-128"/>
              </a:rPr>
              <a:t>グループ経営管理（</a:t>
            </a:r>
            <a:r>
              <a:rPr lang="en-US" altLang="ja-JP" sz="675" b="1" dirty="0">
                <a:solidFill>
                  <a:prstClr val="white"/>
                </a:solidFill>
                <a:latin typeface="メイリオ" panose="020B0604030504040204" pitchFamily="50" charset="-128"/>
                <a:ea typeface="メイリオ" panose="020B0604030504040204" pitchFamily="50" charset="-128"/>
              </a:rPr>
              <a:t>BI) / Report</a:t>
            </a:r>
            <a:r>
              <a:rPr lang="ja-JP" altLang="en-US" sz="675" b="1" dirty="0">
                <a:solidFill>
                  <a:prstClr val="white"/>
                </a:solidFill>
                <a:latin typeface="メイリオ" panose="020B0604030504040204" pitchFamily="50" charset="-128"/>
                <a:ea typeface="メイリオ" panose="020B0604030504040204" pitchFamily="50" charset="-128"/>
              </a:rPr>
              <a:t>オプション </a:t>
            </a:r>
            <a:r>
              <a:rPr lang="en-US" altLang="ja-JP" sz="675" b="1" dirty="0">
                <a:solidFill>
                  <a:prstClr val="white"/>
                </a:solidFill>
                <a:latin typeface="メイリオ" panose="020B0604030504040204" pitchFamily="50" charset="-128"/>
                <a:ea typeface="メイリオ" panose="020B0604030504040204" pitchFamily="50" charset="-128"/>
              </a:rPr>
              <a:t>/</a:t>
            </a:r>
            <a:r>
              <a:rPr lang="ja-JP" altLang="en-US" sz="675" b="1" dirty="0">
                <a:solidFill>
                  <a:prstClr val="white"/>
                </a:solidFill>
                <a:latin typeface="メイリオ" panose="020B0604030504040204" pitchFamily="50" charset="-128"/>
                <a:ea typeface="メイリオ" panose="020B0604030504040204" pitchFamily="50" charset="-128"/>
              </a:rPr>
              <a:t>インメモリオプション</a:t>
            </a:r>
          </a:p>
        </p:txBody>
      </p:sp>
      <p:grpSp>
        <p:nvGrpSpPr>
          <p:cNvPr id="152" name="グループ化 259"/>
          <p:cNvGrpSpPr>
            <a:grpSpLocks noChangeAspect="1"/>
          </p:cNvGrpSpPr>
          <p:nvPr/>
        </p:nvGrpSpPr>
        <p:grpSpPr>
          <a:xfrm>
            <a:off x="1916492" y="927761"/>
            <a:ext cx="331864" cy="331864"/>
            <a:chOff x="3985816" y="682625"/>
            <a:chExt cx="381000" cy="381000"/>
          </a:xfrm>
          <a:solidFill>
            <a:schemeClr val="bg1"/>
          </a:solidFill>
        </p:grpSpPr>
        <p:sp>
          <p:nvSpPr>
            <p:cNvPr id="153"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4"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5"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56" name="角丸四角形 155"/>
          <p:cNvSpPr/>
          <p:nvPr/>
        </p:nvSpPr>
        <p:spPr>
          <a:xfrm>
            <a:off x="128246" y="1436033"/>
            <a:ext cx="5405390" cy="747152"/>
          </a:xfrm>
          <a:prstGeom prst="roundRect">
            <a:avLst>
              <a:gd name="adj" fmla="val 7909"/>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b"/>
          <a:lstStyle/>
          <a:p>
            <a:pPr algn="ctr" defTabSz="685800" fontAlgn="base">
              <a:spcBef>
                <a:spcPct val="0"/>
              </a:spcBef>
              <a:spcAft>
                <a:spcPct val="0"/>
              </a:spcAft>
              <a:defRPr/>
            </a:pPr>
            <a:endParaRPr lang="ja-JP" altLang="en-US" sz="600" b="1" dirty="0">
              <a:solidFill>
                <a:prstClr val="white"/>
              </a:solidFill>
              <a:latin typeface="メイリオ" panose="020B0604030504040204" pitchFamily="50" charset="-128"/>
              <a:ea typeface="メイリオ" panose="020B0604030504040204" pitchFamily="50" charset="-128"/>
            </a:endParaRPr>
          </a:p>
        </p:txBody>
      </p:sp>
      <p:sp>
        <p:nvSpPr>
          <p:cNvPr id="157" name="Freeform 340"/>
          <p:cNvSpPr>
            <a:spLocks noChangeAspect="1" noEditPoints="1"/>
          </p:cNvSpPr>
          <p:nvPr/>
        </p:nvSpPr>
        <p:spPr bwMode="auto">
          <a:xfrm>
            <a:off x="202579" y="1622159"/>
            <a:ext cx="361309" cy="336218"/>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テキスト ボックス 157"/>
          <p:cNvSpPr txBox="1"/>
          <p:nvPr/>
        </p:nvSpPr>
        <p:spPr>
          <a:xfrm>
            <a:off x="563936" y="1466369"/>
            <a:ext cx="748923" cy="261610"/>
          </a:xfrm>
          <a:prstGeom prst="rect">
            <a:avLst/>
          </a:prstGeom>
          <a:noFill/>
        </p:spPr>
        <p:txBody>
          <a:bodyPr wrap="none" rtlCol="0">
            <a:spAutoFit/>
          </a:bodyPr>
          <a:lstStyle/>
          <a:p>
            <a:r>
              <a:rPr kumimoji="1" lang="ja-JP" altLang="en-US" sz="1100" b="1" dirty="0">
                <a:solidFill>
                  <a:schemeClr val="bg1"/>
                </a:solidFill>
              </a:rPr>
              <a:t>統合会計</a:t>
            </a:r>
          </a:p>
        </p:txBody>
      </p:sp>
      <p:sp>
        <p:nvSpPr>
          <p:cNvPr id="159" name="角丸四角形 158"/>
          <p:cNvSpPr/>
          <p:nvPr/>
        </p:nvSpPr>
        <p:spPr>
          <a:xfrm>
            <a:off x="594677" y="1736094"/>
            <a:ext cx="925770" cy="404308"/>
          </a:xfrm>
          <a:prstGeom prst="roundRect">
            <a:avLst>
              <a:gd name="adj" fmla="val 790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b"/>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GL</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財務会計 </a:t>
            </a:r>
            <a:r>
              <a:rPr lang="en-US" altLang="ja-JP" sz="600" b="1" dirty="0">
                <a:solidFill>
                  <a:schemeClr val="tx2"/>
                </a:solidFill>
                <a:latin typeface="メイリオ" panose="020B0604030504040204" pitchFamily="50" charset="-128"/>
                <a:ea typeface="メイリオ" panose="020B0604030504040204" pitchFamily="50" charset="-128"/>
              </a:rPr>
              <a:t>/ </a:t>
            </a:r>
            <a:r>
              <a:rPr lang="ja-JP" altLang="en-US" sz="600" b="1" dirty="0">
                <a:solidFill>
                  <a:schemeClr val="tx2"/>
                </a:solidFill>
                <a:latin typeface="メイリオ" panose="020B0604030504040204" pitchFamily="50" charset="-128"/>
                <a:ea typeface="メイリオ" panose="020B0604030504040204" pitchFamily="50" charset="-128"/>
              </a:rPr>
              <a:t>管理会計</a:t>
            </a:r>
          </a:p>
        </p:txBody>
      </p:sp>
      <p:sp>
        <p:nvSpPr>
          <p:cNvPr id="160" name="角丸四角形 159"/>
          <p:cNvSpPr>
            <a:spLocks/>
          </p:cNvSpPr>
          <p:nvPr/>
        </p:nvSpPr>
        <p:spPr>
          <a:xfrm>
            <a:off x="1556451" y="1726146"/>
            <a:ext cx="924790" cy="403200"/>
          </a:xfrm>
          <a:prstGeom prst="roundRect">
            <a:avLst>
              <a:gd name="adj" fmla="val 790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4289" rIns="0" bIns="34289" rtlCol="0" anchor="b"/>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AP</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支払管理 </a:t>
            </a:r>
            <a:r>
              <a:rPr lang="en-US" altLang="ja-JP" sz="600" b="1" dirty="0">
                <a:solidFill>
                  <a:schemeClr val="tx2"/>
                </a:solidFill>
                <a:latin typeface="メイリオ" panose="020B0604030504040204" pitchFamily="50" charset="-128"/>
                <a:ea typeface="メイリオ" panose="020B0604030504040204" pitchFamily="50" charset="-128"/>
              </a:rPr>
              <a:t>/ </a:t>
            </a:r>
            <a:r>
              <a:rPr lang="ja-JP" altLang="en-US" sz="600" b="1" dirty="0">
                <a:solidFill>
                  <a:schemeClr val="tx2"/>
                </a:solidFill>
                <a:latin typeface="メイリオ" panose="020B0604030504040204" pitchFamily="50" charset="-128"/>
                <a:ea typeface="メイリオ" panose="020B0604030504040204" pitchFamily="50" charset="-128"/>
              </a:rPr>
              <a:t>経費精算管理</a:t>
            </a:r>
            <a:endParaRPr lang="en-US" altLang="ja-JP" sz="600" b="1" dirty="0">
              <a:solidFill>
                <a:schemeClr val="tx2"/>
              </a:solidFill>
              <a:latin typeface="メイリオ" panose="020B0604030504040204" pitchFamily="50" charset="-128"/>
              <a:ea typeface="メイリオ" panose="020B0604030504040204" pitchFamily="50" charset="-128"/>
            </a:endParaRPr>
          </a:p>
        </p:txBody>
      </p:sp>
      <p:sp>
        <p:nvSpPr>
          <p:cNvPr id="161" name="角丸四角形 160"/>
          <p:cNvSpPr>
            <a:spLocks/>
          </p:cNvSpPr>
          <p:nvPr/>
        </p:nvSpPr>
        <p:spPr>
          <a:xfrm>
            <a:off x="2508053" y="1727005"/>
            <a:ext cx="924790" cy="403200"/>
          </a:xfrm>
          <a:prstGeom prst="roundRect">
            <a:avLst>
              <a:gd name="adj" fmla="val 9004"/>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AR</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債権管理</a:t>
            </a:r>
            <a:endParaRPr lang="en-US" altLang="ja-JP" sz="600" b="1" dirty="0">
              <a:solidFill>
                <a:schemeClr val="tx2"/>
              </a:solidFill>
              <a:latin typeface="メイリオ" panose="020B0604030504040204" pitchFamily="50" charset="-128"/>
              <a:ea typeface="メイリオ" panose="020B0604030504040204" pitchFamily="50" charset="-128"/>
            </a:endParaRPr>
          </a:p>
        </p:txBody>
      </p:sp>
      <p:sp>
        <p:nvSpPr>
          <p:cNvPr id="162" name="角丸四角形 161"/>
          <p:cNvSpPr/>
          <p:nvPr/>
        </p:nvSpPr>
        <p:spPr>
          <a:xfrm>
            <a:off x="128246" y="2248383"/>
            <a:ext cx="2491580" cy="747152"/>
          </a:xfrm>
          <a:prstGeom prst="roundRect">
            <a:avLst>
              <a:gd name="adj" fmla="val 7909"/>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b"/>
          <a:lstStyle/>
          <a:p>
            <a:pPr algn="ctr" defTabSz="685800" fontAlgn="base">
              <a:spcBef>
                <a:spcPct val="0"/>
              </a:spcBef>
              <a:spcAft>
                <a:spcPct val="0"/>
              </a:spcAft>
              <a:defRPr/>
            </a:pPr>
            <a:endParaRPr lang="ja-JP" altLang="en-US" sz="600" b="1" dirty="0">
              <a:solidFill>
                <a:prstClr val="white"/>
              </a:solidFill>
              <a:latin typeface="メイリオ" panose="020B0604030504040204" pitchFamily="50" charset="-128"/>
              <a:ea typeface="メイリオ" panose="020B0604030504040204" pitchFamily="50" charset="-128"/>
            </a:endParaRPr>
          </a:p>
        </p:txBody>
      </p:sp>
      <p:sp>
        <p:nvSpPr>
          <p:cNvPr id="163" name="Freeform 368"/>
          <p:cNvSpPr>
            <a:spLocks noChangeAspect="1" noEditPoints="1"/>
          </p:cNvSpPr>
          <p:nvPr/>
        </p:nvSpPr>
        <p:spPr bwMode="auto">
          <a:xfrm>
            <a:off x="202578" y="2491701"/>
            <a:ext cx="320724" cy="373576"/>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テキスト ボックス 163"/>
          <p:cNvSpPr txBox="1"/>
          <p:nvPr/>
        </p:nvSpPr>
        <p:spPr>
          <a:xfrm>
            <a:off x="597635" y="2290185"/>
            <a:ext cx="1031051" cy="261610"/>
          </a:xfrm>
          <a:prstGeom prst="rect">
            <a:avLst/>
          </a:prstGeom>
          <a:noFill/>
        </p:spPr>
        <p:txBody>
          <a:bodyPr wrap="none" rtlCol="0">
            <a:spAutoFit/>
          </a:bodyPr>
          <a:lstStyle/>
          <a:p>
            <a:r>
              <a:rPr lang="ja-JP" altLang="en-US" sz="1100" b="1" dirty="0">
                <a:solidFill>
                  <a:schemeClr val="bg1"/>
                </a:solidFill>
              </a:rPr>
              <a:t>固定資産管理</a:t>
            </a:r>
            <a:endParaRPr kumimoji="1" lang="ja-JP" altLang="en-US" sz="1100" b="1" dirty="0">
              <a:solidFill>
                <a:schemeClr val="bg1"/>
              </a:solidFill>
            </a:endParaRPr>
          </a:p>
        </p:txBody>
      </p:sp>
      <p:sp>
        <p:nvSpPr>
          <p:cNvPr id="165" name="角丸四角形 164"/>
          <p:cNvSpPr/>
          <p:nvPr/>
        </p:nvSpPr>
        <p:spPr>
          <a:xfrm>
            <a:off x="597634" y="2526413"/>
            <a:ext cx="925200" cy="403200"/>
          </a:xfrm>
          <a:prstGeom prst="roundRect">
            <a:avLst>
              <a:gd name="adj" fmla="val 9004"/>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FA</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固定資産管理</a:t>
            </a:r>
          </a:p>
        </p:txBody>
      </p:sp>
      <p:sp>
        <p:nvSpPr>
          <p:cNvPr id="166" name="角丸四角形 165"/>
          <p:cNvSpPr/>
          <p:nvPr/>
        </p:nvSpPr>
        <p:spPr>
          <a:xfrm>
            <a:off x="1548702" y="2526413"/>
            <a:ext cx="925200" cy="403200"/>
          </a:xfrm>
          <a:prstGeom prst="roundRect">
            <a:avLst>
              <a:gd name="adj" fmla="val 790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LM</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リース資産管理</a:t>
            </a:r>
          </a:p>
        </p:txBody>
      </p:sp>
      <p:sp>
        <p:nvSpPr>
          <p:cNvPr id="167" name="角丸四角形 166"/>
          <p:cNvSpPr>
            <a:spLocks noChangeAspect="1"/>
          </p:cNvSpPr>
          <p:nvPr/>
        </p:nvSpPr>
        <p:spPr>
          <a:xfrm>
            <a:off x="2694158" y="2247435"/>
            <a:ext cx="1382573" cy="740351"/>
          </a:xfrm>
          <a:prstGeom prst="roundRect">
            <a:avLst>
              <a:gd name="adj" fmla="val 7909"/>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ja-JP" altLang="en-US" sz="1100" b="1" dirty="0">
                <a:solidFill>
                  <a:prstClr val="white"/>
                </a:solidFill>
                <a:latin typeface="メイリオ" panose="020B0604030504040204" pitchFamily="50" charset="-128"/>
                <a:ea typeface="メイリオ" panose="020B0604030504040204" pitchFamily="50" charset="-128"/>
              </a:rPr>
              <a:t>建設仮勘定管理</a:t>
            </a:r>
            <a:r>
              <a:rPr lang="en-US" altLang="ja-JP" sz="1000" b="1" dirty="0">
                <a:solidFill>
                  <a:prstClr val="white"/>
                </a:solidFill>
                <a:latin typeface="メイリオ" panose="020B0604030504040204" pitchFamily="50" charset="-128"/>
                <a:ea typeface="メイリオ" panose="020B0604030504040204" pitchFamily="50" charset="-128"/>
              </a:rPr>
              <a:t>OP</a:t>
            </a: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168" name="角丸四角形 167"/>
          <p:cNvSpPr/>
          <p:nvPr/>
        </p:nvSpPr>
        <p:spPr>
          <a:xfrm>
            <a:off x="3079523" y="2477631"/>
            <a:ext cx="925200" cy="403200"/>
          </a:xfrm>
          <a:prstGeom prst="roundRect">
            <a:avLst>
              <a:gd name="adj" fmla="val 790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CP</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建設仮勘定管理</a:t>
            </a:r>
          </a:p>
        </p:txBody>
      </p:sp>
      <p:sp>
        <p:nvSpPr>
          <p:cNvPr id="169" name="Freeform 436"/>
          <p:cNvSpPr>
            <a:spLocks noChangeAspect="1" noEditPoints="1"/>
          </p:cNvSpPr>
          <p:nvPr/>
        </p:nvSpPr>
        <p:spPr bwMode="auto">
          <a:xfrm>
            <a:off x="2744583" y="2529618"/>
            <a:ext cx="309641" cy="333158"/>
          </a:xfrm>
          <a:custGeom>
            <a:avLst/>
            <a:gdLst>
              <a:gd name="T0" fmla="*/ 73 w 949"/>
              <a:gd name="T1" fmla="*/ 426 h 1019"/>
              <a:gd name="T2" fmla="*/ 11 w 949"/>
              <a:gd name="T3" fmla="*/ 494 h 1019"/>
              <a:gd name="T4" fmla="*/ 2 w 949"/>
              <a:gd name="T5" fmla="*/ 577 h 1019"/>
              <a:gd name="T6" fmla="*/ 51 w 949"/>
              <a:gd name="T7" fmla="*/ 658 h 1019"/>
              <a:gd name="T8" fmla="*/ 140 w 949"/>
              <a:gd name="T9" fmla="*/ 690 h 1019"/>
              <a:gd name="T10" fmla="*/ 219 w 949"/>
              <a:gd name="T11" fmla="*/ 666 h 1019"/>
              <a:gd name="T12" fmla="*/ 275 w 949"/>
              <a:gd name="T13" fmla="*/ 592 h 1019"/>
              <a:gd name="T14" fmla="*/ 275 w 949"/>
              <a:gd name="T15" fmla="*/ 508 h 1019"/>
              <a:gd name="T16" fmla="*/ 219 w 949"/>
              <a:gd name="T17" fmla="*/ 433 h 1019"/>
              <a:gd name="T18" fmla="*/ 140 w 949"/>
              <a:gd name="T19" fmla="*/ 409 h 1019"/>
              <a:gd name="T20" fmla="*/ 169 w 949"/>
              <a:gd name="T21" fmla="*/ 592 h 1019"/>
              <a:gd name="T22" fmla="*/ 111 w 949"/>
              <a:gd name="T23" fmla="*/ 592 h 1019"/>
              <a:gd name="T24" fmla="*/ 90 w 949"/>
              <a:gd name="T25" fmla="*/ 539 h 1019"/>
              <a:gd name="T26" fmla="*/ 140 w 949"/>
              <a:gd name="T27" fmla="*/ 498 h 1019"/>
              <a:gd name="T28" fmla="*/ 188 w 949"/>
              <a:gd name="T29" fmla="*/ 529 h 1019"/>
              <a:gd name="T30" fmla="*/ 842 w 949"/>
              <a:gd name="T31" fmla="*/ 95 h 1019"/>
              <a:gd name="T32" fmla="*/ 878 w 949"/>
              <a:gd name="T33" fmla="*/ 73 h 1019"/>
              <a:gd name="T34" fmla="*/ 868 w 949"/>
              <a:gd name="T35" fmla="*/ 37 h 1019"/>
              <a:gd name="T36" fmla="*/ 624 w 949"/>
              <a:gd name="T37" fmla="*/ 148 h 1019"/>
              <a:gd name="T38" fmla="*/ 235 w 949"/>
              <a:gd name="T39" fmla="*/ 420 h 1019"/>
              <a:gd name="T40" fmla="*/ 296 w 949"/>
              <a:gd name="T41" fmla="*/ 516 h 1019"/>
              <a:gd name="T42" fmla="*/ 553 w 949"/>
              <a:gd name="T43" fmla="*/ 407 h 1019"/>
              <a:gd name="T44" fmla="*/ 493 w 949"/>
              <a:gd name="T45" fmla="*/ 360 h 1019"/>
              <a:gd name="T46" fmla="*/ 469 w 949"/>
              <a:gd name="T47" fmla="*/ 296 h 1019"/>
              <a:gd name="T48" fmla="*/ 405 w 949"/>
              <a:gd name="T49" fmla="*/ 757 h 1019"/>
              <a:gd name="T50" fmla="*/ 297 w 949"/>
              <a:gd name="T51" fmla="*/ 572 h 1019"/>
              <a:gd name="T52" fmla="*/ 275 w 949"/>
              <a:gd name="T53" fmla="*/ 634 h 1019"/>
              <a:gd name="T54" fmla="*/ 221 w 949"/>
              <a:gd name="T55" fmla="*/ 686 h 1019"/>
              <a:gd name="T56" fmla="*/ 374 w 949"/>
              <a:gd name="T57" fmla="*/ 804 h 1019"/>
              <a:gd name="T58" fmla="*/ 928 w 949"/>
              <a:gd name="T59" fmla="*/ 151 h 1019"/>
              <a:gd name="T60" fmla="*/ 888 w 949"/>
              <a:gd name="T61" fmla="*/ 163 h 1019"/>
              <a:gd name="T62" fmla="*/ 729 w 949"/>
              <a:gd name="T63" fmla="*/ 331 h 1019"/>
              <a:gd name="T64" fmla="*/ 948 w 949"/>
              <a:gd name="T65" fmla="*/ 175 h 1019"/>
              <a:gd name="T66" fmla="*/ 762 w 949"/>
              <a:gd name="T67" fmla="*/ 886 h 1019"/>
              <a:gd name="T68" fmla="*/ 462 w 949"/>
              <a:gd name="T69" fmla="*/ 859 h 1019"/>
              <a:gd name="T70" fmla="*/ 505 w 949"/>
              <a:gd name="T71" fmla="*/ 810 h 1019"/>
              <a:gd name="T72" fmla="*/ 566 w 949"/>
              <a:gd name="T73" fmla="*/ 827 h 1019"/>
              <a:gd name="T74" fmla="*/ 661 w 949"/>
              <a:gd name="T75" fmla="*/ 869 h 1019"/>
              <a:gd name="T76" fmla="*/ 624 w 949"/>
              <a:gd name="T77" fmla="*/ 773 h 1019"/>
              <a:gd name="T78" fmla="*/ 549 w 949"/>
              <a:gd name="T79" fmla="*/ 731 h 1019"/>
              <a:gd name="T80" fmla="*/ 457 w 949"/>
              <a:gd name="T81" fmla="*/ 744 h 1019"/>
              <a:gd name="T82" fmla="*/ 399 w 949"/>
              <a:gd name="T83" fmla="*/ 799 h 1019"/>
              <a:gd name="T84" fmla="*/ 461 w 949"/>
              <a:gd name="T85" fmla="*/ 869 h 1019"/>
              <a:gd name="T86" fmla="*/ 548 w 949"/>
              <a:gd name="T87" fmla="*/ 180 h 1019"/>
              <a:gd name="T88" fmla="*/ 498 w 949"/>
              <a:gd name="T89" fmla="*/ 236 h 1019"/>
              <a:gd name="T90" fmla="*/ 491 w 949"/>
              <a:gd name="T91" fmla="*/ 305 h 1019"/>
              <a:gd name="T92" fmla="*/ 530 w 949"/>
              <a:gd name="T93" fmla="*/ 371 h 1019"/>
              <a:gd name="T94" fmla="*/ 603 w 949"/>
              <a:gd name="T95" fmla="*/ 397 h 1019"/>
              <a:gd name="T96" fmla="*/ 668 w 949"/>
              <a:gd name="T97" fmla="*/ 378 h 1019"/>
              <a:gd name="T98" fmla="*/ 714 w 949"/>
              <a:gd name="T99" fmla="*/ 316 h 1019"/>
              <a:gd name="T100" fmla="*/ 714 w 949"/>
              <a:gd name="T101" fmla="*/ 247 h 1019"/>
              <a:gd name="T102" fmla="*/ 668 w 949"/>
              <a:gd name="T103" fmla="*/ 186 h 1019"/>
              <a:gd name="T104" fmla="*/ 603 w 949"/>
              <a:gd name="T105" fmla="*/ 167 h 1019"/>
              <a:gd name="T106" fmla="*/ 627 w 949"/>
              <a:gd name="T107" fmla="*/ 317 h 1019"/>
              <a:gd name="T108" fmla="*/ 581 w 949"/>
              <a:gd name="T109" fmla="*/ 317 h 1019"/>
              <a:gd name="T110" fmla="*/ 563 w 949"/>
              <a:gd name="T111" fmla="*/ 274 h 1019"/>
              <a:gd name="T112" fmla="*/ 603 w 949"/>
              <a:gd name="T113" fmla="*/ 240 h 1019"/>
              <a:gd name="T114" fmla="*/ 643 w 949"/>
              <a:gd name="T115" fmla="*/ 265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49" h="1019">
                <a:moveTo>
                  <a:pt x="140" y="409"/>
                </a:moveTo>
                <a:lnTo>
                  <a:pt x="140" y="409"/>
                </a:lnTo>
                <a:lnTo>
                  <a:pt x="126" y="409"/>
                </a:lnTo>
                <a:lnTo>
                  <a:pt x="113" y="412"/>
                </a:lnTo>
                <a:lnTo>
                  <a:pt x="98" y="415"/>
                </a:lnTo>
                <a:lnTo>
                  <a:pt x="86" y="420"/>
                </a:lnTo>
                <a:lnTo>
                  <a:pt x="73" y="426"/>
                </a:lnTo>
                <a:lnTo>
                  <a:pt x="62" y="433"/>
                </a:lnTo>
                <a:lnTo>
                  <a:pt x="51" y="440"/>
                </a:lnTo>
                <a:lnTo>
                  <a:pt x="41" y="450"/>
                </a:lnTo>
                <a:lnTo>
                  <a:pt x="32" y="460"/>
                </a:lnTo>
                <a:lnTo>
                  <a:pt x="24" y="470"/>
                </a:lnTo>
                <a:lnTo>
                  <a:pt x="17" y="482"/>
                </a:lnTo>
                <a:lnTo>
                  <a:pt x="11" y="494"/>
                </a:lnTo>
                <a:lnTo>
                  <a:pt x="6" y="508"/>
                </a:lnTo>
                <a:lnTo>
                  <a:pt x="2" y="521"/>
                </a:lnTo>
                <a:lnTo>
                  <a:pt x="1" y="535"/>
                </a:lnTo>
                <a:lnTo>
                  <a:pt x="0" y="550"/>
                </a:lnTo>
                <a:lnTo>
                  <a:pt x="0" y="550"/>
                </a:lnTo>
                <a:lnTo>
                  <a:pt x="1" y="564"/>
                </a:lnTo>
                <a:lnTo>
                  <a:pt x="2" y="577"/>
                </a:lnTo>
                <a:lnTo>
                  <a:pt x="6" y="592"/>
                </a:lnTo>
                <a:lnTo>
                  <a:pt x="11" y="604"/>
                </a:lnTo>
                <a:lnTo>
                  <a:pt x="17" y="617"/>
                </a:lnTo>
                <a:lnTo>
                  <a:pt x="24" y="628"/>
                </a:lnTo>
                <a:lnTo>
                  <a:pt x="32" y="638"/>
                </a:lnTo>
                <a:lnTo>
                  <a:pt x="41" y="649"/>
                </a:lnTo>
                <a:lnTo>
                  <a:pt x="51" y="658"/>
                </a:lnTo>
                <a:lnTo>
                  <a:pt x="62" y="666"/>
                </a:lnTo>
                <a:lnTo>
                  <a:pt x="73" y="673"/>
                </a:lnTo>
                <a:lnTo>
                  <a:pt x="86" y="679"/>
                </a:lnTo>
                <a:lnTo>
                  <a:pt x="98" y="684"/>
                </a:lnTo>
                <a:lnTo>
                  <a:pt x="113" y="686"/>
                </a:lnTo>
                <a:lnTo>
                  <a:pt x="126" y="689"/>
                </a:lnTo>
                <a:lnTo>
                  <a:pt x="140" y="690"/>
                </a:lnTo>
                <a:lnTo>
                  <a:pt x="140" y="690"/>
                </a:lnTo>
                <a:lnTo>
                  <a:pt x="155" y="689"/>
                </a:lnTo>
                <a:lnTo>
                  <a:pt x="169" y="686"/>
                </a:lnTo>
                <a:lnTo>
                  <a:pt x="182" y="684"/>
                </a:lnTo>
                <a:lnTo>
                  <a:pt x="195" y="679"/>
                </a:lnTo>
                <a:lnTo>
                  <a:pt x="207" y="673"/>
                </a:lnTo>
                <a:lnTo>
                  <a:pt x="219" y="666"/>
                </a:lnTo>
                <a:lnTo>
                  <a:pt x="230" y="658"/>
                </a:lnTo>
                <a:lnTo>
                  <a:pt x="240" y="649"/>
                </a:lnTo>
                <a:lnTo>
                  <a:pt x="249" y="638"/>
                </a:lnTo>
                <a:lnTo>
                  <a:pt x="257" y="628"/>
                </a:lnTo>
                <a:lnTo>
                  <a:pt x="264" y="617"/>
                </a:lnTo>
                <a:lnTo>
                  <a:pt x="270" y="604"/>
                </a:lnTo>
                <a:lnTo>
                  <a:pt x="275" y="592"/>
                </a:lnTo>
                <a:lnTo>
                  <a:pt x="278" y="577"/>
                </a:lnTo>
                <a:lnTo>
                  <a:pt x="281" y="564"/>
                </a:lnTo>
                <a:lnTo>
                  <a:pt x="281" y="550"/>
                </a:lnTo>
                <a:lnTo>
                  <a:pt x="281" y="550"/>
                </a:lnTo>
                <a:lnTo>
                  <a:pt x="281" y="535"/>
                </a:lnTo>
                <a:lnTo>
                  <a:pt x="278" y="521"/>
                </a:lnTo>
                <a:lnTo>
                  <a:pt x="275" y="508"/>
                </a:lnTo>
                <a:lnTo>
                  <a:pt x="270" y="494"/>
                </a:lnTo>
                <a:lnTo>
                  <a:pt x="264" y="482"/>
                </a:lnTo>
                <a:lnTo>
                  <a:pt x="257" y="470"/>
                </a:lnTo>
                <a:lnTo>
                  <a:pt x="249" y="460"/>
                </a:lnTo>
                <a:lnTo>
                  <a:pt x="240" y="450"/>
                </a:lnTo>
                <a:lnTo>
                  <a:pt x="230" y="440"/>
                </a:lnTo>
                <a:lnTo>
                  <a:pt x="219" y="433"/>
                </a:lnTo>
                <a:lnTo>
                  <a:pt x="207" y="426"/>
                </a:lnTo>
                <a:lnTo>
                  <a:pt x="195" y="420"/>
                </a:lnTo>
                <a:lnTo>
                  <a:pt x="182" y="415"/>
                </a:lnTo>
                <a:lnTo>
                  <a:pt x="169" y="412"/>
                </a:lnTo>
                <a:lnTo>
                  <a:pt x="155" y="409"/>
                </a:lnTo>
                <a:lnTo>
                  <a:pt x="140" y="409"/>
                </a:lnTo>
                <a:lnTo>
                  <a:pt x="140" y="409"/>
                </a:lnTo>
                <a:close/>
                <a:moveTo>
                  <a:pt x="192" y="550"/>
                </a:moveTo>
                <a:lnTo>
                  <a:pt x="192" y="550"/>
                </a:lnTo>
                <a:lnTo>
                  <a:pt x="191" y="559"/>
                </a:lnTo>
                <a:lnTo>
                  <a:pt x="188" y="569"/>
                </a:lnTo>
                <a:lnTo>
                  <a:pt x="183" y="578"/>
                </a:lnTo>
                <a:lnTo>
                  <a:pt x="177" y="586"/>
                </a:lnTo>
                <a:lnTo>
                  <a:pt x="169" y="592"/>
                </a:lnTo>
                <a:lnTo>
                  <a:pt x="161" y="596"/>
                </a:lnTo>
                <a:lnTo>
                  <a:pt x="151" y="600"/>
                </a:lnTo>
                <a:lnTo>
                  <a:pt x="140" y="601"/>
                </a:lnTo>
                <a:lnTo>
                  <a:pt x="140" y="601"/>
                </a:lnTo>
                <a:lnTo>
                  <a:pt x="131" y="600"/>
                </a:lnTo>
                <a:lnTo>
                  <a:pt x="121" y="596"/>
                </a:lnTo>
                <a:lnTo>
                  <a:pt x="111" y="592"/>
                </a:lnTo>
                <a:lnTo>
                  <a:pt x="104" y="586"/>
                </a:lnTo>
                <a:lnTo>
                  <a:pt x="98" y="578"/>
                </a:lnTo>
                <a:lnTo>
                  <a:pt x="93" y="569"/>
                </a:lnTo>
                <a:lnTo>
                  <a:pt x="90" y="559"/>
                </a:lnTo>
                <a:lnTo>
                  <a:pt x="89" y="550"/>
                </a:lnTo>
                <a:lnTo>
                  <a:pt x="89" y="550"/>
                </a:lnTo>
                <a:lnTo>
                  <a:pt x="90" y="539"/>
                </a:lnTo>
                <a:lnTo>
                  <a:pt x="93" y="529"/>
                </a:lnTo>
                <a:lnTo>
                  <a:pt x="98" y="521"/>
                </a:lnTo>
                <a:lnTo>
                  <a:pt x="104" y="512"/>
                </a:lnTo>
                <a:lnTo>
                  <a:pt x="111" y="506"/>
                </a:lnTo>
                <a:lnTo>
                  <a:pt x="121" y="502"/>
                </a:lnTo>
                <a:lnTo>
                  <a:pt x="131" y="499"/>
                </a:lnTo>
                <a:lnTo>
                  <a:pt x="140" y="498"/>
                </a:lnTo>
                <a:lnTo>
                  <a:pt x="140" y="498"/>
                </a:lnTo>
                <a:lnTo>
                  <a:pt x="151" y="499"/>
                </a:lnTo>
                <a:lnTo>
                  <a:pt x="161" y="502"/>
                </a:lnTo>
                <a:lnTo>
                  <a:pt x="169" y="506"/>
                </a:lnTo>
                <a:lnTo>
                  <a:pt x="177" y="512"/>
                </a:lnTo>
                <a:lnTo>
                  <a:pt x="183" y="521"/>
                </a:lnTo>
                <a:lnTo>
                  <a:pt x="188" y="529"/>
                </a:lnTo>
                <a:lnTo>
                  <a:pt x="191" y="539"/>
                </a:lnTo>
                <a:lnTo>
                  <a:pt x="192" y="550"/>
                </a:lnTo>
                <a:lnTo>
                  <a:pt x="192" y="550"/>
                </a:lnTo>
                <a:close/>
                <a:moveTo>
                  <a:pt x="671" y="164"/>
                </a:moveTo>
                <a:lnTo>
                  <a:pt x="696" y="74"/>
                </a:lnTo>
                <a:lnTo>
                  <a:pt x="842" y="95"/>
                </a:lnTo>
                <a:lnTo>
                  <a:pt x="842" y="95"/>
                </a:lnTo>
                <a:lnTo>
                  <a:pt x="848" y="95"/>
                </a:lnTo>
                <a:lnTo>
                  <a:pt x="855" y="94"/>
                </a:lnTo>
                <a:lnTo>
                  <a:pt x="861" y="91"/>
                </a:lnTo>
                <a:lnTo>
                  <a:pt x="866" y="88"/>
                </a:lnTo>
                <a:lnTo>
                  <a:pt x="871" y="84"/>
                </a:lnTo>
                <a:lnTo>
                  <a:pt x="874" y="79"/>
                </a:lnTo>
                <a:lnTo>
                  <a:pt x="878" y="73"/>
                </a:lnTo>
                <a:lnTo>
                  <a:pt x="879" y="66"/>
                </a:lnTo>
                <a:lnTo>
                  <a:pt x="879" y="66"/>
                </a:lnTo>
                <a:lnTo>
                  <a:pt x="879" y="60"/>
                </a:lnTo>
                <a:lnTo>
                  <a:pt x="878" y="53"/>
                </a:lnTo>
                <a:lnTo>
                  <a:pt x="876" y="47"/>
                </a:lnTo>
                <a:lnTo>
                  <a:pt x="873" y="42"/>
                </a:lnTo>
                <a:lnTo>
                  <a:pt x="868" y="37"/>
                </a:lnTo>
                <a:lnTo>
                  <a:pt x="864" y="34"/>
                </a:lnTo>
                <a:lnTo>
                  <a:pt x="858" y="30"/>
                </a:lnTo>
                <a:lnTo>
                  <a:pt x="850" y="29"/>
                </a:lnTo>
                <a:lnTo>
                  <a:pt x="648" y="0"/>
                </a:lnTo>
                <a:lnTo>
                  <a:pt x="607" y="146"/>
                </a:lnTo>
                <a:lnTo>
                  <a:pt x="607" y="146"/>
                </a:lnTo>
                <a:lnTo>
                  <a:pt x="624" y="148"/>
                </a:lnTo>
                <a:lnTo>
                  <a:pt x="639" y="151"/>
                </a:lnTo>
                <a:lnTo>
                  <a:pt x="656" y="157"/>
                </a:lnTo>
                <a:lnTo>
                  <a:pt x="671" y="164"/>
                </a:lnTo>
                <a:lnTo>
                  <a:pt x="671" y="164"/>
                </a:lnTo>
                <a:close/>
                <a:moveTo>
                  <a:pt x="217" y="409"/>
                </a:moveTo>
                <a:lnTo>
                  <a:pt x="217" y="409"/>
                </a:lnTo>
                <a:lnTo>
                  <a:pt x="235" y="420"/>
                </a:lnTo>
                <a:lnTo>
                  <a:pt x="251" y="434"/>
                </a:lnTo>
                <a:lnTo>
                  <a:pt x="265" y="449"/>
                </a:lnTo>
                <a:lnTo>
                  <a:pt x="277" y="467"/>
                </a:lnTo>
                <a:lnTo>
                  <a:pt x="287" y="485"/>
                </a:lnTo>
                <a:lnTo>
                  <a:pt x="290" y="494"/>
                </a:lnTo>
                <a:lnTo>
                  <a:pt x="294" y="505"/>
                </a:lnTo>
                <a:lnTo>
                  <a:pt x="296" y="516"/>
                </a:lnTo>
                <a:lnTo>
                  <a:pt x="299" y="527"/>
                </a:lnTo>
                <a:lnTo>
                  <a:pt x="300" y="538"/>
                </a:lnTo>
                <a:lnTo>
                  <a:pt x="300" y="548"/>
                </a:lnTo>
                <a:lnTo>
                  <a:pt x="300" y="548"/>
                </a:lnTo>
                <a:lnTo>
                  <a:pt x="300" y="553"/>
                </a:lnTo>
                <a:lnTo>
                  <a:pt x="553" y="407"/>
                </a:lnTo>
                <a:lnTo>
                  <a:pt x="553" y="407"/>
                </a:lnTo>
                <a:lnTo>
                  <a:pt x="543" y="403"/>
                </a:lnTo>
                <a:lnTo>
                  <a:pt x="534" y="397"/>
                </a:lnTo>
                <a:lnTo>
                  <a:pt x="524" y="391"/>
                </a:lnTo>
                <a:lnTo>
                  <a:pt x="516" y="384"/>
                </a:lnTo>
                <a:lnTo>
                  <a:pt x="507" y="377"/>
                </a:lnTo>
                <a:lnTo>
                  <a:pt x="499" y="368"/>
                </a:lnTo>
                <a:lnTo>
                  <a:pt x="493" y="360"/>
                </a:lnTo>
                <a:lnTo>
                  <a:pt x="486" y="349"/>
                </a:lnTo>
                <a:lnTo>
                  <a:pt x="486" y="349"/>
                </a:lnTo>
                <a:lnTo>
                  <a:pt x="481" y="340"/>
                </a:lnTo>
                <a:lnTo>
                  <a:pt x="476" y="329"/>
                </a:lnTo>
                <a:lnTo>
                  <a:pt x="473" y="318"/>
                </a:lnTo>
                <a:lnTo>
                  <a:pt x="470" y="307"/>
                </a:lnTo>
                <a:lnTo>
                  <a:pt x="469" y="296"/>
                </a:lnTo>
                <a:lnTo>
                  <a:pt x="469" y="284"/>
                </a:lnTo>
                <a:lnTo>
                  <a:pt x="469" y="274"/>
                </a:lnTo>
                <a:lnTo>
                  <a:pt x="470" y="263"/>
                </a:lnTo>
                <a:lnTo>
                  <a:pt x="217" y="409"/>
                </a:lnTo>
                <a:close/>
                <a:moveTo>
                  <a:pt x="397" y="767"/>
                </a:moveTo>
                <a:lnTo>
                  <a:pt x="397" y="767"/>
                </a:lnTo>
                <a:lnTo>
                  <a:pt x="405" y="757"/>
                </a:lnTo>
                <a:lnTo>
                  <a:pt x="414" y="750"/>
                </a:lnTo>
                <a:lnTo>
                  <a:pt x="422" y="743"/>
                </a:lnTo>
                <a:lnTo>
                  <a:pt x="431" y="737"/>
                </a:lnTo>
                <a:lnTo>
                  <a:pt x="440" y="731"/>
                </a:lnTo>
                <a:lnTo>
                  <a:pt x="450" y="726"/>
                </a:lnTo>
                <a:lnTo>
                  <a:pt x="470" y="718"/>
                </a:lnTo>
                <a:lnTo>
                  <a:pt x="297" y="572"/>
                </a:lnTo>
                <a:lnTo>
                  <a:pt x="297" y="572"/>
                </a:lnTo>
                <a:lnTo>
                  <a:pt x="295" y="583"/>
                </a:lnTo>
                <a:lnTo>
                  <a:pt x="293" y="594"/>
                </a:lnTo>
                <a:lnTo>
                  <a:pt x="289" y="605"/>
                </a:lnTo>
                <a:lnTo>
                  <a:pt x="284" y="614"/>
                </a:lnTo>
                <a:lnTo>
                  <a:pt x="279" y="625"/>
                </a:lnTo>
                <a:lnTo>
                  <a:pt x="275" y="634"/>
                </a:lnTo>
                <a:lnTo>
                  <a:pt x="269" y="643"/>
                </a:lnTo>
                <a:lnTo>
                  <a:pt x="261" y="652"/>
                </a:lnTo>
                <a:lnTo>
                  <a:pt x="254" y="660"/>
                </a:lnTo>
                <a:lnTo>
                  <a:pt x="247" y="667"/>
                </a:lnTo>
                <a:lnTo>
                  <a:pt x="239" y="674"/>
                </a:lnTo>
                <a:lnTo>
                  <a:pt x="229" y="680"/>
                </a:lnTo>
                <a:lnTo>
                  <a:pt x="221" y="686"/>
                </a:lnTo>
                <a:lnTo>
                  <a:pt x="211" y="691"/>
                </a:lnTo>
                <a:lnTo>
                  <a:pt x="201" y="696"/>
                </a:lnTo>
                <a:lnTo>
                  <a:pt x="191" y="700"/>
                </a:lnTo>
                <a:lnTo>
                  <a:pt x="362" y="844"/>
                </a:lnTo>
                <a:lnTo>
                  <a:pt x="362" y="844"/>
                </a:lnTo>
                <a:lnTo>
                  <a:pt x="367" y="823"/>
                </a:lnTo>
                <a:lnTo>
                  <a:pt x="374" y="804"/>
                </a:lnTo>
                <a:lnTo>
                  <a:pt x="379" y="793"/>
                </a:lnTo>
                <a:lnTo>
                  <a:pt x="384" y="785"/>
                </a:lnTo>
                <a:lnTo>
                  <a:pt x="390" y="775"/>
                </a:lnTo>
                <a:lnTo>
                  <a:pt x="397" y="767"/>
                </a:lnTo>
                <a:lnTo>
                  <a:pt x="397" y="767"/>
                </a:lnTo>
                <a:close/>
                <a:moveTo>
                  <a:pt x="928" y="151"/>
                </a:moveTo>
                <a:lnTo>
                  <a:pt x="928" y="151"/>
                </a:lnTo>
                <a:lnTo>
                  <a:pt x="921" y="149"/>
                </a:lnTo>
                <a:lnTo>
                  <a:pt x="915" y="149"/>
                </a:lnTo>
                <a:lnTo>
                  <a:pt x="909" y="149"/>
                </a:lnTo>
                <a:lnTo>
                  <a:pt x="903" y="151"/>
                </a:lnTo>
                <a:lnTo>
                  <a:pt x="897" y="154"/>
                </a:lnTo>
                <a:lnTo>
                  <a:pt x="892" y="158"/>
                </a:lnTo>
                <a:lnTo>
                  <a:pt x="888" y="163"/>
                </a:lnTo>
                <a:lnTo>
                  <a:pt x="885" y="169"/>
                </a:lnTo>
                <a:lnTo>
                  <a:pt x="830" y="306"/>
                </a:lnTo>
                <a:lnTo>
                  <a:pt x="739" y="282"/>
                </a:lnTo>
                <a:lnTo>
                  <a:pt x="739" y="282"/>
                </a:lnTo>
                <a:lnTo>
                  <a:pt x="738" y="299"/>
                </a:lnTo>
                <a:lnTo>
                  <a:pt x="734" y="316"/>
                </a:lnTo>
                <a:lnTo>
                  <a:pt x="729" y="331"/>
                </a:lnTo>
                <a:lnTo>
                  <a:pt x="722" y="347"/>
                </a:lnTo>
                <a:lnTo>
                  <a:pt x="870" y="385"/>
                </a:lnTo>
                <a:lnTo>
                  <a:pt x="946" y="194"/>
                </a:lnTo>
                <a:lnTo>
                  <a:pt x="946" y="194"/>
                </a:lnTo>
                <a:lnTo>
                  <a:pt x="949" y="187"/>
                </a:lnTo>
                <a:lnTo>
                  <a:pt x="949" y="181"/>
                </a:lnTo>
                <a:lnTo>
                  <a:pt x="948" y="175"/>
                </a:lnTo>
                <a:lnTo>
                  <a:pt x="946" y="169"/>
                </a:lnTo>
                <a:lnTo>
                  <a:pt x="943" y="163"/>
                </a:lnTo>
                <a:lnTo>
                  <a:pt x="939" y="158"/>
                </a:lnTo>
                <a:lnTo>
                  <a:pt x="934" y="154"/>
                </a:lnTo>
                <a:lnTo>
                  <a:pt x="928" y="151"/>
                </a:lnTo>
                <a:lnTo>
                  <a:pt x="928" y="151"/>
                </a:lnTo>
                <a:close/>
                <a:moveTo>
                  <a:pt x="762" y="886"/>
                </a:moveTo>
                <a:lnTo>
                  <a:pt x="282" y="886"/>
                </a:lnTo>
                <a:lnTo>
                  <a:pt x="282" y="1019"/>
                </a:lnTo>
                <a:lnTo>
                  <a:pt x="762" y="1019"/>
                </a:lnTo>
                <a:lnTo>
                  <a:pt x="762" y="886"/>
                </a:lnTo>
                <a:close/>
                <a:moveTo>
                  <a:pt x="461" y="869"/>
                </a:moveTo>
                <a:lnTo>
                  <a:pt x="461" y="869"/>
                </a:lnTo>
                <a:lnTo>
                  <a:pt x="462" y="859"/>
                </a:lnTo>
                <a:lnTo>
                  <a:pt x="464" y="848"/>
                </a:lnTo>
                <a:lnTo>
                  <a:pt x="468" y="839"/>
                </a:lnTo>
                <a:lnTo>
                  <a:pt x="475" y="829"/>
                </a:lnTo>
                <a:lnTo>
                  <a:pt x="475" y="829"/>
                </a:lnTo>
                <a:lnTo>
                  <a:pt x="483" y="821"/>
                </a:lnTo>
                <a:lnTo>
                  <a:pt x="493" y="815"/>
                </a:lnTo>
                <a:lnTo>
                  <a:pt x="505" y="810"/>
                </a:lnTo>
                <a:lnTo>
                  <a:pt x="516" y="808"/>
                </a:lnTo>
                <a:lnTo>
                  <a:pt x="528" y="808"/>
                </a:lnTo>
                <a:lnTo>
                  <a:pt x="540" y="810"/>
                </a:lnTo>
                <a:lnTo>
                  <a:pt x="551" y="815"/>
                </a:lnTo>
                <a:lnTo>
                  <a:pt x="561" y="822"/>
                </a:lnTo>
                <a:lnTo>
                  <a:pt x="561" y="822"/>
                </a:lnTo>
                <a:lnTo>
                  <a:pt x="566" y="827"/>
                </a:lnTo>
                <a:lnTo>
                  <a:pt x="571" y="832"/>
                </a:lnTo>
                <a:lnTo>
                  <a:pt x="575" y="838"/>
                </a:lnTo>
                <a:lnTo>
                  <a:pt x="577" y="844"/>
                </a:lnTo>
                <a:lnTo>
                  <a:pt x="582" y="856"/>
                </a:lnTo>
                <a:lnTo>
                  <a:pt x="583" y="869"/>
                </a:lnTo>
                <a:lnTo>
                  <a:pt x="661" y="869"/>
                </a:lnTo>
                <a:lnTo>
                  <a:pt x="661" y="869"/>
                </a:lnTo>
                <a:lnTo>
                  <a:pt x="661" y="854"/>
                </a:lnTo>
                <a:lnTo>
                  <a:pt x="659" y="839"/>
                </a:lnTo>
                <a:lnTo>
                  <a:pt x="655" y="824"/>
                </a:lnTo>
                <a:lnTo>
                  <a:pt x="649" y="810"/>
                </a:lnTo>
                <a:lnTo>
                  <a:pt x="642" y="797"/>
                </a:lnTo>
                <a:lnTo>
                  <a:pt x="633" y="785"/>
                </a:lnTo>
                <a:lnTo>
                  <a:pt x="624" y="773"/>
                </a:lnTo>
                <a:lnTo>
                  <a:pt x="612" y="761"/>
                </a:lnTo>
                <a:lnTo>
                  <a:pt x="612" y="761"/>
                </a:lnTo>
                <a:lnTo>
                  <a:pt x="600" y="752"/>
                </a:lnTo>
                <a:lnTo>
                  <a:pt x="588" y="745"/>
                </a:lnTo>
                <a:lnTo>
                  <a:pt x="576" y="739"/>
                </a:lnTo>
                <a:lnTo>
                  <a:pt x="563" y="734"/>
                </a:lnTo>
                <a:lnTo>
                  <a:pt x="549" y="731"/>
                </a:lnTo>
                <a:lnTo>
                  <a:pt x="536" y="730"/>
                </a:lnTo>
                <a:lnTo>
                  <a:pt x="523" y="728"/>
                </a:lnTo>
                <a:lnTo>
                  <a:pt x="510" y="730"/>
                </a:lnTo>
                <a:lnTo>
                  <a:pt x="495" y="731"/>
                </a:lnTo>
                <a:lnTo>
                  <a:pt x="482" y="734"/>
                </a:lnTo>
                <a:lnTo>
                  <a:pt x="470" y="738"/>
                </a:lnTo>
                <a:lnTo>
                  <a:pt x="457" y="744"/>
                </a:lnTo>
                <a:lnTo>
                  <a:pt x="445" y="751"/>
                </a:lnTo>
                <a:lnTo>
                  <a:pt x="434" y="758"/>
                </a:lnTo>
                <a:lnTo>
                  <a:pt x="423" y="768"/>
                </a:lnTo>
                <a:lnTo>
                  <a:pt x="414" y="779"/>
                </a:lnTo>
                <a:lnTo>
                  <a:pt x="414" y="779"/>
                </a:lnTo>
                <a:lnTo>
                  <a:pt x="407" y="788"/>
                </a:lnTo>
                <a:lnTo>
                  <a:pt x="399" y="799"/>
                </a:lnTo>
                <a:lnTo>
                  <a:pt x="393" y="810"/>
                </a:lnTo>
                <a:lnTo>
                  <a:pt x="390" y="822"/>
                </a:lnTo>
                <a:lnTo>
                  <a:pt x="386" y="833"/>
                </a:lnTo>
                <a:lnTo>
                  <a:pt x="384" y="845"/>
                </a:lnTo>
                <a:lnTo>
                  <a:pt x="383" y="857"/>
                </a:lnTo>
                <a:lnTo>
                  <a:pt x="381" y="869"/>
                </a:lnTo>
                <a:lnTo>
                  <a:pt x="461" y="869"/>
                </a:lnTo>
                <a:close/>
                <a:moveTo>
                  <a:pt x="603" y="167"/>
                </a:moveTo>
                <a:lnTo>
                  <a:pt x="603" y="167"/>
                </a:lnTo>
                <a:lnTo>
                  <a:pt x="591" y="167"/>
                </a:lnTo>
                <a:lnTo>
                  <a:pt x="581" y="169"/>
                </a:lnTo>
                <a:lnTo>
                  <a:pt x="570" y="172"/>
                </a:lnTo>
                <a:lnTo>
                  <a:pt x="559" y="175"/>
                </a:lnTo>
                <a:lnTo>
                  <a:pt x="548" y="180"/>
                </a:lnTo>
                <a:lnTo>
                  <a:pt x="540" y="186"/>
                </a:lnTo>
                <a:lnTo>
                  <a:pt x="530" y="193"/>
                </a:lnTo>
                <a:lnTo>
                  <a:pt x="522" y="200"/>
                </a:lnTo>
                <a:lnTo>
                  <a:pt x="515" y="209"/>
                </a:lnTo>
                <a:lnTo>
                  <a:pt x="509" y="217"/>
                </a:lnTo>
                <a:lnTo>
                  <a:pt x="503" y="227"/>
                </a:lnTo>
                <a:lnTo>
                  <a:pt x="498" y="236"/>
                </a:lnTo>
                <a:lnTo>
                  <a:pt x="493" y="247"/>
                </a:lnTo>
                <a:lnTo>
                  <a:pt x="491" y="258"/>
                </a:lnTo>
                <a:lnTo>
                  <a:pt x="489" y="270"/>
                </a:lnTo>
                <a:lnTo>
                  <a:pt x="488" y="282"/>
                </a:lnTo>
                <a:lnTo>
                  <a:pt x="488" y="282"/>
                </a:lnTo>
                <a:lnTo>
                  <a:pt x="489" y="294"/>
                </a:lnTo>
                <a:lnTo>
                  <a:pt x="491" y="305"/>
                </a:lnTo>
                <a:lnTo>
                  <a:pt x="493" y="316"/>
                </a:lnTo>
                <a:lnTo>
                  <a:pt x="498" y="326"/>
                </a:lnTo>
                <a:lnTo>
                  <a:pt x="503" y="337"/>
                </a:lnTo>
                <a:lnTo>
                  <a:pt x="509" y="347"/>
                </a:lnTo>
                <a:lnTo>
                  <a:pt x="515" y="355"/>
                </a:lnTo>
                <a:lnTo>
                  <a:pt x="522" y="364"/>
                </a:lnTo>
                <a:lnTo>
                  <a:pt x="530" y="371"/>
                </a:lnTo>
                <a:lnTo>
                  <a:pt x="540" y="378"/>
                </a:lnTo>
                <a:lnTo>
                  <a:pt x="548" y="383"/>
                </a:lnTo>
                <a:lnTo>
                  <a:pt x="559" y="388"/>
                </a:lnTo>
                <a:lnTo>
                  <a:pt x="570" y="392"/>
                </a:lnTo>
                <a:lnTo>
                  <a:pt x="581" y="395"/>
                </a:lnTo>
                <a:lnTo>
                  <a:pt x="591" y="397"/>
                </a:lnTo>
                <a:lnTo>
                  <a:pt x="603" y="397"/>
                </a:lnTo>
                <a:lnTo>
                  <a:pt x="603" y="397"/>
                </a:lnTo>
                <a:lnTo>
                  <a:pt x="615" y="397"/>
                </a:lnTo>
                <a:lnTo>
                  <a:pt x="627" y="395"/>
                </a:lnTo>
                <a:lnTo>
                  <a:pt x="638" y="392"/>
                </a:lnTo>
                <a:lnTo>
                  <a:pt x="649" y="388"/>
                </a:lnTo>
                <a:lnTo>
                  <a:pt x="659" y="383"/>
                </a:lnTo>
                <a:lnTo>
                  <a:pt x="668" y="378"/>
                </a:lnTo>
                <a:lnTo>
                  <a:pt x="678" y="371"/>
                </a:lnTo>
                <a:lnTo>
                  <a:pt x="685" y="364"/>
                </a:lnTo>
                <a:lnTo>
                  <a:pt x="693" y="355"/>
                </a:lnTo>
                <a:lnTo>
                  <a:pt x="699" y="347"/>
                </a:lnTo>
                <a:lnTo>
                  <a:pt x="705" y="337"/>
                </a:lnTo>
                <a:lnTo>
                  <a:pt x="710" y="326"/>
                </a:lnTo>
                <a:lnTo>
                  <a:pt x="714" y="316"/>
                </a:lnTo>
                <a:lnTo>
                  <a:pt x="717" y="305"/>
                </a:lnTo>
                <a:lnTo>
                  <a:pt x="718" y="294"/>
                </a:lnTo>
                <a:lnTo>
                  <a:pt x="720" y="282"/>
                </a:lnTo>
                <a:lnTo>
                  <a:pt x="720" y="282"/>
                </a:lnTo>
                <a:lnTo>
                  <a:pt x="718" y="270"/>
                </a:lnTo>
                <a:lnTo>
                  <a:pt x="717" y="258"/>
                </a:lnTo>
                <a:lnTo>
                  <a:pt x="714" y="247"/>
                </a:lnTo>
                <a:lnTo>
                  <a:pt x="710" y="236"/>
                </a:lnTo>
                <a:lnTo>
                  <a:pt x="705" y="227"/>
                </a:lnTo>
                <a:lnTo>
                  <a:pt x="699" y="217"/>
                </a:lnTo>
                <a:lnTo>
                  <a:pt x="693" y="209"/>
                </a:lnTo>
                <a:lnTo>
                  <a:pt x="685" y="200"/>
                </a:lnTo>
                <a:lnTo>
                  <a:pt x="678" y="193"/>
                </a:lnTo>
                <a:lnTo>
                  <a:pt x="668" y="186"/>
                </a:lnTo>
                <a:lnTo>
                  <a:pt x="659" y="180"/>
                </a:lnTo>
                <a:lnTo>
                  <a:pt x="649" y="175"/>
                </a:lnTo>
                <a:lnTo>
                  <a:pt x="638" y="172"/>
                </a:lnTo>
                <a:lnTo>
                  <a:pt x="627" y="169"/>
                </a:lnTo>
                <a:lnTo>
                  <a:pt x="615" y="167"/>
                </a:lnTo>
                <a:lnTo>
                  <a:pt x="603" y="167"/>
                </a:lnTo>
                <a:lnTo>
                  <a:pt x="603" y="167"/>
                </a:lnTo>
                <a:close/>
                <a:moveTo>
                  <a:pt x="647" y="282"/>
                </a:moveTo>
                <a:lnTo>
                  <a:pt x="647" y="282"/>
                </a:lnTo>
                <a:lnTo>
                  <a:pt x="645" y="290"/>
                </a:lnTo>
                <a:lnTo>
                  <a:pt x="643" y="299"/>
                </a:lnTo>
                <a:lnTo>
                  <a:pt x="639" y="305"/>
                </a:lnTo>
                <a:lnTo>
                  <a:pt x="633" y="312"/>
                </a:lnTo>
                <a:lnTo>
                  <a:pt x="627" y="317"/>
                </a:lnTo>
                <a:lnTo>
                  <a:pt x="620" y="320"/>
                </a:lnTo>
                <a:lnTo>
                  <a:pt x="612" y="323"/>
                </a:lnTo>
                <a:lnTo>
                  <a:pt x="603" y="324"/>
                </a:lnTo>
                <a:lnTo>
                  <a:pt x="603" y="324"/>
                </a:lnTo>
                <a:lnTo>
                  <a:pt x="595" y="323"/>
                </a:lnTo>
                <a:lnTo>
                  <a:pt x="588" y="320"/>
                </a:lnTo>
                <a:lnTo>
                  <a:pt x="581" y="317"/>
                </a:lnTo>
                <a:lnTo>
                  <a:pt x="573" y="312"/>
                </a:lnTo>
                <a:lnTo>
                  <a:pt x="569" y="305"/>
                </a:lnTo>
                <a:lnTo>
                  <a:pt x="565" y="299"/>
                </a:lnTo>
                <a:lnTo>
                  <a:pt x="563" y="290"/>
                </a:lnTo>
                <a:lnTo>
                  <a:pt x="561" y="282"/>
                </a:lnTo>
                <a:lnTo>
                  <a:pt x="561" y="282"/>
                </a:lnTo>
                <a:lnTo>
                  <a:pt x="563" y="274"/>
                </a:lnTo>
                <a:lnTo>
                  <a:pt x="565" y="265"/>
                </a:lnTo>
                <a:lnTo>
                  <a:pt x="569" y="258"/>
                </a:lnTo>
                <a:lnTo>
                  <a:pt x="573" y="252"/>
                </a:lnTo>
                <a:lnTo>
                  <a:pt x="581" y="247"/>
                </a:lnTo>
                <a:lnTo>
                  <a:pt x="588" y="242"/>
                </a:lnTo>
                <a:lnTo>
                  <a:pt x="595" y="240"/>
                </a:lnTo>
                <a:lnTo>
                  <a:pt x="603" y="240"/>
                </a:lnTo>
                <a:lnTo>
                  <a:pt x="603" y="240"/>
                </a:lnTo>
                <a:lnTo>
                  <a:pt x="612" y="240"/>
                </a:lnTo>
                <a:lnTo>
                  <a:pt x="620" y="242"/>
                </a:lnTo>
                <a:lnTo>
                  <a:pt x="627" y="247"/>
                </a:lnTo>
                <a:lnTo>
                  <a:pt x="633" y="252"/>
                </a:lnTo>
                <a:lnTo>
                  <a:pt x="639" y="258"/>
                </a:lnTo>
                <a:lnTo>
                  <a:pt x="643" y="265"/>
                </a:lnTo>
                <a:lnTo>
                  <a:pt x="645" y="274"/>
                </a:lnTo>
                <a:lnTo>
                  <a:pt x="647" y="282"/>
                </a:lnTo>
                <a:lnTo>
                  <a:pt x="647" y="2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角丸四角形 169"/>
          <p:cNvSpPr>
            <a:spLocks noChangeAspect="1"/>
          </p:cNvSpPr>
          <p:nvPr/>
        </p:nvSpPr>
        <p:spPr>
          <a:xfrm>
            <a:off x="4165484" y="2247435"/>
            <a:ext cx="1382400" cy="748061"/>
          </a:xfrm>
          <a:prstGeom prst="roundRect">
            <a:avLst>
              <a:gd name="adj" fmla="val 7909"/>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ja-JP" altLang="en-US" sz="1100" b="1" dirty="0">
                <a:solidFill>
                  <a:prstClr val="white"/>
                </a:solidFill>
                <a:latin typeface="メイリオ" panose="020B0604030504040204" pitchFamily="50" charset="-128"/>
                <a:ea typeface="メイリオ" panose="020B0604030504040204" pitchFamily="50" charset="-128"/>
              </a:rPr>
              <a:t>手形管理</a:t>
            </a:r>
            <a:r>
              <a:rPr lang="ja-JP" altLang="en-US" sz="1000" b="1" dirty="0">
                <a:solidFill>
                  <a:prstClr val="white"/>
                </a:solidFill>
                <a:latin typeface="メイリオ" panose="020B0604030504040204" pitchFamily="50" charset="-128"/>
                <a:ea typeface="メイリオ" panose="020B0604030504040204" pitchFamily="50" charset="-128"/>
              </a:rPr>
              <a:t>システム</a:t>
            </a:r>
            <a:endParaRPr lang="en-US" altLang="ja-JP" sz="100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171" name="角丸四角形 170"/>
          <p:cNvSpPr>
            <a:spLocks noChangeAspect="1"/>
          </p:cNvSpPr>
          <p:nvPr/>
        </p:nvSpPr>
        <p:spPr>
          <a:xfrm>
            <a:off x="116759" y="3042370"/>
            <a:ext cx="1763728" cy="740351"/>
          </a:xfrm>
          <a:prstGeom prst="roundRect">
            <a:avLst>
              <a:gd name="adj" fmla="val 7909"/>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ja-JP" altLang="en-US" sz="1100" b="1" dirty="0">
                <a:solidFill>
                  <a:prstClr val="white"/>
                </a:solidFill>
                <a:latin typeface="メイリオ" panose="020B0604030504040204" pitchFamily="50" charset="-128"/>
                <a:ea typeface="メイリオ" panose="020B0604030504040204" pitchFamily="50" charset="-128"/>
              </a:rPr>
              <a:t>電債</a:t>
            </a:r>
            <a:r>
              <a:rPr lang="en-US" altLang="ja-JP" sz="1000" b="1" dirty="0">
                <a:solidFill>
                  <a:prstClr val="white"/>
                </a:solidFill>
                <a:latin typeface="メイリオ" panose="020B0604030504040204" pitchFamily="50" charset="-128"/>
                <a:ea typeface="メイリオ" panose="020B0604030504040204" pitchFamily="50" charset="-128"/>
              </a:rPr>
              <a:t>OP</a:t>
            </a: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172" name="角丸四角形 171"/>
          <p:cNvSpPr>
            <a:spLocks noChangeAspect="1"/>
          </p:cNvSpPr>
          <p:nvPr/>
        </p:nvSpPr>
        <p:spPr>
          <a:xfrm>
            <a:off x="1916492" y="3046363"/>
            <a:ext cx="1632941" cy="741600"/>
          </a:xfrm>
          <a:prstGeom prst="roundRect">
            <a:avLst>
              <a:gd name="adj" fmla="val 7909"/>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4289" rIns="36000" bIns="34289" rtlCol="0" anchor="t"/>
          <a:lstStyle/>
          <a:p>
            <a:pPr algn="ctr" defTabSz="685800" fontAlgn="base">
              <a:spcBef>
                <a:spcPct val="0"/>
              </a:spcBef>
              <a:spcAft>
                <a:spcPct val="0"/>
              </a:spcAft>
              <a:defRPr/>
            </a:pPr>
            <a:r>
              <a:rPr lang="ja-JP" altLang="en-US" sz="1100" b="1" dirty="0">
                <a:solidFill>
                  <a:prstClr val="white"/>
                </a:solidFill>
                <a:latin typeface="メイリオ" panose="020B0604030504040204" pitchFamily="50" charset="-128"/>
                <a:ea typeface="メイリオ" panose="020B0604030504040204" pitchFamily="50" charset="-128"/>
              </a:rPr>
              <a:t>ファクタリング</a:t>
            </a:r>
            <a:r>
              <a:rPr lang="ja-JP" altLang="en-US" sz="1000" b="1" dirty="0">
                <a:solidFill>
                  <a:prstClr val="white"/>
                </a:solidFill>
                <a:latin typeface="メイリオ" panose="020B0604030504040204" pitchFamily="50" charset="-128"/>
                <a:ea typeface="メイリオ" panose="020B0604030504040204" pitchFamily="50" charset="-128"/>
              </a:rPr>
              <a:t>システム</a:t>
            </a:r>
            <a:endParaRPr lang="en-US" altLang="ja-JP" sz="100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173" name="角丸四角形 172"/>
          <p:cNvSpPr>
            <a:spLocks noChangeAspect="1"/>
          </p:cNvSpPr>
          <p:nvPr/>
        </p:nvSpPr>
        <p:spPr>
          <a:xfrm>
            <a:off x="3599664" y="3041873"/>
            <a:ext cx="1970100" cy="741600"/>
          </a:xfrm>
          <a:prstGeom prst="roundRect">
            <a:avLst>
              <a:gd name="adj" fmla="val 7909"/>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ja-JP" altLang="en-US" sz="1100" b="1" dirty="0">
                <a:solidFill>
                  <a:prstClr val="white"/>
                </a:solidFill>
                <a:latin typeface="メイリオ" panose="020B0604030504040204" pitchFamily="50" charset="-128"/>
                <a:ea typeface="メイリオ" panose="020B0604030504040204" pitchFamily="50" charset="-128"/>
              </a:rPr>
              <a:t>証憑管理</a:t>
            </a:r>
            <a:r>
              <a:rPr lang="en-US" altLang="ja-JP" sz="1100" b="1" dirty="0">
                <a:solidFill>
                  <a:prstClr val="white"/>
                </a:solidFill>
                <a:latin typeface="メイリオ" panose="020B0604030504040204" pitchFamily="50" charset="-128"/>
                <a:ea typeface="メイリオ" panose="020B0604030504040204" pitchFamily="50" charset="-128"/>
              </a:rPr>
              <a:t>OP</a:t>
            </a: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174" name="テキスト ボックス 173"/>
          <p:cNvSpPr txBox="1"/>
          <p:nvPr/>
        </p:nvSpPr>
        <p:spPr>
          <a:xfrm>
            <a:off x="3713980" y="1777426"/>
            <a:ext cx="706469" cy="307777"/>
          </a:xfrm>
          <a:prstGeom prst="rect">
            <a:avLst/>
          </a:prstGeom>
          <a:noFill/>
          <a:ln>
            <a:solidFill>
              <a:schemeClr val="bg1"/>
            </a:solidFill>
          </a:ln>
        </p:spPr>
        <p:txBody>
          <a:bodyPr wrap="square" lIns="36000" rIns="36000" rtlCol="0">
            <a:spAutoFit/>
          </a:bodyPr>
          <a:lstStyle/>
          <a:p>
            <a:r>
              <a:rPr kumimoji="1" lang="ja-JP" altLang="en-US" sz="700" dirty="0">
                <a:solidFill>
                  <a:schemeClr val="bg1"/>
                </a:solidFill>
                <a:latin typeface="+mn-ea"/>
              </a:rPr>
              <a:t>従業員モバイル</a:t>
            </a:r>
            <a:endParaRPr kumimoji="1" lang="en-US" altLang="ja-JP" sz="700" dirty="0">
              <a:solidFill>
                <a:schemeClr val="bg1"/>
              </a:solidFill>
              <a:latin typeface="+mn-ea"/>
            </a:endParaRPr>
          </a:p>
          <a:p>
            <a:r>
              <a:rPr kumimoji="1" lang="ja-JP" altLang="en-US" sz="700" dirty="0">
                <a:solidFill>
                  <a:schemeClr val="bg1"/>
                </a:solidFill>
                <a:latin typeface="+mn-ea"/>
              </a:rPr>
              <a:t>オプション</a:t>
            </a:r>
          </a:p>
        </p:txBody>
      </p:sp>
      <p:sp>
        <p:nvSpPr>
          <p:cNvPr id="175" name="Freeform 416"/>
          <p:cNvSpPr>
            <a:spLocks noChangeAspect="1" noEditPoints="1"/>
          </p:cNvSpPr>
          <p:nvPr/>
        </p:nvSpPr>
        <p:spPr bwMode="auto">
          <a:xfrm>
            <a:off x="3513823" y="1835135"/>
            <a:ext cx="152020" cy="207298"/>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chemeClr val="bg1"/>
              </a:solidFill>
              <a:effectLst/>
              <a:uLnTx/>
              <a:uFillTx/>
            </a:endParaRPr>
          </a:p>
        </p:txBody>
      </p:sp>
      <p:sp>
        <p:nvSpPr>
          <p:cNvPr id="176" name="テキスト ボックス 175"/>
          <p:cNvSpPr txBox="1"/>
          <p:nvPr/>
        </p:nvSpPr>
        <p:spPr>
          <a:xfrm>
            <a:off x="4989588" y="3299359"/>
            <a:ext cx="521544" cy="307777"/>
          </a:xfrm>
          <a:prstGeom prst="rect">
            <a:avLst/>
          </a:prstGeom>
          <a:noFill/>
          <a:ln>
            <a:solidFill>
              <a:schemeClr val="bg1"/>
            </a:solidFill>
          </a:ln>
        </p:spPr>
        <p:txBody>
          <a:bodyPr wrap="none" lIns="36000" rIns="36000" rtlCol="0">
            <a:spAutoFit/>
          </a:bodyPr>
          <a:lstStyle/>
          <a:p>
            <a:r>
              <a:rPr lang="en-US" altLang="ja-JP" sz="700" dirty="0">
                <a:solidFill>
                  <a:schemeClr val="bg1"/>
                </a:solidFill>
                <a:latin typeface="+mn-ea"/>
              </a:rPr>
              <a:t>e</a:t>
            </a:r>
            <a:r>
              <a:rPr lang="ja-JP" altLang="en-US" sz="700" dirty="0">
                <a:solidFill>
                  <a:schemeClr val="bg1"/>
                </a:solidFill>
                <a:latin typeface="+mn-ea"/>
              </a:rPr>
              <a:t>文書対応</a:t>
            </a:r>
            <a:endParaRPr kumimoji="1" lang="en-US" altLang="ja-JP" sz="700" dirty="0">
              <a:solidFill>
                <a:schemeClr val="bg1"/>
              </a:solidFill>
              <a:latin typeface="+mn-ea"/>
            </a:endParaRPr>
          </a:p>
          <a:p>
            <a:r>
              <a:rPr kumimoji="1" lang="ja-JP" altLang="en-US" sz="700" dirty="0">
                <a:solidFill>
                  <a:schemeClr val="bg1"/>
                </a:solidFill>
                <a:latin typeface="+mn-ea"/>
              </a:rPr>
              <a:t>オプション</a:t>
            </a:r>
          </a:p>
        </p:txBody>
      </p:sp>
      <p:pic>
        <p:nvPicPr>
          <p:cNvPr id="177" name="図 176"/>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531309" y="1831000"/>
            <a:ext cx="243896" cy="243896"/>
          </a:xfrm>
          <a:prstGeom prst="rect">
            <a:avLst/>
          </a:prstGeom>
        </p:spPr>
      </p:pic>
      <p:grpSp>
        <p:nvGrpSpPr>
          <p:cNvPr id="178" name="グループ化 250"/>
          <p:cNvGrpSpPr>
            <a:grpSpLocks noChangeAspect="1"/>
          </p:cNvGrpSpPr>
          <p:nvPr/>
        </p:nvGrpSpPr>
        <p:grpSpPr>
          <a:xfrm>
            <a:off x="188299" y="3304049"/>
            <a:ext cx="322560" cy="322560"/>
            <a:chOff x="2182416" y="3387725"/>
            <a:chExt cx="381000" cy="381000"/>
          </a:xfrm>
          <a:solidFill>
            <a:schemeClr val="bg1"/>
          </a:solidFill>
        </p:grpSpPr>
        <p:sp>
          <p:nvSpPr>
            <p:cNvPr id="179"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80"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81"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82" name="角丸四角形 181"/>
          <p:cNvSpPr/>
          <p:nvPr/>
        </p:nvSpPr>
        <p:spPr>
          <a:xfrm>
            <a:off x="584137" y="3259413"/>
            <a:ext cx="1224342" cy="403200"/>
          </a:xfrm>
          <a:prstGeom prst="roundRect">
            <a:avLst>
              <a:gd name="adj" fmla="val 9004"/>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ER</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電子記録債権・債務管理</a:t>
            </a:r>
          </a:p>
        </p:txBody>
      </p:sp>
      <p:grpSp>
        <p:nvGrpSpPr>
          <p:cNvPr id="183" name="グループ化 250"/>
          <p:cNvGrpSpPr>
            <a:grpSpLocks noChangeAspect="1"/>
          </p:cNvGrpSpPr>
          <p:nvPr/>
        </p:nvGrpSpPr>
        <p:grpSpPr>
          <a:xfrm>
            <a:off x="1986381" y="3319547"/>
            <a:ext cx="322560" cy="322560"/>
            <a:chOff x="2182416" y="3387725"/>
            <a:chExt cx="381000" cy="381000"/>
          </a:xfrm>
          <a:solidFill>
            <a:schemeClr val="bg1"/>
          </a:solidFill>
        </p:grpSpPr>
        <p:sp>
          <p:nvSpPr>
            <p:cNvPr id="18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8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8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87" name="角丸四角形 186"/>
          <p:cNvSpPr/>
          <p:nvPr/>
        </p:nvSpPr>
        <p:spPr>
          <a:xfrm>
            <a:off x="2379598" y="3289063"/>
            <a:ext cx="925200" cy="403200"/>
          </a:xfrm>
          <a:prstGeom prst="roundRect">
            <a:avLst>
              <a:gd name="adj" fmla="val 790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Factoring</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ファクタリング</a:t>
            </a:r>
          </a:p>
        </p:txBody>
      </p:sp>
      <p:sp>
        <p:nvSpPr>
          <p:cNvPr id="188" name="Freeform 350"/>
          <p:cNvSpPr>
            <a:spLocks noChangeAspect="1"/>
          </p:cNvSpPr>
          <p:nvPr/>
        </p:nvSpPr>
        <p:spPr bwMode="auto">
          <a:xfrm>
            <a:off x="3645150" y="3294285"/>
            <a:ext cx="325597" cy="347822"/>
          </a:xfrm>
          <a:custGeom>
            <a:avLst/>
            <a:gdLst>
              <a:gd name="T0" fmla="*/ 879 w 879"/>
              <a:gd name="T1" fmla="*/ 562 h 938"/>
              <a:gd name="T2" fmla="*/ 879 w 879"/>
              <a:gd name="T3" fmla="*/ 323 h 938"/>
              <a:gd name="T4" fmla="*/ 750 w 879"/>
              <a:gd name="T5" fmla="*/ 323 h 938"/>
              <a:gd name="T6" fmla="*/ 750 w 879"/>
              <a:gd name="T7" fmla="*/ 272 h 938"/>
              <a:gd name="T8" fmla="*/ 514 w 879"/>
              <a:gd name="T9" fmla="*/ 272 h 938"/>
              <a:gd name="T10" fmla="*/ 514 w 879"/>
              <a:gd name="T11" fmla="*/ 410 h 938"/>
              <a:gd name="T12" fmla="*/ 186 w 879"/>
              <a:gd name="T13" fmla="*/ 410 h 938"/>
              <a:gd name="T14" fmla="*/ 186 w 879"/>
              <a:gd name="T15" fmla="*/ 410 h 938"/>
              <a:gd name="T16" fmla="*/ 186 w 879"/>
              <a:gd name="T17" fmla="*/ 289 h 938"/>
              <a:gd name="T18" fmla="*/ 364 w 879"/>
              <a:gd name="T19" fmla="*/ 289 h 938"/>
              <a:gd name="T20" fmla="*/ 364 w 879"/>
              <a:gd name="T21" fmla="*/ 50 h 938"/>
              <a:gd name="T22" fmla="*/ 235 w 879"/>
              <a:gd name="T23" fmla="*/ 50 h 938"/>
              <a:gd name="T24" fmla="*/ 235 w 879"/>
              <a:gd name="T25" fmla="*/ 0 h 938"/>
              <a:gd name="T26" fmla="*/ 0 w 879"/>
              <a:gd name="T27" fmla="*/ 0 h 938"/>
              <a:gd name="T28" fmla="*/ 0 w 879"/>
              <a:gd name="T29" fmla="*/ 289 h 938"/>
              <a:gd name="T30" fmla="*/ 135 w 879"/>
              <a:gd name="T31" fmla="*/ 289 h 938"/>
              <a:gd name="T32" fmla="*/ 135 w 879"/>
              <a:gd name="T33" fmla="*/ 821 h 938"/>
              <a:gd name="T34" fmla="*/ 514 w 879"/>
              <a:gd name="T35" fmla="*/ 821 h 938"/>
              <a:gd name="T36" fmla="*/ 514 w 879"/>
              <a:gd name="T37" fmla="*/ 938 h 938"/>
              <a:gd name="T38" fmla="*/ 879 w 879"/>
              <a:gd name="T39" fmla="*/ 938 h 938"/>
              <a:gd name="T40" fmla="*/ 879 w 879"/>
              <a:gd name="T41" fmla="*/ 700 h 938"/>
              <a:gd name="T42" fmla="*/ 750 w 879"/>
              <a:gd name="T43" fmla="*/ 700 h 938"/>
              <a:gd name="T44" fmla="*/ 750 w 879"/>
              <a:gd name="T45" fmla="*/ 649 h 938"/>
              <a:gd name="T46" fmla="*/ 514 w 879"/>
              <a:gd name="T47" fmla="*/ 649 h 938"/>
              <a:gd name="T48" fmla="*/ 514 w 879"/>
              <a:gd name="T49" fmla="*/ 770 h 938"/>
              <a:gd name="T50" fmla="*/ 514 w 879"/>
              <a:gd name="T51" fmla="*/ 770 h 938"/>
              <a:gd name="T52" fmla="*/ 186 w 879"/>
              <a:gd name="T53" fmla="*/ 770 h 938"/>
              <a:gd name="T54" fmla="*/ 186 w 879"/>
              <a:gd name="T55" fmla="*/ 770 h 938"/>
              <a:gd name="T56" fmla="*/ 186 w 879"/>
              <a:gd name="T57" fmla="*/ 461 h 938"/>
              <a:gd name="T58" fmla="*/ 514 w 879"/>
              <a:gd name="T59" fmla="*/ 461 h 938"/>
              <a:gd name="T60" fmla="*/ 514 w 879"/>
              <a:gd name="T61" fmla="*/ 562 h 938"/>
              <a:gd name="T62" fmla="*/ 879 w 879"/>
              <a:gd name="T63" fmla="*/ 562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9" h="938">
                <a:moveTo>
                  <a:pt x="879" y="562"/>
                </a:moveTo>
                <a:lnTo>
                  <a:pt x="879" y="323"/>
                </a:lnTo>
                <a:lnTo>
                  <a:pt x="750" y="323"/>
                </a:lnTo>
                <a:lnTo>
                  <a:pt x="750" y="272"/>
                </a:lnTo>
                <a:lnTo>
                  <a:pt x="514" y="272"/>
                </a:lnTo>
                <a:lnTo>
                  <a:pt x="514" y="410"/>
                </a:lnTo>
                <a:lnTo>
                  <a:pt x="186" y="410"/>
                </a:lnTo>
                <a:lnTo>
                  <a:pt x="186" y="410"/>
                </a:lnTo>
                <a:lnTo>
                  <a:pt x="186" y="289"/>
                </a:lnTo>
                <a:lnTo>
                  <a:pt x="364" y="289"/>
                </a:lnTo>
                <a:lnTo>
                  <a:pt x="364" y="50"/>
                </a:lnTo>
                <a:lnTo>
                  <a:pt x="235" y="50"/>
                </a:lnTo>
                <a:lnTo>
                  <a:pt x="235" y="0"/>
                </a:lnTo>
                <a:lnTo>
                  <a:pt x="0" y="0"/>
                </a:lnTo>
                <a:lnTo>
                  <a:pt x="0" y="289"/>
                </a:lnTo>
                <a:lnTo>
                  <a:pt x="135" y="289"/>
                </a:lnTo>
                <a:lnTo>
                  <a:pt x="135" y="821"/>
                </a:lnTo>
                <a:lnTo>
                  <a:pt x="514" y="821"/>
                </a:lnTo>
                <a:lnTo>
                  <a:pt x="514" y="938"/>
                </a:lnTo>
                <a:lnTo>
                  <a:pt x="879" y="938"/>
                </a:lnTo>
                <a:lnTo>
                  <a:pt x="879" y="700"/>
                </a:lnTo>
                <a:lnTo>
                  <a:pt x="750" y="700"/>
                </a:lnTo>
                <a:lnTo>
                  <a:pt x="750" y="649"/>
                </a:lnTo>
                <a:lnTo>
                  <a:pt x="514" y="649"/>
                </a:lnTo>
                <a:lnTo>
                  <a:pt x="514" y="770"/>
                </a:lnTo>
                <a:lnTo>
                  <a:pt x="514" y="770"/>
                </a:lnTo>
                <a:lnTo>
                  <a:pt x="186" y="770"/>
                </a:lnTo>
                <a:lnTo>
                  <a:pt x="186" y="770"/>
                </a:lnTo>
                <a:lnTo>
                  <a:pt x="186" y="461"/>
                </a:lnTo>
                <a:lnTo>
                  <a:pt x="514" y="461"/>
                </a:lnTo>
                <a:lnTo>
                  <a:pt x="514" y="562"/>
                </a:lnTo>
                <a:lnTo>
                  <a:pt x="879" y="5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角丸四角形 188"/>
          <p:cNvSpPr/>
          <p:nvPr/>
        </p:nvSpPr>
        <p:spPr>
          <a:xfrm>
            <a:off x="4004723" y="3266417"/>
            <a:ext cx="925200" cy="403200"/>
          </a:xfrm>
          <a:prstGeom prst="roundRect">
            <a:avLst>
              <a:gd name="adj" fmla="val 790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EV</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証憑管理</a:t>
            </a:r>
          </a:p>
        </p:txBody>
      </p:sp>
      <p:sp>
        <p:nvSpPr>
          <p:cNvPr id="190" name="テキスト ボックス 189"/>
          <p:cNvSpPr txBox="1"/>
          <p:nvPr/>
        </p:nvSpPr>
        <p:spPr>
          <a:xfrm>
            <a:off x="4835803" y="1768971"/>
            <a:ext cx="577065" cy="307777"/>
          </a:xfrm>
          <a:prstGeom prst="rect">
            <a:avLst/>
          </a:prstGeom>
          <a:noFill/>
          <a:ln>
            <a:solidFill>
              <a:schemeClr val="bg1"/>
            </a:solidFill>
          </a:ln>
        </p:spPr>
        <p:txBody>
          <a:bodyPr wrap="square" lIns="36000" rIns="36000" rtlCol="0">
            <a:spAutoFit/>
          </a:bodyPr>
          <a:lstStyle/>
          <a:p>
            <a:r>
              <a:rPr lang="ja-JP" altLang="en-US" sz="700" dirty="0">
                <a:solidFill>
                  <a:schemeClr val="bg1"/>
                </a:solidFill>
                <a:latin typeface="+mn-ea"/>
              </a:rPr>
              <a:t>駅すぱあと</a:t>
            </a:r>
            <a:endParaRPr kumimoji="1" lang="en-US" altLang="ja-JP" sz="700" dirty="0">
              <a:solidFill>
                <a:schemeClr val="bg1"/>
              </a:solidFill>
              <a:latin typeface="+mn-ea"/>
            </a:endParaRPr>
          </a:p>
          <a:p>
            <a:r>
              <a:rPr kumimoji="1" lang="ja-JP" altLang="en-US" sz="700" dirty="0">
                <a:solidFill>
                  <a:schemeClr val="bg1"/>
                </a:solidFill>
                <a:latin typeface="+mn-ea"/>
              </a:rPr>
              <a:t>オプション</a:t>
            </a:r>
          </a:p>
        </p:txBody>
      </p:sp>
      <p:grpSp>
        <p:nvGrpSpPr>
          <p:cNvPr id="191" name="グループ化 250"/>
          <p:cNvGrpSpPr>
            <a:grpSpLocks noChangeAspect="1"/>
          </p:cNvGrpSpPr>
          <p:nvPr/>
        </p:nvGrpSpPr>
        <p:grpSpPr>
          <a:xfrm>
            <a:off x="4228808" y="2517209"/>
            <a:ext cx="322560" cy="322560"/>
            <a:chOff x="2182416" y="3387725"/>
            <a:chExt cx="381000" cy="381000"/>
          </a:xfrm>
          <a:solidFill>
            <a:schemeClr val="bg1"/>
          </a:solidFill>
        </p:grpSpPr>
        <p:sp>
          <p:nvSpPr>
            <p:cNvPr id="192"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93"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94"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95" name="角丸四角形 194"/>
          <p:cNvSpPr/>
          <p:nvPr/>
        </p:nvSpPr>
        <p:spPr>
          <a:xfrm>
            <a:off x="4599136" y="2474546"/>
            <a:ext cx="925200" cy="403200"/>
          </a:xfrm>
          <a:prstGeom prst="roundRect">
            <a:avLst>
              <a:gd name="adj" fmla="val 7909"/>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tx2"/>
                </a:solidFill>
                <a:latin typeface="メイリオ" panose="020B0604030504040204" pitchFamily="50" charset="-128"/>
                <a:ea typeface="メイリオ" panose="020B0604030504040204" pitchFamily="50" charset="-128"/>
              </a:rPr>
              <a:t>PN</a:t>
            </a:r>
          </a:p>
          <a:p>
            <a:pPr algn="ctr" defTabSz="685800" fontAlgn="base">
              <a:spcBef>
                <a:spcPct val="0"/>
              </a:spcBef>
              <a:spcAft>
                <a:spcPct val="0"/>
              </a:spcAft>
              <a:defRPr/>
            </a:pPr>
            <a:r>
              <a:rPr lang="ja-JP" altLang="en-US" sz="600" b="1" dirty="0">
                <a:solidFill>
                  <a:schemeClr val="tx2"/>
                </a:solidFill>
                <a:latin typeface="メイリオ" panose="020B0604030504040204" pitchFamily="50" charset="-128"/>
                <a:ea typeface="メイリオ" panose="020B0604030504040204" pitchFamily="50" charset="-128"/>
              </a:rPr>
              <a:t>手形管理</a:t>
            </a:r>
          </a:p>
        </p:txBody>
      </p:sp>
      <p:sp>
        <p:nvSpPr>
          <p:cNvPr id="196" name="角丸四角形 195"/>
          <p:cNvSpPr>
            <a:spLocks noChangeAspect="1"/>
          </p:cNvSpPr>
          <p:nvPr/>
        </p:nvSpPr>
        <p:spPr>
          <a:xfrm>
            <a:off x="5639378" y="1442834"/>
            <a:ext cx="1533697" cy="740351"/>
          </a:xfrm>
          <a:prstGeom prst="roundRect">
            <a:avLst>
              <a:gd name="adj" fmla="val 7909"/>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ja-JP" altLang="en-US" sz="1100" b="1" dirty="0">
                <a:solidFill>
                  <a:prstClr val="white"/>
                </a:solidFill>
                <a:latin typeface="メイリオ" panose="020B0604030504040204" pitchFamily="50" charset="-128"/>
                <a:ea typeface="メイリオ" panose="020B0604030504040204" pitchFamily="50" charset="-128"/>
              </a:rPr>
              <a:t>人事管理</a:t>
            </a:r>
            <a:endParaRPr lang="en-US" altLang="ja-JP" sz="100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197" name="角丸四角形 196"/>
          <p:cNvSpPr>
            <a:spLocks noChangeAspect="1"/>
          </p:cNvSpPr>
          <p:nvPr/>
        </p:nvSpPr>
        <p:spPr>
          <a:xfrm>
            <a:off x="5644652" y="2239603"/>
            <a:ext cx="1533697" cy="740351"/>
          </a:xfrm>
          <a:prstGeom prst="roundRect">
            <a:avLst>
              <a:gd name="adj" fmla="val 7909"/>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ja-JP" altLang="en-US" sz="1100" b="1" dirty="0">
                <a:solidFill>
                  <a:prstClr val="white"/>
                </a:solidFill>
                <a:latin typeface="メイリオ" panose="020B0604030504040204" pitchFamily="50" charset="-128"/>
                <a:ea typeface="メイリオ" panose="020B0604030504040204" pitchFamily="50" charset="-128"/>
              </a:rPr>
              <a:t>給与管理</a:t>
            </a:r>
            <a:endParaRPr lang="en-US" altLang="ja-JP" sz="100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198" name="角丸四角形 197"/>
          <p:cNvSpPr>
            <a:spLocks noChangeAspect="1"/>
          </p:cNvSpPr>
          <p:nvPr/>
        </p:nvSpPr>
        <p:spPr>
          <a:xfrm>
            <a:off x="5639378" y="3024830"/>
            <a:ext cx="1533697" cy="740351"/>
          </a:xfrm>
          <a:prstGeom prst="roundRect">
            <a:avLst>
              <a:gd name="adj" fmla="val 7909"/>
            </a:avLst>
          </a:prstGeom>
          <a:solidFill>
            <a:srgbClr val="FA95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ja-JP" altLang="en-US" sz="1000" b="1" dirty="0">
                <a:solidFill>
                  <a:prstClr val="white"/>
                </a:solidFill>
                <a:latin typeface="メイリオ" panose="020B0604030504040204" pitchFamily="50" charset="-128"/>
                <a:ea typeface="メイリオ" panose="020B0604030504040204" pitchFamily="50" charset="-128"/>
              </a:rPr>
              <a:t>人事諸届・照会</a:t>
            </a:r>
            <a:endParaRPr lang="en-US" altLang="ja-JP" sz="100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199" name="角丸四角形 198"/>
          <p:cNvSpPr/>
          <p:nvPr/>
        </p:nvSpPr>
        <p:spPr>
          <a:xfrm>
            <a:off x="62670" y="3820778"/>
            <a:ext cx="7110405" cy="442386"/>
          </a:xfrm>
          <a:prstGeom prst="roundRect">
            <a:avLst>
              <a:gd name="adj" fmla="val 10782"/>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prstClr val="white"/>
                </a:solidFill>
                <a:latin typeface="メイリオ" panose="020B0604030504040204" pitchFamily="50" charset="-128"/>
                <a:ea typeface="メイリオ" panose="020B0604030504040204" pitchFamily="50" charset="-128"/>
              </a:rPr>
              <a:t>Connect/</a:t>
            </a:r>
            <a:r>
              <a:rPr lang="en-US" altLang="ja-JP" sz="1200" b="1" dirty="0" err="1">
                <a:solidFill>
                  <a:prstClr val="white"/>
                </a:solidFill>
                <a:latin typeface="メイリオ" panose="020B0604030504040204" pitchFamily="50" charset="-128"/>
                <a:ea typeface="メイリオ" panose="020B0604030504040204" pitchFamily="50" charset="-128"/>
              </a:rPr>
              <a:t>SuperInterface</a:t>
            </a:r>
            <a:r>
              <a:rPr lang="en-US" altLang="ja-JP" sz="1200" b="1" dirty="0">
                <a:solidFill>
                  <a:prstClr val="white"/>
                </a:solidFill>
                <a:latin typeface="メイリオ" panose="020B0604030504040204" pitchFamily="50" charset="-128"/>
                <a:ea typeface="メイリオ" panose="020B0604030504040204" pitchFamily="50" charset="-128"/>
              </a:rPr>
              <a:t>  </a:t>
            </a:r>
          </a:p>
          <a:p>
            <a:pPr algn="ctr" defTabSz="685800" fontAlgn="base">
              <a:spcBef>
                <a:spcPct val="0"/>
              </a:spcBef>
              <a:spcAft>
                <a:spcPct val="0"/>
              </a:spcAft>
              <a:defRPr/>
            </a:pPr>
            <a:r>
              <a:rPr lang="ja-JP" altLang="en-US" sz="675" b="1" dirty="0">
                <a:solidFill>
                  <a:prstClr val="white"/>
                </a:solidFill>
                <a:latin typeface="メイリオ" panose="020B0604030504040204" pitchFamily="50" charset="-128"/>
                <a:ea typeface="メイリオ" panose="020B0604030504040204" pitchFamily="50" charset="-128"/>
              </a:rPr>
              <a:t>システム連携ツール（</a:t>
            </a:r>
            <a:r>
              <a:rPr lang="en-US" altLang="ja-JP" sz="675" b="1" dirty="0">
                <a:solidFill>
                  <a:prstClr val="white"/>
                </a:solidFill>
                <a:latin typeface="メイリオ" panose="020B0604030504040204" pitchFamily="50" charset="-128"/>
                <a:ea typeface="メイリオ" panose="020B0604030504040204" pitchFamily="50" charset="-128"/>
              </a:rPr>
              <a:t>EAI</a:t>
            </a:r>
            <a:r>
              <a:rPr lang="ja-JP" altLang="en-US" sz="675" b="1" dirty="0">
                <a:solidFill>
                  <a:prstClr val="white"/>
                </a:solidFill>
                <a:latin typeface="メイリオ" panose="020B0604030504040204" pitchFamily="50" charset="-128"/>
                <a:ea typeface="メイリオ" panose="020B0604030504040204" pitchFamily="50" charset="-128"/>
              </a:rPr>
              <a:t>） </a:t>
            </a:r>
          </a:p>
        </p:txBody>
      </p:sp>
      <p:sp>
        <p:nvSpPr>
          <p:cNvPr id="200" name="Freeform 330"/>
          <p:cNvSpPr>
            <a:spLocks noChangeAspect="1" noEditPoints="1"/>
          </p:cNvSpPr>
          <p:nvPr/>
        </p:nvSpPr>
        <p:spPr bwMode="auto">
          <a:xfrm>
            <a:off x="5777228" y="1620017"/>
            <a:ext cx="226695" cy="375603"/>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ja-JP" altLang="en-US"/>
          </a:p>
        </p:txBody>
      </p:sp>
      <p:sp>
        <p:nvSpPr>
          <p:cNvPr id="201" name="Freeform 330"/>
          <p:cNvSpPr>
            <a:spLocks noChangeAspect="1" noEditPoints="1"/>
          </p:cNvSpPr>
          <p:nvPr/>
        </p:nvSpPr>
        <p:spPr bwMode="auto">
          <a:xfrm>
            <a:off x="5777228" y="2374272"/>
            <a:ext cx="226695" cy="375603"/>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ja-JP" altLang="en-US"/>
          </a:p>
        </p:txBody>
      </p:sp>
      <p:sp>
        <p:nvSpPr>
          <p:cNvPr id="202" name="Freeform 330"/>
          <p:cNvSpPr>
            <a:spLocks noChangeAspect="1" noEditPoints="1"/>
          </p:cNvSpPr>
          <p:nvPr/>
        </p:nvSpPr>
        <p:spPr bwMode="auto">
          <a:xfrm>
            <a:off x="5790516" y="3208711"/>
            <a:ext cx="226695" cy="375603"/>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ja-JP" altLang="en-US"/>
          </a:p>
        </p:txBody>
      </p:sp>
      <p:sp>
        <p:nvSpPr>
          <p:cNvPr id="203" name="角丸四角形 202"/>
          <p:cNvSpPr>
            <a:spLocks/>
          </p:cNvSpPr>
          <p:nvPr/>
        </p:nvSpPr>
        <p:spPr>
          <a:xfrm>
            <a:off x="6141773" y="1669044"/>
            <a:ext cx="924790" cy="403200"/>
          </a:xfrm>
          <a:prstGeom prst="roundRect">
            <a:avLst>
              <a:gd name="adj" fmla="val 9004"/>
            </a:avLst>
          </a:prstGeom>
          <a:solidFill>
            <a:schemeClr val="bg2"/>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rgbClr val="FA9500"/>
                </a:solidFill>
                <a:latin typeface="メイリオ" panose="020B0604030504040204" pitchFamily="50" charset="-128"/>
                <a:ea typeface="メイリオ" panose="020B0604030504040204" pitchFamily="50" charset="-128"/>
              </a:rPr>
              <a:t>HR</a:t>
            </a:r>
          </a:p>
          <a:p>
            <a:pPr algn="ctr" defTabSz="685800" fontAlgn="base">
              <a:spcBef>
                <a:spcPct val="0"/>
              </a:spcBef>
              <a:spcAft>
                <a:spcPct val="0"/>
              </a:spcAft>
              <a:defRPr/>
            </a:pPr>
            <a:r>
              <a:rPr lang="ja-JP" altLang="en-US" sz="600" b="1" dirty="0">
                <a:solidFill>
                  <a:srgbClr val="FA9500"/>
                </a:solidFill>
                <a:latin typeface="メイリオ" panose="020B0604030504040204" pitchFamily="50" charset="-128"/>
                <a:ea typeface="メイリオ" panose="020B0604030504040204" pitchFamily="50" charset="-128"/>
              </a:rPr>
              <a:t>人事管理</a:t>
            </a:r>
            <a:endParaRPr lang="en-US" altLang="ja-JP" sz="600" b="1" dirty="0">
              <a:solidFill>
                <a:srgbClr val="FA9500"/>
              </a:solidFill>
              <a:latin typeface="メイリオ" panose="020B0604030504040204" pitchFamily="50" charset="-128"/>
              <a:ea typeface="メイリオ" panose="020B0604030504040204" pitchFamily="50" charset="-128"/>
            </a:endParaRPr>
          </a:p>
        </p:txBody>
      </p:sp>
      <p:sp>
        <p:nvSpPr>
          <p:cNvPr id="204" name="角丸四角形 203"/>
          <p:cNvSpPr>
            <a:spLocks/>
          </p:cNvSpPr>
          <p:nvPr/>
        </p:nvSpPr>
        <p:spPr>
          <a:xfrm>
            <a:off x="6157641" y="2488371"/>
            <a:ext cx="924790" cy="403200"/>
          </a:xfrm>
          <a:prstGeom prst="roundRect">
            <a:avLst>
              <a:gd name="adj" fmla="val 9004"/>
            </a:avLst>
          </a:prstGeom>
          <a:solidFill>
            <a:schemeClr val="bg2"/>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rgbClr val="FA9500"/>
                </a:solidFill>
                <a:latin typeface="メイリオ" panose="020B0604030504040204" pitchFamily="50" charset="-128"/>
                <a:ea typeface="メイリオ" panose="020B0604030504040204" pitchFamily="50" charset="-128"/>
              </a:rPr>
              <a:t>PR</a:t>
            </a:r>
          </a:p>
          <a:p>
            <a:pPr algn="ctr" defTabSz="685800" fontAlgn="base">
              <a:spcBef>
                <a:spcPct val="0"/>
              </a:spcBef>
              <a:spcAft>
                <a:spcPct val="0"/>
              </a:spcAft>
              <a:defRPr/>
            </a:pPr>
            <a:r>
              <a:rPr lang="ja-JP" altLang="en-US" sz="600" b="1" dirty="0">
                <a:solidFill>
                  <a:srgbClr val="FA9500"/>
                </a:solidFill>
                <a:latin typeface="メイリオ" panose="020B0604030504040204" pitchFamily="50" charset="-128"/>
                <a:ea typeface="メイリオ" panose="020B0604030504040204" pitchFamily="50" charset="-128"/>
              </a:rPr>
              <a:t>給与管理</a:t>
            </a:r>
            <a:endParaRPr lang="en-US" altLang="ja-JP" sz="600" b="1" dirty="0">
              <a:solidFill>
                <a:srgbClr val="FA9500"/>
              </a:solidFill>
              <a:latin typeface="メイリオ" panose="020B0604030504040204" pitchFamily="50" charset="-128"/>
              <a:ea typeface="メイリオ" panose="020B0604030504040204" pitchFamily="50" charset="-128"/>
            </a:endParaRPr>
          </a:p>
        </p:txBody>
      </p:sp>
      <p:sp>
        <p:nvSpPr>
          <p:cNvPr id="205" name="角丸四角形 204"/>
          <p:cNvSpPr>
            <a:spLocks/>
          </p:cNvSpPr>
          <p:nvPr/>
        </p:nvSpPr>
        <p:spPr>
          <a:xfrm>
            <a:off x="6158970" y="3244714"/>
            <a:ext cx="924790" cy="403200"/>
          </a:xfrm>
          <a:prstGeom prst="roundRect">
            <a:avLst>
              <a:gd name="adj" fmla="val 9004"/>
            </a:avLst>
          </a:prstGeom>
          <a:solidFill>
            <a:schemeClr val="bg2"/>
          </a:solidFill>
          <a:ln>
            <a:solidFill>
              <a:srgbClr val="FA9500"/>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rgbClr val="FA9500"/>
                </a:solidFill>
                <a:latin typeface="メイリオ" panose="020B0604030504040204" pitchFamily="50" charset="-128"/>
                <a:ea typeface="メイリオ" panose="020B0604030504040204" pitchFamily="50" charset="-128"/>
              </a:rPr>
              <a:t>field/HR</a:t>
            </a:r>
          </a:p>
          <a:p>
            <a:pPr algn="ctr" defTabSz="685800" fontAlgn="base">
              <a:spcBef>
                <a:spcPct val="0"/>
              </a:spcBef>
              <a:spcAft>
                <a:spcPct val="0"/>
              </a:spcAft>
              <a:defRPr/>
            </a:pPr>
            <a:r>
              <a:rPr lang="ja-JP" altLang="en-US" sz="600" b="1" dirty="0">
                <a:solidFill>
                  <a:srgbClr val="FA9500"/>
                </a:solidFill>
                <a:latin typeface="メイリオ" panose="020B0604030504040204" pitchFamily="50" charset="-128"/>
                <a:ea typeface="メイリオ" panose="020B0604030504040204" pitchFamily="50" charset="-128"/>
              </a:rPr>
              <a:t>人事諸届・照会</a:t>
            </a:r>
            <a:endParaRPr lang="en-US" altLang="ja-JP" sz="600" b="1" dirty="0">
              <a:solidFill>
                <a:srgbClr val="FA9500"/>
              </a:solidFill>
              <a:latin typeface="メイリオ" panose="020B0604030504040204" pitchFamily="50" charset="-128"/>
              <a:ea typeface="メイリオ" panose="020B0604030504040204" pitchFamily="50" charset="-128"/>
            </a:endParaRPr>
          </a:p>
        </p:txBody>
      </p:sp>
      <p:grpSp>
        <p:nvGrpSpPr>
          <p:cNvPr id="206" name="グループ化 510"/>
          <p:cNvGrpSpPr>
            <a:grpSpLocks noChangeAspect="1"/>
          </p:cNvGrpSpPr>
          <p:nvPr/>
        </p:nvGrpSpPr>
        <p:grpSpPr>
          <a:xfrm>
            <a:off x="2009005" y="3905876"/>
            <a:ext cx="309554" cy="309554"/>
            <a:chOff x="5990456" y="2643758"/>
            <a:chExt cx="381000" cy="381000"/>
          </a:xfrm>
          <a:solidFill>
            <a:schemeClr val="bg1"/>
          </a:solidFill>
        </p:grpSpPr>
        <p:sp>
          <p:nvSpPr>
            <p:cNvPr id="207" name="Freeform 536"/>
            <p:cNvSpPr>
              <a:spLocks/>
            </p:cNvSpPr>
            <p:nvPr/>
          </p:nvSpPr>
          <p:spPr bwMode="auto">
            <a:xfrm>
              <a:off x="5990456" y="2948558"/>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8" name="Freeform 537"/>
            <p:cNvSpPr>
              <a:spLocks/>
            </p:cNvSpPr>
            <p:nvPr/>
          </p:nvSpPr>
          <p:spPr bwMode="auto">
            <a:xfrm>
              <a:off x="5990456" y="2643758"/>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9" name="Freeform 538"/>
            <p:cNvSpPr>
              <a:spLocks/>
            </p:cNvSpPr>
            <p:nvPr/>
          </p:nvSpPr>
          <p:spPr bwMode="auto">
            <a:xfrm>
              <a:off x="5990456" y="2796158"/>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210" name="角丸四角形 209"/>
          <p:cNvSpPr>
            <a:spLocks noChangeAspect="1"/>
          </p:cNvSpPr>
          <p:nvPr/>
        </p:nvSpPr>
        <p:spPr>
          <a:xfrm>
            <a:off x="7225519" y="871140"/>
            <a:ext cx="1817387" cy="1182464"/>
          </a:xfrm>
          <a:prstGeom prst="roundRect">
            <a:avLst>
              <a:gd name="adj" fmla="val 7909"/>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en-US" altLang="ja-JP" sz="900" b="1" dirty="0">
                <a:solidFill>
                  <a:prstClr val="white"/>
                </a:solidFill>
                <a:latin typeface="メイリオ" panose="020B0604030504040204" pitchFamily="50" charset="-128"/>
                <a:ea typeface="メイリオ" panose="020B0604030504040204" pitchFamily="50" charset="-128"/>
              </a:rPr>
              <a:t>AI</a:t>
            </a:r>
            <a:r>
              <a:rPr lang="ja-JP" altLang="en-US" sz="900" b="1" dirty="0">
                <a:solidFill>
                  <a:prstClr val="white"/>
                </a:solidFill>
                <a:latin typeface="メイリオ" panose="020B0604030504040204" pitchFamily="50" charset="-128"/>
                <a:ea typeface="メイリオ" panose="020B0604030504040204" pitchFamily="50" charset="-128"/>
              </a:rPr>
              <a:t>・</a:t>
            </a:r>
            <a:r>
              <a:rPr lang="en-US" altLang="ja-JP" sz="900" b="1" dirty="0">
                <a:solidFill>
                  <a:prstClr val="white"/>
                </a:solidFill>
                <a:latin typeface="メイリオ" panose="020B0604030504040204" pitchFamily="50" charset="-128"/>
                <a:ea typeface="メイリオ" panose="020B0604030504040204" pitchFamily="50" charset="-128"/>
              </a:rPr>
              <a:t>OCR</a:t>
            </a:r>
            <a:r>
              <a:rPr lang="ja-JP" altLang="en-US" sz="900" b="1" dirty="0">
                <a:solidFill>
                  <a:prstClr val="white"/>
                </a:solidFill>
                <a:latin typeface="メイリオ" panose="020B0604030504040204" pitchFamily="50" charset="-128"/>
                <a:ea typeface="メイリオ" panose="020B0604030504040204" pitchFamily="50" charset="-128"/>
              </a:rPr>
              <a:t>ソリューション</a:t>
            </a:r>
            <a:endParaRPr lang="en-US" altLang="ja-JP" sz="100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211" name="角丸四角形 210"/>
          <p:cNvSpPr>
            <a:spLocks noChangeAspect="1"/>
          </p:cNvSpPr>
          <p:nvPr/>
        </p:nvSpPr>
        <p:spPr>
          <a:xfrm>
            <a:off x="7242689" y="2105348"/>
            <a:ext cx="1800217" cy="1214199"/>
          </a:xfrm>
          <a:prstGeom prst="roundRect">
            <a:avLst>
              <a:gd name="adj" fmla="val 790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t"/>
          <a:lstStyle/>
          <a:p>
            <a:pPr algn="ctr" defTabSz="685800" fontAlgn="base">
              <a:spcBef>
                <a:spcPct val="0"/>
              </a:spcBef>
              <a:spcAft>
                <a:spcPct val="0"/>
              </a:spcAft>
              <a:defRPr/>
            </a:pPr>
            <a:r>
              <a:rPr lang="en-US" altLang="ja-JP" sz="900" b="1" dirty="0">
                <a:solidFill>
                  <a:prstClr val="white"/>
                </a:solidFill>
                <a:latin typeface="メイリオ" panose="020B0604030504040204" pitchFamily="50" charset="-128"/>
                <a:ea typeface="メイリオ" panose="020B0604030504040204" pitchFamily="50" charset="-128"/>
              </a:rPr>
              <a:t>API</a:t>
            </a:r>
            <a:r>
              <a:rPr lang="ja-JP" altLang="en-US" sz="900" b="1" dirty="0">
                <a:solidFill>
                  <a:prstClr val="white"/>
                </a:solidFill>
                <a:latin typeface="メイリオ" panose="020B0604030504040204" pitchFamily="50" charset="-128"/>
                <a:ea typeface="メイリオ" panose="020B0604030504040204" pitchFamily="50" charset="-128"/>
              </a:rPr>
              <a:t>サービス</a:t>
            </a:r>
            <a:endParaRPr lang="en-US" altLang="ja-JP" sz="90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endParaRPr lang="en-US" altLang="ja-JP" sz="1200" b="1" dirty="0">
              <a:solidFill>
                <a:prstClr val="white"/>
              </a:solidFill>
              <a:latin typeface="メイリオ" panose="020B0604030504040204" pitchFamily="50" charset="-128"/>
              <a:ea typeface="メイリオ" panose="020B0604030504040204" pitchFamily="50" charset="-128"/>
            </a:endParaRPr>
          </a:p>
        </p:txBody>
      </p:sp>
      <p:sp>
        <p:nvSpPr>
          <p:cNvPr id="212" name="角丸四角形 211"/>
          <p:cNvSpPr>
            <a:spLocks/>
          </p:cNvSpPr>
          <p:nvPr/>
        </p:nvSpPr>
        <p:spPr>
          <a:xfrm>
            <a:off x="7278247" y="1105904"/>
            <a:ext cx="1680957" cy="403200"/>
          </a:xfrm>
          <a:prstGeom prst="roundRect">
            <a:avLst>
              <a:gd name="adj" fmla="val 9004"/>
            </a:avLst>
          </a:prstGeom>
          <a:ln/>
        </p:spPr>
        <p:style>
          <a:lnRef idx="2">
            <a:schemeClr val="accent4"/>
          </a:lnRef>
          <a:fillRef idx="1">
            <a:schemeClr val="lt1"/>
          </a:fillRef>
          <a:effectRef idx="0">
            <a:schemeClr val="accent4"/>
          </a:effectRef>
          <a:fontRef idx="minor">
            <a:schemeClr val="dk1"/>
          </a:fontRef>
        </p:style>
        <p:txBody>
          <a:bodyPr lIns="68577" tIns="34289" rIns="68577" bIns="34289" rtlCol="0" anchor="ctr"/>
          <a:lstStyle/>
          <a:p>
            <a:pPr algn="ctr" defTabSz="685800" fontAlgn="base">
              <a:spcBef>
                <a:spcPct val="0"/>
              </a:spcBef>
              <a:spcAft>
                <a:spcPct val="0"/>
              </a:spcAft>
              <a:defRPr/>
            </a:pPr>
            <a:r>
              <a:rPr lang="en-US" altLang="ja-JP" sz="1200" b="1" dirty="0" err="1">
                <a:solidFill>
                  <a:schemeClr val="accent4"/>
                </a:solidFill>
                <a:latin typeface="メイリオ" panose="020B0604030504040204" pitchFamily="50" charset="-128"/>
                <a:ea typeface="メイリオ" panose="020B0604030504040204" pitchFamily="50" charset="-128"/>
              </a:rPr>
              <a:t>Robo</a:t>
            </a:r>
            <a:endParaRPr lang="en-US" altLang="ja-JP" sz="1200" b="1" dirty="0">
              <a:solidFill>
                <a:schemeClr val="accent4"/>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r>
              <a:rPr lang="ja-JP" altLang="en-US" sz="600" b="1" dirty="0">
                <a:solidFill>
                  <a:schemeClr val="accent4"/>
                </a:solidFill>
                <a:latin typeface="メイリオ" panose="020B0604030504040204" pitchFamily="50" charset="-128"/>
                <a:ea typeface="メイリオ" panose="020B0604030504040204" pitchFamily="50" charset="-128"/>
              </a:rPr>
              <a:t>オフィスロボット（経理・人事）</a:t>
            </a:r>
            <a:endParaRPr lang="en-US" altLang="ja-JP" sz="600" b="1" dirty="0">
              <a:solidFill>
                <a:schemeClr val="accent4"/>
              </a:solidFill>
              <a:latin typeface="メイリオ" panose="020B0604030504040204" pitchFamily="50" charset="-128"/>
              <a:ea typeface="メイリオ" panose="020B0604030504040204" pitchFamily="50" charset="-128"/>
            </a:endParaRPr>
          </a:p>
        </p:txBody>
      </p:sp>
      <p:sp>
        <p:nvSpPr>
          <p:cNvPr id="213" name="角丸四角形 212"/>
          <p:cNvSpPr>
            <a:spLocks/>
          </p:cNvSpPr>
          <p:nvPr/>
        </p:nvSpPr>
        <p:spPr>
          <a:xfrm>
            <a:off x="7288642" y="1583701"/>
            <a:ext cx="1680957" cy="419771"/>
          </a:xfrm>
          <a:prstGeom prst="roundRect">
            <a:avLst>
              <a:gd name="adj" fmla="val 9004"/>
            </a:avLst>
          </a:prstGeom>
          <a:ln/>
        </p:spPr>
        <p:style>
          <a:lnRef idx="2">
            <a:schemeClr val="accent4"/>
          </a:lnRef>
          <a:fillRef idx="1">
            <a:schemeClr val="lt1"/>
          </a:fillRef>
          <a:effectRef idx="0">
            <a:schemeClr val="accent4"/>
          </a:effectRef>
          <a:fontRef idx="minor">
            <a:schemeClr val="dk1"/>
          </a:fontRef>
        </p:style>
        <p:txBody>
          <a:bodyPr lIns="68577" tIns="34289" rIns="68577" bIns="34289" rtlCol="0" anchor="ctr"/>
          <a:lstStyle/>
          <a:p>
            <a:pPr algn="ctr" defTabSz="685800" fontAlgn="base">
              <a:spcBef>
                <a:spcPct val="0"/>
              </a:spcBef>
              <a:spcAft>
                <a:spcPct val="0"/>
              </a:spcAft>
              <a:defRPr/>
            </a:pPr>
            <a:r>
              <a:rPr lang="en-US" altLang="ja-JP" sz="1200" b="1" dirty="0">
                <a:solidFill>
                  <a:schemeClr val="accent4"/>
                </a:solidFill>
                <a:latin typeface="メイリオ" panose="020B0604030504040204" pitchFamily="50" charset="-128"/>
                <a:ea typeface="メイリオ" panose="020B0604030504040204" pitchFamily="50" charset="-128"/>
              </a:rPr>
              <a:t>AI-OCR</a:t>
            </a:r>
          </a:p>
          <a:p>
            <a:pPr algn="ctr" defTabSz="685800" fontAlgn="base">
              <a:spcBef>
                <a:spcPct val="0"/>
              </a:spcBef>
              <a:spcAft>
                <a:spcPct val="0"/>
              </a:spcAft>
              <a:defRPr/>
            </a:pPr>
            <a:r>
              <a:rPr lang="en-US" altLang="ja-JP" sz="600" b="1" dirty="0">
                <a:solidFill>
                  <a:schemeClr val="accent4"/>
                </a:solidFill>
                <a:latin typeface="メイリオ" panose="020B0604030504040204" pitchFamily="50" charset="-128"/>
                <a:ea typeface="メイリオ" panose="020B0604030504040204" pitchFamily="50" charset="-128"/>
              </a:rPr>
              <a:t>AI-OCR</a:t>
            </a:r>
            <a:r>
              <a:rPr lang="ja-JP" altLang="en-US" sz="600" b="1" dirty="0">
                <a:solidFill>
                  <a:schemeClr val="accent4"/>
                </a:solidFill>
                <a:latin typeface="メイリオ" panose="020B0604030504040204" pitchFamily="50" charset="-128"/>
                <a:ea typeface="メイリオ" panose="020B0604030504040204" pitchFamily="50" charset="-128"/>
              </a:rPr>
              <a:t>（請求書）</a:t>
            </a:r>
            <a:endParaRPr lang="en-US" altLang="ja-JP" sz="600" b="1" dirty="0">
              <a:solidFill>
                <a:schemeClr val="accent4"/>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r>
              <a:rPr lang="en-US" altLang="ja-JP" sz="600" b="1" dirty="0">
                <a:solidFill>
                  <a:schemeClr val="accent4"/>
                </a:solidFill>
                <a:latin typeface="メイリオ" panose="020B0604030504040204" pitchFamily="50" charset="-128"/>
                <a:ea typeface="メイリオ" panose="020B0604030504040204" pitchFamily="50" charset="-128"/>
              </a:rPr>
              <a:t>AI-OCR</a:t>
            </a:r>
            <a:r>
              <a:rPr lang="ja-JP" altLang="en-US" sz="600" b="1" dirty="0">
                <a:solidFill>
                  <a:schemeClr val="accent4"/>
                </a:solidFill>
                <a:latin typeface="メイリオ" panose="020B0604030504040204" pitchFamily="50" charset="-128"/>
                <a:ea typeface="メイリオ" panose="020B0604030504040204" pitchFamily="50" charset="-128"/>
              </a:rPr>
              <a:t>（請求書明細）</a:t>
            </a:r>
            <a:endParaRPr lang="en-US" altLang="ja-JP" sz="600" b="1" dirty="0">
              <a:solidFill>
                <a:schemeClr val="accent4"/>
              </a:solidFill>
              <a:latin typeface="メイリオ" panose="020B0604030504040204" pitchFamily="50" charset="-128"/>
              <a:ea typeface="メイリオ" panose="020B0604030504040204" pitchFamily="50" charset="-128"/>
            </a:endParaRPr>
          </a:p>
        </p:txBody>
      </p:sp>
      <p:sp>
        <p:nvSpPr>
          <p:cNvPr id="214" name="角丸四角形 213"/>
          <p:cNvSpPr>
            <a:spLocks/>
          </p:cNvSpPr>
          <p:nvPr/>
        </p:nvSpPr>
        <p:spPr>
          <a:xfrm>
            <a:off x="7324670" y="2330465"/>
            <a:ext cx="1680957" cy="309091"/>
          </a:xfrm>
          <a:prstGeom prst="roundRect">
            <a:avLst>
              <a:gd name="adj" fmla="val 9004"/>
            </a:avLst>
          </a:prstGeom>
          <a:solidFill>
            <a:schemeClr val="bg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rgbClr val="00B050"/>
                </a:solidFill>
                <a:latin typeface="メイリオ" panose="020B0604030504040204" pitchFamily="50" charset="-128"/>
                <a:ea typeface="メイリオ" panose="020B0604030504040204" pitchFamily="50" charset="-128"/>
              </a:rPr>
              <a:t>API-Bank</a:t>
            </a:r>
          </a:p>
          <a:p>
            <a:pPr algn="ctr" defTabSz="685800" fontAlgn="base">
              <a:spcBef>
                <a:spcPct val="0"/>
              </a:spcBef>
              <a:spcAft>
                <a:spcPct val="0"/>
              </a:spcAft>
              <a:defRPr/>
            </a:pPr>
            <a:r>
              <a:rPr lang="ja-JP" altLang="en-US" sz="600" b="1" dirty="0">
                <a:solidFill>
                  <a:srgbClr val="00B050"/>
                </a:solidFill>
                <a:latin typeface="メイリオ" panose="020B0604030504040204" pitchFamily="50" charset="-128"/>
                <a:ea typeface="メイリオ" panose="020B0604030504040204" pitchFamily="50" charset="-128"/>
              </a:rPr>
              <a:t>銀行マスタ</a:t>
            </a:r>
            <a:r>
              <a:rPr lang="en-US" altLang="ja-JP" sz="600" b="1" dirty="0">
                <a:solidFill>
                  <a:srgbClr val="00B050"/>
                </a:solidFill>
                <a:latin typeface="メイリオ" panose="020B0604030504040204" pitchFamily="50" charset="-128"/>
                <a:ea typeface="メイリオ" panose="020B0604030504040204" pitchFamily="50" charset="-128"/>
              </a:rPr>
              <a:t>API</a:t>
            </a:r>
          </a:p>
        </p:txBody>
      </p:sp>
      <p:sp>
        <p:nvSpPr>
          <p:cNvPr id="215" name="角丸四角形 214"/>
          <p:cNvSpPr>
            <a:spLocks/>
          </p:cNvSpPr>
          <p:nvPr/>
        </p:nvSpPr>
        <p:spPr>
          <a:xfrm>
            <a:off x="7324670" y="2654501"/>
            <a:ext cx="1680957" cy="295188"/>
          </a:xfrm>
          <a:prstGeom prst="roundRect">
            <a:avLst>
              <a:gd name="adj" fmla="val 9004"/>
            </a:avLst>
          </a:prstGeom>
          <a:solidFill>
            <a:schemeClr val="bg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srgbClr val="00B050"/>
                </a:solidFill>
                <a:latin typeface="メイリオ" panose="020B0604030504040204" pitchFamily="50" charset="-128"/>
                <a:ea typeface="メイリオ" panose="020B0604030504040204" pitchFamily="50" charset="-128"/>
              </a:rPr>
              <a:t>API-Customer</a:t>
            </a:r>
          </a:p>
          <a:p>
            <a:pPr algn="ctr" defTabSz="685800" fontAlgn="base">
              <a:spcBef>
                <a:spcPct val="0"/>
              </a:spcBef>
              <a:spcAft>
                <a:spcPct val="0"/>
              </a:spcAft>
              <a:defRPr/>
            </a:pPr>
            <a:r>
              <a:rPr lang="ja-JP" altLang="en-US" sz="600" b="1" dirty="0">
                <a:solidFill>
                  <a:srgbClr val="00B050"/>
                </a:solidFill>
                <a:latin typeface="メイリオ" panose="020B0604030504040204" pitchFamily="50" charset="-128"/>
                <a:ea typeface="メイリオ" panose="020B0604030504040204" pitchFamily="50" charset="-128"/>
              </a:rPr>
              <a:t>取引先マスタ</a:t>
            </a:r>
            <a:r>
              <a:rPr lang="en-US" altLang="ja-JP" sz="600" b="1" dirty="0">
                <a:solidFill>
                  <a:srgbClr val="00B050"/>
                </a:solidFill>
                <a:latin typeface="メイリオ" panose="020B0604030504040204" pitchFamily="50" charset="-128"/>
                <a:ea typeface="メイリオ" panose="020B0604030504040204" pitchFamily="50" charset="-128"/>
              </a:rPr>
              <a:t>API</a:t>
            </a:r>
          </a:p>
        </p:txBody>
      </p:sp>
      <p:sp>
        <p:nvSpPr>
          <p:cNvPr id="216" name="角丸四角形 215"/>
          <p:cNvSpPr/>
          <p:nvPr/>
        </p:nvSpPr>
        <p:spPr>
          <a:xfrm>
            <a:off x="7215992" y="3392617"/>
            <a:ext cx="806482" cy="429038"/>
          </a:xfrm>
          <a:prstGeom prst="roundRect">
            <a:avLst>
              <a:gd name="adj" fmla="val 6814"/>
            </a:avLst>
          </a:prstGeom>
          <a:solidFill>
            <a:srgbClr val="0036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prstClr val="white"/>
                </a:solidFill>
                <a:latin typeface="メイリオ" panose="020B0604030504040204" pitchFamily="50" charset="-128"/>
                <a:ea typeface="メイリオ" panose="020B0604030504040204" pitchFamily="50" charset="-128"/>
              </a:rPr>
              <a:t>Manual</a:t>
            </a:r>
          </a:p>
          <a:p>
            <a:pPr algn="ctr" defTabSz="685800" fontAlgn="base">
              <a:spcBef>
                <a:spcPct val="0"/>
              </a:spcBef>
              <a:spcAft>
                <a:spcPct val="0"/>
              </a:spcAft>
              <a:defRPr/>
            </a:pPr>
            <a:r>
              <a:rPr lang="en-US" altLang="ja-JP" sz="600" b="1" dirty="0" err="1">
                <a:solidFill>
                  <a:prstClr val="white"/>
                </a:solidFill>
                <a:latin typeface="メイリオ" panose="020B0604030504040204" pitchFamily="50" charset="-128"/>
                <a:ea typeface="メイリオ" panose="020B0604030504040204" pitchFamily="50" charset="-128"/>
              </a:rPr>
              <a:t>iTutor</a:t>
            </a:r>
            <a:r>
              <a:rPr lang="en-US" altLang="ja-JP" sz="600" b="1" dirty="0">
                <a:solidFill>
                  <a:prstClr val="white"/>
                </a:solidFill>
                <a:latin typeface="メイリオ" panose="020B0604030504040204" pitchFamily="50" charset="-128"/>
                <a:ea typeface="メイリオ" panose="020B0604030504040204" pitchFamily="50" charset="-128"/>
              </a:rPr>
              <a:t> for SuperStream</a:t>
            </a:r>
            <a:endParaRPr lang="ja-JP" altLang="en-US" sz="600" b="1" dirty="0">
              <a:solidFill>
                <a:prstClr val="white"/>
              </a:solidFill>
              <a:latin typeface="メイリオ" panose="020B0604030504040204" pitchFamily="50" charset="-128"/>
              <a:ea typeface="メイリオ" panose="020B0604030504040204" pitchFamily="50" charset="-128"/>
            </a:endParaRPr>
          </a:p>
        </p:txBody>
      </p:sp>
      <p:sp>
        <p:nvSpPr>
          <p:cNvPr id="217" name="角丸四角形 216"/>
          <p:cNvSpPr/>
          <p:nvPr/>
        </p:nvSpPr>
        <p:spPr>
          <a:xfrm>
            <a:off x="7218162" y="3867894"/>
            <a:ext cx="804312" cy="414228"/>
          </a:xfrm>
          <a:prstGeom prst="roundRect">
            <a:avLst>
              <a:gd name="adj" fmla="val 11193"/>
            </a:avLst>
          </a:prstGeom>
          <a:solidFill>
            <a:srgbClr val="0036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prstClr val="white"/>
                </a:solidFill>
                <a:latin typeface="メイリオ" panose="020B0604030504040204" pitchFamily="50" charset="-128"/>
                <a:ea typeface="メイリオ" panose="020B0604030504040204" pitchFamily="50" charset="-128"/>
              </a:rPr>
              <a:t>Log</a:t>
            </a:r>
          </a:p>
          <a:p>
            <a:pPr algn="ctr" defTabSz="685800" fontAlgn="base">
              <a:spcBef>
                <a:spcPct val="0"/>
              </a:spcBef>
              <a:spcAft>
                <a:spcPct val="0"/>
              </a:spcAft>
              <a:defRPr/>
            </a:pPr>
            <a:r>
              <a:rPr lang="en-US" altLang="ja-JP" sz="675" b="1" dirty="0">
                <a:solidFill>
                  <a:prstClr val="white"/>
                </a:solidFill>
                <a:latin typeface="メイリオ" panose="020B0604030504040204" pitchFamily="50" charset="-128"/>
                <a:ea typeface="メイリオ" panose="020B0604030504040204" pitchFamily="50" charset="-128"/>
              </a:rPr>
              <a:t>Log Manager</a:t>
            </a:r>
            <a:endParaRPr lang="ja-JP" altLang="en-US" sz="675" b="1" dirty="0">
              <a:solidFill>
                <a:prstClr val="white"/>
              </a:solidFill>
              <a:latin typeface="メイリオ" panose="020B0604030504040204" pitchFamily="50" charset="-128"/>
              <a:ea typeface="メイリオ" panose="020B0604030504040204" pitchFamily="50" charset="-128"/>
            </a:endParaRPr>
          </a:p>
        </p:txBody>
      </p:sp>
      <p:sp>
        <p:nvSpPr>
          <p:cNvPr id="218" name="角丸四角形 217"/>
          <p:cNvSpPr/>
          <p:nvPr/>
        </p:nvSpPr>
        <p:spPr>
          <a:xfrm>
            <a:off x="8086758" y="3866533"/>
            <a:ext cx="962425" cy="414228"/>
          </a:xfrm>
          <a:prstGeom prst="roundRect">
            <a:avLst>
              <a:gd name="adj" fmla="val 11193"/>
            </a:avLst>
          </a:prstGeom>
          <a:solidFill>
            <a:srgbClr val="00368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1200" b="1" dirty="0">
                <a:solidFill>
                  <a:prstClr val="white"/>
                </a:solidFill>
                <a:latin typeface="メイリオ" panose="020B0604030504040204" pitchFamily="50" charset="-128"/>
                <a:ea typeface="メイリオ" panose="020B0604030504040204" pitchFamily="50" charset="-128"/>
              </a:rPr>
              <a:t>Backup</a:t>
            </a:r>
          </a:p>
          <a:p>
            <a:pPr algn="ctr" defTabSz="685800" fontAlgn="base">
              <a:spcBef>
                <a:spcPct val="0"/>
              </a:spcBef>
              <a:spcAft>
                <a:spcPct val="0"/>
              </a:spcAft>
              <a:defRPr/>
            </a:pPr>
            <a:r>
              <a:rPr lang="en-US" altLang="ja-JP" sz="675" b="1" dirty="0">
                <a:solidFill>
                  <a:prstClr val="white"/>
                </a:solidFill>
                <a:latin typeface="メイリオ" panose="020B0604030504040204" pitchFamily="50" charset="-128"/>
                <a:ea typeface="メイリオ" panose="020B0604030504040204" pitchFamily="50" charset="-128"/>
              </a:rPr>
              <a:t>Backup</a:t>
            </a:r>
            <a:r>
              <a:rPr lang="ja-JP" altLang="en-US" sz="675" b="1" dirty="0">
                <a:solidFill>
                  <a:prstClr val="white"/>
                </a:solidFill>
                <a:latin typeface="メイリオ" panose="020B0604030504040204" pitchFamily="50" charset="-128"/>
                <a:ea typeface="メイリオ" panose="020B0604030504040204" pitchFamily="50" charset="-128"/>
              </a:rPr>
              <a:t> </a:t>
            </a:r>
            <a:r>
              <a:rPr lang="en-US" altLang="ja-JP" sz="675" b="1" dirty="0">
                <a:solidFill>
                  <a:prstClr val="white"/>
                </a:solidFill>
                <a:latin typeface="メイリオ" panose="020B0604030504040204" pitchFamily="50" charset="-128"/>
                <a:ea typeface="メイリオ" panose="020B0604030504040204" pitchFamily="50" charset="-128"/>
              </a:rPr>
              <a:t>Manager</a:t>
            </a:r>
            <a:endParaRPr lang="ja-JP" altLang="en-US" sz="675" b="1" dirty="0">
              <a:solidFill>
                <a:prstClr val="white"/>
              </a:solidFill>
              <a:latin typeface="メイリオ" panose="020B0604030504040204" pitchFamily="50" charset="-128"/>
              <a:ea typeface="メイリオ" panose="020B0604030504040204" pitchFamily="50" charset="-128"/>
            </a:endParaRPr>
          </a:p>
        </p:txBody>
      </p:sp>
      <p:sp>
        <p:nvSpPr>
          <p:cNvPr id="219" name="角丸四角形 218"/>
          <p:cNvSpPr>
            <a:spLocks/>
          </p:cNvSpPr>
          <p:nvPr/>
        </p:nvSpPr>
        <p:spPr>
          <a:xfrm>
            <a:off x="7322622" y="2972602"/>
            <a:ext cx="1680957" cy="295188"/>
          </a:xfrm>
          <a:prstGeom prst="roundRect">
            <a:avLst>
              <a:gd name="adj" fmla="val 9004"/>
            </a:avLst>
          </a:prstGeom>
          <a:solidFill>
            <a:schemeClr val="bg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800" fontAlgn="base">
              <a:spcBef>
                <a:spcPct val="0"/>
              </a:spcBef>
              <a:spcAft>
                <a:spcPct val="0"/>
              </a:spcAft>
              <a:defRPr/>
            </a:pPr>
            <a:r>
              <a:rPr lang="en-US" altLang="ja-JP" sz="900" b="1" dirty="0">
                <a:solidFill>
                  <a:srgbClr val="00B050"/>
                </a:solidFill>
                <a:latin typeface="メイリオ" panose="020B0604030504040204" pitchFamily="50" charset="-128"/>
                <a:ea typeface="メイリオ" panose="020B0604030504040204" pitchFamily="50" charset="-128"/>
              </a:rPr>
              <a:t>API-Bank</a:t>
            </a:r>
            <a:r>
              <a:rPr lang="ja-JP" altLang="en-US" sz="900" b="1" dirty="0">
                <a:solidFill>
                  <a:srgbClr val="00B050"/>
                </a:solidFill>
                <a:latin typeface="メイリオ" panose="020B0604030504040204" pitchFamily="50" charset="-128"/>
                <a:ea typeface="メイリオ" panose="020B0604030504040204" pitchFamily="50" charset="-128"/>
              </a:rPr>
              <a:t> </a:t>
            </a:r>
            <a:r>
              <a:rPr lang="en-US" altLang="ja-JP" sz="900" b="1" dirty="0">
                <a:solidFill>
                  <a:srgbClr val="00B050"/>
                </a:solidFill>
                <a:latin typeface="メイリオ" panose="020B0604030504040204" pitchFamily="50" charset="-128"/>
                <a:ea typeface="メイリオ" panose="020B0604030504040204" pitchFamily="50" charset="-128"/>
              </a:rPr>
              <a:t>Accounts Data </a:t>
            </a:r>
          </a:p>
          <a:p>
            <a:pPr algn="ctr" defTabSz="685800" fontAlgn="base">
              <a:spcBef>
                <a:spcPct val="0"/>
              </a:spcBef>
              <a:spcAft>
                <a:spcPct val="0"/>
              </a:spcAft>
              <a:defRPr/>
            </a:pPr>
            <a:r>
              <a:rPr lang="ja-JP" altLang="en-US" sz="600" b="1" dirty="0">
                <a:solidFill>
                  <a:srgbClr val="00B050"/>
                </a:solidFill>
                <a:latin typeface="メイリオ" panose="020B0604030504040204" pitchFamily="50" charset="-128"/>
                <a:ea typeface="メイリオ" panose="020B0604030504040204" pitchFamily="50" charset="-128"/>
              </a:rPr>
              <a:t>銀行口座</a:t>
            </a:r>
            <a:r>
              <a:rPr lang="en-US" altLang="ja-JP" sz="600" b="1" dirty="0">
                <a:solidFill>
                  <a:srgbClr val="00B050"/>
                </a:solidFill>
                <a:latin typeface="メイリオ" panose="020B0604030504040204" pitchFamily="50" charset="-128"/>
                <a:ea typeface="メイリオ" panose="020B0604030504040204" pitchFamily="50" charset="-128"/>
              </a:rPr>
              <a:t>API</a:t>
            </a:r>
          </a:p>
        </p:txBody>
      </p:sp>
      <p:sp>
        <p:nvSpPr>
          <p:cNvPr id="220" name="角丸四角形 219"/>
          <p:cNvSpPr/>
          <p:nvPr/>
        </p:nvSpPr>
        <p:spPr>
          <a:xfrm>
            <a:off x="8080271" y="3373449"/>
            <a:ext cx="962635" cy="429038"/>
          </a:xfrm>
          <a:prstGeom prst="roundRect">
            <a:avLst>
              <a:gd name="adj" fmla="val 6814"/>
            </a:avLst>
          </a:prstGeom>
          <a:solidFill>
            <a:srgbClr val="00368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89" rIns="0" bIns="34289" rtlCol="0" anchor="ctr"/>
          <a:lstStyle/>
          <a:p>
            <a:pPr algn="ctr" defTabSz="685800" fontAlgn="base">
              <a:spcBef>
                <a:spcPct val="0"/>
              </a:spcBef>
              <a:spcAft>
                <a:spcPct val="0"/>
              </a:spcAft>
              <a:defRPr/>
            </a:pPr>
            <a:r>
              <a:rPr lang="ja-JP" altLang="en-US" sz="1050" b="1" dirty="0">
                <a:solidFill>
                  <a:prstClr val="white"/>
                </a:solidFill>
                <a:latin typeface="メイリオ" panose="020B0604030504040204" pitchFamily="50" charset="-128"/>
                <a:ea typeface="メイリオ" panose="020B0604030504040204" pitchFamily="50" charset="-128"/>
              </a:rPr>
              <a:t>ライセンス</a:t>
            </a:r>
            <a:endParaRPr lang="en-US" altLang="ja-JP" sz="1050" b="1" dirty="0">
              <a:solidFill>
                <a:prstClr val="white"/>
              </a:solidFill>
              <a:latin typeface="メイリオ" panose="020B0604030504040204" pitchFamily="50" charset="-128"/>
              <a:ea typeface="メイリオ" panose="020B0604030504040204" pitchFamily="50" charset="-128"/>
            </a:endParaRPr>
          </a:p>
          <a:p>
            <a:pPr algn="ctr" defTabSz="685800" fontAlgn="base">
              <a:spcBef>
                <a:spcPct val="0"/>
              </a:spcBef>
              <a:spcAft>
                <a:spcPct val="0"/>
              </a:spcAft>
              <a:defRPr/>
            </a:pPr>
            <a:r>
              <a:rPr lang="ja-JP" altLang="en-US" sz="1050" b="1" dirty="0">
                <a:solidFill>
                  <a:prstClr val="white"/>
                </a:solidFill>
                <a:latin typeface="メイリオ" panose="020B0604030504040204" pitchFamily="50" charset="-128"/>
                <a:ea typeface="メイリオ" panose="020B0604030504040204" pitchFamily="50" charset="-128"/>
              </a:rPr>
              <a:t>管理</a:t>
            </a:r>
            <a:endParaRPr lang="en-US" altLang="ja-JP" sz="1050" b="1" dirty="0">
              <a:solidFill>
                <a:prstClr val="white"/>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7253845" y="1876318"/>
            <a:ext cx="406928" cy="125014"/>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800" dirty="0"/>
              <a:t>New</a:t>
            </a:r>
            <a:endParaRPr kumimoji="1" lang="ja-JP" altLang="en-US" sz="800" dirty="0"/>
          </a:p>
        </p:txBody>
      </p:sp>
      <p:sp>
        <p:nvSpPr>
          <p:cNvPr id="3" name="角丸四角形 2"/>
          <p:cNvSpPr/>
          <p:nvPr/>
        </p:nvSpPr>
        <p:spPr>
          <a:xfrm>
            <a:off x="7288642" y="1874518"/>
            <a:ext cx="1670562" cy="110798"/>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7212305" y="2863856"/>
            <a:ext cx="406928" cy="125014"/>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800" dirty="0"/>
              <a:t>New</a:t>
            </a:r>
            <a:endParaRPr kumimoji="1" lang="ja-JP" altLang="en-US" sz="800" dirty="0"/>
          </a:p>
        </p:txBody>
      </p:sp>
      <p:sp>
        <p:nvSpPr>
          <p:cNvPr id="81" name="角丸四角形 80"/>
          <p:cNvSpPr/>
          <p:nvPr/>
        </p:nvSpPr>
        <p:spPr>
          <a:xfrm>
            <a:off x="7327819" y="2970834"/>
            <a:ext cx="1670562" cy="27388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7990956" y="3279282"/>
            <a:ext cx="406928" cy="125014"/>
          </a:xfrm>
          <a:prstGeom prst="rect">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800" dirty="0"/>
              <a:t>New</a:t>
            </a:r>
            <a:endParaRPr kumimoji="1" lang="ja-JP" altLang="en-US" sz="800" dirty="0"/>
          </a:p>
        </p:txBody>
      </p:sp>
      <p:sp>
        <p:nvSpPr>
          <p:cNvPr id="83" name="角丸四角形 82"/>
          <p:cNvSpPr/>
          <p:nvPr/>
        </p:nvSpPr>
        <p:spPr>
          <a:xfrm>
            <a:off x="8065391" y="3377486"/>
            <a:ext cx="977515" cy="41421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653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00" fill="hold"/>
                                        <p:tgtEl>
                                          <p:spTgt spid="49"/>
                                        </p:tgtEl>
                                        <p:attrNameLst>
                                          <p:attrName>ppt_x</p:attrName>
                                        </p:attrNameLst>
                                      </p:cBhvr>
                                      <p:tavLst>
                                        <p:tav tm="0">
                                          <p:val>
                                            <p:strVal val="#ppt_x"/>
                                          </p:val>
                                        </p:tav>
                                        <p:tav tm="100000">
                                          <p:val>
                                            <p:strVal val="#ppt_x"/>
                                          </p:val>
                                        </p:tav>
                                      </p:tavLst>
                                    </p:anim>
                                    <p:anim calcmode="lin" valueType="num">
                                      <p:cBhvr additive="base">
                                        <p:cTn id="8" dur="2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dirty="0" smtClean="0"/>
              <a:t>50</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6. </a:t>
            </a:r>
            <a:r>
              <a:rPr lang="ja-JP" altLang="en-US" sz="1800" dirty="0">
                <a:solidFill>
                  <a:prstClr val="white"/>
                </a:solidFill>
                <a:latin typeface="+mn-ea"/>
                <a:ea typeface="+mn-ea"/>
              </a:rPr>
              <a:t>稼働環境（統合会計・人事給与）</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dirty="0"/>
              <a:t>©</a:t>
            </a:r>
            <a:r>
              <a:rPr lang="en-US" altLang="ja-JP" dirty="0" err="1"/>
              <a:t>SuperStream</a:t>
            </a:r>
            <a:r>
              <a:rPr lang="en-US" altLang="ja-JP" dirty="0"/>
              <a:t> Inc. All rights reserved.</a:t>
            </a:r>
            <a:endParaRPr lang="ja-JP" altLang="en-US" dirty="0"/>
          </a:p>
        </p:txBody>
      </p:sp>
      <p:graphicFrame>
        <p:nvGraphicFramePr>
          <p:cNvPr id="16" name="表 15"/>
          <p:cNvGraphicFramePr>
            <a:graphicFrameLocks noGrp="1"/>
          </p:cNvGraphicFramePr>
          <p:nvPr/>
        </p:nvGraphicFramePr>
        <p:xfrm>
          <a:off x="215516" y="977599"/>
          <a:ext cx="8697912" cy="2545231"/>
        </p:xfrm>
        <a:graphic>
          <a:graphicData uri="http://schemas.openxmlformats.org/drawingml/2006/table">
            <a:tbl>
              <a:tblPr bandRow="1">
                <a:tableStyleId>{2D5ABB26-0587-4C30-8999-92F81FD0307C}</a:tableStyleId>
              </a:tblPr>
              <a:tblGrid>
                <a:gridCol w="3268662">
                  <a:extLst>
                    <a:ext uri="{9D8B030D-6E8A-4147-A177-3AD203B41FA5}">
                      <a16:colId xmlns:a16="http://schemas.microsoft.com/office/drawing/2014/main" val="3862859341"/>
                    </a:ext>
                  </a:extLst>
                </a:gridCol>
                <a:gridCol w="5429250">
                  <a:extLst>
                    <a:ext uri="{9D8B030D-6E8A-4147-A177-3AD203B41FA5}">
                      <a16:colId xmlns:a16="http://schemas.microsoft.com/office/drawing/2014/main" val="955415592"/>
                    </a:ext>
                  </a:extLst>
                </a:gridCol>
              </a:tblGrid>
              <a:tr h="367113">
                <a:tc>
                  <a:txBody>
                    <a:bodyPr/>
                    <a:lstStyle/>
                    <a:p>
                      <a:r>
                        <a:rPr kumimoji="1" lang="ja-JP" altLang="en-US" b="1" dirty="0"/>
                        <a:t>アプリケーションサーバ</a:t>
                      </a:r>
                      <a:r>
                        <a:rPr kumimoji="1" lang="en-US" altLang="ja-JP" b="1" dirty="0"/>
                        <a:t>OS</a:t>
                      </a:r>
                      <a:r>
                        <a:rPr kumimoji="1" lang="ja-JP" altLang="en-US" b="1" dirty="0"/>
                        <a:t>　</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Windows Server 2012, 2012R2, 2016, 2019</a:t>
                      </a:r>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333962"/>
                  </a:ext>
                </a:extLst>
              </a:tr>
              <a:tr h="356925">
                <a:tc>
                  <a:txBody>
                    <a:bodyPr/>
                    <a:lstStyle/>
                    <a:p>
                      <a:r>
                        <a:rPr kumimoji="1" lang="ja-JP" altLang="en-US" b="1" dirty="0"/>
                        <a:t>クライアント</a:t>
                      </a:r>
                      <a:r>
                        <a:rPr kumimoji="1" lang="en-US" altLang="ja-JP" b="1" dirty="0"/>
                        <a:t>OS</a:t>
                      </a:r>
                      <a:endParaRPr kumimoji="1" lang="ja-JP" altLang="en-US" b="1"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Windows 8.1, 10</a:t>
                      </a:r>
                      <a:endParaRPr kumimoji="1" lang="ja-JP" altLang="en-US"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826411"/>
                  </a:ext>
                </a:extLst>
              </a:tr>
              <a:tr h="356925">
                <a:tc>
                  <a:txBody>
                    <a:bodyPr/>
                    <a:lstStyle/>
                    <a:p>
                      <a:r>
                        <a:rPr kumimoji="1" lang="en-US" altLang="ja-JP" b="1" dirty="0"/>
                        <a:t>DBMS</a:t>
                      </a:r>
                      <a:endParaRPr kumimoji="1" lang="ja-JP" altLang="en-US" b="1" dirty="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b="1" dirty="0"/>
                        <a:t>Oracle</a:t>
                      </a:r>
                      <a:r>
                        <a:rPr lang="ja-JP" altLang="en-US" b="0" dirty="0"/>
                        <a:t>    </a:t>
                      </a:r>
                      <a:r>
                        <a:rPr kumimoji="1" lang="en-US" altLang="ja-JP" b="0" dirty="0"/>
                        <a:t>※1</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6340625"/>
                  </a:ext>
                </a:extLst>
              </a:tr>
              <a:tr h="624619">
                <a:tc>
                  <a:txBody>
                    <a:bodyPr/>
                    <a:lstStyle/>
                    <a:p>
                      <a:endParaRPr kumimoji="1" lang="ja-JP" alt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ja-JP" dirty="0"/>
                        <a:t>12c R2    </a:t>
                      </a:r>
                      <a:r>
                        <a:rPr lang="en-US" altLang="ja-JP" baseline="0" dirty="0"/>
                        <a:t>※2</a:t>
                      </a:r>
                      <a:r>
                        <a:rPr lang="ja-JP" altLang="en-US" baseline="0" dirty="0"/>
                        <a:t> </a:t>
                      </a:r>
                      <a:endParaRPr kumimoji="1" lang="en-US" altLang="ja-JP" dirty="0"/>
                    </a:p>
                    <a:p>
                      <a:r>
                        <a:rPr kumimoji="1" lang="en-US" altLang="ja-JP" dirty="0"/>
                        <a:t>19c</a:t>
                      </a:r>
                      <a:r>
                        <a:rPr lang="en-US" altLang="ja-JP" dirty="0"/>
                        <a:t>         </a:t>
                      </a:r>
                      <a:r>
                        <a:rPr kumimoji="1" lang="en-US" altLang="ja-JP" baseline="0" dirty="0"/>
                        <a:t>※2</a:t>
                      </a:r>
                      <a:r>
                        <a:rPr kumimoji="1" lang="en-US" altLang="ja-JP" b="0" dirty="0"/>
                        <a:t>※3</a:t>
                      </a:r>
                      <a:endParaRPr kumimoji="1" lang="ja-JP" alt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4642786"/>
                  </a:ext>
                </a:extLst>
              </a:tr>
              <a:tr h="356925">
                <a:tc>
                  <a:txBody>
                    <a:bodyPr/>
                    <a:lstStyle/>
                    <a:p>
                      <a:endParaRPr kumimoji="1" lang="ja-JP" altLang="en-US"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b="1" dirty="0"/>
                        <a:t>SQL Server</a:t>
                      </a:r>
                      <a:r>
                        <a:rPr lang="en-US" altLang="ja-JP" b="1" dirty="0"/>
                        <a:t>(</a:t>
                      </a:r>
                      <a:r>
                        <a:rPr lang="en-US" altLang="ja-JP" b="1" dirty="0" err="1"/>
                        <a:t>人事給与は非対応</a:t>
                      </a:r>
                      <a:r>
                        <a:rPr lang="en-US" altLang="ja-JP" b="1" dirty="0"/>
                        <a:t>)</a:t>
                      </a:r>
                      <a:endParaRPr kumimoji="1" lang="en-US" altLang="ja-JP" b="1"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0866298"/>
                  </a:ext>
                </a:extLst>
              </a:tr>
              <a:tr h="440758">
                <a:tc>
                  <a:txBody>
                    <a:bodyPr/>
                    <a:lstStyle/>
                    <a:p>
                      <a:endParaRPr kumimoji="1" lang="ja-JP" altLang="en-US"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2012 SP4, 2014 SP3, 2017</a:t>
                      </a:r>
                      <a:endParaRPr kumimoji="1" lang="ja-JP" altLang="en-US"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978762"/>
                  </a:ext>
                </a:extLst>
              </a:tr>
            </a:tbl>
          </a:graphicData>
        </a:graphic>
      </p:graphicFrame>
      <p:sp>
        <p:nvSpPr>
          <p:cNvPr id="19" name="角丸四角形 18"/>
          <p:cNvSpPr/>
          <p:nvPr/>
        </p:nvSpPr>
        <p:spPr>
          <a:xfrm>
            <a:off x="161510" y="3581030"/>
            <a:ext cx="8805924" cy="1217134"/>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5560"/>
            <a:r>
              <a:rPr lang="en-US" altLang="ja-JP" sz="1400" dirty="0">
                <a:solidFill>
                  <a:schemeClr val="tx1"/>
                </a:solidFill>
              </a:rPr>
              <a:t>※1 12.1.0.2</a:t>
            </a:r>
            <a:r>
              <a:rPr lang="ja-JP" altLang="en-US" sz="1400">
                <a:solidFill>
                  <a:schemeClr val="tx1"/>
                </a:solidFill>
              </a:rPr>
              <a:t>の</a:t>
            </a:r>
            <a:r>
              <a:rPr lang="en-US" altLang="ja-JP" sz="1400" dirty="0">
                <a:solidFill>
                  <a:schemeClr val="tx1"/>
                </a:solidFill>
              </a:rPr>
              <a:t>Windows</a:t>
            </a:r>
            <a:r>
              <a:rPr lang="ja-JP" altLang="en-US" sz="1400">
                <a:solidFill>
                  <a:schemeClr val="tx1"/>
                </a:solidFill>
              </a:rPr>
              <a:t>版は、</a:t>
            </a:r>
            <a:r>
              <a:rPr lang="en-US" altLang="ja-JP" sz="1400" dirty="0">
                <a:solidFill>
                  <a:schemeClr val="tx1"/>
                </a:solidFill>
              </a:rPr>
              <a:t>2021/07/31</a:t>
            </a:r>
            <a:r>
              <a:rPr lang="ja-JP" altLang="en-US" sz="1400">
                <a:solidFill>
                  <a:schemeClr val="tx1"/>
                </a:solidFill>
              </a:rPr>
              <a:t>までのメーカーサポートとなるため</a:t>
            </a:r>
            <a:endParaRPr lang="en-US" altLang="ja-JP" sz="1400">
              <a:solidFill>
                <a:schemeClr val="tx1"/>
              </a:solidFill>
            </a:endParaRPr>
          </a:p>
          <a:p>
            <a:pPr marL="35560"/>
            <a:r>
              <a:rPr lang="ja-JP" altLang="en-US" sz="1400" dirty="0">
                <a:solidFill>
                  <a:schemeClr val="tx1"/>
                </a:solidFill>
              </a:rPr>
              <a:t>　　本バージョンの稼働環境の対象外といたします</a:t>
            </a:r>
            <a:endParaRPr lang="en-US" altLang="ja-JP" sz="1400" dirty="0">
              <a:solidFill>
                <a:schemeClr val="tx1"/>
              </a:solidFill>
            </a:endParaRPr>
          </a:p>
          <a:p>
            <a:pPr marL="35560"/>
            <a:r>
              <a:rPr lang="en-US" altLang="ja-JP" sz="1400" dirty="0">
                <a:solidFill>
                  <a:schemeClr val="tx1"/>
                </a:solidFill>
              </a:rPr>
              <a:t>※2 12c R2</a:t>
            </a:r>
            <a:r>
              <a:rPr lang="ja-JP" altLang="en-US" sz="1400">
                <a:solidFill>
                  <a:schemeClr val="tx1"/>
                </a:solidFill>
              </a:rPr>
              <a:t>は</a:t>
            </a:r>
            <a:r>
              <a:rPr lang="en-US" altLang="ja-JP" sz="1400" dirty="0">
                <a:solidFill>
                  <a:schemeClr val="tx1"/>
                </a:solidFill>
              </a:rPr>
              <a:t>12.2.0.1</a:t>
            </a:r>
            <a:r>
              <a:rPr lang="ja-JP" altLang="en-US" sz="1400">
                <a:solidFill>
                  <a:schemeClr val="tx1"/>
                </a:solidFill>
              </a:rPr>
              <a:t>で、</a:t>
            </a:r>
            <a:r>
              <a:rPr lang="en-US" altLang="ja-JP" sz="1400" dirty="0">
                <a:solidFill>
                  <a:schemeClr val="tx1"/>
                </a:solidFill>
              </a:rPr>
              <a:t>19c</a:t>
            </a:r>
            <a:r>
              <a:rPr lang="ja-JP" altLang="en-US" sz="1400">
                <a:solidFill>
                  <a:schemeClr val="tx1"/>
                </a:solidFill>
              </a:rPr>
              <a:t>は</a:t>
            </a:r>
            <a:r>
              <a:rPr lang="en-US" altLang="ja-JP" sz="1400" dirty="0">
                <a:solidFill>
                  <a:schemeClr val="tx1"/>
                </a:solidFill>
              </a:rPr>
              <a:t>19.10</a:t>
            </a:r>
            <a:r>
              <a:rPr lang="ja-JP" altLang="en-US" sz="1400">
                <a:solidFill>
                  <a:schemeClr val="tx1"/>
                </a:solidFill>
              </a:rPr>
              <a:t>で動作確認しています</a:t>
            </a:r>
            <a:r>
              <a:rPr lang="en-US" altLang="ja-JP" sz="1400" dirty="0">
                <a:solidFill>
                  <a:schemeClr val="tx1"/>
                </a:solidFill>
              </a:rPr>
              <a:t/>
            </a:r>
            <a:br>
              <a:rPr lang="en-US" altLang="ja-JP" sz="1400" dirty="0">
                <a:solidFill>
                  <a:schemeClr val="tx1"/>
                </a:solidFill>
              </a:rPr>
            </a:br>
            <a:r>
              <a:rPr lang="en-US" altLang="ja-JP" sz="1400" dirty="0">
                <a:solidFill>
                  <a:schemeClr val="tx1"/>
                </a:solidFill>
              </a:rPr>
              <a:t>※3 19.8</a:t>
            </a:r>
            <a:r>
              <a:rPr lang="ja-JP" altLang="en-US" sz="1400" dirty="0">
                <a:solidFill>
                  <a:schemeClr val="tx1"/>
                </a:solidFill>
              </a:rPr>
              <a:t>以降は</a:t>
            </a:r>
            <a:r>
              <a:rPr lang="en-US" altLang="ja-JP" sz="1400" dirty="0">
                <a:solidFill>
                  <a:schemeClr val="tx1"/>
                </a:solidFill>
              </a:rPr>
              <a:t>Oracle</a:t>
            </a:r>
            <a:r>
              <a:rPr lang="ja-JP" altLang="en-US" sz="1400" dirty="0">
                <a:solidFill>
                  <a:schemeClr val="tx1"/>
                </a:solidFill>
              </a:rPr>
              <a:t>不具合のため一部の機能が動作しません。</a:t>
            </a:r>
            <a:endParaRPr lang="en-US" altLang="ja-JP" sz="1400" dirty="0">
              <a:solidFill>
                <a:schemeClr val="tx1"/>
              </a:solidFill>
            </a:endParaRPr>
          </a:p>
          <a:p>
            <a:pPr marL="35560"/>
            <a:r>
              <a:rPr lang="ja-JP" altLang="en-US" sz="1400" dirty="0">
                <a:solidFill>
                  <a:schemeClr val="tx1"/>
                </a:solidFill>
              </a:rPr>
              <a:t>　　初期化パラメータの変更が必要です　「</a:t>
            </a:r>
            <a:r>
              <a:rPr lang="en-US" altLang="ja-JP" sz="1400" dirty="0">
                <a:solidFill>
                  <a:schemeClr val="tx1"/>
                </a:solidFill>
              </a:rPr>
              <a:t>alter system set “_</a:t>
            </a:r>
            <a:r>
              <a:rPr lang="en-US" altLang="ja-JP" sz="1400" dirty="0" err="1">
                <a:solidFill>
                  <a:schemeClr val="tx1"/>
                </a:solidFill>
              </a:rPr>
              <a:t>fix_control</a:t>
            </a:r>
            <a:r>
              <a:rPr lang="en-US" altLang="ja-JP" sz="1400" dirty="0">
                <a:solidFill>
                  <a:schemeClr val="tx1"/>
                </a:solidFill>
              </a:rPr>
              <a:t>” = ‘21800590:off’;</a:t>
            </a:r>
            <a:r>
              <a:rPr lang="ja-JP" altLang="en-US" sz="1400">
                <a:solidFill>
                  <a:schemeClr val="tx1"/>
                </a:solidFill>
              </a:rPr>
              <a:t>」</a:t>
            </a:r>
            <a:r>
              <a:rPr lang="en-US" altLang="ja-JP" sz="1400" dirty="0">
                <a:solidFill>
                  <a:schemeClr val="tx1"/>
                </a:solidFill>
              </a:rPr>
              <a:t/>
            </a:r>
            <a:br>
              <a:rPr lang="en-US" altLang="ja-JP" sz="1400" dirty="0">
                <a:solidFill>
                  <a:schemeClr val="tx1"/>
                </a:solidFill>
              </a:rPr>
            </a:br>
            <a:endParaRPr lang="ja-JP" altLang="en-US" sz="1400" dirty="0">
              <a:solidFill>
                <a:schemeClr val="tx1"/>
              </a:solidFill>
            </a:endParaRPr>
          </a:p>
        </p:txBody>
      </p:sp>
    </p:spTree>
    <p:extLst>
      <p:ext uri="{BB962C8B-B14F-4D97-AF65-F5344CB8AC3E}">
        <p14:creationId xmlns:p14="http://schemas.microsoft.com/office/powerpoint/2010/main" val="2829800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6. </a:t>
            </a:r>
            <a:r>
              <a:rPr lang="ja-JP" altLang="en-US" sz="1800" dirty="0">
                <a:solidFill>
                  <a:prstClr val="white"/>
                </a:solidFill>
                <a:latin typeface="+mn-ea"/>
                <a:ea typeface="+mn-ea"/>
              </a:rPr>
              <a:t>稼働環境（統合会計・人事給与）</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16" name="表 15"/>
          <p:cNvGraphicFramePr>
            <a:graphicFrameLocks noGrp="1"/>
          </p:cNvGraphicFramePr>
          <p:nvPr/>
        </p:nvGraphicFramePr>
        <p:xfrm>
          <a:off x="215516" y="977599"/>
          <a:ext cx="8697912" cy="2286000"/>
        </p:xfrm>
        <a:graphic>
          <a:graphicData uri="http://schemas.openxmlformats.org/drawingml/2006/table">
            <a:tbl>
              <a:tblPr bandRow="1">
                <a:tableStyleId>{2D5ABB26-0587-4C30-8999-92F81FD0307C}</a:tableStyleId>
              </a:tblPr>
              <a:tblGrid>
                <a:gridCol w="3268662">
                  <a:extLst>
                    <a:ext uri="{9D8B030D-6E8A-4147-A177-3AD203B41FA5}">
                      <a16:colId xmlns:a16="http://schemas.microsoft.com/office/drawing/2014/main" val="3862859341"/>
                    </a:ext>
                  </a:extLst>
                </a:gridCol>
                <a:gridCol w="5429250">
                  <a:extLst>
                    <a:ext uri="{9D8B030D-6E8A-4147-A177-3AD203B41FA5}">
                      <a16:colId xmlns:a16="http://schemas.microsoft.com/office/drawing/2014/main" val="955415592"/>
                    </a:ext>
                  </a:extLst>
                </a:gridCol>
              </a:tblGrid>
              <a:tr h="309636">
                <a:tc>
                  <a:txBody>
                    <a:bodyPr/>
                    <a:lstStyle/>
                    <a:p>
                      <a:pPr lvl="0">
                        <a:buNone/>
                      </a:pPr>
                      <a:r>
                        <a:rPr lang="ja-JP" sz="1600" b="1" i="0" u="none" strike="noStrike" noProof="0">
                          <a:latin typeface="メイリオ"/>
                          <a:ea typeface="メイリオ"/>
                        </a:rPr>
                        <a:t>Web・</a:t>
                      </a:r>
                      <a:r>
                        <a:rPr kumimoji="1" lang="ja-JP" sz="1600" b="1" i="0" u="none" strike="noStrike" noProof="0">
                          <a:latin typeface="メイリオ"/>
                          <a:ea typeface="メイリオ"/>
                        </a:rPr>
                        <a:t>アプリケーションサーバ</a:t>
                      </a:r>
                      <a:endParaRPr kumimoji="1" lang="ja-JP" altLang="en-US" b="1"/>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kumimoji="1" lang="en-US" altLang="ja-JP" sz="1800" b="0" i="0" u="none" strike="noStrike" noProof="0" dirty="0">
                        <a:latin typeface="メイリオ"/>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333962"/>
                  </a:ext>
                </a:extLst>
              </a:tr>
              <a:tr h="261664">
                <a:tc>
                  <a:txBody>
                    <a:bodyPr/>
                    <a:lstStyle/>
                    <a:p>
                      <a:pPr lvl="0" algn="l">
                        <a:lnSpc>
                          <a:spcPct val="100000"/>
                        </a:lnSpc>
                        <a:spcBef>
                          <a:spcPts val="0"/>
                        </a:spcBef>
                        <a:spcAft>
                          <a:spcPts val="0"/>
                        </a:spcAft>
                        <a:buNone/>
                      </a:pPr>
                      <a:r>
                        <a:rPr lang="ja-JP" altLang="en-US" sz="1800" b="0" i="0" u="none" strike="noStrike" noProof="0">
                          <a:latin typeface="Meiryo"/>
                        </a:rPr>
                        <a:t>　統合会計・固定資産管理</a:t>
                      </a:r>
                      <a:endParaRPr lang="en-US" altLang="ja-JP" sz="1800" b="0" i="0" u="none" strike="noStrike" noProof="0" dirty="0">
                        <a:latin typeface="Meiryo"/>
                      </a:endParaRPr>
                    </a:p>
                    <a:p>
                      <a:pPr lvl="0" algn="l">
                        <a:lnSpc>
                          <a:spcPct val="100000"/>
                        </a:lnSpc>
                        <a:spcBef>
                          <a:spcPts val="0"/>
                        </a:spcBef>
                        <a:spcAft>
                          <a:spcPts val="0"/>
                        </a:spcAft>
                        <a:buNone/>
                      </a:pPr>
                      <a:r>
                        <a:rPr lang="ja-JP" altLang="en-US" sz="1800" b="0" i="0" u="none" strike="noStrike" noProof="0">
                          <a:latin typeface="Meiryo"/>
                        </a:rPr>
                        <a:t>　人事管理・給与管理</a:t>
                      </a:r>
                      <a:endParaRPr lang="en-US" sz="1800" b="0" i="0" u="none" strike="noStrike" noProof="0">
                        <a:latin typeface="Meiryo"/>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800" b="0" i="0" u="none" strike="noStrike" noProof="0">
                          <a:latin typeface="Meiryo"/>
                        </a:rPr>
                        <a:t>Internet Information Services</a:t>
                      </a:r>
                      <a:endParaRPr lang="en-US" sz="1800" b="0" i="0" u="none" strike="noStrike" noProof="0">
                        <a:latin typeface="メイリオ"/>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826411"/>
                  </a:ext>
                </a:extLst>
              </a:tr>
              <a:tr h="457913">
                <a:tc>
                  <a:txBody>
                    <a:bodyPr/>
                    <a:lstStyle/>
                    <a:p>
                      <a:pPr lvl="0">
                        <a:buNone/>
                      </a:pPr>
                      <a:r>
                        <a:rPr lang="ja-JP" altLang="en-US" sz="1800" b="0" i="0" u="none" strike="noStrike" noProof="0">
                          <a:latin typeface="Meiryo"/>
                          <a:ea typeface="Meiryo"/>
                        </a:rPr>
                        <a:t>　人事諸届・照会</a:t>
                      </a:r>
                      <a:endParaRPr kumimoji="1" lang="ja-JP" altLang="en-US"/>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lvl="0">
                        <a:buNone/>
                      </a:pPr>
                      <a:r>
                        <a:rPr kumimoji="1" lang="en-US" sz="1800" b="0" i="0" u="none" strike="noStrike" noProof="0">
                          <a:latin typeface="メイリオ"/>
                        </a:rPr>
                        <a:t>Oracle</a:t>
                      </a:r>
                      <a:r>
                        <a:rPr kumimoji="1" lang="en-US" altLang="ja-JP" sz="1800" b="0" i="0" u="none" strike="noStrike" noProof="0" dirty="0">
                          <a:latin typeface="メイリオ"/>
                        </a:rPr>
                        <a:t> </a:t>
                      </a:r>
                      <a:r>
                        <a:rPr lang="en-US" altLang="ja-JP" sz="1800" b="0" i="0" u="none" strike="noStrike" noProof="0">
                          <a:latin typeface="メイリオ"/>
                        </a:rPr>
                        <a:t>WebLogic　</a:t>
                      </a:r>
                      <a:r>
                        <a:rPr lang="en-US" sz="1800" b="0" i="0" u="none" strike="noStrike" noProof="0"/>
                        <a:t>※1</a:t>
                      </a:r>
                    </a:p>
                    <a:p>
                      <a:pPr lvl="0">
                        <a:buNone/>
                      </a:pPr>
                      <a:r>
                        <a:rPr lang="en-US" altLang="ja-JP" sz="1800" b="0" i="0" u="none" strike="noStrike" noProof="0" dirty="0">
                          <a:latin typeface="メイリオ"/>
                        </a:rPr>
                        <a:t>　</a:t>
                      </a:r>
                      <a:r>
                        <a:rPr lang="en-US" sz="1800" b="0" i="0" u="none" strike="noStrike" noProof="0"/>
                        <a:t>10.3.6</a:t>
                      </a:r>
                      <a:r>
                        <a:rPr lang="ja-JP" altLang="en-US" sz="1800" b="0" i="0" u="none" strike="noStrike" noProof="0"/>
                        <a:t>、</a:t>
                      </a:r>
                      <a:r>
                        <a:rPr lang="en-US" altLang="ja-JP" sz="1800" b="0" i="0" u="none" strike="noStrike" noProof="0">
                          <a:latin typeface="メイリオ"/>
                          <a:ea typeface="メイリオ"/>
                        </a:rPr>
                        <a:t>12.1.3、</a:t>
                      </a:r>
                      <a:r>
                        <a:rPr lang="en-US" sz="1800" b="0" i="0" u="none" strike="noStrike" noProof="0">
                          <a:latin typeface="メイリオ"/>
                        </a:rPr>
                        <a:t>12.2</a:t>
                      </a:r>
                      <a:r>
                        <a:rPr lang="ja-JP" altLang="en-US" sz="1800" b="0" i="0" u="none" strike="noStrike" noProof="0">
                          <a:latin typeface="メイリオ"/>
                        </a:rPr>
                        <a:t>、</a:t>
                      </a:r>
                      <a:r>
                        <a:rPr lang="en-US" sz="1800" b="0" i="0" u="none" strike="noStrike" noProof="0"/>
                        <a:t>14.1</a:t>
                      </a:r>
                      <a:endParaRPr kumimoji="1" lang="en-US" altLang="ja-JP" b="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6340625"/>
                  </a:ext>
                </a:extLst>
              </a:tr>
              <a:tr h="457913">
                <a:tc>
                  <a:txBody>
                    <a:bodyPr/>
                    <a:lstStyle/>
                    <a:p>
                      <a:pPr lvl="0">
                        <a:buNone/>
                      </a:pPr>
                      <a:endParaRPr kumimoji="1" lang="ja-JP" sz="1800" b="0" i="0" u="none" strike="noStrike" noProof="0" dirty="0">
                        <a:latin typeface="メイリオ"/>
                        <a:ea typeface="メイリオ"/>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buNone/>
                      </a:pPr>
                      <a:r>
                        <a:rPr lang="ja-JP" sz="1800" b="0" i="0" u="none" strike="noStrike" baseline="0" noProof="0" dirty="0">
                          <a:latin typeface="メイリオ"/>
                          <a:ea typeface="メイリオ"/>
                        </a:rPr>
                        <a:t>Apache Tomcat</a:t>
                      </a:r>
                      <a:r>
                        <a:rPr lang="ja-JP" altLang="en-US" sz="1800" b="0" i="0" u="none" strike="noStrike" baseline="0" noProof="0" dirty="0">
                          <a:latin typeface="メイリオ"/>
                          <a:ea typeface="メイリオ"/>
                        </a:rPr>
                        <a:t>　</a:t>
                      </a:r>
                      <a:r>
                        <a:rPr lang="en-US" altLang="ja-JP" sz="1800" b="0" i="0" u="none" strike="noStrike" baseline="0" noProof="0" dirty="0"/>
                        <a:t>※2</a:t>
                      </a:r>
                      <a:r>
                        <a:rPr lang="en-US" sz="1800" b="0" i="0" u="none" strike="noStrike" baseline="0" noProof="0" dirty="0">
                          <a:latin typeface="メイリオ"/>
                        </a:rPr>
                        <a:t>※3</a:t>
                      </a:r>
                      <a:endParaRPr lang="ja-JP" sz="1800" b="0" i="0" u="none" strike="noStrike" baseline="0" noProof="0" dirty="0"/>
                    </a:p>
                    <a:p>
                      <a:pPr lvl="0">
                        <a:buNone/>
                      </a:pPr>
                      <a:r>
                        <a:rPr lang="ja-JP" altLang="en-US" sz="1800" b="0" i="0" u="none" strike="noStrike" baseline="0" noProof="0" dirty="0">
                          <a:latin typeface="メイリオ"/>
                          <a:ea typeface="メイリオ"/>
                        </a:rPr>
                        <a:t>　</a:t>
                      </a:r>
                      <a:r>
                        <a:rPr lang="en-US" altLang="ja-JP" sz="1800" b="0" i="0" u="none" strike="noStrike" baseline="0" noProof="0" dirty="0"/>
                        <a:t>9</a:t>
                      </a:r>
                      <a:r>
                        <a:rPr lang="ja-JP" sz="1800" b="0" i="0" u="none" strike="noStrike" baseline="0" noProof="0" dirty="0" err="1"/>
                        <a:t>.</a:t>
                      </a:r>
                      <a:r>
                        <a:rPr lang="en-US" altLang="ja-JP" sz="1800" b="0" i="0" u="none" strike="noStrike" baseline="0" noProof="0" dirty="0"/>
                        <a:t>0</a:t>
                      </a:r>
                      <a:r>
                        <a:rPr lang="ja-JP" sz="1800" b="0" i="0" u="none" strike="noStrike" baseline="0" noProof="0" dirty="0" err="1"/>
                        <a:t>.</a:t>
                      </a:r>
                      <a:r>
                        <a:rPr lang="en-US" altLang="ja-JP" sz="1800" b="0" i="0" u="none" strike="noStrike" baseline="0" noProof="0" dirty="0"/>
                        <a:t>43</a:t>
                      </a:r>
                      <a:endParaRPr kumimoji="1" lang="ja-JP" dirty="0"/>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4642786"/>
                  </a:ext>
                </a:extLst>
              </a:tr>
            </a:tbl>
          </a:graphicData>
        </a:graphic>
      </p:graphicFrame>
      <p:sp>
        <p:nvSpPr>
          <p:cNvPr id="19" name="角丸四角形 18"/>
          <p:cNvSpPr/>
          <p:nvPr/>
        </p:nvSpPr>
        <p:spPr>
          <a:xfrm>
            <a:off x="161510" y="3581030"/>
            <a:ext cx="8805924" cy="1217134"/>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5560"/>
            <a:r>
              <a:rPr lang="en-US" altLang="ja-JP" sz="1400">
                <a:solidFill>
                  <a:schemeClr val="tx1"/>
                </a:solidFill>
              </a:rPr>
              <a:t>※1 </a:t>
            </a:r>
            <a:r>
              <a:rPr lang="ja-JP" altLang="en-US" sz="1400">
                <a:solidFill>
                  <a:schemeClr val="tx1"/>
                </a:solidFill>
                <a:ea typeface="+mn-lt"/>
                <a:cs typeface="+mn-lt"/>
              </a:rPr>
              <a:t>インターネット公開サーバでの利用を想定しています</a:t>
            </a:r>
            <a:endParaRPr lang="en-US" altLang="ja-JP" sz="1400" dirty="0">
              <a:solidFill>
                <a:schemeClr val="tx1"/>
              </a:solidFill>
              <a:ea typeface="+mn-lt"/>
              <a:cs typeface="+mn-lt"/>
            </a:endParaRPr>
          </a:p>
          <a:p>
            <a:pPr marL="35560"/>
            <a:r>
              <a:rPr lang="en-US" altLang="ja-JP" sz="1400">
                <a:solidFill>
                  <a:schemeClr val="tx1"/>
                </a:solidFill>
              </a:rPr>
              <a:t>※2 </a:t>
            </a:r>
            <a:r>
              <a:rPr lang="ja-JP" altLang="en-US" sz="1400">
                <a:solidFill>
                  <a:schemeClr val="tx1"/>
                </a:solidFill>
                <a:latin typeface="Meiryo"/>
                <a:ea typeface="Meiryo"/>
                <a:cs typeface="+mn-lt"/>
              </a:rPr>
              <a:t>インターネット非公開サーバでの利用を想定しています</a:t>
            </a:r>
            <a:endParaRPr lang="en-US" altLang="ja-JP" sz="1400">
              <a:solidFill>
                <a:schemeClr val="tx1"/>
              </a:solidFill>
              <a:ea typeface="+mn-lt"/>
              <a:cs typeface="+mn-lt"/>
            </a:endParaRPr>
          </a:p>
          <a:p>
            <a:pPr marL="35560"/>
            <a:r>
              <a:rPr lang="en-US" sz="1400">
                <a:solidFill>
                  <a:schemeClr val="tx1"/>
                </a:solidFill>
                <a:ea typeface="+mn-lt"/>
                <a:cs typeface="+mn-lt"/>
              </a:rPr>
              <a:t>※3 </a:t>
            </a:r>
            <a:r>
              <a:rPr lang="ja-JP" altLang="en-US" sz="1400">
                <a:solidFill>
                  <a:schemeClr val="tx1"/>
                </a:solidFill>
                <a:ea typeface="+mn-lt"/>
                <a:cs typeface="+mn-lt"/>
              </a:rPr>
              <a:t>バージョン</a:t>
            </a:r>
            <a:r>
              <a:rPr lang="en-US" altLang="ja-JP" sz="1400">
                <a:solidFill>
                  <a:schemeClr val="tx1"/>
                </a:solidFill>
                <a:ea typeface="+mn-lt"/>
                <a:cs typeface="+mn-lt"/>
              </a:rPr>
              <a:t>9</a:t>
            </a:r>
            <a:r>
              <a:rPr lang="ja-JP" sz="1400">
                <a:solidFill>
                  <a:schemeClr val="tx1"/>
                </a:solidFill>
                <a:ea typeface="+mn-lt"/>
                <a:cs typeface="+mn-lt"/>
              </a:rPr>
              <a:t>.</a:t>
            </a:r>
            <a:r>
              <a:rPr lang="en-US" altLang="ja-JP" sz="1400">
                <a:solidFill>
                  <a:schemeClr val="tx1"/>
                </a:solidFill>
                <a:ea typeface="+mn-lt"/>
                <a:cs typeface="+mn-lt"/>
              </a:rPr>
              <a:t>0</a:t>
            </a:r>
            <a:r>
              <a:rPr lang="ja-JP" sz="1400">
                <a:solidFill>
                  <a:schemeClr val="tx1"/>
                </a:solidFill>
                <a:ea typeface="+mn-lt"/>
                <a:cs typeface="+mn-lt"/>
              </a:rPr>
              <a:t>.</a:t>
            </a:r>
            <a:r>
              <a:rPr lang="en-US" altLang="ja-JP" sz="1400">
                <a:solidFill>
                  <a:schemeClr val="tx1"/>
                </a:solidFill>
                <a:ea typeface="+mn-lt"/>
                <a:cs typeface="+mn-lt"/>
              </a:rPr>
              <a:t>43</a:t>
            </a:r>
            <a:r>
              <a:rPr lang="ja-JP" altLang="en-US" sz="1400">
                <a:solidFill>
                  <a:schemeClr val="tx1"/>
                </a:solidFill>
                <a:ea typeface="+mn-lt"/>
                <a:cs typeface="+mn-lt"/>
              </a:rPr>
              <a:t>で</a:t>
            </a:r>
            <a:r>
              <a:rPr lang="ja-JP" sz="1400">
                <a:solidFill>
                  <a:schemeClr val="tx1"/>
                </a:solidFill>
                <a:ea typeface="+mn-lt"/>
                <a:cs typeface="+mn-lt"/>
              </a:rPr>
              <a:t>動作確認しています</a:t>
            </a:r>
            <a:r>
              <a:rPr lang="ja-JP" sz="1400" dirty="0">
                <a:solidFill>
                  <a:schemeClr val="tx1"/>
                </a:solidFill>
                <a:ea typeface="+mn-lt"/>
                <a:cs typeface="+mn-lt"/>
              </a:rPr>
              <a:t/>
            </a:r>
            <a:br>
              <a:rPr lang="ja-JP" sz="1400" dirty="0">
                <a:solidFill>
                  <a:schemeClr val="tx1"/>
                </a:solidFill>
                <a:ea typeface="+mn-lt"/>
                <a:cs typeface="+mn-lt"/>
              </a:rPr>
            </a:br>
            <a:r>
              <a:rPr lang="en-US" altLang="ja-JP" sz="1400" dirty="0">
                <a:solidFill>
                  <a:schemeClr val="tx1"/>
                </a:solidFill>
              </a:rPr>
              <a:t/>
            </a:r>
            <a:br>
              <a:rPr lang="en-US" altLang="ja-JP" sz="1400" dirty="0">
                <a:solidFill>
                  <a:schemeClr val="tx1"/>
                </a:solidFill>
              </a:rPr>
            </a:br>
            <a:r>
              <a:rPr lang="en-US" altLang="ja-JP" sz="1400" dirty="0">
                <a:solidFill>
                  <a:schemeClr val="tx1"/>
                </a:solidFill>
              </a:rPr>
              <a:t/>
            </a:r>
            <a:br>
              <a:rPr lang="en-US" altLang="ja-JP" sz="1400" dirty="0">
                <a:solidFill>
                  <a:schemeClr val="tx1"/>
                </a:solidFill>
              </a:rPr>
            </a:br>
            <a:endParaRPr lang="ja-JP" altLang="en-US" sz="1400">
              <a:solidFill>
                <a:schemeClr val="tx1"/>
              </a:solidFill>
            </a:endParaRPr>
          </a:p>
        </p:txBody>
      </p:sp>
    </p:spTree>
    <p:extLst>
      <p:ext uri="{BB962C8B-B14F-4D97-AF65-F5344CB8AC3E}">
        <p14:creationId xmlns:p14="http://schemas.microsoft.com/office/powerpoint/2010/main" val="3021627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6. </a:t>
            </a:r>
            <a:r>
              <a:rPr lang="ja-JP" altLang="en-US" sz="1800" dirty="0">
                <a:solidFill>
                  <a:prstClr val="white"/>
                </a:solidFill>
                <a:latin typeface="+mn-ea"/>
                <a:ea typeface="+mn-ea"/>
              </a:rPr>
              <a:t>稼働環境（統合会計・人事給与）</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16" name="表 15"/>
          <p:cNvGraphicFramePr>
            <a:graphicFrameLocks noGrp="1"/>
          </p:cNvGraphicFramePr>
          <p:nvPr/>
        </p:nvGraphicFramePr>
        <p:xfrm>
          <a:off x="215516" y="977599"/>
          <a:ext cx="8697912" cy="2628189"/>
        </p:xfrm>
        <a:graphic>
          <a:graphicData uri="http://schemas.openxmlformats.org/drawingml/2006/table">
            <a:tbl>
              <a:tblPr bandRow="1">
                <a:tableStyleId>{2D5ABB26-0587-4C30-8999-92F81FD0307C}</a:tableStyleId>
              </a:tblPr>
              <a:tblGrid>
                <a:gridCol w="3268662">
                  <a:extLst>
                    <a:ext uri="{9D8B030D-6E8A-4147-A177-3AD203B41FA5}">
                      <a16:colId xmlns:a16="http://schemas.microsoft.com/office/drawing/2014/main" val="3862859341"/>
                    </a:ext>
                  </a:extLst>
                </a:gridCol>
                <a:gridCol w="5429250">
                  <a:extLst>
                    <a:ext uri="{9D8B030D-6E8A-4147-A177-3AD203B41FA5}">
                      <a16:colId xmlns:a16="http://schemas.microsoft.com/office/drawing/2014/main" val="955415592"/>
                    </a:ext>
                  </a:extLst>
                </a:gridCol>
              </a:tblGrid>
              <a:tr h="361175">
                <a:tc>
                  <a:txBody>
                    <a:bodyPr/>
                    <a:lstStyle/>
                    <a:p>
                      <a:r>
                        <a:rPr kumimoji="1" lang="ja-JP" altLang="en-US" b="1" dirty="0"/>
                        <a:t>クラウド</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b="1" dirty="0"/>
                        <a:t>AWS</a:t>
                      </a:r>
                      <a:endParaRPr kumimoji="1" lang="ja-JP" altLang="en-US" b="1" dirty="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34333962"/>
                  </a:ext>
                </a:extLst>
              </a:tr>
              <a:tr h="361175">
                <a:tc>
                  <a:txBody>
                    <a:bodyPr/>
                    <a:lstStyle/>
                    <a:p>
                      <a:endParaRPr kumimoji="1" lang="ja-JP" altLang="en-US"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b="0" dirty="0"/>
                        <a:t>　</a:t>
                      </a:r>
                      <a:r>
                        <a:rPr kumimoji="1" lang="en-US" altLang="ja-JP" b="0" dirty="0"/>
                        <a:t>EC2, RDS for Oracle</a:t>
                      </a:r>
                      <a:endParaRPr kumimoji="1" lang="ja-JP" altLang="en-US"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52690645"/>
                  </a:ext>
                </a:extLst>
              </a:tr>
              <a:tr h="361175">
                <a:tc>
                  <a:txBody>
                    <a:bodyPr/>
                    <a:lstStyle/>
                    <a:p>
                      <a:endParaRPr kumimoji="1" lang="ja-JP" altLang="en-US"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b="1" dirty="0"/>
                        <a:t>Azure</a:t>
                      </a:r>
                      <a:r>
                        <a:rPr kumimoji="1" lang="ja-JP" altLang="en-US" b="1" dirty="0"/>
                        <a:t>　</a:t>
                      </a:r>
                      <a:r>
                        <a:rPr kumimoji="1" lang="en-US" altLang="ja-JP" b="0" dirty="0"/>
                        <a:t>※1</a:t>
                      </a:r>
                      <a:endParaRPr kumimoji="1" lang="ja-JP" altLang="en-US"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7963889"/>
                  </a:ext>
                </a:extLst>
              </a:tr>
              <a:tr h="361175">
                <a:tc>
                  <a:txBody>
                    <a:bodyPr/>
                    <a:lstStyle/>
                    <a:p>
                      <a:endParaRPr kumimoji="1" lang="ja-JP" altLang="en-US"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b="0" dirty="0"/>
                        <a:t>　</a:t>
                      </a:r>
                      <a:r>
                        <a:rPr kumimoji="1" lang="en-US" altLang="ja-JP" b="0" dirty="0"/>
                        <a:t>Virtual Machines</a:t>
                      </a:r>
                      <a:endParaRPr kumimoji="1" lang="ja-JP" altLang="en-US"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14020661"/>
                  </a:ext>
                </a:extLst>
              </a:tr>
              <a:tr h="361175">
                <a:tc>
                  <a:txBody>
                    <a:bodyPr/>
                    <a:lstStyle/>
                    <a:p>
                      <a:endParaRPr kumimoji="1" lang="ja-JP" altLang="en-US"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1" dirty="0" err="1"/>
                        <a:t>OracleCloudInfrastructure</a:t>
                      </a:r>
                      <a:endParaRPr kumimoji="1" lang="ja-JP" altLang="en-US" sz="1800"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65404995"/>
                  </a:ext>
                </a:extLst>
              </a:tr>
              <a:tr h="361175">
                <a:tc>
                  <a:txBody>
                    <a:bodyPr/>
                    <a:lstStyle/>
                    <a:p>
                      <a:endParaRPr kumimoji="1" lang="ja-JP" altLang="en-US" b="1"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dirty="0"/>
                        <a:t>　</a:t>
                      </a:r>
                      <a:r>
                        <a:rPr kumimoji="1" lang="en-US" altLang="ja-JP" b="0" dirty="0"/>
                        <a:t>Compute, </a:t>
                      </a:r>
                      <a:r>
                        <a:rPr kumimoji="1" lang="en-US" altLang="ja-JP" b="0" dirty="0" err="1"/>
                        <a:t>DatabaseSystem</a:t>
                      </a:r>
                      <a:endParaRPr kumimoji="1" lang="ja-JP" altLang="en-US" b="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8151811"/>
                  </a:ext>
                </a:extLst>
              </a:tr>
              <a:tr h="433629">
                <a:tc>
                  <a:txBody>
                    <a:bodyPr/>
                    <a:lstStyle/>
                    <a:p>
                      <a:r>
                        <a:rPr kumimoji="1" lang="ja-JP" altLang="en-US" sz="1800" b="1" dirty="0"/>
                        <a:t>帳票エンジン</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kumimoji="1" lang="en-US" altLang="ja-JP" sz="1800" b="0" i="0" u="none" strike="noStrike" noProof="0" dirty="0">
                          <a:latin typeface="メイリオ"/>
                          <a:ea typeface="メイリオ"/>
                        </a:rPr>
                        <a:t>SVF </a:t>
                      </a:r>
                      <a:r>
                        <a:rPr lang="en-US" altLang="ja-JP" sz="1800" b="0" i="0" u="none" strike="noStrike" noProof="0" dirty="0">
                          <a:latin typeface="メイリオ"/>
                          <a:ea typeface="メイリオ"/>
                        </a:rPr>
                        <a:t>Ver.9.2</a:t>
                      </a:r>
                      <a:r>
                        <a:rPr lang="ja-JP" altLang="en-US" sz="1800" b="0" i="0" u="none" strike="noStrike" noProof="0" dirty="0">
                          <a:latin typeface="メイリオ"/>
                          <a:ea typeface="メイリオ"/>
                        </a:rPr>
                        <a:t> </a:t>
                      </a:r>
                      <a:r>
                        <a:rPr lang="en-US" altLang="ja-JP" sz="1800" b="0" i="0" u="none" strike="noStrike" noProof="0" dirty="0">
                          <a:latin typeface="メイリオ"/>
                          <a:ea typeface="メイリオ"/>
                        </a:rPr>
                        <a:t>Service</a:t>
                      </a:r>
                      <a:r>
                        <a:rPr lang="ja-JP" altLang="en-US" sz="1800" b="0" i="0" u="none" strike="noStrike" noProof="0" dirty="0">
                          <a:latin typeface="メイリオ"/>
                          <a:ea typeface="メイリオ"/>
                        </a:rPr>
                        <a:t> </a:t>
                      </a:r>
                      <a:r>
                        <a:rPr lang="en-US" altLang="ja-JP" sz="1800" b="0" i="0" u="none" strike="noStrike" noProof="0" dirty="0">
                          <a:latin typeface="メイリオ"/>
                          <a:ea typeface="メイリオ"/>
                        </a:rPr>
                        <a:t>Pack</a:t>
                      </a:r>
                      <a:r>
                        <a:rPr lang="ja-JP" altLang="en-US" sz="1800" b="0" i="0" u="none" strike="noStrike" noProof="0" dirty="0">
                          <a:latin typeface="メイリオ"/>
                          <a:ea typeface="メイリオ"/>
                        </a:rPr>
                        <a:t> 8</a:t>
                      </a:r>
                      <a:r>
                        <a:rPr kumimoji="1" lang="ja-JP" altLang="en-US" sz="1800" dirty="0"/>
                        <a:t>　</a:t>
                      </a:r>
                      <a:r>
                        <a:rPr kumimoji="1" lang="en-US" altLang="ja-JP" sz="1800" dirty="0"/>
                        <a:t>※2※3</a:t>
                      </a:r>
                      <a:endParaRPr kumimoji="1" lang="ja-JP" altLang="en-US" sz="1800"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0978762"/>
                  </a:ext>
                </a:extLst>
              </a:tr>
            </a:tbl>
          </a:graphicData>
        </a:graphic>
      </p:graphicFrame>
      <p:sp>
        <p:nvSpPr>
          <p:cNvPr id="19" name="角丸四角形 18"/>
          <p:cNvSpPr/>
          <p:nvPr/>
        </p:nvSpPr>
        <p:spPr>
          <a:xfrm>
            <a:off x="161510" y="3650026"/>
            <a:ext cx="8805924" cy="1182974"/>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000"/>
            <a:r>
              <a:rPr lang="en-US" altLang="ja-JP" sz="1400" dirty="0">
                <a:solidFill>
                  <a:schemeClr val="tx1"/>
                </a:solidFill>
              </a:rPr>
              <a:t>※1 </a:t>
            </a:r>
            <a:r>
              <a:rPr lang="ja-JP" altLang="en-US" sz="1400" dirty="0">
                <a:solidFill>
                  <a:schemeClr val="tx1"/>
                </a:solidFill>
              </a:rPr>
              <a:t>グループ経営管理、システム連携ツールは除きます</a:t>
            </a:r>
          </a:p>
          <a:p>
            <a:pPr marL="36000"/>
            <a:r>
              <a:rPr lang="en-US" altLang="ja-JP" sz="1400" dirty="0">
                <a:solidFill>
                  <a:schemeClr val="tx1"/>
                </a:solidFill>
              </a:rPr>
              <a:t>※2 </a:t>
            </a:r>
            <a:r>
              <a:rPr lang="ja-JP" altLang="en-US" sz="1400" dirty="0">
                <a:solidFill>
                  <a:schemeClr val="tx1"/>
                </a:solidFill>
              </a:rPr>
              <a:t>同梱の</a:t>
            </a:r>
            <a:r>
              <a:rPr lang="en-US" altLang="ja-JP" sz="1400" dirty="0">
                <a:solidFill>
                  <a:schemeClr val="tx1"/>
                </a:solidFill>
              </a:rPr>
              <a:t>JAVA7</a:t>
            </a:r>
            <a:r>
              <a:rPr lang="ja-JP" altLang="en-US" sz="1400" dirty="0">
                <a:solidFill>
                  <a:schemeClr val="tx1"/>
                </a:solidFill>
              </a:rPr>
              <a:t>と</a:t>
            </a:r>
            <a:r>
              <a:rPr lang="en-US" altLang="ja-JP" sz="1400" dirty="0">
                <a:solidFill>
                  <a:schemeClr val="tx1"/>
                </a:solidFill>
              </a:rPr>
              <a:t>AdoptOpenJDK11</a:t>
            </a:r>
            <a:r>
              <a:rPr lang="ja-JP" altLang="en-US" sz="1400" dirty="0">
                <a:solidFill>
                  <a:schemeClr val="tx1"/>
                </a:solidFill>
              </a:rPr>
              <a:t>（</a:t>
            </a:r>
            <a:r>
              <a:rPr lang="en-US" altLang="ja-JP" sz="1400" dirty="0">
                <a:solidFill>
                  <a:schemeClr val="tx1"/>
                </a:solidFill>
              </a:rPr>
              <a:t>64bit</a:t>
            </a:r>
            <a:r>
              <a:rPr lang="ja-JP" altLang="en-US" sz="1400" dirty="0" err="1">
                <a:solidFill>
                  <a:schemeClr val="tx1"/>
                </a:solidFill>
              </a:rPr>
              <a:t>、</a:t>
            </a:r>
            <a:r>
              <a:rPr lang="en-US" altLang="ja-JP" sz="1400" dirty="0">
                <a:solidFill>
                  <a:schemeClr val="tx1"/>
                </a:solidFill>
              </a:rPr>
              <a:t>11.0.8</a:t>
            </a:r>
            <a:r>
              <a:rPr lang="ja-JP" altLang="en-US" sz="1400" dirty="0">
                <a:solidFill>
                  <a:schemeClr val="tx1"/>
                </a:solidFill>
              </a:rPr>
              <a:t>以上）</a:t>
            </a:r>
            <a:r>
              <a:rPr lang="en-US" altLang="ja-JP" sz="1400" dirty="0" err="1">
                <a:solidFill>
                  <a:schemeClr val="tx1"/>
                </a:solidFill>
              </a:rPr>
              <a:t>HotSpot</a:t>
            </a:r>
            <a:r>
              <a:rPr lang="ja-JP" altLang="en-US" sz="1400" dirty="0">
                <a:solidFill>
                  <a:schemeClr val="tx1"/>
                </a:solidFill>
              </a:rPr>
              <a:t>でのみ動作を確認しています。</a:t>
            </a:r>
            <a:endParaRPr lang="en-US" altLang="ja-JP" sz="1400" dirty="0">
              <a:solidFill>
                <a:schemeClr val="tx1"/>
              </a:solidFill>
            </a:endParaRPr>
          </a:p>
          <a:p>
            <a:pPr marL="36000"/>
            <a:r>
              <a:rPr lang="en-US" altLang="ja-JP" sz="1400" dirty="0">
                <a:solidFill>
                  <a:schemeClr val="tx1"/>
                </a:solidFill>
              </a:rPr>
              <a:t>※3 </a:t>
            </a:r>
            <a:r>
              <a:rPr lang="ja-JP" altLang="en-US" sz="1400" dirty="0">
                <a:solidFill>
                  <a:schemeClr val="tx1"/>
                </a:solidFill>
              </a:rPr>
              <a:t>同梱されている</a:t>
            </a:r>
            <a:r>
              <a:rPr lang="en-US" altLang="ja-JP" sz="1400" dirty="0">
                <a:solidFill>
                  <a:schemeClr val="tx1"/>
                </a:solidFill>
              </a:rPr>
              <a:t>Apache Tomcat</a:t>
            </a:r>
            <a:r>
              <a:rPr lang="ja-JP" altLang="en-US" sz="1400" dirty="0">
                <a:solidFill>
                  <a:schemeClr val="tx1"/>
                </a:solidFill>
              </a:rPr>
              <a:t>に脆弱性があるため、インターネットに公開している場合は</a:t>
            </a:r>
            <a:endParaRPr lang="en-US" altLang="ja-JP" sz="1400" dirty="0">
              <a:solidFill>
                <a:schemeClr val="tx1"/>
              </a:solidFill>
            </a:endParaRPr>
          </a:p>
          <a:p>
            <a:pPr marL="36000"/>
            <a:r>
              <a:rPr lang="ja-JP" altLang="en-US" sz="1400" dirty="0">
                <a:solidFill>
                  <a:schemeClr val="tx1"/>
                </a:solidFill>
              </a:rPr>
              <a:t>　　必要に応じて利用しているポートをファイアウォール等で接続できないようにブロックしてください。　　　　</a:t>
            </a:r>
            <a:endParaRPr lang="en-US" altLang="ja-JP" sz="1400" dirty="0">
              <a:solidFill>
                <a:schemeClr val="tx1"/>
              </a:solidFill>
            </a:endParaRPr>
          </a:p>
          <a:p>
            <a:pPr marL="36000"/>
            <a:r>
              <a:rPr lang="ja-JP" altLang="en-US" sz="1400" dirty="0">
                <a:solidFill>
                  <a:schemeClr val="tx1"/>
                </a:solidFill>
              </a:rPr>
              <a:t>　　対象のポート番号は、</a:t>
            </a:r>
            <a:r>
              <a:rPr lang="en-US" altLang="ja-JP" sz="1400" dirty="0">
                <a:solidFill>
                  <a:schemeClr val="tx1"/>
                </a:solidFill>
              </a:rPr>
              <a:t>44090</a:t>
            </a:r>
            <a:r>
              <a:rPr lang="ja-JP" altLang="en-US" sz="1400" dirty="0">
                <a:solidFill>
                  <a:schemeClr val="tx1"/>
                </a:solidFill>
              </a:rPr>
              <a:t>・</a:t>
            </a:r>
            <a:r>
              <a:rPr lang="en-US" altLang="ja-JP" sz="1400" dirty="0">
                <a:solidFill>
                  <a:schemeClr val="tx1"/>
                </a:solidFill>
              </a:rPr>
              <a:t>44091</a:t>
            </a:r>
            <a:r>
              <a:rPr lang="ja-JP" altLang="en-US" sz="1400" dirty="0">
                <a:solidFill>
                  <a:schemeClr val="tx1"/>
                </a:solidFill>
              </a:rPr>
              <a:t>・</a:t>
            </a:r>
            <a:r>
              <a:rPr lang="en-US" altLang="ja-JP" sz="1400" dirty="0">
                <a:solidFill>
                  <a:schemeClr val="tx1"/>
                </a:solidFill>
              </a:rPr>
              <a:t>44092 </a:t>
            </a:r>
            <a:r>
              <a:rPr lang="ja-JP" altLang="en-US" sz="1400" dirty="0">
                <a:solidFill>
                  <a:schemeClr val="tx1"/>
                </a:solidFill>
              </a:rPr>
              <a:t>になります。</a:t>
            </a:r>
          </a:p>
        </p:txBody>
      </p:sp>
    </p:spTree>
    <p:extLst>
      <p:ext uri="{BB962C8B-B14F-4D97-AF65-F5344CB8AC3E}">
        <p14:creationId xmlns:p14="http://schemas.microsoft.com/office/powerpoint/2010/main" val="3277197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6. </a:t>
            </a:r>
            <a:r>
              <a:rPr lang="ja-JP" altLang="en-US" sz="1800" dirty="0">
                <a:solidFill>
                  <a:prstClr val="white"/>
                </a:solidFill>
                <a:latin typeface="+mn-ea"/>
                <a:ea typeface="+mn-ea"/>
              </a:rPr>
              <a:t>稼働環境（統合会計・人事給与）</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16" name="表 15"/>
          <p:cNvGraphicFramePr>
            <a:graphicFrameLocks noGrp="1"/>
          </p:cNvGraphicFramePr>
          <p:nvPr/>
        </p:nvGraphicFramePr>
        <p:xfrm>
          <a:off x="215516" y="977599"/>
          <a:ext cx="8697912" cy="2926080"/>
        </p:xfrm>
        <a:graphic>
          <a:graphicData uri="http://schemas.openxmlformats.org/drawingml/2006/table">
            <a:tbl>
              <a:tblPr bandRow="1">
                <a:tableStyleId>{2D5ABB26-0587-4C30-8999-92F81FD0307C}</a:tableStyleId>
              </a:tblPr>
              <a:tblGrid>
                <a:gridCol w="3268662">
                  <a:extLst>
                    <a:ext uri="{9D8B030D-6E8A-4147-A177-3AD203B41FA5}">
                      <a16:colId xmlns:a16="http://schemas.microsoft.com/office/drawing/2014/main" val="3862859341"/>
                    </a:ext>
                  </a:extLst>
                </a:gridCol>
                <a:gridCol w="5429250">
                  <a:extLst>
                    <a:ext uri="{9D8B030D-6E8A-4147-A177-3AD203B41FA5}">
                      <a16:colId xmlns:a16="http://schemas.microsoft.com/office/drawing/2014/main" val="955415592"/>
                    </a:ext>
                  </a:extLst>
                </a:gridCol>
              </a:tblGrid>
              <a:tr h="361175">
                <a:tc>
                  <a:txBody>
                    <a:bodyPr/>
                    <a:lstStyle/>
                    <a:p>
                      <a:pPr lvl="0">
                        <a:buNone/>
                      </a:pPr>
                      <a:r>
                        <a:rPr kumimoji="1" lang="ja-JP" sz="1600" b="1" i="0" u="none" strike="noStrike" noProof="0">
                          <a:latin typeface="メイリオ"/>
                          <a:ea typeface="メイリオ"/>
                        </a:rPr>
                        <a:t>クラウド</a:t>
                      </a:r>
                      <a:r>
                        <a:rPr lang="ja-JP" sz="1600" b="1" i="0" u="none" strike="noStrike" noProof="0">
                          <a:latin typeface="メイリオ"/>
                          <a:ea typeface="メイリオ"/>
                        </a:rPr>
                        <a:t>接続オプション</a:t>
                      </a:r>
                      <a:r>
                        <a:rPr kumimoji="1" lang="ja-JP" altLang="en-US" sz="1600" b="1"/>
                        <a:t>の廃止</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b="0" dirty="0" err="1"/>
                        <a:t>SuperStream</a:t>
                      </a:r>
                      <a:r>
                        <a:rPr kumimoji="1" lang="en-US" altLang="ja-JP" b="0" dirty="0"/>
                        <a:t>-NX </a:t>
                      </a:r>
                      <a:r>
                        <a:rPr kumimoji="1" lang="ja-JP" altLang="en-US" b="0" dirty="0"/>
                        <a:t>システム連携ツールの</a:t>
                      </a:r>
                      <a:endParaRPr kumimoji="1" lang="en-US" altLang="ja-JP" b="0" dirty="0"/>
                    </a:p>
                    <a:p>
                      <a:r>
                        <a:rPr kumimoji="1" lang="ja-JP" altLang="en-US" b="0" dirty="0"/>
                        <a:t>クラウド接続オプションを廃止します。</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34333962"/>
                  </a:ext>
                </a:extLst>
              </a:tr>
              <a:tr h="361175">
                <a:tc>
                  <a:txBody>
                    <a:bodyPr/>
                    <a:lstStyle/>
                    <a:p>
                      <a:endParaRPr kumimoji="1" lang="ja-JP" altLang="en-US"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0" dirty="0"/>
                        <a:t>2021</a:t>
                      </a:r>
                      <a:r>
                        <a:rPr kumimoji="1" lang="ja-JP" altLang="en-US" b="0" dirty="0"/>
                        <a:t>年版は動作対象外となり、新規販売は</a:t>
                      </a:r>
                      <a:r>
                        <a:rPr kumimoji="1" lang="en-US" altLang="ja-JP" b="0" dirty="0"/>
                        <a:t>2021</a:t>
                      </a:r>
                      <a:r>
                        <a:rPr kumimoji="1" lang="ja-JP" altLang="en-US" b="0" dirty="0"/>
                        <a:t>年</a:t>
                      </a:r>
                      <a:r>
                        <a:rPr lang="ja-JP" altLang="en-US" b="0" dirty="0"/>
                        <a:t>７</a:t>
                      </a:r>
                      <a:r>
                        <a:rPr kumimoji="1" lang="ja-JP" altLang="en-US" b="0" dirty="0"/>
                        <a:t>月末までとなります。</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52690645"/>
                  </a:ext>
                </a:extLst>
              </a:tr>
              <a:tr h="361175">
                <a:tc>
                  <a:txBody>
                    <a:bodyPr/>
                    <a:lstStyle/>
                    <a:p>
                      <a:endParaRPr kumimoji="1" lang="ja-JP" altLang="en-US"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69623695"/>
                  </a:ext>
                </a:extLst>
              </a:tr>
              <a:tr h="361175">
                <a:tc>
                  <a:txBody>
                    <a:bodyPr/>
                    <a:lstStyle/>
                    <a:p>
                      <a:r>
                        <a:rPr kumimoji="1" lang="ja-JP" altLang="en-US" sz="1600" b="1"/>
                        <a:t>人事給与</a:t>
                      </a:r>
                      <a:r>
                        <a:rPr kumimoji="1" lang="en-US" altLang="ja-JP" sz="1600" b="1" dirty="0"/>
                        <a:t>PB</a:t>
                      </a:r>
                      <a:r>
                        <a:rPr kumimoji="1" lang="ja-JP" altLang="en-US" sz="1600" b="1"/>
                        <a:t>ブリッジの廃止</a:t>
                      </a:r>
                      <a:r>
                        <a:rPr lang="ja-JP" altLang="en-US" sz="1600" b="1"/>
                        <a:t>予告</a:t>
                      </a:r>
                      <a:endParaRPr kumimoji="1" lang="ja-JP" altLang="en-US" sz="1600" b="1"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0"/>
                        <a:t>人事</a:t>
                      </a:r>
                      <a:r>
                        <a:rPr lang="ja-JP" altLang="en-US" b="0"/>
                        <a:t>管理・</a:t>
                      </a:r>
                      <a:r>
                        <a:rPr kumimoji="1" lang="ja-JP" altLang="en-US" b="0"/>
                        <a:t>給与管理の</a:t>
                      </a:r>
                      <a:r>
                        <a:rPr kumimoji="1" lang="en-US" altLang="ja-JP" b="0" dirty="0"/>
                        <a:t>PB</a:t>
                      </a:r>
                      <a:r>
                        <a:rPr kumimoji="1" lang="ja-JP" altLang="en-US" b="0"/>
                        <a:t>画面を起動する</a:t>
                      </a:r>
                      <a:r>
                        <a:rPr kumimoji="1" lang="en-US" altLang="ja-JP" b="0" dirty="0"/>
                        <a:t>PB</a:t>
                      </a:r>
                      <a:r>
                        <a:rPr kumimoji="1" lang="ja-JP" altLang="en-US" b="0"/>
                        <a:t>ブリッジ機能を</a:t>
                      </a:r>
                      <a:r>
                        <a:rPr kumimoji="1" lang="en-US" altLang="ja-JP" sz="1800" b="0" i="0" u="none" strike="noStrike" noProof="0" dirty="0">
                          <a:latin typeface="Meiryo"/>
                          <a:ea typeface="Meiryo"/>
                        </a:rPr>
                        <a:t>2025</a:t>
                      </a:r>
                      <a:r>
                        <a:rPr kumimoji="1" lang="ja-JP" sz="1800" b="0" i="0" u="none" strike="noStrike" noProof="0">
                          <a:latin typeface="Meiryo"/>
                          <a:ea typeface="Meiryo"/>
                        </a:rPr>
                        <a:t>年</a:t>
                      </a:r>
                      <a:r>
                        <a:rPr lang="ja-JP" sz="1800" b="0" i="0" u="none" strike="noStrike" noProof="0">
                          <a:latin typeface="Meiryo"/>
                          <a:ea typeface="Meiryo"/>
                        </a:rPr>
                        <a:t>5月31日</a:t>
                      </a:r>
                      <a:r>
                        <a:rPr kumimoji="1" lang="ja-JP" altLang="en-US" b="0"/>
                        <a:t>で廃止します</a:t>
                      </a:r>
                      <a:r>
                        <a:rPr lang="ja-JP" altLang="en-US" b="0"/>
                        <a:t>ので</a:t>
                      </a:r>
                      <a:r>
                        <a:rPr lang="ja-JP" sz="1800" b="0" i="0" u="none" strike="noStrike" noProof="0">
                          <a:latin typeface="メイリオ"/>
                          <a:ea typeface="メイリオ"/>
                        </a:rPr>
                        <a:t>アドオンの移行をお</a:t>
                      </a:r>
                      <a:r>
                        <a:rPr lang="ja-JP" altLang="en-US" sz="1800" b="0" i="0" u="none" strike="noStrike" noProof="0">
                          <a:latin typeface="メイリオ"/>
                          <a:ea typeface="メイリオ"/>
                        </a:rPr>
                        <a:t>願いします。</a:t>
                      </a:r>
                      <a:r>
                        <a:rPr lang="en-US" altLang="ja-JP" sz="1800" b="0" i="0" u="none" strike="noStrike" noProof="0" dirty="0"/>
                        <a:t>※1</a:t>
                      </a:r>
                      <a:endParaRPr kumimoji="1" lang="ja-JP" altLang="en-US" sz="1800" b="0" i="0" u="none" strike="noStrike" noProof="0" dirty="0">
                        <a:latin typeface="メイリオ"/>
                        <a:ea typeface="メイリオ"/>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7963889"/>
                  </a:ext>
                </a:extLst>
              </a:tr>
              <a:tr h="361175">
                <a:tc>
                  <a:txBody>
                    <a:bodyPr/>
                    <a:lstStyle/>
                    <a:p>
                      <a:endParaRPr kumimoji="1" lang="ja-JP" altLang="en-US" b="1"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0" dirty="0"/>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5404995"/>
                  </a:ext>
                </a:extLst>
              </a:tr>
            </a:tbl>
          </a:graphicData>
        </a:graphic>
      </p:graphicFrame>
      <p:sp>
        <p:nvSpPr>
          <p:cNvPr id="19" name="角丸四角形 18"/>
          <p:cNvSpPr/>
          <p:nvPr/>
        </p:nvSpPr>
        <p:spPr>
          <a:xfrm>
            <a:off x="161510" y="4010066"/>
            <a:ext cx="8805924" cy="721924"/>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35560"/>
            <a:r>
              <a:rPr lang="en-US" altLang="ja-JP" sz="1400">
                <a:solidFill>
                  <a:schemeClr val="tx1"/>
                </a:solidFill>
              </a:rPr>
              <a:t>※1 </a:t>
            </a:r>
            <a:r>
              <a:rPr lang="en-US" altLang="ja-JP" sz="1400">
                <a:solidFill>
                  <a:schemeClr val="tx1"/>
                </a:solidFill>
                <a:ea typeface="+mn-lt"/>
                <a:cs typeface="+mn-lt"/>
              </a:rPr>
              <a:t>OS</a:t>
            </a:r>
            <a:r>
              <a:rPr lang="ja-JP" altLang="en-US" sz="1400">
                <a:solidFill>
                  <a:schemeClr val="tx1"/>
                </a:solidFill>
                <a:ea typeface="+mn-lt"/>
                <a:cs typeface="+mn-lt"/>
              </a:rPr>
              <a:t>の仕様変更などにより、</a:t>
            </a:r>
            <a:r>
              <a:rPr lang="en-US" sz="1400">
                <a:solidFill>
                  <a:schemeClr val="tx1"/>
                </a:solidFill>
                <a:ea typeface="+mn-lt"/>
                <a:cs typeface="+mn-lt"/>
              </a:rPr>
              <a:t>2025</a:t>
            </a:r>
            <a:r>
              <a:rPr lang="ja-JP" altLang="en-US" sz="1400">
                <a:solidFill>
                  <a:schemeClr val="tx1"/>
                </a:solidFill>
                <a:ea typeface="+mn-lt"/>
                <a:cs typeface="+mn-lt"/>
              </a:rPr>
              <a:t>年</a:t>
            </a:r>
            <a:r>
              <a:rPr lang="en-US" altLang="ja-JP" sz="1400">
                <a:solidFill>
                  <a:schemeClr val="tx1"/>
                </a:solidFill>
                <a:ea typeface="+mn-lt"/>
                <a:cs typeface="+mn-lt"/>
              </a:rPr>
              <a:t>5</a:t>
            </a:r>
            <a:r>
              <a:rPr lang="ja-JP" altLang="en-US" sz="1400">
                <a:solidFill>
                  <a:schemeClr val="tx1"/>
                </a:solidFill>
                <a:ea typeface="+mn-lt"/>
                <a:cs typeface="+mn-lt"/>
              </a:rPr>
              <a:t>月</a:t>
            </a:r>
            <a:r>
              <a:rPr lang="en-US" altLang="ja-JP" sz="1400">
                <a:solidFill>
                  <a:schemeClr val="tx1"/>
                </a:solidFill>
                <a:ea typeface="+mn-lt"/>
                <a:cs typeface="+mn-lt"/>
              </a:rPr>
              <a:t>31</a:t>
            </a:r>
            <a:r>
              <a:rPr lang="ja-JP" altLang="en-US" sz="1400">
                <a:solidFill>
                  <a:schemeClr val="tx1"/>
                </a:solidFill>
                <a:ea typeface="+mn-lt"/>
                <a:cs typeface="+mn-lt"/>
              </a:rPr>
              <a:t>日より前に動作不可となる可能性があります</a:t>
            </a:r>
            <a:endParaRPr lang="ja-JP">
              <a:solidFill>
                <a:schemeClr val="tx1"/>
              </a:solidFill>
            </a:endParaRPr>
          </a:p>
        </p:txBody>
      </p:sp>
    </p:spTree>
    <p:extLst>
      <p:ext uri="{BB962C8B-B14F-4D97-AF65-F5344CB8AC3E}">
        <p14:creationId xmlns:p14="http://schemas.microsoft.com/office/powerpoint/2010/main" val="1231908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solidFill>
                  <a:prstClr val="white"/>
                </a:solidFill>
                <a:latin typeface="+mn-ea"/>
                <a:ea typeface="+mn-ea"/>
              </a:rPr>
              <a:t>SuperStream-NX </a:t>
            </a:r>
            <a:r>
              <a:rPr lang="ja-JP" altLang="en-US" sz="2000" dirty="0">
                <a:solidFill>
                  <a:prstClr val="white"/>
                </a:solidFill>
                <a:latin typeface="+mn-ea"/>
                <a:ea typeface="+mn-ea"/>
              </a:rPr>
              <a:t>共通</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6. </a:t>
            </a:r>
            <a:r>
              <a:rPr lang="ja-JP" altLang="en-US" sz="1800" dirty="0">
                <a:solidFill>
                  <a:prstClr val="white"/>
                </a:solidFill>
                <a:latin typeface="+mn-ea"/>
                <a:ea typeface="+mn-ea"/>
              </a:rPr>
              <a:t>稼働環境（</a:t>
            </a:r>
            <a:r>
              <a:rPr lang="en-US" altLang="ja-JP" sz="1800" dirty="0">
                <a:solidFill>
                  <a:prstClr val="white"/>
                </a:solidFill>
                <a:latin typeface="+mn-ea"/>
                <a:ea typeface="+mn-ea"/>
              </a:rPr>
              <a:t>NX</a:t>
            </a:r>
            <a:r>
              <a:rPr lang="ja-JP" altLang="en-US" sz="1800" dirty="0">
                <a:solidFill>
                  <a:prstClr val="white"/>
                </a:solidFill>
                <a:latin typeface="+mn-ea"/>
                <a:ea typeface="+mn-ea"/>
              </a:rPr>
              <a:t>オフィスロボ）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16" name="表 15"/>
          <p:cNvGraphicFramePr>
            <a:graphicFrameLocks noGrp="1"/>
          </p:cNvGraphicFramePr>
          <p:nvPr/>
        </p:nvGraphicFramePr>
        <p:xfrm>
          <a:off x="215516" y="977598"/>
          <a:ext cx="8697912" cy="1306119"/>
        </p:xfrm>
        <a:graphic>
          <a:graphicData uri="http://schemas.openxmlformats.org/drawingml/2006/table">
            <a:tbl>
              <a:tblPr bandRow="1">
                <a:tableStyleId>{2D5ABB26-0587-4C30-8999-92F81FD0307C}</a:tableStyleId>
              </a:tblPr>
              <a:tblGrid>
                <a:gridCol w="3528392">
                  <a:extLst>
                    <a:ext uri="{9D8B030D-6E8A-4147-A177-3AD203B41FA5}">
                      <a16:colId xmlns:a16="http://schemas.microsoft.com/office/drawing/2014/main" val="3862859341"/>
                    </a:ext>
                  </a:extLst>
                </a:gridCol>
                <a:gridCol w="5169520">
                  <a:extLst>
                    <a:ext uri="{9D8B030D-6E8A-4147-A177-3AD203B41FA5}">
                      <a16:colId xmlns:a16="http://schemas.microsoft.com/office/drawing/2014/main" val="955415592"/>
                    </a:ext>
                  </a:extLst>
                </a:gridCol>
              </a:tblGrid>
              <a:tr h="1306119">
                <a:tc>
                  <a:txBody>
                    <a:bodyPr/>
                    <a:lstStyle/>
                    <a:p>
                      <a:r>
                        <a:rPr kumimoji="1" lang="en-US" altLang="ja-JP" b="1" dirty="0"/>
                        <a:t>RPA</a:t>
                      </a:r>
                      <a:r>
                        <a:rPr kumimoji="1" lang="ja-JP" altLang="en-US" b="1" dirty="0"/>
                        <a:t>エンジンのバージョン更新</a:t>
                      </a:r>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b="0" dirty="0"/>
                        <a:t>NX</a:t>
                      </a:r>
                      <a:r>
                        <a:rPr kumimoji="1" lang="ja-JP" altLang="en-US" b="0" dirty="0"/>
                        <a:t>オフィスロボの</a:t>
                      </a:r>
                      <a:r>
                        <a:rPr kumimoji="1" lang="en-US" altLang="ja-JP" b="0" dirty="0"/>
                        <a:t>RPA</a:t>
                      </a:r>
                      <a:r>
                        <a:rPr kumimoji="1" lang="ja-JP" altLang="en-US" b="0" dirty="0"/>
                        <a:t>エンジンである</a:t>
                      </a:r>
                      <a:r>
                        <a:rPr kumimoji="1" lang="en-US" altLang="ja-JP" b="0" dirty="0" err="1"/>
                        <a:t>WinActor</a:t>
                      </a:r>
                      <a:r>
                        <a:rPr kumimoji="1" lang="ja-JP" altLang="en-US" b="0" dirty="0"/>
                        <a:t>のバージョンを「</a:t>
                      </a:r>
                      <a:r>
                        <a:rPr kumimoji="1" lang="en-US" altLang="ja-JP" b="0" dirty="0"/>
                        <a:t>6.1</a:t>
                      </a:r>
                      <a:r>
                        <a:rPr kumimoji="1" lang="ja-JP" altLang="en-US" b="0" dirty="0"/>
                        <a:t>」から「</a:t>
                      </a:r>
                      <a:r>
                        <a:rPr kumimoji="1" lang="en-US" altLang="ja-JP" b="0" dirty="0"/>
                        <a:t>6.3</a:t>
                      </a:r>
                      <a:r>
                        <a:rPr kumimoji="1" lang="ja-JP" altLang="en-US" b="0" dirty="0"/>
                        <a:t>」に変更しました</a:t>
                      </a:r>
                      <a:endParaRPr kumimoji="1" lang="en-US" altLang="ja-JP" b="0" dirty="0"/>
                    </a:p>
                  </a:txBody>
                  <a:tcPr anchor="ct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34333962"/>
                  </a:ext>
                </a:extLst>
              </a:tr>
            </a:tbl>
          </a:graphicData>
        </a:graphic>
      </p:graphicFrame>
      <p:sp>
        <p:nvSpPr>
          <p:cNvPr id="19" name="角丸四角形 18"/>
          <p:cNvSpPr/>
          <p:nvPr/>
        </p:nvSpPr>
        <p:spPr>
          <a:xfrm>
            <a:off x="161510" y="4010066"/>
            <a:ext cx="8805924" cy="721924"/>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000"/>
            <a:r>
              <a:rPr lang="en-US" altLang="ja-JP" sz="1400" dirty="0" err="1">
                <a:solidFill>
                  <a:schemeClr val="tx1"/>
                </a:solidFill>
              </a:rPr>
              <a:t>WinActor</a:t>
            </a:r>
            <a:r>
              <a:rPr lang="ja-JP" altLang="en-US" sz="1400" dirty="0">
                <a:solidFill>
                  <a:schemeClr val="tx1"/>
                </a:solidFill>
              </a:rPr>
              <a:t>は、エヌ・ティ・ティ・アドバンステクノロジ株式会社の登録</a:t>
            </a:r>
            <a:r>
              <a:rPr lang="ja-JP" altLang="en-US" sz="1400">
                <a:solidFill>
                  <a:schemeClr val="tx1"/>
                </a:solidFill>
              </a:rPr>
              <a:t>商標です</a:t>
            </a:r>
            <a:endParaRPr lang="ja-JP" altLang="en-US" sz="1400" dirty="0">
              <a:solidFill>
                <a:schemeClr val="tx1"/>
              </a:solidFill>
            </a:endParaRPr>
          </a:p>
        </p:txBody>
      </p:sp>
    </p:spTree>
    <p:extLst>
      <p:ext uri="{BB962C8B-B14F-4D97-AF65-F5344CB8AC3E}">
        <p14:creationId xmlns:p14="http://schemas.microsoft.com/office/powerpoint/2010/main" val="3998191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dirty="0"/>
          </a:p>
        </p:txBody>
      </p:sp>
      <p:sp>
        <p:nvSpPr>
          <p:cNvPr id="4" name="タイトル 3"/>
          <p:cNvSpPr>
            <a:spLocks noGrp="1"/>
          </p:cNvSpPr>
          <p:nvPr>
            <p:ph type="title"/>
          </p:nvPr>
        </p:nvSpPr>
        <p:spPr>
          <a:xfrm>
            <a:off x="360000" y="87475"/>
            <a:ext cx="7128324" cy="648072"/>
          </a:xfrm>
        </p:spPr>
        <p:txBody>
          <a:bodyPr/>
          <a:lstStyle/>
          <a:p>
            <a:r>
              <a:rPr lang="en-US" altLang="ja-JP" sz="2000" dirty="0">
                <a:latin typeface="+mn-ea"/>
                <a:ea typeface="+mn-ea"/>
              </a:rPr>
              <a:t>SuperStream-NX </a:t>
            </a:r>
            <a:r>
              <a:rPr lang="ja-JP" altLang="en-US" sz="2000" dirty="0">
                <a:latin typeface="+mn-ea"/>
                <a:ea typeface="+mn-ea"/>
              </a:rPr>
              <a:t>共通</a:t>
            </a:r>
            <a:r>
              <a:rPr lang="en-US" altLang="ja-JP" dirty="0">
                <a:solidFill>
                  <a:prstClr val="white"/>
                </a:solidFill>
              </a:rPr>
              <a:t/>
            </a:r>
            <a:br>
              <a:rPr lang="en-US" altLang="ja-JP" dirty="0">
                <a:solidFill>
                  <a:prstClr val="white"/>
                </a:solidFill>
              </a:rPr>
            </a:br>
            <a:r>
              <a:rPr lang="en-US" altLang="ja-JP" sz="1800" dirty="0">
                <a:latin typeface="+mn-ea"/>
                <a:ea typeface="+mn-ea"/>
              </a:rPr>
              <a:t>6. </a:t>
            </a:r>
            <a:r>
              <a:rPr lang="ja-JP" altLang="en-US" sz="1800">
                <a:latin typeface="+mn-ea"/>
                <a:ea typeface="+mn-ea"/>
              </a:rPr>
              <a:t>稼働環境（その他）</a:t>
            </a:r>
            <a:endParaRPr kumimoji="1" lang="ja-JP" altLang="en-US" sz="180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19" name="角丸四角形 18"/>
          <p:cNvSpPr/>
          <p:nvPr/>
        </p:nvSpPr>
        <p:spPr>
          <a:xfrm>
            <a:off x="161510" y="4010066"/>
            <a:ext cx="8805924" cy="721924"/>
          </a:xfrm>
          <a:prstGeom prst="roundRect">
            <a:avLst>
              <a:gd name="adj" fmla="val 1084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6000"/>
            <a:r>
              <a:rPr lang="ja-JP" altLang="en-US" sz="1400">
                <a:solidFill>
                  <a:schemeClr val="tx1"/>
                </a:solidFill>
              </a:rPr>
              <a:t>停止日時については改めてご案内いたします。</a:t>
            </a:r>
            <a:endParaRPr lang="ja-JP" altLang="en-US" sz="1400" dirty="0">
              <a:solidFill>
                <a:schemeClr val="tx1"/>
              </a:solidFill>
            </a:endParaRPr>
          </a:p>
        </p:txBody>
      </p:sp>
      <p:sp>
        <p:nvSpPr>
          <p:cNvPr id="6" name="テキスト ボックス 5"/>
          <p:cNvSpPr txBox="1"/>
          <p:nvPr/>
        </p:nvSpPr>
        <p:spPr>
          <a:xfrm>
            <a:off x="287524" y="915566"/>
            <a:ext cx="6878806" cy="923330"/>
          </a:xfrm>
          <a:prstGeom prst="rect">
            <a:avLst/>
          </a:prstGeom>
          <a:noFill/>
        </p:spPr>
        <p:txBody>
          <a:bodyPr wrap="none" lIns="91440" tIns="45720" rIns="91440" bIns="45720" rtlCol="0" anchor="t">
            <a:spAutoFit/>
          </a:bodyPr>
          <a:lstStyle/>
          <a:p>
            <a:r>
              <a:rPr lang="ja-JP" altLang="en-US">
                <a:latin typeface="+mj-ea"/>
                <a:ea typeface="+mj-ea"/>
              </a:rPr>
              <a:t>サーバのメンテナンスのため、</a:t>
            </a:r>
            <a:endParaRPr lang="en-US" altLang="ja-JP">
              <a:latin typeface="+mj-ea"/>
              <a:ea typeface="+mj-ea"/>
            </a:endParaRPr>
          </a:p>
          <a:p>
            <a:r>
              <a:rPr lang="ja-JP" altLang="en-US" dirty="0">
                <a:latin typeface="+mj-ea"/>
                <a:ea typeface="+mj-ea"/>
              </a:rPr>
              <a:t>以下の機能およびオプション製品については定期的にサービスを</a:t>
            </a:r>
            <a:endParaRPr lang="en-US" altLang="ja-JP" dirty="0">
              <a:latin typeface="+mj-ea"/>
              <a:ea typeface="+mj-ea"/>
            </a:endParaRPr>
          </a:p>
          <a:p>
            <a:r>
              <a:rPr lang="ja-JP" altLang="en-US" dirty="0">
                <a:latin typeface="+mj-ea"/>
                <a:ea typeface="+mj-ea"/>
              </a:rPr>
              <a:t>停止する可能性があります。</a:t>
            </a:r>
            <a:endParaRPr kumimoji="1" lang="ja-JP" altLang="en-US" dirty="0">
              <a:latin typeface="+mj-ea"/>
              <a:ea typeface="+mj-ea"/>
            </a:endParaRPr>
          </a:p>
        </p:txBody>
      </p:sp>
      <p:sp>
        <p:nvSpPr>
          <p:cNvPr id="7" name="テキスト ボックス 6"/>
          <p:cNvSpPr txBox="1"/>
          <p:nvPr/>
        </p:nvSpPr>
        <p:spPr>
          <a:xfrm>
            <a:off x="360000" y="2018915"/>
            <a:ext cx="2669320" cy="1477328"/>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dirty="0">
                <a:latin typeface="+mn-ea"/>
              </a:rPr>
              <a:t>AI-OCR(</a:t>
            </a:r>
            <a:r>
              <a:rPr kumimoji="1" lang="ja-JP" altLang="en-US" dirty="0">
                <a:latin typeface="+mn-ea"/>
              </a:rPr>
              <a:t>請求書</a:t>
            </a:r>
            <a:r>
              <a:rPr kumimoji="1" lang="en-US" altLang="ja-JP" dirty="0">
                <a:latin typeface="+mn-ea"/>
              </a:rPr>
              <a:t>)</a:t>
            </a:r>
          </a:p>
          <a:p>
            <a:pPr marL="285750" indent="-285750">
              <a:buFont typeface="Arial" panose="020B0604020202020204" pitchFamily="34" charset="0"/>
              <a:buChar char="•"/>
            </a:pPr>
            <a:r>
              <a:rPr lang="en-US" altLang="ja-JP" dirty="0">
                <a:latin typeface="+mn-ea"/>
              </a:rPr>
              <a:t>AI-OCR(</a:t>
            </a:r>
            <a:r>
              <a:rPr lang="ja-JP" altLang="en-US" dirty="0">
                <a:latin typeface="+mn-ea"/>
              </a:rPr>
              <a:t>請求書明細</a:t>
            </a:r>
            <a:r>
              <a:rPr lang="en-US" altLang="ja-JP" dirty="0">
                <a:latin typeface="+mn-ea"/>
              </a:rPr>
              <a:t>)</a:t>
            </a:r>
          </a:p>
          <a:p>
            <a:pPr marL="285750" indent="-285750">
              <a:buFont typeface="Arial" panose="020B0604020202020204" pitchFamily="34" charset="0"/>
              <a:buChar char="•"/>
            </a:pPr>
            <a:r>
              <a:rPr kumimoji="1" lang="ja-JP" altLang="en-US" dirty="0">
                <a:latin typeface="+mn-ea"/>
              </a:rPr>
              <a:t>銀行マスタ</a:t>
            </a:r>
            <a:r>
              <a:rPr kumimoji="1" lang="en-US" altLang="ja-JP" dirty="0">
                <a:latin typeface="+mn-ea"/>
              </a:rPr>
              <a:t>API</a:t>
            </a:r>
          </a:p>
          <a:p>
            <a:pPr marL="285750" indent="-285750">
              <a:buFont typeface="Arial" panose="020B0604020202020204" pitchFamily="34" charset="0"/>
              <a:buChar char="•"/>
            </a:pPr>
            <a:r>
              <a:rPr lang="ja-JP" altLang="en-US" dirty="0">
                <a:latin typeface="+mn-ea"/>
              </a:rPr>
              <a:t>取引先マスタ</a:t>
            </a:r>
            <a:r>
              <a:rPr lang="en-US" altLang="ja-JP" dirty="0">
                <a:latin typeface="+mn-ea"/>
              </a:rPr>
              <a:t>API</a:t>
            </a:r>
          </a:p>
          <a:p>
            <a:pPr marL="285750" indent="-285750">
              <a:buFont typeface="Arial" panose="020B0604020202020204" pitchFamily="34" charset="0"/>
              <a:buChar char="•"/>
            </a:pPr>
            <a:r>
              <a:rPr lang="ja-JP" altLang="en-US" dirty="0">
                <a:latin typeface="+mn-ea"/>
              </a:rPr>
              <a:t>銀行口座</a:t>
            </a:r>
            <a:r>
              <a:rPr lang="en-US" altLang="ja-JP" dirty="0">
                <a:latin typeface="+mn-ea"/>
              </a:rPr>
              <a:t>API</a:t>
            </a:r>
          </a:p>
        </p:txBody>
      </p:sp>
    </p:spTree>
    <p:extLst>
      <p:ext uri="{BB962C8B-B14F-4D97-AF65-F5344CB8AC3E}">
        <p14:creationId xmlns:p14="http://schemas.microsoft.com/office/powerpoint/2010/main" val="15932198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56</a:t>
            </a:fld>
            <a:endParaRPr lang="ja-JP" altLang="en-US" dirty="0"/>
          </a:p>
        </p:txBody>
      </p:sp>
      <p:sp>
        <p:nvSpPr>
          <p:cNvPr id="3" name="フッター プレースホルダー 2"/>
          <p:cNvSpPr>
            <a:spLocks noGrp="1"/>
          </p:cNvSpPr>
          <p:nvPr>
            <p:ph type="ftr" sz="quarter" idx="11"/>
          </p:nvPr>
        </p:nvSpPr>
        <p:spPr/>
        <p:txBody>
          <a:bodyPr/>
          <a:lstStyle/>
          <a:p>
            <a:r>
              <a:rPr lang="en-US" altLang="ja-JP"/>
              <a:t>©SuperStream Inc. All rights reserved.</a:t>
            </a:r>
            <a:endParaRPr lang="ja-JP" altLang="en-US" dirty="0"/>
          </a:p>
        </p:txBody>
      </p:sp>
      <p:sp>
        <p:nvSpPr>
          <p:cNvPr id="4" name="タイトル 3"/>
          <p:cNvSpPr>
            <a:spLocks noGrp="1"/>
          </p:cNvSpPr>
          <p:nvPr>
            <p:ph type="title"/>
          </p:nvPr>
        </p:nvSpPr>
        <p:spPr>
          <a:xfrm>
            <a:off x="359532" y="1620000"/>
            <a:ext cx="5580620" cy="1424313"/>
          </a:xfrm>
        </p:spPr>
        <p:txBody>
          <a:bodyPr/>
          <a:lstStyle/>
          <a:p>
            <a:pPr>
              <a:lnSpc>
                <a:spcPct val="100000"/>
              </a:lnSpc>
            </a:pPr>
            <a:r>
              <a:rPr lang="en-US" altLang="ja-JP" sz="2400" dirty="0">
                <a:solidFill>
                  <a:schemeClr val="accent6"/>
                </a:solidFill>
              </a:rPr>
              <a:t>02</a:t>
            </a:r>
            <a:r>
              <a:rPr lang="en-US" altLang="ja-JP" sz="1600" dirty="0"/>
              <a:t/>
            </a:r>
            <a:br>
              <a:rPr lang="en-US" altLang="ja-JP" sz="1600" dirty="0"/>
            </a:br>
            <a:r>
              <a:rPr lang="en-US" altLang="ja-JP" sz="2200" dirty="0">
                <a:solidFill>
                  <a:srgbClr val="008CCF"/>
                </a:solidFill>
              </a:rPr>
              <a:t>SuperStream-NX </a:t>
            </a:r>
            <a:r>
              <a:rPr lang="ja-JP" altLang="en-US" sz="2200" dirty="0">
                <a:solidFill>
                  <a:srgbClr val="008CCF"/>
                </a:solidFill>
              </a:rPr>
              <a:t>システム連携ツール</a:t>
            </a:r>
            <a:r>
              <a:rPr lang="en-US" altLang="ja-JP" sz="2400" dirty="0">
                <a:solidFill>
                  <a:srgbClr val="008CCF"/>
                </a:solidFill>
              </a:rPr>
              <a:t/>
            </a:r>
            <a:br>
              <a:rPr lang="en-US" altLang="ja-JP" sz="2400" dirty="0">
                <a:solidFill>
                  <a:srgbClr val="008CCF"/>
                </a:solidFill>
              </a:rPr>
            </a:br>
            <a:r>
              <a:rPr lang="en-US" altLang="ja-JP" sz="2200" dirty="0">
                <a:solidFill>
                  <a:srgbClr val="008CCF"/>
                </a:solidFill>
              </a:rPr>
              <a:t>2021-06-01</a:t>
            </a:r>
            <a:r>
              <a:rPr lang="ja-JP" altLang="en-US" sz="2200" dirty="0">
                <a:solidFill>
                  <a:srgbClr val="008CCF"/>
                </a:solidFill>
              </a:rPr>
              <a:t>版</a:t>
            </a:r>
            <a:r>
              <a:rPr lang="en-US" altLang="ja-JP" sz="2400" dirty="0">
                <a:solidFill>
                  <a:srgbClr val="008CCF"/>
                </a:solidFill>
              </a:rPr>
              <a:t/>
            </a:r>
            <a:br>
              <a:rPr lang="en-US" altLang="ja-JP" sz="2400" dirty="0">
                <a:solidFill>
                  <a:srgbClr val="008CCF"/>
                </a:solidFill>
              </a:rPr>
            </a:br>
            <a:r>
              <a:rPr lang="ja-JP" altLang="en-US" sz="2400" dirty="0">
                <a:solidFill>
                  <a:srgbClr val="008CCF"/>
                </a:solidFill>
              </a:rPr>
              <a:t>～機能追加・改善～</a:t>
            </a:r>
            <a:endParaRPr kumimoji="1" lang="ja-JP" altLang="en-US" dirty="0"/>
          </a:p>
        </p:txBody>
      </p:sp>
    </p:spTree>
    <p:extLst>
      <p:ext uri="{BB962C8B-B14F-4D97-AF65-F5344CB8AC3E}">
        <p14:creationId xmlns:p14="http://schemas.microsoft.com/office/powerpoint/2010/main" val="3812092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15" name="テキスト プレースホルダー 2"/>
          <p:cNvSpPr>
            <a:spLocks noGrp="1"/>
          </p:cNvSpPr>
          <p:nvPr>
            <p:ph type="body" sz="quarter" idx="14"/>
          </p:nvPr>
        </p:nvSpPr>
        <p:spPr>
          <a:xfrm>
            <a:off x="4932040" y="627534"/>
            <a:ext cx="3996444" cy="4032448"/>
          </a:xfrm>
        </p:spPr>
        <p:txBody>
          <a:bodyPr/>
          <a:lstStyle/>
          <a:p>
            <a:pPr>
              <a:lnSpc>
                <a:spcPct val="150000"/>
              </a:lnSpc>
              <a:spcAft>
                <a:spcPts val="400"/>
              </a:spcAft>
            </a:pPr>
            <a:r>
              <a:rPr lang="en-US" altLang="ja-JP" dirty="0" err="1"/>
              <a:t>SuperStream</a:t>
            </a:r>
            <a:r>
              <a:rPr lang="en-US" altLang="ja-JP" dirty="0"/>
              <a:t>-NX </a:t>
            </a:r>
            <a:r>
              <a:rPr lang="ja-JP" altLang="en-US" dirty="0"/>
              <a:t>システム連携ツール</a:t>
            </a:r>
            <a:endParaRPr lang="en-US" altLang="ja-JP" dirty="0"/>
          </a:p>
          <a:p>
            <a:pPr>
              <a:lnSpc>
                <a:spcPct val="150000"/>
              </a:lnSpc>
              <a:spcAft>
                <a:spcPts val="400"/>
              </a:spcAft>
            </a:pPr>
            <a:r>
              <a:rPr lang="en-US" altLang="ja-JP" dirty="0"/>
              <a:t>2021-06-01</a:t>
            </a:r>
          </a:p>
          <a:p>
            <a:pPr>
              <a:lnSpc>
                <a:spcPct val="150000"/>
              </a:lnSpc>
              <a:spcAft>
                <a:spcPts val="400"/>
              </a:spcAft>
            </a:pPr>
            <a:r>
              <a:rPr lang="en-US" altLang="ja-JP" sz="1200" dirty="0"/>
              <a:t>– </a:t>
            </a:r>
            <a:r>
              <a:rPr lang="ja-JP" altLang="en-US" sz="1200" dirty="0"/>
              <a:t>機能追加・改善項目一覧 </a:t>
            </a:r>
            <a:r>
              <a:rPr lang="en-US" altLang="ja-JP" sz="1200" dirty="0"/>
              <a:t>–</a:t>
            </a:r>
          </a:p>
          <a:p>
            <a:pPr>
              <a:lnSpc>
                <a:spcPct val="100000"/>
              </a:lnSpc>
            </a:pPr>
            <a:endParaRPr lang="en-US" altLang="ja-JP" sz="1200" dirty="0"/>
          </a:p>
          <a:p>
            <a:pPr>
              <a:lnSpc>
                <a:spcPct val="100000"/>
              </a:lnSpc>
            </a:pPr>
            <a:r>
              <a:rPr lang="en-US" altLang="ja-JP" sz="1200" dirty="0"/>
              <a:t>1.</a:t>
            </a:r>
            <a:r>
              <a:rPr lang="ja-JP" altLang="en-US" sz="1200" dirty="0"/>
              <a:t>稼働環境対応</a:t>
            </a:r>
            <a:endParaRPr lang="en-US" altLang="ja-JP" sz="1200" dirty="0"/>
          </a:p>
          <a:p>
            <a:pPr lvl="0">
              <a:lnSpc>
                <a:spcPct val="100000"/>
              </a:lnSpc>
            </a:pPr>
            <a:endParaRPr lang="en-US" altLang="ja-JP" sz="1200" dirty="0">
              <a:solidFill>
                <a:prstClr val="white"/>
              </a:solidFill>
            </a:endParaRPr>
          </a:p>
          <a:p>
            <a:pPr lvl="0">
              <a:lnSpc>
                <a:spcPct val="100000"/>
              </a:lnSpc>
            </a:pPr>
            <a:r>
              <a:rPr lang="en-US" altLang="ja-JP" sz="1200" dirty="0">
                <a:solidFill>
                  <a:prstClr val="white"/>
                </a:solidFill>
              </a:rPr>
              <a:t>2.</a:t>
            </a:r>
            <a:r>
              <a:rPr lang="ja-JP" altLang="en-US" sz="1200" dirty="0">
                <a:solidFill>
                  <a:prstClr val="white"/>
                </a:solidFill>
              </a:rPr>
              <a:t>機能改善</a:t>
            </a:r>
            <a:endParaRPr lang="en-US" altLang="ja-JP" sz="1200" dirty="0">
              <a:solidFill>
                <a:prstClr val="white"/>
              </a:solidFill>
            </a:endParaRPr>
          </a:p>
          <a:p>
            <a:pPr lvl="0">
              <a:lnSpc>
                <a:spcPct val="100000"/>
              </a:lnSpc>
            </a:pPr>
            <a:r>
              <a:rPr lang="ja-JP" altLang="en-US" sz="1200" dirty="0">
                <a:solidFill>
                  <a:prstClr val="white"/>
                </a:solidFill>
              </a:rPr>
              <a:t>　</a:t>
            </a:r>
            <a:r>
              <a:rPr lang="en-US" altLang="ja-JP" sz="1200" dirty="0">
                <a:solidFill>
                  <a:prstClr val="white"/>
                </a:solidFill>
              </a:rPr>
              <a:t>(1)HTTP</a:t>
            </a:r>
            <a:r>
              <a:rPr lang="ja-JP" altLang="en-US" sz="1200" dirty="0">
                <a:solidFill>
                  <a:prstClr val="white"/>
                </a:solidFill>
              </a:rPr>
              <a:t>トリガー</a:t>
            </a:r>
            <a:endParaRPr lang="en-US" altLang="ja-JP" sz="1200" dirty="0">
              <a:solidFill>
                <a:prstClr val="white"/>
              </a:solidFill>
            </a:endParaRPr>
          </a:p>
          <a:p>
            <a:pPr lvl="0">
              <a:lnSpc>
                <a:spcPct val="100000"/>
              </a:lnSpc>
            </a:pPr>
            <a:r>
              <a:rPr lang="ja-JP" altLang="en-US" sz="1200" dirty="0">
                <a:solidFill>
                  <a:prstClr val="white"/>
                </a:solidFill>
              </a:rPr>
              <a:t>　</a:t>
            </a:r>
            <a:r>
              <a:rPr lang="en-US" altLang="ja-JP" sz="1200" dirty="0">
                <a:solidFill>
                  <a:prstClr val="white"/>
                </a:solidFill>
              </a:rPr>
              <a:t>(2)</a:t>
            </a:r>
            <a:r>
              <a:rPr lang="ja-JP" altLang="en-US" sz="1200" dirty="0">
                <a:solidFill>
                  <a:prstClr val="white"/>
                </a:solidFill>
              </a:rPr>
              <a:t>メールアダプタ</a:t>
            </a:r>
            <a:endParaRPr lang="en-US" altLang="ja-JP" sz="1200" dirty="0">
              <a:solidFill>
                <a:prstClr val="white"/>
              </a:solidFill>
            </a:endParaRPr>
          </a:p>
          <a:p>
            <a:pPr lvl="0">
              <a:lnSpc>
                <a:spcPct val="100000"/>
              </a:lnSpc>
            </a:pPr>
            <a:endParaRPr lang="en-US" altLang="ja-JP" sz="1200" b="0" dirty="0">
              <a:solidFill>
                <a:prstClr val="white"/>
              </a:solidFill>
            </a:endParaRPr>
          </a:p>
        </p:txBody>
      </p:sp>
    </p:spTree>
    <p:extLst>
      <p:ext uri="{BB962C8B-B14F-4D97-AF65-F5344CB8AC3E}">
        <p14:creationId xmlns:p14="http://schemas.microsoft.com/office/powerpoint/2010/main" val="322997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58</a:t>
            </a:fld>
            <a:endParaRPr kumimoji="1" lang="ja-JP" altLang="en-US" dirty="0"/>
          </a:p>
        </p:txBody>
      </p:sp>
      <p:sp>
        <p:nvSpPr>
          <p:cNvPr id="3" name="テキスト プレースホルダー 2"/>
          <p:cNvSpPr>
            <a:spLocks noGrp="1"/>
          </p:cNvSpPr>
          <p:nvPr>
            <p:ph type="body" sz="quarter" idx="14"/>
          </p:nvPr>
        </p:nvSpPr>
        <p:spPr>
          <a:xfrm>
            <a:off x="360000" y="879563"/>
            <a:ext cx="8424000" cy="1476164"/>
          </a:xfrm>
        </p:spPr>
        <p:txBody>
          <a:bodyPr/>
          <a:lstStyle/>
          <a:p>
            <a:pPr lvl="0">
              <a:lnSpc>
                <a:spcPts val="1900"/>
              </a:lnSpc>
              <a:buClr>
                <a:srgbClr val="F9BE00"/>
              </a:buClr>
            </a:pPr>
            <a:r>
              <a:rPr lang="ja-JP" altLang="en-US" sz="1400" b="1" dirty="0">
                <a:solidFill>
                  <a:srgbClr val="FFC000"/>
                </a:solidFill>
              </a:rPr>
              <a:t>■</a:t>
            </a:r>
            <a:r>
              <a:rPr lang="ja-JP" altLang="en-US" sz="1400" b="1" dirty="0">
                <a:solidFill>
                  <a:srgbClr val="008CCF"/>
                </a:solidFill>
              </a:rPr>
              <a:t>リポジトリ</a:t>
            </a:r>
            <a:r>
              <a:rPr lang="en-US" altLang="ja-JP" sz="1400" b="1" dirty="0">
                <a:solidFill>
                  <a:srgbClr val="008CCF"/>
                </a:solidFill>
              </a:rPr>
              <a:t>DB</a:t>
            </a:r>
            <a:r>
              <a:rPr lang="ja-JP" altLang="en-US" sz="1400" b="1" dirty="0">
                <a:solidFill>
                  <a:srgbClr val="008CCF"/>
                </a:solidFill>
              </a:rPr>
              <a:t>として以下の</a:t>
            </a:r>
            <a:r>
              <a:rPr lang="en-US" altLang="ja-JP" sz="1400" b="1" dirty="0">
                <a:solidFill>
                  <a:srgbClr val="008CCF"/>
                </a:solidFill>
              </a:rPr>
              <a:t>DB</a:t>
            </a:r>
            <a:r>
              <a:rPr lang="ja-JP" altLang="en-US" sz="1400" b="1" dirty="0">
                <a:solidFill>
                  <a:srgbClr val="008CCF"/>
                </a:solidFill>
              </a:rPr>
              <a:t>に対応しました</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PostgreSQL 12 </a:t>
            </a:r>
          </a:p>
          <a:p>
            <a:pPr lvl="0">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Microsoft SQL Server 2019</a:t>
            </a:r>
          </a:p>
          <a:p>
            <a:pPr lvl="0">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Amazon RDS for Oracle 19c</a:t>
            </a:r>
          </a:p>
          <a:p>
            <a:pPr>
              <a:lnSpc>
                <a:spcPts val="1900"/>
              </a:lnSpc>
              <a:buClr>
                <a:srgbClr val="F9BE00"/>
              </a:buClr>
            </a:pPr>
            <a:r>
              <a:rPr lang="ja-JP" altLang="en-US" sz="1800" b="1" dirty="0">
                <a:solidFill>
                  <a:srgbClr val="00AEEB"/>
                </a:solidFill>
              </a:rPr>
              <a:t>　　</a:t>
            </a:r>
            <a:r>
              <a:rPr lang="en-US" altLang="ja-JP" dirty="0">
                <a:solidFill>
                  <a:prstClr val="black"/>
                </a:solidFill>
              </a:rPr>
              <a:t> ※</a:t>
            </a:r>
            <a:r>
              <a:rPr lang="ja-JP" altLang="en-US" dirty="0">
                <a:solidFill>
                  <a:prstClr val="black"/>
                </a:solidFill>
              </a:rPr>
              <a:t>リポジトリ </a:t>
            </a:r>
            <a:r>
              <a:rPr lang="en-US" altLang="ja-JP" dirty="0">
                <a:solidFill>
                  <a:prstClr val="black"/>
                </a:solidFill>
              </a:rPr>
              <a:t>DB </a:t>
            </a:r>
            <a:r>
              <a:rPr lang="ja-JP" altLang="en-US" dirty="0">
                <a:solidFill>
                  <a:prstClr val="black"/>
                </a:solidFill>
              </a:rPr>
              <a:t>として使用する場合、データベースの「データベース文字セット」は</a:t>
            </a:r>
            <a:endParaRPr lang="en-US" altLang="ja-JP" dirty="0">
              <a:solidFill>
                <a:prstClr val="black"/>
              </a:solidFill>
            </a:endParaRPr>
          </a:p>
          <a:p>
            <a:pPr>
              <a:lnSpc>
                <a:spcPts val="1900"/>
              </a:lnSpc>
              <a:buClr>
                <a:srgbClr val="F9BE00"/>
              </a:buClr>
            </a:pPr>
            <a:r>
              <a:rPr lang="ja-JP" altLang="en-US" dirty="0">
                <a:solidFill>
                  <a:prstClr val="black"/>
                </a:solidFill>
              </a:rPr>
              <a:t>　　　　 「</a:t>
            </a:r>
            <a:r>
              <a:rPr lang="en-US" altLang="ja-JP" dirty="0">
                <a:solidFill>
                  <a:prstClr val="black"/>
                </a:solidFill>
              </a:rPr>
              <a:t>AL32UTF8 - Unicode UTF-8 </a:t>
            </a:r>
            <a:r>
              <a:rPr lang="ja-JP" altLang="en-US" dirty="0">
                <a:solidFill>
                  <a:prstClr val="black"/>
                </a:solidFill>
              </a:rPr>
              <a:t>汎用キャラクタ・セット」に設定する必要があります</a:t>
            </a: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 </a:t>
            </a:r>
            <a:r>
              <a:rPr lang="ja-JP" altLang="en-US" sz="2000" dirty="0">
                <a:solidFill>
                  <a:prstClr val="white"/>
                </a:solidFill>
                <a:latin typeface="+mn-ea"/>
                <a:ea typeface="+mn-ea"/>
              </a:rPr>
              <a:t>システム連携ツール</a:t>
            </a:r>
            <a:r>
              <a:rPr lang="en-US" altLang="ja-JP" dirty="0">
                <a:solidFill>
                  <a:prstClr val="white"/>
                </a:solidFill>
              </a:rPr>
              <a:t/>
            </a:r>
            <a:br>
              <a:rPr lang="en-US" altLang="ja-JP" dirty="0">
                <a:solidFill>
                  <a:prstClr val="white"/>
                </a:solidFill>
              </a:rPr>
            </a:br>
            <a:r>
              <a:rPr lang="en-US" altLang="ja-JP" sz="1800" dirty="0">
                <a:solidFill>
                  <a:prstClr val="white"/>
                </a:solidFill>
                <a:latin typeface="+mn-ea"/>
                <a:ea typeface="+mn-ea"/>
              </a:rPr>
              <a:t>1. </a:t>
            </a:r>
            <a:r>
              <a:rPr lang="ja-JP" altLang="en-US" sz="1800" dirty="0">
                <a:solidFill>
                  <a:prstClr val="white"/>
                </a:solidFill>
                <a:latin typeface="+mn-ea"/>
                <a:ea typeface="+mn-ea"/>
              </a:rPr>
              <a:t>稼働環境対応</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11" name="テキスト プレースホルダー 2"/>
          <p:cNvSpPr txBox="1">
            <a:spLocks/>
          </p:cNvSpPr>
          <p:nvPr/>
        </p:nvSpPr>
        <p:spPr>
          <a:xfrm>
            <a:off x="360000" y="2571750"/>
            <a:ext cx="8424000" cy="111612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rgbClr val="008CCF"/>
                </a:solidFill>
              </a:rPr>
              <a:t>以下のアダプタを追加しました</a:t>
            </a:r>
            <a:endParaRPr lang="en-US" altLang="ja-JP" sz="1400" b="1" dirty="0">
              <a:solidFill>
                <a:schemeClr val="tx2"/>
              </a:solidFill>
            </a:endParaRPr>
          </a:p>
          <a:p>
            <a:pPr>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a:t>
            </a:r>
            <a:r>
              <a:rPr lang="en-US" altLang="ja-JP" dirty="0" err="1">
                <a:solidFill>
                  <a:prstClr val="black"/>
                </a:solidFill>
              </a:rPr>
              <a:t>Dr.Sum</a:t>
            </a:r>
            <a:r>
              <a:rPr lang="en-US" altLang="ja-JP" dirty="0">
                <a:solidFill>
                  <a:prstClr val="black"/>
                </a:solidFill>
              </a:rPr>
              <a:t> 5.5 </a:t>
            </a:r>
            <a:r>
              <a:rPr lang="ja-JP" altLang="en-US" dirty="0">
                <a:solidFill>
                  <a:prstClr val="black"/>
                </a:solidFill>
              </a:rPr>
              <a:t>アダプタ</a:t>
            </a:r>
            <a:endParaRPr lang="en-US" altLang="ja-JP" dirty="0">
              <a:solidFill>
                <a:prstClr val="black"/>
              </a:solidFill>
            </a:endParaRPr>
          </a:p>
          <a:p>
            <a:pPr>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SQL Server 2019 </a:t>
            </a:r>
            <a:r>
              <a:rPr lang="ja-JP" altLang="en-US" dirty="0">
                <a:solidFill>
                  <a:prstClr val="black"/>
                </a:solidFill>
              </a:rPr>
              <a:t>アダプタ</a:t>
            </a:r>
            <a:endParaRPr lang="en-US" altLang="ja-JP" dirty="0">
              <a:solidFill>
                <a:prstClr val="black"/>
              </a:solidFill>
            </a:endParaRPr>
          </a:p>
          <a:p>
            <a:pPr>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DB2 for </a:t>
            </a:r>
            <a:r>
              <a:rPr lang="en-US" altLang="ja-JP" dirty="0" err="1">
                <a:solidFill>
                  <a:prstClr val="black"/>
                </a:solidFill>
              </a:rPr>
              <a:t>i</a:t>
            </a:r>
            <a:r>
              <a:rPr lang="en-US" altLang="ja-JP" dirty="0">
                <a:solidFill>
                  <a:prstClr val="black"/>
                </a:solidFill>
              </a:rPr>
              <a:t> 7.4 </a:t>
            </a:r>
            <a:r>
              <a:rPr lang="ja-JP" altLang="en-US" dirty="0">
                <a:solidFill>
                  <a:prstClr val="black"/>
                </a:solidFill>
              </a:rPr>
              <a:t>アダプタ</a:t>
            </a:r>
            <a:endParaRPr lang="en-US" altLang="ja-JP" dirty="0">
              <a:solidFill>
                <a:prstClr val="black"/>
              </a:solidFill>
            </a:endParaRPr>
          </a:p>
        </p:txBody>
      </p:sp>
    </p:spTree>
    <p:extLst>
      <p:ext uri="{BB962C8B-B14F-4D97-AF65-F5344CB8AC3E}">
        <p14:creationId xmlns:p14="http://schemas.microsoft.com/office/powerpoint/2010/main" val="3657351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59</a:t>
            </a:fld>
            <a:endParaRPr kumimoji="1" lang="ja-JP" altLang="en-US" dirty="0"/>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a:t>
            </a:r>
            <a:r>
              <a:rPr lang="ja-JP" altLang="en-US" sz="2000" dirty="0">
                <a:solidFill>
                  <a:prstClr val="white"/>
                </a:solidFill>
                <a:latin typeface="+mn-ea"/>
              </a:rPr>
              <a:t>システム連携ツール</a:t>
            </a:r>
            <a:r>
              <a:rPr lang="en-US" altLang="ja-JP" sz="2000" dirty="0">
                <a:solidFill>
                  <a:prstClr val="white"/>
                </a:solidFill>
              </a:rPr>
              <a:t/>
            </a:r>
            <a:br>
              <a:rPr lang="en-US" altLang="ja-JP" sz="2000" dirty="0">
                <a:solidFill>
                  <a:prstClr val="white"/>
                </a:solidFill>
              </a:rPr>
            </a:br>
            <a:r>
              <a:rPr lang="en-US" altLang="ja-JP" sz="1800" dirty="0">
                <a:solidFill>
                  <a:prstClr val="white"/>
                </a:solidFill>
                <a:latin typeface="+mn-ea"/>
                <a:ea typeface="+mn-ea"/>
              </a:rPr>
              <a:t>2. </a:t>
            </a:r>
            <a:r>
              <a:rPr lang="ja-JP" altLang="en-US" sz="1800" dirty="0">
                <a:solidFill>
                  <a:prstClr val="white"/>
                </a:solidFill>
                <a:latin typeface="+mn-ea"/>
                <a:ea typeface="+mn-ea"/>
              </a:rPr>
              <a:t>機能改善</a:t>
            </a:r>
            <a:endParaRPr kumimoji="1" lang="ja-JP" altLang="en-US" sz="1800" dirty="0">
              <a:latin typeface="+mn-ea"/>
              <a:ea typeface="+mn-ea"/>
            </a:endParaRPr>
          </a:p>
        </p:txBody>
      </p:sp>
      <p:sp>
        <p:nvSpPr>
          <p:cNvPr id="16" name="テキスト プレースホルダー 2"/>
          <p:cNvSpPr txBox="1">
            <a:spLocks/>
          </p:cNvSpPr>
          <p:nvPr/>
        </p:nvSpPr>
        <p:spPr>
          <a:xfrm>
            <a:off x="251520" y="919598"/>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1500" b="1" dirty="0">
                <a:solidFill>
                  <a:srgbClr val="008CCF"/>
                </a:solidFill>
                <a:latin typeface="メイリオ"/>
                <a:ea typeface="メイリオ"/>
              </a:rPr>
              <a:t>(1)</a:t>
            </a:r>
            <a:r>
              <a:rPr lang="ja-JP" altLang="en-US" sz="1500" b="1" dirty="0">
                <a:solidFill>
                  <a:srgbClr val="008CCF"/>
                </a:solidFill>
                <a:latin typeface="メイリオ"/>
                <a:ea typeface="メイリオ"/>
              </a:rPr>
              <a:t> </a:t>
            </a:r>
            <a:r>
              <a:rPr lang="en-US" altLang="ja-JP" sz="1500" b="1" dirty="0">
                <a:solidFill>
                  <a:srgbClr val="008CCF"/>
                </a:solidFill>
                <a:latin typeface="メイリオ"/>
                <a:ea typeface="メイリオ"/>
              </a:rPr>
              <a:t>HTTP</a:t>
            </a:r>
            <a:r>
              <a:rPr lang="ja-JP" altLang="en-US" sz="1500" b="1" dirty="0">
                <a:solidFill>
                  <a:srgbClr val="008CCF"/>
                </a:solidFill>
                <a:latin typeface="メイリオ"/>
                <a:ea typeface="メイリオ"/>
              </a:rPr>
              <a:t>トリガー</a:t>
            </a:r>
            <a:endParaRPr lang="en-US" altLang="ja-JP" sz="1200" dirty="0">
              <a:solidFill>
                <a:prstClr val="black"/>
              </a:solidFill>
              <a:latin typeface="メイリオ"/>
              <a:ea typeface="メイリオ"/>
            </a:endParaRPr>
          </a:p>
        </p:txBody>
      </p:sp>
      <p:sp>
        <p:nvSpPr>
          <p:cNvPr id="17" name="テキスト プレースホルダー 2"/>
          <p:cNvSpPr txBox="1">
            <a:spLocks/>
          </p:cNvSpPr>
          <p:nvPr/>
        </p:nvSpPr>
        <p:spPr>
          <a:xfrm>
            <a:off x="251520" y="2750563"/>
            <a:ext cx="6669360" cy="19778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en-US" altLang="ja-JP" sz="1500" b="1" dirty="0">
                <a:solidFill>
                  <a:srgbClr val="008CCF"/>
                </a:solidFill>
                <a:latin typeface="メイリオ"/>
                <a:ea typeface="メイリオ"/>
              </a:rPr>
              <a:t>(2)</a:t>
            </a:r>
            <a:r>
              <a:rPr lang="ja-JP" altLang="en-US" sz="1500" b="1" dirty="0">
                <a:solidFill>
                  <a:srgbClr val="008CCF"/>
                </a:solidFill>
                <a:latin typeface="メイリオ"/>
                <a:ea typeface="メイリオ"/>
              </a:rPr>
              <a:t> メールアダプタ</a:t>
            </a:r>
            <a:endParaRPr lang="en-US" altLang="ja-JP" sz="1200" dirty="0">
              <a:solidFill>
                <a:prstClr val="black"/>
              </a:solidFill>
              <a:latin typeface="メイリオ"/>
              <a:ea typeface="メイリオ"/>
            </a:endParaRPr>
          </a:p>
        </p:txBody>
      </p:sp>
      <p:sp>
        <p:nvSpPr>
          <p:cNvPr id="18" name="テキスト プレースホルダー 2"/>
          <p:cNvSpPr>
            <a:spLocks noGrp="1"/>
          </p:cNvSpPr>
          <p:nvPr>
            <p:ph type="body" sz="quarter" idx="14"/>
          </p:nvPr>
        </p:nvSpPr>
        <p:spPr>
          <a:xfrm>
            <a:off x="360000" y="1239602"/>
            <a:ext cx="8424000" cy="1281345"/>
          </a:xfrm>
        </p:spPr>
        <p:txBody>
          <a:bodyPr/>
          <a:lstStyle/>
          <a:p>
            <a:pPr lvl="0">
              <a:lnSpc>
                <a:spcPts val="1900"/>
              </a:lnSpc>
              <a:buClr>
                <a:srgbClr val="F9BE00"/>
              </a:buClr>
            </a:pPr>
            <a:r>
              <a:rPr lang="ja-JP" altLang="en-US" sz="1400" b="1" dirty="0">
                <a:solidFill>
                  <a:srgbClr val="FFC000"/>
                </a:solidFill>
              </a:rPr>
              <a:t>■</a:t>
            </a:r>
            <a:r>
              <a:rPr lang="en-US" altLang="ja-JP" sz="1400" b="1" dirty="0">
                <a:solidFill>
                  <a:srgbClr val="008CCF"/>
                </a:solidFill>
              </a:rPr>
              <a:t>HTTP</a:t>
            </a:r>
            <a:r>
              <a:rPr lang="ja-JP" altLang="en-US" sz="1400" b="1" dirty="0">
                <a:solidFill>
                  <a:srgbClr val="008CCF"/>
                </a:solidFill>
              </a:rPr>
              <a:t>トリガーで、以下の対応を行いました</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HTTP </a:t>
            </a:r>
            <a:r>
              <a:rPr lang="ja-JP" altLang="en-US" dirty="0">
                <a:solidFill>
                  <a:prstClr val="black"/>
                </a:solidFill>
              </a:rPr>
              <a:t>リクエストで </a:t>
            </a:r>
            <a:r>
              <a:rPr lang="en-US" altLang="ja-JP" dirty="0">
                <a:solidFill>
                  <a:prstClr val="black"/>
                </a:solidFill>
              </a:rPr>
              <a:t>OPTIONS </a:t>
            </a:r>
            <a:r>
              <a:rPr lang="ja-JP" altLang="en-US" dirty="0">
                <a:solidFill>
                  <a:prstClr val="black"/>
                </a:solidFill>
              </a:rPr>
              <a:t>メソッドを使用できるようにしました</a:t>
            </a:r>
            <a:endParaRPr lang="en-US" altLang="ja-JP" dirty="0">
              <a:solidFill>
                <a:prstClr val="black"/>
              </a:solidFill>
            </a:endParaRPr>
          </a:p>
          <a:p>
            <a:pPr lvl="0">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HTTP </a:t>
            </a:r>
            <a:r>
              <a:rPr lang="ja-JP" altLang="en-US" dirty="0">
                <a:solidFill>
                  <a:prstClr val="black"/>
                </a:solidFill>
              </a:rPr>
              <a:t>リクエストのメソッドを格納することができるトリガー変数 </a:t>
            </a:r>
            <a:r>
              <a:rPr lang="en-US" altLang="ja-JP" dirty="0" err="1">
                <a:solidFill>
                  <a:prstClr val="black"/>
                </a:solidFill>
              </a:rPr>
              <a:t>trigger.http_method</a:t>
            </a:r>
            <a:r>
              <a:rPr lang="en-US" altLang="ja-JP" dirty="0">
                <a:solidFill>
                  <a:prstClr val="black"/>
                </a:solidFill>
              </a:rPr>
              <a:t> </a:t>
            </a:r>
            <a:r>
              <a:rPr lang="ja-JP" altLang="en-US" dirty="0">
                <a:solidFill>
                  <a:prstClr val="black"/>
                </a:solidFill>
              </a:rPr>
              <a:t>を追加しました</a:t>
            </a:r>
            <a:endParaRPr lang="en-US" altLang="ja-JP" dirty="0">
              <a:solidFill>
                <a:prstClr val="black"/>
              </a:solidFill>
            </a:endParaRPr>
          </a:p>
          <a:p>
            <a:pPr lvl="0">
              <a:lnSpc>
                <a:spcPts val="1900"/>
              </a:lnSpc>
              <a:buClr>
                <a:srgbClr val="F9BE00"/>
              </a:buClr>
            </a:pPr>
            <a:r>
              <a:rPr lang="ja-JP" altLang="en-US" sz="1800" b="1" dirty="0">
                <a:solidFill>
                  <a:srgbClr val="00AEEB"/>
                </a:solidFill>
              </a:rPr>
              <a:t>　</a:t>
            </a:r>
            <a:r>
              <a:rPr lang="ja-JP" altLang="en-US" dirty="0">
                <a:solidFill>
                  <a:prstClr val="black"/>
                </a:solidFill>
              </a:rPr>
              <a:t>・スクリプト引数に </a:t>
            </a:r>
            <a:r>
              <a:rPr lang="en-US" altLang="ja-JP" dirty="0">
                <a:solidFill>
                  <a:prstClr val="black"/>
                </a:solidFill>
              </a:rPr>
              <a:t>XML </a:t>
            </a:r>
            <a:r>
              <a:rPr lang="ja-JP" altLang="en-US" dirty="0">
                <a:solidFill>
                  <a:prstClr val="black"/>
                </a:solidFill>
              </a:rPr>
              <a:t>変数を設定した場合、入力データが空の状態でトリガーを実行すると、</a:t>
            </a:r>
            <a:r>
              <a:rPr lang="en-US" altLang="ja-JP" dirty="0">
                <a:solidFill>
                  <a:prstClr val="black"/>
                </a:solidFill>
              </a:rPr>
              <a:t>HTTP 500 </a:t>
            </a:r>
            <a:r>
              <a:rPr lang="ja-JP" altLang="en-US" dirty="0">
                <a:solidFill>
                  <a:prstClr val="black"/>
                </a:solidFill>
              </a:rPr>
              <a:t>エラー</a:t>
            </a:r>
            <a:endParaRPr lang="en-US" altLang="ja-JP" dirty="0">
              <a:solidFill>
                <a:prstClr val="black"/>
              </a:solidFill>
            </a:endParaRPr>
          </a:p>
          <a:p>
            <a:pPr lvl="0">
              <a:lnSpc>
                <a:spcPts val="1900"/>
              </a:lnSpc>
              <a:buClr>
                <a:srgbClr val="F9BE00"/>
              </a:buClr>
            </a:pPr>
            <a:r>
              <a:rPr lang="ja-JP" altLang="en-US" dirty="0">
                <a:solidFill>
                  <a:prstClr val="black"/>
                </a:solidFill>
              </a:rPr>
              <a:t>　　  が発生する問題を修正しました（修正後は、エラーが発生せずスクリプトが起動します）</a:t>
            </a:r>
            <a:endParaRPr lang="en-US" altLang="ja-JP" dirty="0">
              <a:solidFill>
                <a:prstClr val="black"/>
              </a:solidFill>
            </a:endParaRPr>
          </a:p>
        </p:txBody>
      </p:sp>
      <p:sp>
        <p:nvSpPr>
          <p:cNvPr id="19" name="テキスト プレースホルダー 2"/>
          <p:cNvSpPr txBox="1">
            <a:spLocks/>
          </p:cNvSpPr>
          <p:nvPr/>
        </p:nvSpPr>
        <p:spPr>
          <a:xfrm>
            <a:off x="360000" y="3075967"/>
            <a:ext cx="8424000" cy="130263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rgbClr val="008CCF"/>
                </a:solidFill>
              </a:rPr>
              <a:t>メールアダプタの以下オペレーションで、</a:t>
            </a:r>
            <a:r>
              <a:rPr lang="en-US" altLang="ja-JP" sz="1400" b="1" dirty="0">
                <a:solidFill>
                  <a:srgbClr val="008CCF"/>
                </a:solidFill>
              </a:rPr>
              <a:t>OAuth 2.0 </a:t>
            </a:r>
            <a:r>
              <a:rPr lang="ja-JP" altLang="en-US" sz="1400" b="1" dirty="0">
                <a:solidFill>
                  <a:srgbClr val="008CCF"/>
                </a:solidFill>
              </a:rPr>
              <a:t>認証に接続できる機能を追加しました</a:t>
            </a:r>
            <a:endParaRPr lang="en-US" altLang="ja-JP" sz="1400" b="1" dirty="0">
              <a:solidFill>
                <a:schemeClr val="tx2"/>
              </a:solidFill>
            </a:endParaRPr>
          </a:p>
          <a:p>
            <a:pPr>
              <a:lnSpc>
                <a:spcPts val="1900"/>
              </a:lnSpc>
              <a:buClr>
                <a:srgbClr val="F9BE00"/>
              </a:buClr>
            </a:pPr>
            <a:r>
              <a:rPr lang="ja-JP" altLang="en-US" sz="1800" b="1" dirty="0">
                <a:solidFill>
                  <a:srgbClr val="00AEEB"/>
                </a:solidFill>
              </a:rPr>
              <a:t>　</a:t>
            </a:r>
            <a:r>
              <a:rPr lang="ja-JP" altLang="en-US" dirty="0">
                <a:solidFill>
                  <a:prstClr val="black"/>
                </a:solidFill>
              </a:rPr>
              <a:t>・メール受信</a:t>
            </a:r>
            <a:r>
              <a:rPr lang="en-US" altLang="ja-JP" dirty="0">
                <a:solidFill>
                  <a:prstClr val="black"/>
                </a:solidFill>
              </a:rPr>
              <a:t>(IMAP4)</a:t>
            </a:r>
            <a:r>
              <a:rPr lang="ja-JP" altLang="en-US" dirty="0">
                <a:solidFill>
                  <a:prstClr val="black"/>
                </a:solidFill>
              </a:rPr>
              <a:t>処理</a:t>
            </a:r>
            <a:endParaRPr lang="en-US" altLang="ja-JP" dirty="0">
              <a:solidFill>
                <a:prstClr val="black"/>
              </a:solidFill>
            </a:endParaRPr>
          </a:p>
          <a:p>
            <a:pPr>
              <a:lnSpc>
                <a:spcPts val="1900"/>
              </a:lnSpc>
              <a:buClr>
                <a:srgbClr val="F9BE00"/>
              </a:buClr>
            </a:pPr>
            <a:r>
              <a:rPr lang="ja-JP" altLang="en-US" sz="1800" b="1" dirty="0">
                <a:solidFill>
                  <a:srgbClr val="00AEEB"/>
                </a:solidFill>
              </a:rPr>
              <a:t>　</a:t>
            </a:r>
            <a:r>
              <a:rPr lang="ja-JP" altLang="en-US" dirty="0">
                <a:solidFill>
                  <a:prstClr val="black"/>
                </a:solidFill>
              </a:rPr>
              <a:t>・複数メール処理</a:t>
            </a:r>
            <a:endParaRPr lang="en-US" altLang="ja-JP" dirty="0">
              <a:solidFill>
                <a:prstClr val="black"/>
              </a:solidFill>
            </a:endParaRPr>
          </a:p>
          <a:p>
            <a:pPr>
              <a:lnSpc>
                <a:spcPts val="1900"/>
              </a:lnSpc>
              <a:buClr>
                <a:srgbClr val="F9BE00"/>
              </a:buClr>
            </a:pPr>
            <a:r>
              <a:rPr lang="ja-JP" altLang="en-US" sz="1800" b="1" dirty="0">
                <a:solidFill>
                  <a:srgbClr val="00AEEB"/>
                </a:solidFill>
              </a:rPr>
              <a:t>　</a:t>
            </a:r>
            <a:r>
              <a:rPr lang="ja-JP" altLang="en-US" dirty="0">
                <a:solidFill>
                  <a:prstClr val="black"/>
                </a:solidFill>
              </a:rPr>
              <a:t>・</a:t>
            </a:r>
            <a:r>
              <a:rPr lang="en-US" altLang="ja-JP" dirty="0">
                <a:solidFill>
                  <a:prstClr val="black"/>
                </a:solidFill>
              </a:rPr>
              <a:t> 1 </a:t>
            </a:r>
            <a:r>
              <a:rPr lang="ja-JP" altLang="en-US" dirty="0">
                <a:solidFill>
                  <a:prstClr val="black"/>
                </a:solidFill>
              </a:rPr>
              <a:t>通メール送信処理</a:t>
            </a:r>
            <a:endParaRPr lang="en-US" altLang="ja-JP" dirty="0">
              <a:solidFill>
                <a:prstClr val="black"/>
              </a:solidFill>
            </a:endParaRPr>
          </a:p>
          <a:p>
            <a:pPr>
              <a:lnSpc>
                <a:spcPts val="1900"/>
              </a:lnSpc>
              <a:buClr>
                <a:srgbClr val="F9BE00"/>
              </a:buClr>
            </a:pPr>
            <a:r>
              <a:rPr lang="ja-JP" altLang="en-US" sz="1800" b="1" dirty="0">
                <a:solidFill>
                  <a:srgbClr val="00AEEB"/>
                </a:solidFill>
              </a:rPr>
              <a:t>　</a:t>
            </a:r>
            <a:r>
              <a:rPr lang="en-US" altLang="ja-JP" dirty="0">
                <a:solidFill>
                  <a:prstClr val="black"/>
                </a:solidFill>
              </a:rPr>
              <a:t> ※OAuth 2.0 </a:t>
            </a:r>
            <a:r>
              <a:rPr lang="ja-JP" altLang="en-US" dirty="0">
                <a:solidFill>
                  <a:prstClr val="black"/>
                </a:solidFill>
              </a:rPr>
              <a:t>認証を行って接続する場合、</a:t>
            </a:r>
            <a:r>
              <a:rPr lang="en-US" altLang="ja-JP" dirty="0">
                <a:solidFill>
                  <a:prstClr val="black"/>
                </a:solidFill>
              </a:rPr>
              <a:t>OAuth 2.0 </a:t>
            </a:r>
            <a:r>
              <a:rPr lang="ja-JP" altLang="en-US" dirty="0">
                <a:solidFill>
                  <a:prstClr val="black"/>
                </a:solidFill>
              </a:rPr>
              <a:t>認証専用のグローバルリソースを使用します</a:t>
            </a:r>
            <a:endParaRPr lang="en-US" altLang="ja-JP" dirty="0">
              <a:solidFill>
                <a:prstClr val="black"/>
              </a:solidFill>
            </a:endParaRPr>
          </a:p>
        </p:txBody>
      </p:sp>
    </p:spTree>
    <p:extLst>
      <p:ext uri="{BB962C8B-B14F-4D97-AF65-F5344CB8AC3E}">
        <p14:creationId xmlns:p14="http://schemas.microsoft.com/office/powerpoint/2010/main" val="2793636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8712500" y="5029038"/>
            <a:ext cx="360000" cy="135000"/>
          </a:xfrm>
        </p:spPr>
        <p:txBody>
          <a:bodyPr/>
          <a:lstStyle/>
          <a:p>
            <a:fld id="{78AE49ED-73EF-499C-8307-28EB0E7CF529}" type="slidenum">
              <a:rPr kumimoji="1" lang="ja-JP" altLang="en-US" smtClean="0"/>
              <a:t>6</a:t>
            </a:fld>
            <a:endParaRPr kumimoji="1" lang="ja-JP" altLang="en-US"/>
          </a:p>
        </p:txBody>
      </p:sp>
      <p:sp>
        <p:nvSpPr>
          <p:cNvPr id="5" name="タイトル 4"/>
          <p:cNvSpPr>
            <a:spLocks noGrp="1"/>
          </p:cNvSpPr>
          <p:nvPr>
            <p:ph type="title"/>
          </p:nvPr>
        </p:nvSpPr>
        <p:spPr bwMode="white"/>
        <p:txBody>
          <a:bodyPr anchor="ctr"/>
          <a:lstStyle/>
          <a:p>
            <a:r>
              <a:rPr lang="en-US" altLang="ja-JP" sz="2400"/>
              <a:t>SuperStream-NX V2 Roadmap</a:t>
            </a:r>
            <a:endParaRPr lang="ja-JP" altLang="en-US" sz="2400"/>
          </a:p>
        </p:txBody>
      </p:sp>
      <p:sp>
        <p:nvSpPr>
          <p:cNvPr id="172" name="フッター プレースホルダー 1">
            <a:extLst>
              <a:ext uri="{FF2B5EF4-FFF2-40B4-BE49-F238E27FC236}">
                <a16:creationId xmlns:a16="http://schemas.microsoft.com/office/drawing/2014/main" id="{11AD74FE-0BB0-AE4C-A16C-5475B8B7AD27}"/>
              </a:ext>
            </a:extLst>
          </p:cNvPr>
          <p:cNvSpPr>
            <a:spLocks noGrp="1"/>
          </p:cNvSpPr>
          <p:nvPr>
            <p:ph type="ftr" sz="quarter" idx="3"/>
          </p:nvPr>
        </p:nvSpPr>
        <p:spPr>
          <a:xfrm>
            <a:off x="71740" y="4984018"/>
            <a:ext cx="2160000" cy="135000"/>
          </a:xfrm>
          <a:prstGeom prst="rect">
            <a:avLst/>
          </a:prstGeom>
        </p:spPr>
        <p:txBody>
          <a:bodyPr/>
          <a:lstStyle/>
          <a:p>
            <a:r>
              <a:rPr lang="en-US" altLang="ja-JP" sz="700" dirty="0">
                <a:solidFill>
                  <a:schemeClr val="tx1"/>
                </a:solidFill>
                <a:latin typeface="+mn-ea"/>
              </a:rPr>
              <a:t>©2021  SuperStream Inc. All rights reserved.</a:t>
            </a:r>
            <a:endParaRPr lang="ja-JP" altLang="en-US" sz="700" dirty="0">
              <a:solidFill>
                <a:schemeClr val="tx1"/>
              </a:solidFill>
              <a:latin typeface="+mn-ea"/>
            </a:endParaRPr>
          </a:p>
        </p:txBody>
      </p:sp>
      <p:sp>
        <p:nvSpPr>
          <p:cNvPr id="185" name="AutoShape 10"/>
          <p:cNvSpPr>
            <a:spLocks noChangeArrowheads="1"/>
          </p:cNvSpPr>
          <p:nvPr/>
        </p:nvSpPr>
        <p:spPr bwMode="invGray">
          <a:xfrm>
            <a:off x="2016492" y="4047912"/>
            <a:ext cx="6984000" cy="331200"/>
          </a:xfrm>
          <a:prstGeom prst="homePlate">
            <a:avLst>
              <a:gd name="adj" fmla="val 18720"/>
            </a:avLst>
          </a:prstGeom>
          <a:solidFill>
            <a:schemeClr val="accent4">
              <a:lumMod val="50000"/>
            </a:schemeClr>
          </a:solidFill>
          <a:ln>
            <a:solidFill>
              <a:schemeClr val="accent6">
                <a:lumMod val="5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914355"/>
            <a:r>
              <a:rPr lang="ja-JP" altLang="en-US" sz="1200">
                <a:solidFill>
                  <a:prstClr val="black"/>
                </a:solidFill>
                <a:latin typeface="メイリオ"/>
                <a:ea typeface="メイリオ"/>
                <a:cs typeface="メイリオ" panose="020B0604030504040204" pitchFamily="50" charset="-128"/>
              </a:rPr>
              <a:t>　　　　</a:t>
            </a:r>
          </a:p>
        </p:txBody>
      </p:sp>
      <p:grpSp>
        <p:nvGrpSpPr>
          <p:cNvPr id="4" name="グループ化 125"/>
          <p:cNvGrpSpPr/>
          <p:nvPr/>
        </p:nvGrpSpPr>
        <p:grpSpPr>
          <a:xfrm>
            <a:off x="519479" y="2594649"/>
            <a:ext cx="8497424" cy="347581"/>
            <a:chOff x="470486" y="2851119"/>
            <a:chExt cx="8266945" cy="484135"/>
          </a:xfrm>
        </p:grpSpPr>
        <p:sp>
          <p:nvSpPr>
            <p:cNvPr id="129" name="AutoShape 10"/>
            <p:cNvSpPr>
              <a:spLocks noChangeArrowheads="1"/>
            </p:cNvSpPr>
            <p:nvPr/>
          </p:nvSpPr>
          <p:spPr bwMode="invGray">
            <a:xfrm>
              <a:off x="1942861" y="2851119"/>
              <a:ext cx="6794570" cy="461318"/>
            </a:xfrm>
            <a:prstGeom prst="homePlate">
              <a:avLst>
                <a:gd name="adj" fmla="val 18720"/>
              </a:avLst>
            </a:prstGeom>
            <a:solidFill>
              <a:srgbClr val="FF6600"/>
            </a:solidFill>
            <a:ln>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914355"/>
              <a:r>
                <a:rPr lang="ja-JP" altLang="en-US" sz="1200">
                  <a:solidFill>
                    <a:schemeClr val="tx1"/>
                  </a:solidFill>
                  <a:latin typeface="メイリオ"/>
                  <a:ea typeface="メイリオ"/>
                  <a:cs typeface="メイリオ" panose="020B0604030504040204" pitchFamily="50" charset="-128"/>
                </a:rPr>
                <a:t>　　　　</a:t>
              </a:r>
            </a:p>
          </p:txBody>
        </p:sp>
        <p:sp>
          <p:nvSpPr>
            <p:cNvPr id="138" name="Text Box 28"/>
            <p:cNvSpPr txBox="1">
              <a:spLocks noChangeArrowheads="1"/>
            </p:cNvSpPr>
            <p:nvPr/>
          </p:nvSpPr>
          <p:spPr bwMode="black">
            <a:xfrm>
              <a:off x="470486" y="2917279"/>
              <a:ext cx="1835732" cy="4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600"/>
                </a:lnSpc>
                <a:spcBef>
                  <a:spcPct val="50000"/>
                </a:spcBef>
              </a:pPr>
              <a:r>
                <a:rPr lang="ja-JP" altLang="en-US" sz="1050" b="1" dirty="0">
                  <a:latin typeface="メイリオ" pitchFamily="50" charset="-128"/>
                  <a:ea typeface="メイリオ" pitchFamily="50" charset="-128"/>
                  <a:cs typeface="メイリオ" pitchFamily="50" charset="-128"/>
                </a:rPr>
                <a:t>人事給与</a:t>
              </a:r>
              <a:endParaRPr lang="en-US" altLang="ja-JP" sz="1050" b="1" dirty="0">
                <a:latin typeface="メイリオ" pitchFamily="50" charset="-128"/>
                <a:ea typeface="メイリオ" pitchFamily="50" charset="-128"/>
                <a:cs typeface="メイリオ" pitchFamily="50" charset="-128"/>
              </a:endParaRPr>
            </a:p>
            <a:p>
              <a:pPr defTabSz="914355" eaLnBrk="1" hangingPunct="1">
                <a:lnSpc>
                  <a:spcPts val="600"/>
                </a:lnSpc>
                <a:spcBef>
                  <a:spcPct val="50000"/>
                </a:spcBef>
              </a:pPr>
              <a:r>
                <a:rPr lang="ja-JP" altLang="en-US" sz="700" b="1" dirty="0">
                  <a:latin typeface="メイリオ" pitchFamily="50" charset="-128"/>
                  <a:ea typeface="メイリオ" pitchFamily="50" charset="-128"/>
                  <a:cs typeface="メイリオ" pitchFamily="50" charset="-128"/>
                </a:rPr>
                <a:t>（</a:t>
              </a:r>
              <a:r>
                <a:rPr lang="en-US" altLang="ja-JP" sz="700" b="1" dirty="0">
                  <a:latin typeface="メイリオ" pitchFamily="50" charset="-128"/>
                  <a:ea typeface="メイリオ" pitchFamily="50" charset="-128"/>
                  <a:cs typeface="メイリオ" pitchFamily="50" charset="-128"/>
                </a:rPr>
                <a:t>HR</a:t>
              </a:r>
              <a:r>
                <a:rPr lang="ja-JP" altLang="en-US" sz="700" b="1" dirty="0">
                  <a:latin typeface="メイリオ" pitchFamily="50" charset="-128"/>
                  <a:ea typeface="メイリオ" pitchFamily="50" charset="-128"/>
                  <a:cs typeface="メイリオ" pitchFamily="50" charset="-128"/>
                </a:rPr>
                <a:t>・</a:t>
              </a:r>
              <a:r>
                <a:rPr lang="en-US" altLang="ja-JP" sz="700" b="1" dirty="0">
                  <a:latin typeface="メイリオ" pitchFamily="50" charset="-128"/>
                  <a:ea typeface="メイリオ" pitchFamily="50" charset="-128"/>
                  <a:cs typeface="メイリオ" pitchFamily="50" charset="-128"/>
                </a:rPr>
                <a:t>PR</a:t>
              </a:r>
              <a:r>
                <a:rPr lang="ja-JP" altLang="en-US" sz="700" b="1" dirty="0">
                  <a:latin typeface="メイリオ" pitchFamily="50" charset="-128"/>
                  <a:ea typeface="メイリオ" pitchFamily="50" charset="-128"/>
                  <a:cs typeface="メイリオ" pitchFamily="50" charset="-128"/>
                </a:rPr>
                <a:t>・</a:t>
              </a:r>
              <a:r>
                <a:rPr lang="en-US" altLang="ja-JP" sz="700" b="1" dirty="0" err="1">
                  <a:latin typeface="メイリオ" panose="020B0604030504040204" pitchFamily="50" charset="-128"/>
                  <a:ea typeface="メイリオ" panose="020B0604030504040204" pitchFamily="50" charset="-128"/>
                </a:rPr>
                <a:t>fieldHR</a:t>
              </a:r>
              <a:r>
                <a:rPr lang="ja-JP" altLang="en-US" sz="700" b="1" dirty="0">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grpSp>
      <p:sp>
        <p:nvSpPr>
          <p:cNvPr id="195" name="Text Box 28"/>
          <p:cNvSpPr txBox="1">
            <a:spLocks noChangeArrowheads="1"/>
          </p:cNvSpPr>
          <p:nvPr/>
        </p:nvSpPr>
        <p:spPr bwMode="invGray">
          <a:xfrm>
            <a:off x="3023828" y="2686970"/>
            <a:ext cx="1599966"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新人事給与</a:t>
            </a:r>
            <a:r>
              <a:rPr lang="en-US" altLang="ja-JP" sz="700" dirty="0">
                <a:solidFill>
                  <a:prstClr val="white"/>
                </a:solidFill>
                <a:latin typeface="メイリオ" pitchFamily="50" charset="-128"/>
                <a:ea typeface="メイリオ" pitchFamily="50" charset="-128"/>
                <a:cs typeface="メイリオ" pitchFamily="50" charset="-128"/>
              </a:rPr>
              <a:t>(WPF) </a:t>
            </a:r>
          </a:p>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Phase.1</a:t>
            </a:r>
          </a:p>
        </p:txBody>
      </p:sp>
      <p:sp>
        <p:nvSpPr>
          <p:cNvPr id="164" name="テキスト ボックス 163"/>
          <p:cNvSpPr txBox="1"/>
          <p:nvPr/>
        </p:nvSpPr>
        <p:spPr bwMode="invGray">
          <a:xfrm>
            <a:off x="2961018" y="1532069"/>
            <a:ext cx="811623" cy="21161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2019/10</a:t>
            </a:r>
          </a:p>
        </p:txBody>
      </p:sp>
      <p:sp>
        <p:nvSpPr>
          <p:cNvPr id="136" name="Text Box 7"/>
          <p:cNvSpPr txBox="1">
            <a:spLocks noChangeArrowheads="1"/>
          </p:cNvSpPr>
          <p:nvPr/>
        </p:nvSpPr>
        <p:spPr bwMode="black">
          <a:xfrm>
            <a:off x="6012160" y="782587"/>
            <a:ext cx="10739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55" eaLnBrk="1" hangingPunct="1">
              <a:spcBef>
                <a:spcPct val="50000"/>
              </a:spcBef>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FY2021</a:t>
            </a:r>
          </a:p>
        </p:txBody>
      </p:sp>
      <p:sp>
        <p:nvSpPr>
          <p:cNvPr id="25" name="AutoShape 10"/>
          <p:cNvSpPr>
            <a:spLocks noChangeArrowheads="1"/>
          </p:cNvSpPr>
          <p:nvPr/>
        </p:nvSpPr>
        <p:spPr bwMode="invGray">
          <a:xfrm>
            <a:off x="2012743" y="3078186"/>
            <a:ext cx="6984000" cy="331200"/>
          </a:xfrm>
          <a:prstGeom prst="homePlate">
            <a:avLst>
              <a:gd name="adj" fmla="val 24315"/>
            </a:avLst>
          </a:prstGeom>
          <a:solidFill>
            <a:srgbClr val="C00000"/>
          </a:solidFill>
          <a:ln>
            <a:solidFill>
              <a:schemeClr val="accent6">
                <a:lumMod val="75000"/>
              </a:schemeClr>
            </a:solidFill>
            <a:headEnd/>
            <a:tailEnd/>
          </a:ln>
        </p:spPr>
        <p:style>
          <a:lnRef idx="2">
            <a:schemeClr val="accent4"/>
          </a:lnRef>
          <a:fillRef idx="1">
            <a:schemeClr val="lt1"/>
          </a:fillRef>
          <a:effectRef idx="0">
            <a:schemeClr val="accent4"/>
          </a:effectRef>
          <a:fontRef idx="minor">
            <a:schemeClr val="dk1"/>
          </a:fontRef>
        </p:style>
        <p:txBody>
          <a:bodyPr wrap="none" lIns="91436" tIns="45718" rIns="91436" bIns="45718" anchor="ctr"/>
          <a:lstStyle/>
          <a:p>
            <a:pPr defTabSz="914355"/>
            <a:r>
              <a:rPr lang="ja-JP" altLang="en-US" sz="1200">
                <a:solidFill>
                  <a:prstClr val="black"/>
                </a:solidFill>
                <a:latin typeface="メイリオ"/>
                <a:ea typeface="メイリオ"/>
                <a:cs typeface="メイリオ" panose="020B0604030504040204" pitchFamily="50" charset="-128"/>
              </a:rPr>
              <a:t>　　　　　　</a:t>
            </a:r>
          </a:p>
        </p:txBody>
      </p:sp>
      <p:sp>
        <p:nvSpPr>
          <p:cNvPr id="35" name="Text Box 28"/>
          <p:cNvSpPr txBox="1">
            <a:spLocks noChangeArrowheads="1"/>
          </p:cNvSpPr>
          <p:nvPr/>
        </p:nvSpPr>
        <p:spPr bwMode="black">
          <a:xfrm>
            <a:off x="521434" y="3160466"/>
            <a:ext cx="1902853"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600"/>
              </a:lnSpc>
              <a:spcBef>
                <a:spcPct val="50000"/>
              </a:spcBef>
            </a:pPr>
            <a:r>
              <a:rPr lang="ja-JP" altLang="en-US" sz="1100" b="1">
                <a:latin typeface="メイリオ" pitchFamily="50" charset="-128"/>
                <a:ea typeface="メイリオ" pitchFamily="50" charset="-128"/>
                <a:cs typeface="メイリオ" pitchFamily="50" charset="-128"/>
              </a:rPr>
              <a:t>グループ経営管理</a:t>
            </a:r>
            <a:endParaRPr lang="en-US" altLang="ja-JP" sz="1100" b="1">
              <a:latin typeface="メイリオ" pitchFamily="50" charset="-128"/>
              <a:ea typeface="メイリオ" pitchFamily="50" charset="-128"/>
              <a:cs typeface="メイリオ" pitchFamily="50" charset="-128"/>
            </a:endParaRPr>
          </a:p>
          <a:p>
            <a:pPr defTabSz="914355" eaLnBrk="1" hangingPunct="1">
              <a:lnSpc>
                <a:spcPts val="600"/>
              </a:lnSpc>
              <a:spcBef>
                <a:spcPct val="50000"/>
              </a:spcBef>
            </a:pPr>
            <a:r>
              <a:rPr lang="ja-JP" altLang="en-US" sz="700" b="1">
                <a:latin typeface="メイリオ"/>
                <a:ea typeface="メイリオ"/>
                <a:cs typeface="メイリオ" pitchFamily="50" charset="-128"/>
              </a:rPr>
              <a:t>（</a:t>
            </a:r>
            <a:r>
              <a:rPr lang="en-US" altLang="ja-JP" sz="700" b="1" dirty="0">
                <a:latin typeface="メイリオ"/>
                <a:ea typeface="メイリオ"/>
                <a:cs typeface="メイリオ" pitchFamily="50" charset="-128"/>
              </a:rPr>
              <a:t>GM</a:t>
            </a:r>
            <a:r>
              <a:rPr lang="ja-JP" altLang="en-US" sz="700" b="1">
                <a:latin typeface="メイリオ"/>
                <a:ea typeface="メイリオ"/>
                <a:cs typeface="メイリオ" pitchFamily="50" charset="-128"/>
              </a:rPr>
              <a:t>）</a:t>
            </a:r>
            <a:endParaRPr lang="en-US" altLang="ja-JP" sz="700" b="1">
              <a:latin typeface="メイリオ"/>
              <a:ea typeface="メイリオ"/>
              <a:cs typeface="メイリオ" pitchFamily="50" charset="-128"/>
            </a:endParaRPr>
          </a:p>
        </p:txBody>
      </p:sp>
      <p:grpSp>
        <p:nvGrpSpPr>
          <p:cNvPr id="6" name="グループ化 5"/>
          <p:cNvGrpSpPr/>
          <p:nvPr/>
        </p:nvGrpSpPr>
        <p:grpSpPr>
          <a:xfrm>
            <a:off x="107504" y="3064502"/>
            <a:ext cx="383803" cy="360595"/>
            <a:chOff x="116774" y="3674331"/>
            <a:chExt cx="474092" cy="416323"/>
          </a:xfrm>
        </p:grpSpPr>
        <p:sp>
          <p:nvSpPr>
            <p:cNvPr id="22" name="Freeform 164"/>
            <p:cNvSpPr>
              <a:spLocks/>
            </p:cNvSpPr>
            <p:nvPr/>
          </p:nvSpPr>
          <p:spPr bwMode="auto">
            <a:xfrm>
              <a:off x="377525" y="3674331"/>
              <a:ext cx="213341" cy="187345"/>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solidFill>
              <a:srgbClr val="C00000"/>
            </a:solidFill>
            <a:ln w="9525">
              <a:noFill/>
              <a:round/>
              <a:headEnd/>
              <a:tailEnd/>
            </a:ln>
          </p:spPr>
          <p:txBody>
            <a:bodyPr vert="horz" wrap="square" lIns="91436" tIns="45718" rIns="91436" bIns="45718" numCol="1" anchor="t" anchorCtr="0" compatLnSpc="1">
              <a:prstTxWarp prst="textNoShape">
                <a:avLst/>
              </a:prstTxWarp>
            </a:bodyPr>
            <a:lstStyle/>
            <a:p>
              <a:pPr defTabSz="914355">
                <a:defRPr/>
              </a:pPr>
              <a:endParaRPr kumimoji="0" lang="ja-JP" altLang="en-US" sz="1600" kern="0">
                <a:solidFill>
                  <a:sysClr val="windowText" lastClr="000000"/>
                </a:solidFill>
                <a:latin typeface="メイリオ"/>
                <a:ea typeface="メイリオ"/>
              </a:endParaRPr>
            </a:p>
          </p:txBody>
        </p:sp>
        <p:sp>
          <p:nvSpPr>
            <p:cNvPr id="23" name="Freeform 165"/>
            <p:cNvSpPr>
              <a:spLocks/>
            </p:cNvSpPr>
            <p:nvPr/>
          </p:nvSpPr>
          <p:spPr bwMode="auto">
            <a:xfrm>
              <a:off x="116774" y="3674331"/>
              <a:ext cx="213341" cy="339997"/>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solidFill>
              <a:srgbClr val="C00000"/>
            </a:solidFill>
            <a:ln w="9525">
              <a:noFill/>
              <a:round/>
              <a:headEnd/>
              <a:tailEnd/>
            </a:ln>
          </p:spPr>
          <p:txBody>
            <a:bodyPr vert="horz" wrap="square" lIns="91436" tIns="45718" rIns="91436" bIns="45718" numCol="1" anchor="t" anchorCtr="0" compatLnSpc="1">
              <a:prstTxWarp prst="textNoShape">
                <a:avLst/>
              </a:prstTxWarp>
            </a:bodyPr>
            <a:lstStyle/>
            <a:p>
              <a:pPr defTabSz="914355">
                <a:defRPr/>
              </a:pPr>
              <a:endParaRPr kumimoji="0" lang="ja-JP" altLang="en-US" sz="1600" kern="0">
                <a:solidFill>
                  <a:sysClr val="windowText" lastClr="000000"/>
                </a:solidFill>
                <a:latin typeface="メイリオ"/>
                <a:ea typeface="メイリオ"/>
              </a:endParaRPr>
            </a:p>
          </p:txBody>
        </p:sp>
        <p:sp>
          <p:nvSpPr>
            <p:cNvPr id="24" name="Freeform 166"/>
            <p:cNvSpPr>
              <a:spLocks/>
            </p:cNvSpPr>
            <p:nvPr/>
          </p:nvSpPr>
          <p:spPr bwMode="auto">
            <a:xfrm>
              <a:off x="203691" y="3903309"/>
              <a:ext cx="387175" cy="187345"/>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solidFill>
              <a:srgbClr val="C00000"/>
            </a:solidFill>
            <a:ln w="9525">
              <a:noFill/>
              <a:round/>
              <a:headEnd/>
              <a:tailEnd/>
            </a:ln>
          </p:spPr>
          <p:txBody>
            <a:bodyPr vert="horz" wrap="square" lIns="91436" tIns="45718" rIns="91436" bIns="45718" numCol="1" anchor="t" anchorCtr="0" compatLnSpc="1">
              <a:prstTxWarp prst="textNoShape">
                <a:avLst/>
              </a:prstTxWarp>
            </a:bodyPr>
            <a:lstStyle/>
            <a:p>
              <a:pPr defTabSz="914355">
                <a:defRPr/>
              </a:pPr>
              <a:endParaRPr kumimoji="0" lang="ja-JP" altLang="en-US" sz="1600" kern="0">
                <a:solidFill>
                  <a:sysClr val="windowText" lastClr="000000"/>
                </a:solidFill>
                <a:latin typeface="メイリオ"/>
                <a:ea typeface="メイリオ"/>
              </a:endParaRPr>
            </a:p>
          </p:txBody>
        </p:sp>
      </p:grpSp>
      <p:sp>
        <p:nvSpPr>
          <p:cNvPr id="45" name="AutoShape 10"/>
          <p:cNvSpPr>
            <a:spLocks noChangeArrowheads="1"/>
          </p:cNvSpPr>
          <p:nvPr/>
        </p:nvSpPr>
        <p:spPr bwMode="invGray">
          <a:xfrm>
            <a:off x="2006448" y="3562127"/>
            <a:ext cx="6984000" cy="331200"/>
          </a:xfrm>
          <a:prstGeom prst="homePlate">
            <a:avLst>
              <a:gd name="adj" fmla="val 24315"/>
            </a:avLst>
          </a:prstGeom>
          <a:solidFill>
            <a:srgbClr val="006005"/>
          </a:solidFill>
          <a:ln>
            <a:solidFill>
              <a:schemeClr val="accent5">
                <a:lumMod val="50000"/>
              </a:schemeClr>
            </a:solidFill>
            <a:headEnd/>
            <a:tailEnd/>
          </a:ln>
        </p:spPr>
        <p:style>
          <a:lnRef idx="2">
            <a:schemeClr val="accent2"/>
          </a:lnRef>
          <a:fillRef idx="1">
            <a:schemeClr val="lt1"/>
          </a:fillRef>
          <a:effectRef idx="0">
            <a:schemeClr val="accent2"/>
          </a:effectRef>
          <a:fontRef idx="minor">
            <a:schemeClr val="dk1"/>
          </a:fontRef>
        </p:style>
        <p:txBody>
          <a:bodyPr wrap="none" lIns="91436" tIns="45718" rIns="91436" bIns="45718" anchor="ctr"/>
          <a:lstStyle/>
          <a:p>
            <a:pPr defTabSz="914355"/>
            <a:r>
              <a:rPr lang="ja-JP" altLang="en-US" sz="1200">
                <a:solidFill>
                  <a:prstClr val="black"/>
                </a:solidFill>
                <a:latin typeface="メイリオ"/>
                <a:ea typeface="メイリオ"/>
                <a:cs typeface="メイリオ" panose="020B0604030504040204" pitchFamily="50" charset="-128"/>
              </a:rPr>
              <a:t>　　　　　　</a:t>
            </a:r>
          </a:p>
        </p:txBody>
      </p:sp>
      <p:sp>
        <p:nvSpPr>
          <p:cNvPr id="52" name="Text Box 28"/>
          <p:cNvSpPr txBox="1">
            <a:spLocks noChangeArrowheads="1"/>
          </p:cNvSpPr>
          <p:nvPr/>
        </p:nvSpPr>
        <p:spPr bwMode="black">
          <a:xfrm>
            <a:off x="503550" y="3666151"/>
            <a:ext cx="1902853"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600"/>
              </a:lnSpc>
              <a:spcBef>
                <a:spcPct val="50000"/>
              </a:spcBef>
            </a:pPr>
            <a:r>
              <a:rPr lang="ja-JP" altLang="en-US" sz="1100" b="1" dirty="0">
                <a:latin typeface="メイリオ" pitchFamily="50" charset="-128"/>
                <a:ea typeface="メイリオ" pitchFamily="50" charset="-128"/>
                <a:cs typeface="メイリオ" pitchFamily="50" charset="-128"/>
              </a:rPr>
              <a:t>システム連携ツール</a:t>
            </a:r>
            <a:endParaRPr lang="en-US" altLang="ja-JP" sz="1100" b="1" dirty="0">
              <a:latin typeface="メイリオ" pitchFamily="50" charset="-128"/>
              <a:ea typeface="メイリオ" pitchFamily="50" charset="-128"/>
              <a:cs typeface="メイリオ" pitchFamily="50" charset="-128"/>
            </a:endParaRPr>
          </a:p>
          <a:p>
            <a:pPr defTabSz="914355" eaLnBrk="1" hangingPunct="1">
              <a:lnSpc>
                <a:spcPts val="600"/>
              </a:lnSpc>
              <a:spcBef>
                <a:spcPct val="50000"/>
              </a:spcBef>
            </a:pPr>
            <a:r>
              <a:rPr lang="ja-JP" altLang="en-US" sz="700" b="1" dirty="0">
                <a:latin typeface="メイリオ" pitchFamily="50" charset="-128"/>
                <a:ea typeface="メイリオ" pitchFamily="50" charset="-128"/>
                <a:cs typeface="メイリオ" pitchFamily="50" charset="-128"/>
              </a:rPr>
              <a:t>（</a:t>
            </a:r>
            <a:r>
              <a:rPr lang="en-US" altLang="ja-JP" sz="700" b="1" dirty="0">
                <a:latin typeface="メイリオ" pitchFamily="50" charset="-128"/>
                <a:ea typeface="メイリオ" pitchFamily="50" charset="-128"/>
                <a:cs typeface="メイリオ" pitchFamily="50" charset="-128"/>
              </a:rPr>
              <a:t>Connect</a:t>
            </a:r>
            <a:r>
              <a:rPr lang="ja-JP" altLang="en-US" sz="700" b="1" dirty="0">
                <a:latin typeface="メイリオ" pitchFamily="50" charset="-128"/>
                <a:ea typeface="メイリオ" pitchFamily="50" charset="-128"/>
                <a:cs typeface="メイリオ" pitchFamily="50" charset="-128"/>
              </a:rPr>
              <a:t>・</a:t>
            </a:r>
            <a:r>
              <a:rPr lang="en-US" altLang="ja-JP" sz="700" b="1" dirty="0" err="1">
                <a:latin typeface="メイリオ" pitchFamily="50" charset="-128"/>
                <a:ea typeface="メイリオ" pitchFamily="50" charset="-128"/>
                <a:cs typeface="メイリオ" pitchFamily="50" charset="-128"/>
              </a:rPr>
              <a:t>SuperIF</a:t>
            </a:r>
            <a:r>
              <a:rPr lang="ja-JP" altLang="en-US" sz="700" b="1" dirty="0">
                <a:latin typeface="メイリオ" pitchFamily="50" charset="-128"/>
                <a:ea typeface="メイリオ" pitchFamily="50" charset="-128"/>
                <a:cs typeface="メイリオ" pitchFamily="50" charset="-128"/>
              </a:rPr>
              <a:t>）</a:t>
            </a:r>
            <a:endParaRPr lang="en-US" altLang="ja-JP" sz="700" b="1" dirty="0">
              <a:latin typeface="メイリオ" pitchFamily="50" charset="-128"/>
              <a:ea typeface="メイリオ" pitchFamily="50" charset="-128"/>
              <a:cs typeface="メイリオ" pitchFamily="50" charset="-128"/>
            </a:endParaRPr>
          </a:p>
        </p:txBody>
      </p:sp>
      <p:sp>
        <p:nvSpPr>
          <p:cNvPr id="42" name="Freeform 536"/>
          <p:cNvSpPr>
            <a:spLocks/>
          </p:cNvSpPr>
          <p:nvPr/>
        </p:nvSpPr>
        <p:spPr bwMode="auto">
          <a:xfrm>
            <a:off x="143512" y="3842052"/>
            <a:ext cx="85165" cy="78273"/>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chemeClr val="accent5">
              <a:lumMod val="50000"/>
            </a:schemeClr>
          </a:solidFill>
          <a:ln w="9525">
            <a:noFill/>
            <a:round/>
            <a:headEnd/>
            <a:tailEnd/>
          </a:ln>
        </p:spPr>
        <p:txBody>
          <a:bodyPr vert="horz" wrap="square" lIns="91436" tIns="45718" rIns="91436" bIns="45718" numCol="1" anchor="t" anchorCtr="0" compatLnSpc="1">
            <a:prstTxWarp prst="textNoShape">
              <a:avLst/>
            </a:prstTxWarp>
          </a:bodyPr>
          <a:lstStyle/>
          <a:p>
            <a:pPr defTabSz="914355">
              <a:defRPr/>
            </a:pPr>
            <a:endParaRPr kumimoji="0" lang="ja-JP" altLang="en-US" sz="1600" kern="0">
              <a:solidFill>
                <a:sysClr val="windowText" lastClr="000000"/>
              </a:solidFill>
              <a:latin typeface="メイリオ"/>
              <a:ea typeface="メイリオ"/>
            </a:endParaRPr>
          </a:p>
        </p:txBody>
      </p:sp>
      <p:sp>
        <p:nvSpPr>
          <p:cNvPr id="43" name="Freeform 537"/>
          <p:cNvSpPr>
            <a:spLocks/>
          </p:cNvSpPr>
          <p:nvPr/>
        </p:nvSpPr>
        <p:spPr bwMode="auto">
          <a:xfrm>
            <a:off x="143508" y="3528961"/>
            <a:ext cx="425826" cy="391364"/>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chemeClr val="accent5">
              <a:lumMod val="50000"/>
            </a:schemeClr>
          </a:solidFill>
          <a:ln w="9525">
            <a:noFill/>
            <a:round/>
            <a:headEnd/>
            <a:tailEnd/>
          </a:ln>
        </p:spPr>
        <p:txBody>
          <a:bodyPr vert="horz" wrap="square" lIns="91436" tIns="45718" rIns="91436" bIns="45718" numCol="1" anchor="t" anchorCtr="0" compatLnSpc="1">
            <a:prstTxWarp prst="textNoShape">
              <a:avLst/>
            </a:prstTxWarp>
          </a:bodyPr>
          <a:lstStyle/>
          <a:p>
            <a:pPr defTabSz="914355">
              <a:defRPr/>
            </a:pPr>
            <a:endParaRPr kumimoji="0" lang="ja-JP" altLang="en-US" sz="1600" kern="0">
              <a:solidFill>
                <a:sysClr val="windowText" lastClr="000000"/>
              </a:solidFill>
              <a:latin typeface="メイリオ"/>
              <a:ea typeface="メイリオ"/>
            </a:endParaRPr>
          </a:p>
        </p:txBody>
      </p:sp>
      <p:sp>
        <p:nvSpPr>
          <p:cNvPr id="44" name="Freeform 538"/>
          <p:cNvSpPr>
            <a:spLocks/>
          </p:cNvSpPr>
          <p:nvPr/>
        </p:nvSpPr>
        <p:spPr bwMode="auto">
          <a:xfrm>
            <a:off x="143509" y="3685507"/>
            <a:ext cx="255496" cy="234818"/>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chemeClr val="accent5">
              <a:lumMod val="50000"/>
            </a:schemeClr>
          </a:solidFill>
          <a:ln w="9525">
            <a:noFill/>
            <a:round/>
            <a:headEnd/>
            <a:tailEnd/>
          </a:ln>
        </p:spPr>
        <p:txBody>
          <a:bodyPr vert="horz" wrap="square" lIns="91436" tIns="45718" rIns="91436" bIns="45718" numCol="1" anchor="t" anchorCtr="0" compatLnSpc="1">
            <a:prstTxWarp prst="textNoShape">
              <a:avLst/>
            </a:prstTxWarp>
          </a:bodyPr>
          <a:lstStyle/>
          <a:p>
            <a:pPr defTabSz="914355">
              <a:defRPr/>
            </a:pPr>
            <a:endParaRPr kumimoji="0" lang="ja-JP" altLang="en-US" sz="1600" kern="0">
              <a:solidFill>
                <a:sysClr val="windowText" lastClr="000000"/>
              </a:solidFill>
              <a:latin typeface="メイリオ"/>
              <a:ea typeface="メイリオ"/>
            </a:endParaRPr>
          </a:p>
        </p:txBody>
      </p:sp>
      <p:sp>
        <p:nvSpPr>
          <p:cNvPr id="60" name="Freeform 340"/>
          <p:cNvSpPr>
            <a:spLocks noEditPoints="1"/>
          </p:cNvSpPr>
          <p:nvPr/>
        </p:nvSpPr>
        <p:spPr bwMode="auto">
          <a:xfrm>
            <a:off x="125677" y="1132822"/>
            <a:ext cx="471224" cy="420210"/>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108CCF"/>
          </a:solidFill>
          <a:ln>
            <a:noFill/>
          </a:ln>
        </p:spPr>
        <p:txBody>
          <a:bodyPr vert="horz" wrap="square" lIns="91436" tIns="45718" rIns="91436" bIns="45718" numCol="1" anchor="t" anchorCtr="0" compatLnSpc="1">
            <a:prstTxWarp prst="textNoShape">
              <a:avLst/>
            </a:prstTxWarp>
          </a:bodyPr>
          <a:lstStyle/>
          <a:p>
            <a:pPr defTabSz="914355"/>
            <a:endParaRPr lang="ja-JP" altLang="en-US" sz="1600">
              <a:solidFill>
                <a:prstClr val="black"/>
              </a:solidFill>
              <a:latin typeface="メイリオ"/>
              <a:ea typeface="メイリオ"/>
            </a:endParaRPr>
          </a:p>
        </p:txBody>
      </p:sp>
      <p:sp>
        <p:nvSpPr>
          <p:cNvPr id="66" name="AutoShape 10"/>
          <p:cNvSpPr>
            <a:spLocks noChangeArrowheads="1"/>
          </p:cNvSpPr>
          <p:nvPr/>
        </p:nvSpPr>
        <p:spPr bwMode="ltGray">
          <a:xfrm>
            <a:off x="2051722" y="1159706"/>
            <a:ext cx="6984776" cy="331924"/>
          </a:xfrm>
          <a:prstGeom prst="homePlate">
            <a:avLst>
              <a:gd name="adj" fmla="val 21120"/>
            </a:avLst>
          </a:prstGeom>
          <a:solidFill>
            <a:srgbClr val="0070C0"/>
          </a:solidFill>
          <a:ln>
            <a:solidFill>
              <a:schemeClr val="tx2"/>
            </a:solidFill>
            <a:headEnd/>
            <a:tailEnd/>
          </a:ln>
        </p:spPr>
        <p:style>
          <a:lnRef idx="2">
            <a:schemeClr val="accent6"/>
          </a:lnRef>
          <a:fillRef idx="1">
            <a:schemeClr val="lt1"/>
          </a:fillRef>
          <a:effectRef idx="0">
            <a:schemeClr val="accent6"/>
          </a:effectRef>
          <a:fontRef idx="minor">
            <a:schemeClr val="dk1"/>
          </a:fontRef>
        </p:style>
        <p:txBody>
          <a:bodyPr wrap="none" lIns="91436" tIns="45718" rIns="91436" bIns="45718" anchor="ctr"/>
          <a:lstStyle/>
          <a:p>
            <a:pPr defTabSz="914355"/>
            <a:r>
              <a:rPr lang="ja-JP" altLang="en-US" sz="1200">
                <a:solidFill>
                  <a:prstClr val="black"/>
                </a:solidFill>
                <a:latin typeface="メイリオ"/>
                <a:ea typeface="メイリオ"/>
                <a:cs typeface="メイリオ" panose="020B0604030504040204" pitchFamily="50" charset="-128"/>
              </a:rPr>
              <a:t>　　　　　　</a:t>
            </a:r>
          </a:p>
        </p:txBody>
      </p:sp>
      <p:sp>
        <p:nvSpPr>
          <p:cNvPr id="85" name="Text Box 28"/>
          <p:cNvSpPr txBox="1">
            <a:spLocks noChangeArrowheads="1"/>
          </p:cNvSpPr>
          <p:nvPr/>
        </p:nvSpPr>
        <p:spPr bwMode="black">
          <a:xfrm>
            <a:off x="539551" y="1206168"/>
            <a:ext cx="193200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spcBef>
                <a:spcPct val="50000"/>
              </a:spcBef>
            </a:pPr>
            <a:r>
              <a:rPr lang="ja-JP" altLang="en-US" sz="1100" b="1" dirty="0">
                <a:latin typeface="メイリオ" pitchFamily="50" charset="-128"/>
                <a:ea typeface="メイリオ" pitchFamily="50" charset="-128"/>
                <a:cs typeface="メイリオ" pitchFamily="50" charset="-128"/>
              </a:rPr>
              <a:t>統合会計</a:t>
            </a:r>
            <a:r>
              <a:rPr lang="ja-JP" altLang="en-US" sz="600" b="1" dirty="0">
                <a:latin typeface="メイリオ" pitchFamily="50" charset="-128"/>
                <a:ea typeface="メイリオ" pitchFamily="50" charset="-128"/>
                <a:cs typeface="メイリオ" pitchFamily="50" charset="-128"/>
              </a:rPr>
              <a:t/>
            </a:r>
            <a:br>
              <a:rPr lang="ja-JP" altLang="en-US" sz="600" b="1" dirty="0">
                <a:latin typeface="メイリオ" pitchFamily="50" charset="-128"/>
                <a:ea typeface="メイリオ" pitchFamily="50" charset="-128"/>
                <a:cs typeface="メイリオ" pitchFamily="50" charset="-128"/>
              </a:rPr>
            </a:br>
            <a:r>
              <a:rPr lang="ja-JP" altLang="en-US" sz="700" b="1" dirty="0">
                <a:latin typeface="メイリオ" pitchFamily="50" charset="-128"/>
                <a:ea typeface="メイリオ" pitchFamily="50" charset="-128"/>
                <a:cs typeface="メイリオ" pitchFamily="50" charset="-128"/>
              </a:rPr>
              <a:t>（</a:t>
            </a:r>
            <a:r>
              <a:rPr lang="en-US" altLang="ja-JP" sz="700" b="1" dirty="0">
                <a:latin typeface="メイリオ" pitchFamily="50" charset="-128"/>
                <a:ea typeface="メイリオ" pitchFamily="50" charset="-128"/>
                <a:cs typeface="メイリオ" pitchFamily="50" charset="-128"/>
              </a:rPr>
              <a:t>GL</a:t>
            </a:r>
            <a:r>
              <a:rPr lang="ja-JP" altLang="en-US" sz="700" b="1" dirty="0">
                <a:latin typeface="メイリオ" pitchFamily="50" charset="-128"/>
                <a:ea typeface="メイリオ" pitchFamily="50" charset="-128"/>
                <a:cs typeface="メイリオ" pitchFamily="50" charset="-128"/>
              </a:rPr>
              <a:t>・</a:t>
            </a:r>
            <a:r>
              <a:rPr lang="en-US" altLang="ja-JP" sz="700" b="1" dirty="0">
                <a:latin typeface="メイリオ" pitchFamily="50" charset="-128"/>
                <a:ea typeface="メイリオ" pitchFamily="50" charset="-128"/>
                <a:cs typeface="メイリオ" pitchFamily="50" charset="-128"/>
              </a:rPr>
              <a:t>AP</a:t>
            </a:r>
            <a:r>
              <a:rPr lang="ja-JP" altLang="en-US" sz="700" b="1" dirty="0">
                <a:latin typeface="メイリオ" pitchFamily="50" charset="-128"/>
                <a:ea typeface="メイリオ" pitchFamily="50" charset="-128"/>
                <a:cs typeface="メイリオ" pitchFamily="50" charset="-128"/>
              </a:rPr>
              <a:t>・</a:t>
            </a:r>
            <a:r>
              <a:rPr lang="en-US" altLang="ja-JP" sz="700" b="1" dirty="0">
                <a:latin typeface="メイリオ" pitchFamily="50" charset="-128"/>
                <a:ea typeface="メイリオ" pitchFamily="50" charset="-128"/>
                <a:cs typeface="メイリオ" pitchFamily="50" charset="-128"/>
              </a:rPr>
              <a:t>AR</a:t>
            </a:r>
            <a:r>
              <a:rPr lang="ja-JP" altLang="en-US" sz="700" b="1" dirty="0">
                <a:latin typeface="メイリオ" pitchFamily="50" charset="-128"/>
                <a:ea typeface="メイリオ" pitchFamily="50" charset="-128"/>
                <a:cs typeface="メイリオ" pitchFamily="50" charset="-128"/>
              </a:rPr>
              <a:t>・</a:t>
            </a:r>
            <a:r>
              <a:rPr lang="en-US" altLang="ja-JP" sz="700" b="1" dirty="0">
                <a:latin typeface="メイリオ" pitchFamily="50" charset="-128"/>
                <a:ea typeface="メイリオ" pitchFamily="50" charset="-128"/>
                <a:cs typeface="メイリオ" pitchFamily="50" charset="-128"/>
              </a:rPr>
              <a:t>EX</a:t>
            </a:r>
            <a:r>
              <a:rPr lang="ja-JP" altLang="en-US" sz="700" b="1" dirty="0">
                <a:latin typeface="メイリオ" pitchFamily="50" charset="-128"/>
                <a:ea typeface="メイリオ" pitchFamily="50" charset="-128"/>
                <a:cs typeface="メイリオ" pitchFamily="50" charset="-128"/>
              </a:rPr>
              <a:t>・</a:t>
            </a:r>
            <a:r>
              <a:rPr lang="en-US" altLang="ja-JP" sz="700" b="1" dirty="0">
                <a:latin typeface="メイリオ" pitchFamily="50" charset="-128"/>
                <a:ea typeface="メイリオ" pitchFamily="50" charset="-128"/>
                <a:cs typeface="メイリオ" pitchFamily="50" charset="-128"/>
              </a:rPr>
              <a:t>EV</a:t>
            </a:r>
            <a:r>
              <a:rPr lang="ja-JP" altLang="en-US" sz="700" b="1" dirty="0">
                <a:latin typeface="メイリオ" pitchFamily="50" charset="-128"/>
                <a:ea typeface="メイリオ" pitchFamily="50" charset="-128"/>
                <a:cs typeface="メイリオ" pitchFamily="50" charset="-128"/>
              </a:rPr>
              <a:t>）</a:t>
            </a:r>
          </a:p>
        </p:txBody>
      </p:sp>
      <p:sp>
        <p:nvSpPr>
          <p:cNvPr id="91" name="Freeform 368"/>
          <p:cNvSpPr>
            <a:spLocks noEditPoints="1"/>
          </p:cNvSpPr>
          <p:nvPr/>
        </p:nvSpPr>
        <p:spPr bwMode="auto">
          <a:xfrm>
            <a:off x="155946" y="1618033"/>
            <a:ext cx="397975" cy="4080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108CCF"/>
          </a:solidFill>
          <a:ln>
            <a:noFill/>
          </a:ln>
        </p:spPr>
        <p:txBody>
          <a:bodyPr vert="horz" wrap="square" lIns="91436" tIns="45718" rIns="91436" bIns="45718" numCol="1" anchor="t" anchorCtr="0" compatLnSpc="1">
            <a:prstTxWarp prst="textNoShape">
              <a:avLst/>
            </a:prstTxWarp>
          </a:bodyPr>
          <a:lstStyle/>
          <a:p>
            <a:pPr defTabSz="914355"/>
            <a:endParaRPr lang="ja-JP" altLang="en-US" sz="1600">
              <a:solidFill>
                <a:prstClr val="black"/>
              </a:solidFill>
              <a:latin typeface="メイリオ"/>
              <a:ea typeface="メイリオ"/>
            </a:endParaRPr>
          </a:p>
        </p:txBody>
      </p:sp>
      <p:sp>
        <p:nvSpPr>
          <p:cNvPr id="97" name="AutoShape 10"/>
          <p:cNvSpPr>
            <a:spLocks noChangeArrowheads="1"/>
          </p:cNvSpPr>
          <p:nvPr/>
        </p:nvSpPr>
        <p:spPr bwMode="invGray">
          <a:xfrm>
            <a:off x="2051720" y="1653918"/>
            <a:ext cx="6984000" cy="331200"/>
          </a:xfrm>
          <a:prstGeom prst="homePlate">
            <a:avLst>
              <a:gd name="adj" fmla="val 20600"/>
            </a:avLst>
          </a:prstGeom>
          <a:solidFill>
            <a:srgbClr val="0070C0"/>
          </a:solidFill>
          <a:ln>
            <a:solidFill>
              <a:schemeClr val="tx2"/>
            </a:solidFill>
            <a:headEnd/>
            <a:tailEnd/>
          </a:ln>
        </p:spPr>
        <p:style>
          <a:lnRef idx="2">
            <a:schemeClr val="accent6"/>
          </a:lnRef>
          <a:fillRef idx="1">
            <a:schemeClr val="lt1"/>
          </a:fillRef>
          <a:effectRef idx="0">
            <a:schemeClr val="accent6"/>
          </a:effectRef>
          <a:fontRef idx="minor">
            <a:schemeClr val="dk1"/>
          </a:fontRef>
        </p:style>
        <p:txBody>
          <a:bodyPr wrap="none" lIns="91436" tIns="45718" rIns="91436" bIns="45718" anchor="ctr"/>
          <a:lstStyle/>
          <a:p>
            <a:pPr defTabSz="914355"/>
            <a:r>
              <a:rPr lang="ja-JP" altLang="en-US" sz="1200" dirty="0">
                <a:solidFill>
                  <a:prstClr val="black"/>
                </a:solidFill>
                <a:latin typeface="メイリオ"/>
                <a:ea typeface="メイリオ"/>
                <a:cs typeface="メイリオ" panose="020B0604030504040204" pitchFamily="50" charset="-128"/>
              </a:rPr>
              <a:t>　　　　　　</a:t>
            </a:r>
          </a:p>
        </p:txBody>
      </p:sp>
      <p:sp>
        <p:nvSpPr>
          <p:cNvPr id="109" name="Text Box 28"/>
          <p:cNvSpPr txBox="1">
            <a:spLocks noChangeArrowheads="1"/>
          </p:cNvSpPr>
          <p:nvPr/>
        </p:nvSpPr>
        <p:spPr bwMode="black">
          <a:xfrm>
            <a:off x="539552" y="1762877"/>
            <a:ext cx="1476165"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600"/>
              </a:lnSpc>
              <a:spcBef>
                <a:spcPct val="50000"/>
              </a:spcBef>
            </a:pPr>
            <a:r>
              <a:rPr lang="ja-JP" altLang="en-US" sz="1050" b="1">
                <a:latin typeface="メイリオ" pitchFamily="50" charset="-128"/>
                <a:ea typeface="メイリオ" pitchFamily="50" charset="-128"/>
                <a:cs typeface="メイリオ" pitchFamily="50" charset="-128"/>
              </a:rPr>
              <a:t>固定資産</a:t>
            </a:r>
            <a:r>
              <a:rPr lang="en-US" altLang="ja-JP" sz="1050" b="1">
                <a:latin typeface="メイリオ" pitchFamily="50" charset="-128"/>
                <a:ea typeface="メイリオ" pitchFamily="50" charset="-128"/>
                <a:cs typeface="メイリオ" pitchFamily="50" charset="-128"/>
              </a:rPr>
              <a:t>/</a:t>
            </a:r>
            <a:r>
              <a:rPr lang="ja-JP" altLang="en-US" sz="1050" b="1">
                <a:latin typeface="メイリオ" pitchFamily="50" charset="-128"/>
                <a:ea typeface="メイリオ" pitchFamily="50" charset="-128"/>
                <a:cs typeface="メイリオ" pitchFamily="50" charset="-128"/>
              </a:rPr>
              <a:t>リース</a:t>
            </a:r>
            <a:endParaRPr lang="en-US" altLang="ja-JP" sz="1050" b="1">
              <a:latin typeface="メイリオ" pitchFamily="50" charset="-128"/>
              <a:ea typeface="メイリオ" pitchFamily="50" charset="-128"/>
              <a:cs typeface="メイリオ" pitchFamily="50" charset="-128"/>
            </a:endParaRPr>
          </a:p>
          <a:p>
            <a:pPr defTabSz="914355" eaLnBrk="1" hangingPunct="1">
              <a:lnSpc>
                <a:spcPts val="600"/>
              </a:lnSpc>
              <a:spcBef>
                <a:spcPct val="50000"/>
              </a:spcBef>
            </a:pPr>
            <a:r>
              <a:rPr lang="ja-JP" altLang="en-US" sz="700" b="1">
                <a:latin typeface="メイリオ" pitchFamily="50" charset="-128"/>
                <a:ea typeface="メイリオ" pitchFamily="50" charset="-128"/>
                <a:cs typeface="メイリオ" pitchFamily="50" charset="-128"/>
              </a:rPr>
              <a:t>（</a:t>
            </a:r>
            <a:r>
              <a:rPr lang="en-US" altLang="ja-JP" sz="700" b="1">
                <a:latin typeface="メイリオ" pitchFamily="50" charset="-128"/>
                <a:ea typeface="メイリオ" pitchFamily="50" charset="-128"/>
                <a:cs typeface="メイリオ" pitchFamily="50" charset="-128"/>
              </a:rPr>
              <a:t>FA</a:t>
            </a:r>
            <a:r>
              <a:rPr lang="ja-JP" altLang="en-US" sz="700" b="1">
                <a:latin typeface="メイリオ" pitchFamily="50" charset="-128"/>
                <a:ea typeface="メイリオ" pitchFamily="50" charset="-128"/>
                <a:cs typeface="メイリオ" pitchFamily="50" charset="-128"/>
              </a:rPr>
              <a:t>・</a:t>
            </a:r>
            <a:r>
              <a:rPr lang="en-US" altLang="ja-JP" sz="700" b="1">
                <a:latin typeface="メイリオ" pitchFamily="50" charset="-128"/>
                <a:ea typeface="メイリオ" pitchFamily="50" charset="-128"/>
                <a:cs typeface="メイリオ" pitchFamily="50" charset="-128"/>
              </a:rPr>
              <a:t>LM</a:t>
            </a:r>
            <a:r>
              <a:rPr lang="ja-JP" altLang="en-US" sz="700" b="1">
                <a:latin typeface="メイリオ" pitchFamily="50" charset="-128"/>
                <a:ea typeface="メイリオ" pitchFamily="50" charset="-128"/>
                <a:cs typeface="メイリオ" pitchFamily="50" charset="-128"/>
              </a:rPr>
              <a:t>・</a:t>
            </a:r>
            <a:r>
              <a:rPr lang="en-US" altLang="ja-JP" sz="700" b="1">
                <a:latin typeface="メイリオ" pitchFamily="50" charset="-128"/>
                <a:ea typeface="メイリオ" pitchFamily="50" charset="-128"/>
                <a:cs typeface="メイリオ" pitchFamily="50" charset="-128"/>
              </a:rPr>
              <a:t>CP</a:t>
            </a:r>
            <a:r>
              <a:rPr lang="ja-JP" altLang="en-US" sz="700" b="1">
                <a:latin typeface="メイリオ" pitchFamily="50" charset="-128"/>
                <a:ea typeface="メイリオ" pitchFamily="50" charset="-128"/>
                <a:cs typeface="メイリオ" pitchFamily="50" charset="-128"/>
              </a:rPr>
              <a:t>）</a:t>
            </a:r>
            <a:endParaRPr lang="en-US" altLang="ja-JP" sz="700" b="1">
              <a:latin typeface="メイリオ" pitchFamily="50" charset="-128"/>
              <a:ea typeface="メイリオ" pitchFamily="50" charset="-128"/>
              <a:cs typeface="メイリオ" pitchFamily="50" charset="-128"/>
            </a:endParaRPr>
          </a:p>
        </p:txBody>
      </p:sp>
      <p:sp>
        <p:nvSpPr>
          <p:cNvPr id="118" name="Freeform 330"/>
          <p:cNvSpPr>
            <a:spLocks noEditPoints="1"/>
          </p:cNvSpPr>
          <p:nvPr/>
        </p:nvSpPr>
        <p:spPr bwMode="auto">
          <a:xfrm>
            <a:off x="179512" y="2527574"/>
            <a:ext cx="302387" cy="42679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6600"/>
          </a:solidFill>
          <a:ln>
            <a:noFill/>
          </a:ln>
        </p:spPr>
        <p:txBody>
          <a:bodyPr vert="horz" wrap="square" lIns="91436" tIns="45718" rIns="91436" bIns="45718" numCol="1" anchor="t" anchorCtr="0" compatLnSpc="1">
            <a:prstTxWarp prst="textNoShape">
              <a:avLst/>
            </a:prstTxWarp>
          </a:bodyPr>
          <a:lstStyle/>
          <a:p>
            <a:pPr defTabSz="914355"/>
            <a:endParaRPr lang="ja-JP" altLang="en-US" sz="1600">
              <a:solidFill>
                <a:prstClr val="black"/>
              </a:solidFill>
              <a:latin typeface="メイリオ"/>
              <a:ea typeface="メイリオ"/>
            </a:endParaRPr>
          </a:p>
        </p:txBody>
      </p:sp>
      <p:sp>
        <p:nvSpPr>
          <p:cNvPr id="93" name="Text Box 7"/>
          <p:cNvSpPr txBox="1">
            <a:spLocks noChangeArrowheads="1"/>
          </p:cNvSpPr>
          <p:nvPr/>
        </p:nvSpPr>
        <p:spPr bwMode="black">
          <a:xfrm>
            <a:off x="2411760" y="771553"/>
            <a:ext cx="10739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55" eaLnBrk="1" hangingPunct="1">
              <a:spcBef>
                <a:spcPct val="50000"/>
              </a:spcBef>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FY2019</a:t>
            </a:r>
          </a:p>
        </p:txBody>
      </p:sp>
      <p:sp>
        <p:nvSpPr>
          <p:cNvPr id="95" name="Text Box 7"/>
          <p:cNvSpPr txBox="1">
            <a:spLocks noChangeArrowheads="1"/>
          </p:cNvSpPr>
          <p:nvPr/>
        </p:nvSpPr>
        <p:spPr bwMode="black">
          <a:xfrm>
            <a:off x="4285278" y="771550"/>
            <a:ext cx="10739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55" eaLnBrk="1" hangingPunct="1">
              <a:spcBef>
                <a:spcPct val="50000"/>
              </a:spcBef>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FY2020</a:t>
            </a:r>
          </a:p>
        </p:txBody>
      </p:sp>
      <p:sp>
        <p:nvSpPr>
          <p:cNvPr id="151" name="AutoShape 10"/>
          <p:cNvSpPr>
            <a:spLocks noChangeArrowheads="1"/>
          </p:cNvSpPr>
          <p:nvPr/>
        </p:nvSpPr>
        <p:spPr bwMode="invGray">
          <a:xfrm>
            <a:off x="2042449" y="2104839"/>
            <a:ext cx="6984000" cy="331200"/>
          </a:xfrm>
          <a:prstGeom prst="homePlate">
            <a:avLst>
              <a:gd name="adj" fmla="val 20600"/>
            </a:avLst>
          </a:prstGeom>
          <a:solidFill>
            <a:srgbClr val="0070C0"/>
          </a:solidFill>
          <a:ln>
            <a:solidFill>
              <a:schemeClr val="tx2"/>
            </a:solidFill>
            <a:headEnd/>
            <a:tailEnd/>
          </a:ln>
        </p:spPr>
        <p:style>
          <a:lnRef idx="2">
            <a:schemeClr val="accent6"/>
          </a:lnRef>
          <a:fillRef idx="1">
            <a:schemeClr val="lt1"/>
          </a:fillRef>
          <a:effectRef idx="0">
            <a:schemeClr val="accent6"/>
          </a:effectRef>
          <a:fontRef idx="minor">
            <a:schemeClr val="dk1"/>
          </a:fontRef>
        </p:style>
        <p:txBody>
          <a:bodyPr wrap="none" lIns="91436" tIns="45718" rIns="91436" bIns="45718" anchor="ctr"/>
          <a:lstStyle/>
          <a:p>
            <a:pPr defTabSz="914355"/>
            <a:r>
              <a:rPr lang="ja-JP" altLang="en-US" sz="1200">
                <a:solidFill>
                  <a:prstClr val="black"/>
                </a:solidFill>
                <a:latin typeface="メイリオ"/>
                <a:ea typeface="メイリオ"/>
                <a:cs typeface="メイリオ" panose="020B0604030504040204" pitchFamily="50" charset="-128"/>
              </a:rPr>
              <a:t>　　　　　　</a:t>
            </a:r>
          </a:p>
        </p:txBody>
      </p:sp>
      <p:sp>
        <p:nvSpPr>
          <p:cNvPr id="160" name="Text Box 28"/>
          <p:cNvSpPr txBox="1">
            <a:spLocks noChangeArrowheads="1"/>
          </p:cNvSpPr>
          <p:nvPr/>
        </p:nvSpPr>
        <p:spPr bwMode="black">
          <a:xfrm>
            <a:off x="539554" y="2199664"/>
            <a:ext cx="2204159" cy="300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600"/>
              </a:lnSpc>
              <a:spcBef>
                <a:spcPct val="50000"/>
              </a:spcBef>
            </a:pPr>
            <a:r>
              <a:rPr lang="ja-JP" altLang="en-US" sz="1100" b="1">
                <a:latin typeface="メイリオ" pitchFamily="50" charset="-128"/>
                <a:ea typeface="メイリオ" pitchFamily="50" charset="-128"/>
                <a:cs typeface="メイリオ" pitchFamily="50" charset="-128"/>
              </a:rPr>
              <a:t>手形・電債・ﾌｧｸﾀﾘﾝｸﾞ</a:t>
            </a:r>
            <a:endParaRPr lang="en-US" altLang="ja-JP" sz="1100" b="1">
              <a:latin typeface="メイリオ" pitchFamily="50" charset="-128"/>
              <a:ea typeface="メイリオ" pitchFamily="50" charset="-128"/>
              <a:cs typeface="メイリオ" pitchFamily="50" charset="-128"/>
            </a:endParaRPr>
          </a:p>
          <a:p>
            <a:pPr defTabSz="914355" eaLnBrk="1" hangingPunct="1">
              <a:lnSpc>
                <a:spcPts val="600"/>
              </a:lnSpc>
              <a:spcBef>
                <a:spcPct val="50000"/>
              </a:spcBef>
            </a:pPr>
            <a:r>
              <a:rPr lang="ja-JP" altLang="en-US" sz="700" b="1">
                <a:latin typeface="メイリオ" pitchFamily="50" charset="-128"/>
                <a:ea typeface="メイリオ" pitchFamily="50" charset="-128"/>
                <a:cs typeface="メイリオ" pitchFamily="50" charset="-128"/>
              </a:rPr>
              <a:t>（</a:t>
            </a:r>
            <a:r>
              <a:rPr lang="en-US" altLang="ja-JP" sz="700" b="1">
                <a:latin typeface="メイリオ" pitchFamily="50" charset="-128"/>
                <a:ea typeface="メイリオ" pitchFamily="50" charset="-128"/>
                <a:cs typeface="メイリオ" pitchFamily="50" charset="-128"/>
              </a:rPr>
              <a:t>PN</a:t>
            </a:r>
            <a:r>
              <a:rPr lang="ja-JP" altLang="en-US" sz="700" b="1">
                <a:latin typeface="メイリオ" pitchFamily="50" charset="-128"/>
                <a:ea typeface="メイリオ" pitchFamily="50" charset="-128"/>
                <a:cs typeface="メイリオ" pitchFamily="50" charset="-128"/>
              </a:rPr>
              <a:t>・</a:t>
            </a:r>
            <a:r>
              <a:rPr lang="en-US" altLang="ja-JP" sz="700" b="1">
                <a:latin typeface="メイリオ" pitchFamily="50" charset="-128"/>
                <a:ea typeface="メイリオ" pitchFamily="50" charset="-128"/>
                <a:cs typeface="メイリオ" pitchFamily="50" charset="-128"/>
              </a:rPr>
              <a:t>ER</a:t>
            </a:r>
            <a:r>
              <a:rPr lang="ja-JP" altLang="en-US" sz="700" b="1">
                <a:latin typeface="メイリオ" pitchFamily="50" charset="-128"/>
                <a:ea typeface="メイリオ" pitchFamily="50" charset="-128"/>
                <a:cs typeface="メイリオ" pitchFamily="50" charset="-128"/>
              </a:rPr>
              <a:t>・</a:t>
            </a:r>
            <a:r>
              <a:rPr lang="en-US" altLang="ja-JP" sz="700" b="1">
                <a:latin typeface="メイリオ" pitchFamily="50" charset="-128"/>
                <a:ea typeface="メイリオ" pitchFamily="50" charset="-128"/>
                <a:cs typeface="メイリオ" pitchFamily="50" charset="-128"/>
              </a:rPr>
              <a:t>factoring</a:t>
            </a:r>
            <a:r>
              <a:rPr lang="ja-JP" altLang="en-US" sz="700" b="1">
                <a:latin typeface="メイリオ" pitchFamily="50" charset="-128"/>
                <a:ea typeface="メイリオ" pitchFamily="50" charset="-128"/>
                <a:cs typeface="メイリオ" pitchFamily="50" charset="-128"/>
              </a:rPr>
              <a:t>）</a:t>
            </a:r>
            <a:endParaRPr lang="en-US" altLang="ja-JP" sz="700" b="1">
              <a:latin typeface="メイリオ" pitchFamily="50" charset="-128"/>
              <a:ea typeface="メイリオ" pitchFamily="50" charset="-128"/>
              <a:cs typeface="メイリオ" pitchFamily="50" charset="-128"/>
            </a:endParaRPr>
          </a:p>
        </p:txBody>
      </p:sp>
      <p:sp>
        <p:nvSpPr>
          <p:cNvPr id="208" name="Freeform 305"/>
          <p:cNvSpPr>
            <a:spLocks noEditPoints="1"/>
          </p:cNvSpPr>
          <p:nvPr/>
        </p:nvSpPr>
        <p:spPr bwMode="auto">
          <a:xfrm>
            <a:off x="155142" y="2062942"/>
            <a:ext cx="450850" cy="395913"/>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108CCF"/>
          </a:solidFill>
          <a:ln>
            <a:noFill/>
          </a:ln>
        </p:spPr>
        <p:txBody>
          <a:bodyPr vert="horz" wrap="square" lIns="91436" tIns="45718" rIns="91436" bIns="45718" numCol="1" anchor="t" anchorCtr="0" compatLnSpc="1">
            <a:prstTxWarp prst="textNoShape">
              <a:avLst/>
            </a:prstTxWarp>
          </a:bodyPr>
          <a:lstStyle/>
          <a:p>
            <a:pPr defTabSz="914355"/>
            <a:endParaRPr lang="ja-JP" altLang="en-US" sz="1600">
              <a:solidFill>
                <a:prstClr val="black"/>
              </a:solidFill>
              <a:latin typeface="メイリオ"/>
              <a:ea typeface="メイリオ"/>
            </a:endParaRPr>
          </a:p>
        </p:txBody>
      </p:sp>
      <p:sp>
        <p:nvSpPr>
          <p:cNvPr id="133" name="二等辺三角形 87"/>
          <p:cNvSpPr>
            <a:spLocks noChangeArrowheads="1"/>
          </p:cNvSpPr>
          <p:nvPr/>
        </p:nvSpPr>
        <p:spPr bwMode="invGray">
          <a:xfrm flipV="1">
            <a:off x="3327417" y="1106275"/>
            <a:ext cx="137657" cy="104925"/>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34" name="テキスト ボックス 133"/>
          <p:cNvSpPr txBox="1"/>
          <p:nvPr/>
        </p:nvSpPr>
        <p:spPr bwMode="invGray">
          <a:xfrm>
            <a:off x="2961018" y="987574"/>
            <a:ext cx="811623" cy="338976"/>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2019/10</a:t>
            </a:r>
          </a:p>
        </p:txBody>
      </p:sp>
      <p:sp>
        <p:nvSpPr>
          <p:cNvPr id="163" name="二等辺三角形 87"/>
          <p:cNvSpPr>
            <a:spLocks noChangeArrowheads="1"/>
          </p:cNvSpPr>
          <p:nvPr/>
        </p:nvSpPr>
        <p:spPr bwMode="invGray">
          <a:xfrm flipV="1">
            <a:off x="3338306" y="1628042"/>
            <a:ext cx="126768" cy="109946"/>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45" name="二等辺三角形 87"/>
          <p:cNvSpPr>
            <a:spLocks noChangeArrowheads="1"/>
          </p:cNvSpPr>
          <p:nvPr/>
        </p:nvSpPr>
        <p:spPr bwMode="invGray">
          <a:xfrm flipV="1">
            <a:off x="3321058" y="3044954"/>
            <a:ext cx="126768" cy="102860"/>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50" name="Text Box 28"/>
          <p:cNvSpPr txBox="1">
            <a:spLocks noChangeArrowheads="1"/>
          </p:cNvSpPr>
          <p:nvPr/>
        </p:nvSpPr>
        <p:spPr bwMode="invGray">
          <a:xfrm>
            <a:off x="4672984" y="3183818"/>
            <a:ext cx="1461937"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HTML5</a:t>
            </a:r>
            <a:r>
              <a:rPr lang="ja-JP" altLang="en-US" sz="700" dirty="0">
                <a:solidFill>
                  <a:prstClr val="white"/>
                </a:solidFill>
                <a:latin typeface="メイリオ" pitchFamily="50" charset="-128"/>
                <a:ea typeface="メイリオ" pitchFamily="50" charset="-128"/>
                <a:cs typeface="メイリオ" pitchFamily="50" charset="-128"/>
              </a:rPr>
              <a:t>対応</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FLASH2020/12</a:t>
            </a:r>
            <a:r>
              <a:rPr lang="ja-JP" altLang="en-US" sz="700" dirty="0">
                <a:solidFill>
                  <a:prstClr val="white"/>
                </a:solidFill>
                <a:latin typeface="メイリオ" pitchFamily="50" charset="-128"/>
                <a:ea typeface="メイリオ" pitchFamily="50" charset="-128"/>
                <a:cs typeface="メイリオ" pitchFamily="50" charset="-128"/>
              </a:rPr>
              <a:t>末廃止</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09" name="テキスト ボックス 208"/>
          <p:cNvSpPr txBox="1"/>
          <p:nvPr/>
        </p:nvSpPr>
        <p:spPr bwMode="invGray">
          <a:xfrm>
            <a:off x="2997022" y="3437060"/>
            <a:ext cx="811623" cy="20335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anose="020B0604030504040204" pitchFamily="50" charset="-128"/>
              </a:rPr>
              <a:t>2019/10</a:t>
            </a:r>
          </a:p>
        </p:txBody>
      </p:sp>
      <p:sp>
        <p:nvSpPr>
          <p:cNvPr id="212" name="二等辺三角形 87"/>
          <p:cNvSpPr>
            <a:spLocks noChangeArrowheads="1"/>
          </p:cNvSpPr>
          <p:nvPr/>
        </p:nvSpPr>
        <p:spPr bwMode="invGray">
          <a:xfrm flipV="1">
            <a:off x="3337911" y="3539631"/>
            <a:ext cx="126768" cy="111383"/>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13" name="Text Box 28"/>
          <p:cNvSpPr txBox="1">
            <a:spLocks noChangeArrowheads="1"/>
          </p:cNvSpPr>
          <p:nvPr/>
        </p:nvSpPr>
        <p:spPr bwMode="invGray">
          <a:xfrm>
            <a:off x="3119390" y="3717359"/>
            <a:ext cx="1056565"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168" name="二等辺三角形 87"/>
          <p:cNvSpPr>
            <a:spLocks noChangeArrowheads="1"/>
          </p:cNvSpPr>
          <p:nvPr/>
        </p:nvSpPr>
        <p:spPr bwMode="invGray">
          <a:xfrm flipV="1">
            <a:off x="3321058" y="2563867"/>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69" name="テキスト ボックス 168"/>
          <p:cNvSpPr txBox="1"/>
          <p:nvPr/>
        </p:nvSpPr>
        <p:spPr bwMode="invGray">
          <a:xfrm>
            <a:off x="2941483" y="2480703"/>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2019/10</a:t>
            </a:r>
          </a:p>
        </p:txBody>
      </p:sp>
      <p:sp>
        <p:nvSpPr>
          <p:cNvPr id="166" name="二等辺三角形 87"/>
          <p:cNvSpPr>
            <a:spLocks noChangeArrowheads="1"/>
          </p:cNvSpPr>
          <p:nvPr/>
        </p:nvSpPr>
        <p:spPr bwMode="invGray">
          <a:xfrm flipV="1">
            <a:off x="3753106" y="2082651"/>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67" name="テキスト ボックス 166"/>
          <p:cNvSpPr txBox="1"/>
          <p:nvPr/>
        </p:nvSpPr>
        <p:spPr bwMode="invGray">
          <a:xfrm>
            <a:off x="3275856" y="2001783"/>
            <a:ext cx="811623" cy="213428"/>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2019/12</a:t>
            </a:r>
          </a:p>
        </p:txBody>
      </p:sp>
      <p:sp>
        <p:nvSpPr>
          <p:cNvPr id="186" name="Text Box 28"/>
          <p:cNvSpPr txBox="1">
            <a:spLocks noChangeArrowheads="1"/>
          </p:cNvSpPr>
          <p:nvPr/>
        </p:nvSpPr>
        <p:spPr bwMode="black">
          <a:xfrm>
            <a:off x="527710" y="4189633"/>
            <a:ext cx="1886912" cy="19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600"/>
              </a:lnSpc>
              <a:spcBef>
                <a:spcPct val="50000"/>
              </a:spcBef>
            </a:pPr>
            <a:r>
              <a:rPr lang="en-US" altLang="ja-JP" sz="1050" b="1" dirty="0">
                <a:latin typeface="メイリオ" pitchFamily="50" charset="-128"/>
                <a:ea typeface="メイリオ" pitchFamily="50" charset="-128"/>
                <a:cs typeface="メイリオ" pitchFamily="50" charset="-128"/>
              </a:rPr>
              <a:t>AI</a:t>
            </a:r>
            <a:r>
              <a:rPr lang="ja-JP" altLang="en-US" sz="1050" b="1" dirty="0">
                <a:latin typeface="メイリオ" pitchFamily="50" charset="-128"/>
                <a:ea typeface="メイリオ" pitchFamily="50" charset="-128"/>
                <a:cs typeface="メイリオ" pitchFamily="50" charset="-128"/>
              </a:rPr>
              <a:t>・</a:t>
            </a:r>
            <a:r>
              <a:rPr lang="en-US" altLang="ja-JP" sz="1050" b="1" dirty="0">
                <a:latin typeface="メイリオ" pitchFamily="50" charset="-128"/>
                <a:ea typeface="メイリオ" pitchFamily="50" charset="-128"/>
                <a:cs typeface="メイリオ" pitchFamily="50" charset="-128"/>
              </a:rPr>
              <a:t>RPA</a:t>
            </a:r>
          </a:p>
        </p:txBody>
      </p:sp>
      <p:sp>
        <p:nvSpPr>
          <p:cNvPr id="218" name="二等辺三角形 87"/>
          <p:cNvSpPr>
            <a:spLocks noChangeArrowheads="1"/>
          </p:cNvSpPr>
          <p:nvPr/>
        </p:nvSpPr>
        <p:spPr bwMode="invGray">
          <a:xfrm flipV="1">
            <a:off x="2066619" y="4004663"/>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19" name="テキスト ボックス 218"/>
          <p:cNvSpPr txBox="1"/>
          <p:nvPr/>
        </p:nvSpPr>
        <p:spPr bwMode="invGray">
          <a:xfrm>
            <a:off x="1763688" y="3924918"/>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2019/1</a:t>
            </a:r>
          </a:p>
        </p:txBody>
      </p:sp>
      <p:sp>
        <p:nvSpPr>
          <p:cNvPr id="220" name="Text Box 28"/>
          <p:cNvSpPr txBox="1">
            <a:spLocks noChangeArrowheads="1"/>
          </p:cNvSpPr>
          <p:nvPr/>
        </p:nvSpPr>
        <p:spPr bwMode="invGray">
          <a:xfrm>
            <a:off x="1979712" y="4154757"/>
            <a:ext cx="1056565"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会計・人給</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シナリオ追加</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188" name="Text Box 28"/>
          <p:cNvSpPr txBox="1">
            <a:spLocks noChangeArrowheads="1"/>
          </p:cNvSpPr>
          <p:nvPr/>
        </p:nvSpPr>
        <p:spPr bwMode="invGray">
          <a:xfrm>
            <a:off x="2972034" y="1728958"/>
            <a:ext cx="1599966" cy="26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600" dirty="0">
                <a:solidFill>
                  <a:prstClr val="white"/>
                </a:solidFill>
                <a:latin typeface="メイリオ" pitchFamily="50" charset="-128"/>
                <a:ea typeface="メイリオ" pitchFamily="50" charset="-128"/>
                <a:cs typeface="メイリオ" pitchFamily="50" charset="-128"/>
              </a:rPr>
              <a:t>IFRS16</a:t>
            </a:r>
            <a:r>
              <a:rPr lang="ja-JP" altLang="en-US" sz="600" dirty="0">
                <a:solidFill>
                  <a:prstClr val="white"/>
                </a:solidFill>
                <a:latin typeface="メイリオ" pitchFamily="50" charset="-128"/>
                <a:ea typeface="メイリオ" pitchFamily="50" charset="-128"/>
                <a:cs typeface="メイリオ" pitchFamily="50" charset="-128"/>
              </a:rPr>
              <a:t>リース</a:t>
            </a:r>
            <a:endParaRPr lang="en-US" altLang="ja-JP" sz="6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ja-JP" altLang="en-US" sz="600" dirty="0">
                <a:solidFill>
                  <a:prstClr val="white"/>
                </a:solidFill>
                <a:latin typeface="メイリオ" pitchFamily="50" charset="-128"/>
                <a:ea typeface="メイリオ" pitchFamily="50" charset="-128"/>
                <a:cs typeface="メイリオ" pitchFamily="50" charset="-128"/>
              </a:rPr>
              <a:t>月次パフォーマンス改善</a:t>
            </a:r>
            <a:endParaRPr lang="en-US" altLang="ja-JP" sz="600" dirty="0">
              <a:solidFill>
                <a:prstClr val="white"/>
              </a:solidFill>
              <a:latin typeface="メイリオ" pitchFamily="50" charset="-128"/>
              <a:ea typeface="メイリオ" pitchFamily="50" charset="-128"/>
              <a:cs typeface="メイリオ" pitchFamily="50" charset="-128"/>
            </a:endParaRPr>
          </a:p>
        </p:txBody>
      </p:sp>
      <p:sp>
        <p:nvSpPr>
          <p:cNvPr id="190" name="Text Box 28"/>
          <p:cNvSpPr txBox="1">
            <a:spLocks noChangeArrowheads="1"/>
          </p:cNvSpPr>
          <p:nvPr/>
        </p:nvSpPr>
        <p:spPr bwMode="invGray">
          <a:xfrm>
            <a:off x="2951820" y="1248082"/>
            <a:ext cx="1272815" cy="279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650" dirty="0">
                <a:solidFill>
                  <a:prstClr val="white"/>
                </a:solidFill>
                <a:latin typeface="メイリオ" pitchFamily="50" charset="-128"/>
                <a:ea typeface="メイリオ" pitchFamily="50" charset="-128"/>
                <a:cs typeface="メイリオ" pitchFamily="50" charset="-128"/>
              </a:rPr>
              <a:t>AR</a:t>
            </a:r>
            <a:r>
              <a:rPr lang="ja-JP" altLang="en-US" sz="650" dirty="0">
                <a:solidFill>
                  <a:prstClr val="white"/>
                </a:solidFill>
                <a:latin typeface="メイリオ" pitchFamily="50" charset="-128"/>
                <a:ea typeface="メイリオ" pitchFamily="50" charset="-128"/>
                <a:cs typeface="メイリオ" pitchFamily="50" charset="-128"/>
              </a:rPr>
              <a:t>任意消込</a:t>
            </a:r>
            <a:r>
              <a:rPr lang="en-US" altLang="ja-JP" sz="650" dirty="0">
                <a:solidFill>
                  <a:prstClr val="white"/>
                </a:solidFill>
                <a:latin typeface="メイリオ" pitchFamily="50" charset="-128"/>
                <a:ea typeface="メイリオ" pitchFamily="50" charset="-128"/>
                <a:cs typeface="メイリオ" pitchFamily="50" charset="-128"/>
              </a:rPr>
              <a:t>/</a:t>
            </a:r>
            <a:r>
              <a:rPr lang="ja-JP" altLang="en-US" sz="650" dirty="0">
                <a:solidFill>
                  <a:prstClr val="white"/>
                </a:solidFill>
                <a:latin typeface="メイリオ" pitchFamily="50" charset="-128"/>
                <a:ea typeface="メイリオ" pitchFamily="50" charset="-128"/>
                <a:cs typeface="メイリオ" pitchFamily="50" charset="-128"/>
              </a:rPr>
              <a:t>入金紐付</a:t>
            </a:r>
            <a:endParaRPr lang="en-US" altLang="ja-JP" sz="65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ja-JP" altLang="en-US" sz="650" dirty="0">
                <a:solidFill>
                  <a:prstClr val="white"/>
                </a:solidFill>
                <a:latin typeface="メイリオ" pitchFamily="50" charset="-128"/>
                <a:ea typeface="メイリオ" pitchFamily="50" charset="-128"/>
                <a:cs typeface="メイリオ" pitchFamily="50" charset="-128"/>
              </a:rPr>
              <a:t>電子申告</a:t>
            </a:r>
            <a:endParaRPr lang="en-US" altLang="ja-JP" sz="650" dirty="0">
              <a:solidFill>
                <a:prstClr val="white"/>
              </a:solidFill>
              <a:latin typeface="メイリオ" pitchFamily="50" charset="-128"/>
              <a:ea typeface="メイリオ" pitchFamily="50" charset="-128"/>
              <a:cs typeface="メイリオ" pitchFamily="50" charset="-128"/>
            </a:endParaRPr>
          </a:p>
        </p:txBody>
      </p:sp>
      <p:sp>
        <p:nvSpPr>
          <p:cNvPr id="191" name="Text Box 28"/>
          <p:cNvSpPr txBox="1">
            <a:spLocks noChangeArrowheads="1"/>
          </p:cNvSpPr>
          <p:nvPr/>
        </p:nvSpPr>
        <p:spPr bwMode="invGray">
          <a:xfrm>
            <a:off x="3530365" y="2235289"/>
            <a:ext cx="645591"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err="1">
                <a:solidFill>
                  <a:prstClr val="white"/>
                </a:solidFill>
                <a:latin typeface="メイリオ" pitchFamily="50" charset="-128"/>
                <a:ea typeface="メイリオ" pitchFamily="50" charset="-128"/>
                <a:cs typeface="メイリオ" pitchFamily="50" charset="-128"/>
              </a:rPr>
              <a:t>VerUp</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21" name="テキスト ボックス 220"/>
          <p:cNvSpPr txBox="1"/>
          <p:nvPr/>
        </p:nvSpPr>
        <p:spPr bwMode="invGray">
          <a:xfrm>
            <a:off x="2941483" y="2961283"/>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2019/10</a:t>
            </a:r>
          </a:p>
        </p:txBody>
      </p:sp>
      <p:sp>
        <p:nvSpPr>
          <p:cNvPr id="222" name="テキスト ボックス 221"/>
          <p:cNvSpPr txBox="1"/>
          <p:nvPr/>
        </p:nvSpPr>
        <p:spPr bwMode="invGray">
          <a:xfrm>
            <a:off x="3275856" y="3916563"/>
            <a:ext cx="811623" cy="20335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anose="020B0604030504040204" pitchFamily="50" charset="-128"/>
              </a:rPr>
              <a:t>2019/12</a:t>
            </a:r>
          </a:p>
        </p:txBody>
      </p:sp>
      <p:sp>
        <p:nvSpPr>
          <p:cNvPr id="223" name="二等辺三角形 87"/>
          <p:cNvSpPr>
            <a:spLocks noChangeArrowheads="1"/>
          </p:cNvSpPr>
          <p:nvPr/>
        </p:nvSpPr>
        <p:spPr bwMode="invGray">
          <a:xfrm flipV="1">
            <a:off x="3740766" y="4051788"/>
            <a:ext cx="126768" cy="111383"/>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24" name="Text Box 28"/>
          <p:cNvSpPr txBox="1">
            <a:spLocks noChangeArrowheads="1"/>
          </p:cNvSpPr>
          <p:nvPr/>
        </p:nvSpPr>
        <p:spPr bwMode="invGray">
          <a:xfrm>
            <a:off x="3167844" y="4204609"/>
            <a:ext cx="1056565"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新人事給与対応</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25" name="二等辺三角形 87"/>
          <p:cNvSpPr>
            <a:spLocks noChangeArrowheads="1"/>
          </p:cNvSpPr>
          <p:nvPr/>
        </p:nvSpPr>
        <p:spPr bwMode="invGray">
          <a:xfrm flipV="1">
            <a:off x="4946789" y="2579409"/>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32" name="Text Box 28"/>
          <p:cNvSpPr txBox="1">
            <a:spLocks noChangeArrowheads="1"/>
          </p:cNvSpPr>
          <p:nvPr/>
        </p:nvSpPr>
        <p:spPr bwMode="invGray">
          <a:xfrm>
            <a:off x="4746699" y="2693373"/>
            <a:ext cx="1090223"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新人事給与（</a:t>
            </a:r>
            <a:r>
              <a:rPr lang="en-US" altLang="ja-JP" sz="700" dirty="0">
                <a:solidFill>
                  <a:prstClr val="white"/>
                </a:solidFill>
                <a:latin typeface="メイリオ" pitchFamily="50" charset="-128"/>
                <a:ea typeface="メイリオ" pitchFamily="50" charset="-128"/>
                <a:cs typeface="メイリオ" pitchFamily="50" charset="-128"/>
              </a:rPr>
              <a:t>WPF</a:t>
            </a:r>
            <a:r>
              <a:rPr lang="ja-JP" altLang="en-US" sz="700" dirty="0">
                <a:solidFill>
                  <a:prstClr val="white"/>
                </a:solidFill>
                <a:latin typeface="メイリオ" pitchFamily="50" charset="-128"/>
                <a:ea typeface="メイリオ" pitchFamily="50" charset="-128"/>
                <a:cs typeface="メイリオ" pitchFamily="50" charset="-128"/>
              </a:rPr>
              <a:t>） </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Phase.2</a:t>
            </a:r>
            <a:r>
              <a:rPr lang="ja-JP" altLang="en-US" sz="700" dirty="0">
                <a:solidFill>
                  <a:prstClr val="white"/>
                </a:solidFill>
                <a:latin typeface="メイリオ" pitchFamily="50" charset="-128"/>
                <a:ea typeface="メイリオ" pitchFamily="50" charset="-128"/>
                <a:cs typeface="メイリオ" pitchFamily="50" charset="-128"/>
              </a:rPr>
              <a:t>・簡易</a:t>
            </a:r>
            <a:r>
              <a:rPr lang="en-US" altLang="ja-JP" sz="700" dirty="0">
                <a:solidFill>
                  <a:prstClr val="white"/>
                </a:solidFill>
                <a:latin typeface="メイリオ" pitchFamily="50" charset="-128"/>
                <a:ea typeface="メイリオ" pitchFamily="50" charset="-128"/>
                <a:cs typeface="メイリオ" pitchFamily="50" charset="-128"/>
              </a:rPr>
              <a:t>BI</a:t>
            </a:r>
          </a:p>
        </p:txBody>
      </p:sp>
      <p:sp>
        <p:nvSpPr>
          <p:cNvPr id="233" name="二等辺三角形 87"/>
          <p:cNvSpPr>
            <a:spLocks noChangeArrowheads="1"/>
          </p:cNvSpPr>
          <p:nvPr/>
        </p:nvSpPr>
        <p:spPr bwMode="invGray">
          <a:xfrm flipV="1">
            <a:off x="5313194" y="2088771"/>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34" name="テキスト ボックス 233"/>
          <p:cNvSpPr txBox="1"/>
          <p:nvPr/>
        </p:nvSpPr>
        <p:spPr bwMode="invGray">
          <a:xfrm>
            <a:off x="4946789" y="2011864"/>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2020/10</a:t>
            </a:r>
          </a:p>
        </p:txBody>
      </p:sp>
      <p:sp>
        <p:nvSpPr>
          <p:cNvPr id="235" name="Text Box 28"/>
          <p:cNvSpPr txBox="1">
            <a:spLocks noChangeArrowheads="1"/>
          </p:cNvSpPr>
          <p:nvPr/>
        </p:nvSpPr>
        <p:spPr bwMode="invGray">
          <a:xfrm>
            <a:off x="5090805" y="2235289"/>
            <a:ext cx="579182"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SVF</a:t>
            </a:r>
            <a:r>
              <a:rPr lang="ja-JP" altLang="en-US" sz="700" dirty="0">
                <a:solidFill>
                  <a:prstClr val="white"/>
                </a:solidFill>
                <a:latin typeface="メイリオ" pitchFamily="50" charset="-128"/>
                <a:ea typeface="メイリオ" pitchFamily="50" charset="-128"/>
                <a:cs typeface="メイリオ" pitchFamily="50" charset="-128"/>
              </a:rPr>
              <a:t>対応</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39" name="二等辺三角形 87"/>
          <p:cNvSpPr>
            <a:spLocks noChangeArrowheads="1"/>
          </p:cNvSpPr>
          <p:nvPr/>
        </p:nvSpPr>
        <p:spPr bwMode="invGray">
          <a:xfrm flipV="1">
            <a:off x="4934960" y="1633806"/>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42" name="Text Box 28"/>
          <p:cNvSpPr txBox="1">
            <a:spLocks noChangeArrowheads="1"/>
          </p:cNvSpPr>
          <p:nvPr/>
        </p:nvSpPr>
        <p:spPr bwMode="invGray">
          <a:xfrm>
            <a:off x="4763651" y="1783124"/>
            <a:ext cx="861750"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SVF</a:t>
            </a:r>
            <a:r>
              <a:rPr lang="ja-JP" altLang="en-US" sz="700" dirty="0">
                <a:solidFill>
                  <a:prstClr val="white"/>
                </a:solidFill>
                <a:latin typeface="メイリオ" pitchFamily="50" charset="-128"/>
                <a:ea typeface="メイリオ" pitchFamily="50" charset="-128"/>
                <a:cs typeface="メイリオ" pitchFamily="50" charset="-128"/>
              </a:rPr>
              <a:t>対応</a:t>
            </a:r>
            <a:r>
              <a:rPr lang="en-US" altLang="ja-JP" sz="700" dirty="0">
                <a:solidFill>
                  <a:prstClr val="white"/>
                </a:solidFill>
                <a:latin typeface="メイリオ" pitchFamily="50" charset="-128"/>
                <a:ea typeface="メイリオ" pitchFamily="50" charset="-128"/>
                <a:cs typeface="メイリオ" pitchFamily="50" charset="-128"/>
              </a:rPr>
              <a:t>/</a:t>
            </a:r>
            <a:r>
              <a:rPr lang="ja-JP" altLang="en-US" sz="700" dirty="0">
                <a:solidFill>
                  <a:prstClr val="white"/>
                </a:solidFill>
                <a:latin typeface="メイリオ" pitchFamily="50" charset="-128"/>
                <a:ea typeface="メイリオ" pitchFamily="50" charset="-128"/>
                <a:cs typeface="メイリオ" pitchFamily="50" charset="-128"/>
              </a:rPr>
              <a:t>簡易</a:t>
            </a:r>
            <a:r>
              <a:rPr lang="en-US" altLang="ja-JP" sz="700" dirty="0">
                <a:solidFill>
                  <a:prstClr val="white"/>
                </a:solidFill>
                <a:latin typeface="メイリオ" pitchFamily="50" charset="-128"/>
                <a:ea typeface="メイリオ" pitchFamily="50" charset="-128"/>
                <a:cs typeface="メイリオ" pitchFamily="50" charset="-128"/>
              </a:rPr>
              <a:t>BI</a:t>
            </a:r>
          </a:p>
        </p:txBody>
      </p:sp>
      <p:sp>
        <p:nvSpPr>
          <p:cNvPr id="243" name="二等辺三角形 87"/>
          <p:cNvSpPr>
            <a:spLocks noChangeArrowheads="1"/>
          </p:cNvSpPr>
          <p:nvPr/>
        </p:nvSpPr>
        <p:spPr bwMode="invGray">
          <a:xfrm flipV="1">
            <a:off x="4933617" y="1082770"/>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44" name="テキスト ボックス 243"/>
          <p:cNvSpPr txBox="1"/>
          <p:nvPr/>
        </p:nvSpPr>
        <p:spPr bwMode="invGray">
          <a:xfrm>
            <a:off x="4556704" y="983100"/>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2020/8</a:t>
            </a:r>
          </a:p>
        </p:txBody>
      </p:sp>
      <p:sp>
        <p:nvSpPr>
          <p:cNvPr id="245" name="Text Box 28"/>
          <p:cNvSpPr txBox="1">
            <a:spLocks noChangeArrowheads="1"/>
          </p:cNvSpPr>
          <p:nvPr/>
        </p:nvSpPr>
        <p:spPr bwMode="invGray">
          <a:xfrm>
            <a:off x="4550745" y="1239603"/>
            <a:ext cx="1152128"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収益認識基準</a:t>
            </a:r>
            <a:r>
              <a:rPr lang="en-US" altLang="ja-JP" sz="700" dirty="0">
                <a:solidFill>
                  <a:prstClr val="white"/>
                </a:solidFill>
                <a:latin typeface="メイリオ" pitchFamily="50" charset="-128"/>
                <a:ea typeface="メイリオ" pitchFamily="50" charset="-128"/>
                <a:cs typeface="メイリオ" pitchFamily="50" charset="-128"/>
              </a:rPr>
              <a:t>/SVF</a:t>
            </a:r>
            <a:r>
              <a:rPr lang="ja-JP" altLang="en-US" sz="700" dirty="0">
                <a:solidFill>
                  <a:prstClr val="white"/>
                </a:solidFill>
                <a:latin typeface="メイリオ" pitchFamily="50" charset="-128"/>
                <a:ea typeface="メイリオ" pitchFamily="50" charset="-128"/>
                <a:cs typeface="メイリオ" pitchFamily="50" charset="-128"/>
              </a:rPr>
              <a:t>対応</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簡易</a:t>
            </a:r>
            <a:r>
              <a:rPr lang="en-US" altLang="ja-JP" sz="700" dirty="0">
                <a:solidFill>
                  <a:prstClr val="white"/>
                </a:solidFill>
                <a:latin typeface="メイリオ" pitchFamily="50" charset="-128"/>
                <a:ea typeface="メイリオ" pitchFamily="50" charset="-128"/>
                <a:cs typeface="メイリオ" pitchFamily="50" charset="-128"/>
              </a:rPr>
              <a:t>BI</a:t>
            </a:r>
            <a:r>
              <a:rPr lang="ja-JP" altLang="en-US" sz="700" dirty="0">
                <a:solidFill>
                  <a:prstClr val="white"/>
                </a:solidFill>
                <a:latin typeface="メイリオ" pitchFamily="50" charset="-128"/>
                <a:ea typeface="メイリオ" pitchFamily="50" charset="-128"/>
                <a:cs typeface="メイリオ" pitchFamily="50" charset="-128"/>
              </a:rPr>
              <a:t>（</a:t>
            </a:r>
            <a:r>
              <a:rPr lang="en-US" altLang="ja-JP" sz="700" dirty="0" err="1">
                <a:solidFill>
                  <a:prstClr val="white"/>
                </a:solidFill>
                <a:latin typeface="メイリオ" pitchFamily="50" charset="-128"/>
                <a:ea typeface="メイリオ" pitchFamily="50" charset="-128"/>
                <a:cs typeface="メイリオ" pitchFamily="50" charset="-128"/>
              </a:rPr>
              <a:t>ReportPlus</a:t>
            </a:r>
            <a:r>
              <a:rPr lang="ja-JP" altLang="en-US" sz="700" dirty="0">
                <a:solidFill>
                  <a:prstClr val="white"/>
                </a:solidFill>
                <a:latin typeface="メイリオ" pitchFamily="50" charset="-128"/>
                <a:ea typeface="メイリオ" pitchFamily="50" charset="-128"/>
                <a:cs typeface="メイリオ" pitchFamily="50" charset="-128"/>
              </a:rPr>
              <a:t>）</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46" name="二等辺三角形 87"/>
          <p:cNvSpPr>
            <a:spLocks noChangeArrowheads="1"/>
          </p:cNvSpPr>
          <p:nvPr/>
        </p:nvSpPr>
        <p:spPr bwMode="invGray">
          <a:xfrm flipV="1">
            <a:off x="4946789" y="3074521"/>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47" name="テキスト ボックス 246"/>
          <p:cNvSpPr txBox="1"/>
          <p:nvPr/>
        </p:nvSpPr>
        <p:spPr bwMode="invGray">
          <a:xfrm>
            <a:off x="4622753" y="2967794"/>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2020/8</a:t>
            </a:r>
          </a:p>
        </p:txBody>
      </p:sp>
      <p:sp>
        <p:nvSpPr>
          <p:cNvPr id="248" name="Text Box 28"/>
          <p:cNvSpPr txBox="1">
            <a:spLocks noChangeArrowheads="1"/>
          </p:cNvSpPr>
          <p:nvPr/>
        </p:nvSpPr>
        <p:spPr bwMode="invGray">
          <a:xfrm>
            <a:off x="2614752" y="3208802"/>
            <a:ext cx="1342801"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50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マスタメンテナンス追加対応</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49" name="二等辺三角形 87"/>
          <p:cNvSpPr>
            <a:spLocks noChangeArrowheads="1"/>
          </p:cNvSpPr>
          <p:nvPr/>
        </p:nvSpPr>
        <p:spPr bwMode="invGray">
          <a:xfrm flipV="1">
            <a:off x="4979837" y="3540378"/>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50" name="テキスト ボックス 249"/>
          <p:cNvSpPr txBox="1"/>
          <p:nvPr/>
        </p:nvSpPr>
        <p:spPr bwMode="invGray">
          <a:xfrm>
            <a:off x="4622753" y="3457586"/>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2020/8</a:t>
            </a:r>
          </a:p>
        </p:txBody>
      </p:sp>
      <p:sp>
        <p:nvSpPr>
          <p:cNvPr id="251" name="Text Box 28"/>
          <p:cNvSpPr txBox="1">
            <a:spLocks noChangeArrowheads="1"/>
          </p:cNvSpPr>
          <p:nvPr/>
        </p:nvSpPr>
        <p:spPr bwMode="invGray">
          <a:xfrm>
            <a:off x="4812205" y="3690494"/>
            <a:ext cx="579182"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err="1">
                <a:solidFill>
                  <a:prstClr val="white"/>
                </a:solidFill>
                <a:latin typeface="メイリオ" pitchFamily="50" charset="-128"/>
                <a:ea typeface="メイリオ" pitchFamily="50" charset="-128"/>
                <a:cs typeface="メイリオ" pitchFamily="50" charset="-128"/>
              </a:rPr>
              <a:t>VerUp</a:t>
            </a:r>
            <a:endParaRPr lang="en-US" altLang="ja-JP" sz="700">
              <a:solidFill>
                <a:prstClr val="white"/>
              </a:solidFill>
              <a:latin typeface="メイリオ" pitchFamily="50" charset="-128"/>
              <a:ea typeface="メイリオ" pitchFamily="50" charset="-128"/>
              <a:cs typeface="メイリオ" pitchFamily="50" charset="-128"/>
            </a:endParaRPr>
          </a:p>
        </p:txBody>
      </p:sp>
      <p:sp>
        <p:nvSpPr>
          <p:cNvPr id="252" name="二等辺三角形 87"/>
          <p:cNvSpPr>
            <a:spLocks noChangeArrowheads="1"/>
          </p:cNvSpPr>
          <p:nvPr/>
        </p:nvSpPr>
        <p:spPr bwMode="invGray">
          <a:xfrm flipV="1">
            <a:off x="5003801" y="4032387"/>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53" name="テキスト ボックス 252"/>
          <p:cNvSpPr txBox="1"/>
          <p:nvPr/>
        </p:nvSpPr>
        <p:spPr bwMode="invGray">
          <a:xfrm>
            <a:off x="4646717" y="3926446"/>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2020/8</a:t>
            </a:r>
          </a:p>
          <a:p>
            <a:pPr algn="ctr" defTabSz="685664">
              <a:lnSpc>
                <a:spcPts val="700"/>
              </a:lnSpc>
            </a:pPr>
            <a:endParaRPr lang="en-US" altLang="ja-JP" sz="600" dirty="0">
              <a:latin typeface="メイリオ"/>
              <a:ea typeface="メイリオ"/>
              <a:cs typeface="メイリオ" pitchFamily="50" charset="-128"/>
            </a:endParaRPr>
          </a:p>
        </p:txBody>
      </p:sp>
      <p:sp>
        <p:nvSpPr>
          <p:cNvPr id="254" name="Text Box 28"/>
          <p:cNvSpPr txBox="1">
            <a:spLocks noChangeArrowheads="1"/>
          </p:cNvSpPr>
          <p:nvPr/>
        </p:nvSpPr>
        <p:spPr bwMode="invGray">
          <a:xfrm>
            <a:off x="4287131" y="4130432"/>
            <a:ext cx="1559758"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err="1">
                <a:solidFill>
                  <a:prstClr val="white"/>
                </a:solidFill>
                <a:latin typeface="メイリオ" pitchFamily="50" charset="-128"/>
                <a:ea typeface="メイリオ" pitchFamily="50" charset="-128"/>
                <a:cs typeface="メイリオ" pitchFamily="50" charset="-128"/>
              </a:rPr>
              <a:t>OfficeRobot</a:t>
            </a:r>
            <a:r>
              <a:rPr lang="en-US" altLang="ja-JP" sz="700" dirty="0">
                <a:solidFill>
                  <a:prstClr val="white"/>
                </a:solidFill>
                <a:latin typeface="メイリオ" pitchFamily="50" charset="-128"/>
                <a:ea typeface="メイリオ" pitchFamily="50" charset="-128"/>
                <a:cs typeface="メイリオ" pitchFamily="50" charset="-128"/>
              </a:rPr>
              <a:t>(RPA) </a:t>
            </a:r>
            <a:r>
              <a:rPr lang="ja-JP" altLang="en-US" sz="700" dirty="0">
                <a:solidFill>
                  <a:prstClr val="white"/>
                </a:solidFill>
                <a:latin typeface="メイリオ" pitchFamily="50" charset="-128"/>
                <a:ea typeface="メイリオ" pitchFamily="50" charset="-128"/>
                <a:cs typeface="メイリオ" pitchFamily="50" charset="-128"/>
              </a:rPr>
              <a:t>シナリオ追加</a:t>
            </a:r>
            <a:endParaRPr lang="en-US" altLang="ja-JP" sz="700" dirty="0">
              <a:solidFill>
                <a:prstClr val="white"/>
              </a:solidFill>
              <a:latin typeface="メイリオ" pitchFamily="50" charset="-128"/>
              <a:ea typeface="メイリオ" pitchFamily="50" charset="-128"/>
              <a:cs typeface="メイリオ" pitchFamily="50" charset="-128"/>
            </a:endParaRPr>
          </a:p>
        </p:txBody>
      </p:sp>
      <p:grpSp>
        <p:nvGrpSpPr>
          <p:cNvPr id="147" name="グループ化 146"/>
          <p:cNvGrpSpPr/>
          <p:nvPr/>
        </p:nvGrpSpPr>
        <p:grpSpPr>
          <a:xfrm>
            <a:off x="159264" y="3975906"/>
            <a:ext cx="382340" cy="504056"/>
            <a:chOff x="2771800" y="1436124"/>
            <a:chExt cx="1766565" cy="2363106"/>
          </a:xfrm>
        </p:grpSpPr>
        <p:sp>
          <p:nvSpPr>
            <p:cNvPr id="148" name="正方形/長方形 147"/>
            <p:cNvSpPr/>
            <p:nvPr/>
          </p:nvSpPr>
          <p:spPr>
            <a:xfrm>
              <a:off x="3101135" y="2193961"/>
              <a:ext cx="1110824" cy="242774"/>
            </a:xfrm>
            <a:prstGeom prst="rect">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54" name="アーチ 153"/>
            <p:cNvSpPr/>
            <p:nvPr/>
          </p:nvSpPr>
          <p:spPr>
            <a:xfrm>
              <a:off x="2771800" y="3190689"/>
              <a:ext cx="281400" cy="264916"/>
            </a:xfrm>
            <a:prstGeom prst="blockArc">
              <a:avLst>
                <a:gd name="adj1" fmla="val 3503547"/>
                <a:gd name="adj2" fmla="val 0"/>
                <a:gd name="adj3" fmla="val 25000"/>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black"/>
                </a:solidFill>
                <a:latin typeface="メイリオ"/>
                <a:ea typeface="メイリオ"/>
              </a:endParaRPr>
            </a:p>
          </p:txBody>
        </p:sp>
        <p:sp>
          <p:nvSpPr>
            <p:cNvPr id="156" name="アーチ 155"/>
            <p:cNvSpPr/>
            <p:nvPr/>
          </p:nvSpPr>
          <p:spPr>
            <a:xfrm>
              <a:off x="3101134" y="1671650"/>
              <a:ext cx="1110825" cy="1049415"/>
            </a:xfrm>
            <a:prstGeom prst="blockArc">
              <a:avLst>
                <a:gd name="adj1" fmla="val 10762730"/>
                <a:gd name="adj2" fmla="val 0"/>
                <a:gd name="adj3" fmla="val 49999"/>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black"/>
                </a:solidFill>
                <a:latin typeface="メイリオ"/>
                <a:ea typeface="メイリオ"/>
              </a:endParaRPr>
            </a:p>
          </p:txBody>
        </p:sp>
        <p:sp>
          <p:nvSpPr>
            <p:cNvPr id="158" name="正方形/長方形 157"/>
            <p:cNvSpPr/>
            <p:nvPr/>
          </p:nvSpPr>
          <p:spPr>
            <a:xfrm>
              <a:off x="3101135" y="2508996"/>
              <a:ext cx="1110824" cy="734380"/>
            </a:xfrm>
            <a:prstGeom prst="rect">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65" name="1 つの角を丸めた四角形 164"/>
            <p:cNvSpPr/>
            <p:nvPr/>
          </p:nvSpPr>
          <p:spPr>
            <a:xfrm>
              <a:off x="4281826" y="2516468"/>
              <a:ext cx="245169" cy="674221"/>
            </a:xfrm>
            <a:prstGeom prst="round1Rect">
              <a:avLst>
                <a:gd name="adj" fmla="val 50000"/>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70" name="1 つの角を丸めた四角形 169"/>
            <p:cNvSpPr/>
            <p:nvPr/>
          </p:nvSpPr>
          <p:spPr>
            <a:xfrm flipH="1">
              <a:off x="2786098" y="2522890"/>
              <a:ext cx="245169" cy="674221"/>
            </a:xfrm>
            <a:prstGeom prst="round1Rect">
              <a:avLst>
                <a:gd name="adj" fmla="val 50000"/>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74" name="楕円 173"/>
            <p:cNvSpPr/>
            <p:nvPr/>
          </p:nvSpPr>
          <p:spPr>
            <a:xfrm>
              <a:off x="3317633" y="1956976"/>
              <a:ext cx="162875" cy="164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75" name="フローチャート: 照合 174"/>
            <p:cNvSpPr/>
            <p:nvPr/>
          </p:nvSpPr>
          <p:spPr>
            <a:xfrm rot="16200000">
              <a:off x="3566536" y="1346114"/>
              <a:ext cx="180020" cy="360040"/>
            </a:xfrm>
            <a:prstGeom prst="flowChartCollate">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black"/>
                </a:solidFill>
                <a:latin typeface="メイリオ"/>
                <a:ea typeface="メイリオ"/>
              </a:endParaRPr>
            </a:p>
          </p:txBody>
        </p:sp>
        <p:sp>
          <p:nvSpPr>
            <p:cNvPr id="177" name="正方形/長方形 176"/>
            <p:cNvSpPr/>
            <p:nvPr/>
          </p:nvSpPr>
          <p:spPr>
            <a:xfrm>
              <a:off x="3623411" y="1508385"/>
              <a:ext cx="67171" cy="232231"/>
            </a:xfrm>
            <a:prstGeom prst="rect">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79" name="楕円 178"/>
            <p:cNvSpPr/>
            <p:nvPr/>
          </p:nvSpPr>
          <p:spPr>
            <a:xfrm>
              <a:off x="3830839" y="1956977"/>
              <a:ext cx="162875" cy="1647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96" name="片側の 2 つの角を丸めた四角形 195"/>
            <p:cNvSpPr/>
            <p:nvPr/>
          </p:nvSpPr>
          <p:spPr>
            <a:xfrm>
              <a:off x="3534691" y="2185632"/>
              <a:ext cx="243709" cy="7587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97" name="正方形/長方形 196"/>
            <p:cNvSpPr/>
            <p:nvPr/>
          </p:nvSpPr>
          <p:spPr>
            <a:xfrm>
              <a:off x="3743218" y="3308446"/>
              <a:ext cx="300735" cy="298420"/>
            </a:xfrm>
            <a:prstGeom prst="rect">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98" name="正方形/長方形 197"/>
            <p:cNvSpPr/>
            <p:nvPr/>
          </p:nvSpPr>
          <p:spPr>
            <a:xfrm>
              <a:off x="3221850" y="3308446"/>
              <a:ext cx="300735" cy="298420"/>
            </a:xfrm>
            <a:prstGeom prst="rect">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199" name="アーチ 198"/>
            <p:cNvSpPr/>
            <p:nvPr/>
          </p:nvSpPr>
          <p:spPr>
            <a:xfrm flipH="1">
              <a:off x="4256965" y="3190689"/>
              <a:ext cx="281400" cy="264916"/>
            </a:xfrm>
            <a:prstGeom prst="blockArc">
              <a:avLst>
                <a:gd name="adj1" fmla="val 3503547"/>
                <a:gd name="adj2" fmla="val 0"/>
                <a:gd name="adj3" fmla="val 25000"/>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black"/>
                </a:solidFill>
                <a:latin typeface="メイリオ"/>
                <a:ea typeface="メイリオ"/>
              </a:endParaRPr>
            </a:p>
          </p:txBody>
        </p:sp>
        <p:sp>
          <p:nvSpPr>
            <p:cNvPr id="200" name="1 つの角を丸めた四角形 199"/>
            <p:cNvSpPr/>
            <p:nvPr/>
          </p:nvSpPr>
          <p:spPr>
            <a:xfrm rot="5400000" flipH="1">
              <a:off x="3893131" y="3522023"/>
              <a:ext cx="127295" cy="427120"/>
            </a:xfrm>
            <a:prstGeom prst="round1Rect">
              <a:avLst>
                <a:gd name="adj" fmla="val 50000"/>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201" name="1 つの角を丸めた四角形 200"/>
            <p:cNvSpPr/>
            <p:nvPr/>
          </p:nvSpPr>
          <p:spPr>
            <a:xfrm rot="16200000">
              <a:off x="3259678" y="3522023"/>
              <a:ext cx="127295" cy="427120"/>
            </a:xfrm>
            <a:prstGeom prst="round1Rect">
              <a:avLst>
                <a:gd name="adj" fmla="val 50000"/>
              </a:avLst>
            </a:prstGeom>
            <a:solidFill>
              <a:srgbClr val="B311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202" name="円 201"/>
            <p:cNvSpPr/>
            <p:nvPr/>
          </p:nvSpPr>
          <p:spPr>
            <a:xfrm rot="18903865">
              <a:off x="3233657" y="2649405"/>
              <a:ext cx="252000" cy="252000"/>
            </a:xfrm>
            <a:prstGeom prst="pi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black"/>
                </a:solidFill>
                <a:latin typeface="メイリオ"/>
                <a:ea typeface="メイリオ"/>
              </a:endParaRPr>
            </a:p>
          </p:txBody>
        </p:sp>
      </p:grpSp>
      <p:sp>
        <p:nvSpPr>
          <p:cNvPr id="176" name="二等辺三角形 87"/>
          <p:cNvSpPr>
            <a:spLocks noChangeArrowheads="1"/>
          </p:cNvSpPr>
          <p:nvPr/>
        </p:nvSpPr>
        <p:spPr bwMode="invGray">
          <a:xfrm flipV="1">
            <a:off x="2498572" y="1095586"/>
            <a:ext cx="137657" cy="104925"/>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78" name="テキスト ボックス 177"/>
          <p:cNvSpPr txBox="1"/>
          <p:nvPr/>
        </p:nvSpPr>
        <p:spPr bwMode="invGray">
          <a:xfrm>
            <a:off x="2132926" y="987574"/>
            <a:ext cx="811623" cy="338976"/>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2019/4</a:t>
            </a:r>
          </a:p>
        </p:txBody>
      </p:sp>
      <p:sp>
        <p:nvSpPr>
          <p:cNvPr id="227" name="Text Box 28"/>
          <p:cNvSpPr txBox="1">
            <a:spLocks noChangeArrowheads="1"/>
          </p:cNvSpPr>
          <p:nvPr/>
        </p:nvSpPr>
        <p:spPr bwMode="invGray">
          <a:xfrm>
            <a:off x="2336800" y="1240485"/>
            <a:ext cx="627883" cy="3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no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500"/>
              </a:lnSpc>
              <a:spcBef>
                <a:spcPct val="50000"/>
              </a:spcBef>
            </a:pPr>
            <a:r>
              <a:rPr lang="ja-JP" altLang="en-US" sz="650" dirty="0">
                <a:solidFill>
                  <a:prstClr val="white"/>
                </a:solidFill>
                <a:latin typeface="メイリオ" pitchFamily="50" charset="-128"/>
                <a:ea typeface="メイリオ" pitchFamily="50" charset="-128"/>
                <a:cs typeface="メイリオ" pitchFamily="50" charset="-128"/>
              </a:rPr>
              <a:t>新元号対応</a:t>
            </a:r>
            <a:endParaRPr lang="en-US" altLang="ja-JP" sz="65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500"/>
              </a:lnSpc>
              <a:spcBef>
                <a:spcPct val="50000"/>
              </a:spcBef>
            </a:pPr>
            <a:r>
              <a:rPr lang="ja-JP" altLang="en-US" sz="650" dirty="0">
                <a:solidFill>
                  <a:prstClr val="white"/>
                </a:solidFill>
                <a:latin typeface="メイリオ" pitchFamily="50" charset="-128"/>
                <a:ea typeface="メイリオ" pitchFamily="50" charset="-128"/>
                <a:cs typeface="メイリオ" pitchFamily="50" charset="-128"/>
              </a:rPr>
              <a:t>軽減税率</a:t>
            </a:r>
            <a:endParaRPr lang="en-US" altLang="ja-JP" sz="650" dirty="0">
              <a:solidFill>
                <a:prstClr val="white"/>
              </a:solidFill>
              <a:latin typeface="メイリオ" pitchFamily="50" charset="-128"/>
              <a:ea typeface="メイリオ" pitchFamily="50" charset="-128"/>
              <a:cs typeface="メイリオ" pitchFamily="50" charset="-128"/>
            </a:endParaRPr>
          </a:p>
        </p:txBody>
      </p:sp>
      <p:sp>
        <p:nvSpPr>
          <p:cNvPr id="228" name="二等辺三角形 87"/>
          <p:cNvSpPr>
            <a:spLocks noChangeArrowheads="1"/>
          </p:cNvSpPr>
          <p:nvPr/>
        </p:nvSpPr>
        <p:spPr bwMode="invGray">
          <a:xfrm flipV="1">
            <a:off x="2494252" y="1655618"/>
            <a:ext cx="137657" cy="104925"/>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29" name="Text Box 28"/>
          <p:cNvSpPr txBox="1">
            <a:spLocks noChangeArrowheads="1"/>
          </p:cNvSpPr>
          <p:nvPr/>
        </p:nvSpPr>
        <p:spPr bwMode="invGray">
          <a:xfrm>
            <a:off x="2348950" y="1779662"/>
            <a:ext cx="576064" cy="3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no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500"/>
              </a:lnSpc>
              <a:spcBef>
                <a:spcPct val="50000"/>
              </a:spcBef>
            </a:pPr>
            <a:r>
              <a:rPr lang="ja-JP" altLang="en-US" sz="600" dirty="0">
                <a:solidFill>
                  <a:prstClr val="white"/>
                </a:solidFill>
                <a:latin typeface="メイリオ" pitchFamily="50" charset="-128"/>
                <a:ea typeface="メイリオ" pitchFamily="50" charset="-128"/>
                <a:cs typeface="メイリオ" pitchFamily="50" charset="-128"/>
              </a:rPr>
              <a:t>新元号対応</a:t>
            </a:r>
            <a:endParaRPr lang="en-US" altLang="ja-JP" sz="600" dirty="0">
              <a:solidFill>
                <a:prstClr val="white"/>
              </a:solidFill>
              <a:latin typeface="メイリオ" pitchFamily="50" charset="-128"/>
              <a:ea typeface="メイリオ" pitchFamily="50" charset="-128"/>
              <a:cs typeface="メイリオ" pitchFamily="50" charset="-128"/>
            </a:endParaRPr>
          </a:p>
        </p:txBody>
      </p:sp>
      <p:sp>
        <p:nvSpPr>
          <p:cNvPr id="230" name="テキスト ボックス 229"/>
          <p:cNvSpPr txBox="1"/>
          <p:nvPr/>
        </p:nvSpPr>
        <p:spPr bwMode="invGray">
          <a:xfrm>
            <a:off x="2152461" y="1532666"/>
            <a:ext cx="811623" cy="338976"/>
          </a:xfrm>
          <a:prstGeom prst="rect">
            <a:avLst/>
          </a:prstGeom>
        </p:spPr>
        <p:txBody>
          <a:bodyPr wrap="none" lIns="0" tIns="0" rIns="0" bIns="0" rtlCol="0" anchor="t" anchorCtr="0">
            <a:normAutofit/>
          </a:bodyPr>
          <a:lstStyle/>
          <a:p>
            <a:pPr algn="ctr" defTabSz="685664">
              <a:lnSpc>
                <a:spcPts val="700"/>
              </a:lnSpc>
            </a:pPr>
            <a:r>
              <a:rPr lang="en-US" altLang="ja-JP" sz="600">
                <a:latin typeface="メイリオ"/>
                <a:ea typeface="メイリオ"/>
                <a:cs typeface="メイリオ" pitchFamily="50" charset="-128"/>
              </a:rPr>
              <a:t>2019/4</a:t>
            </a:r>
          </a:p>
        </p:txBody>
      </p:sp>
      <p:sp>
        <p:nvSpPr>
          <p:cNvPr id="231" name="二等辺三角形 87"/>
          <p:cNvSpPr>
            <a:spLocks noChangeArrowheads="1"/>
          </p:cNvSpPr>
          <p:nvPr/>
        </p:nvSpPr>
        <p:spPr bwMode="invGray">
          <a:xfrm flipV="1">
            <a:off x="2482320" y="2595621"/>
            <a:ext cx="137657" cy="104925"/>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36" name="Text Box 28"/>
          <p:cNvSpPr txBox="1">
            <a:spLocks noChangeArrowheads="1"/>
          </p:cNvSpPr>
          <p:nvPr/>
        </p:nvSpPr>
        <p:spPr bwMode="invGray">
          <a:xfrm>
            <a:off x="2276942" y="2715766"/>
            <a:ext cx="576064" cy="3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no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500"/>
              </a:lnSpc>
              <a:spcBef>
                <a:spcPct val="50000"/>
              </a:spcBef>
            </a:pPr>
            <a:r>
              <a:rPr lang="ja-JP" altLang="en-US" sz="600">
                <a:solidFill>
                  <a:prstClr val="white"/>
                </a:solidFill>
                <a:latin typeface="メイリオ" pitchFamily="50" charset="-128"/>
                <a:ea typeface="メイリオ" pitchFamily="50" charset="-128"/>
                <a:cs typeface="メイリオ" pitchFamily="50" charset="-128"/>
              </a:rPr>
              <a:t>新元号対応</a:t>
            </a:r>
            <a:endParaRPr lang="en-US" altLang="ja-JP" sz="600">
              <a:solidFill>
                <a:prstClr val="white"/>
              </a:solidFill>
              <a:latin typeface="メイリオ" pitchFamily="50" charset="-128"/>
              <a:ea typeface="メイリオ" pitchFamily="50" charset="-128"/>
              <a:cs typeface="メイリオ" pitchFamily="50" charset="-128"/>
            </a:endParaRPr>
          </a:p>
        </p:txBody>
      </p:sp>
      <p:sp>
        <p:nvSpPr>
          <p:cNvPr id="237" name="テキスト ボックス 236"/>
          <p:cNvSpPr txBox="1"/>
          <p:nvPr/>
        </p:nvSpPr>
        <p:spPr bwMode="invGray">
          <a:xfrm>
            <a:off x="2115921" y="2472669"/>
            <a:ext cx="811623" cy="338976"/>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2019/4</a:t>
            </a:r>
          </a:p>
        </p:txBody>
      </p:sp>
      <p:sp>
        <p:nvSpPr>
          <p:cNvPr id="140" name="Text Box 7"/>
          <p:cNvSpPr txBox="1">
            <a:spLocks noChangeArrowheads="1"/>
          </p:cNvSpPr>
          <p:nvPr/>
        </p:nvSpPr>
        <p:spPr bwMode="black">
          <a:xfrm>
            <a:off x="7668344" y="771647"/>
            <a:ext cx="1073962" cy="27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defTabSz="914355" eaLnBrk="1" hangingPunct="1">
              <a:spcBef>
                <a:spcPct val="50000"/>
              </a:spcBef>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FY2022</a:t>
            </a:r>
          </a:p>
        </p:txBody>
      </p:sp>
      <p:sp>
        <p:nvSpPr>
          <p:cNvPr id="241" name="テキスト ボックス 240"/>
          <p:cNvSpPr txBox="1"/>
          <p:nvPr/>
        </p:nvSpPr>
        <p:spPr bwMode="invGray">
          <a:xfrm>
            <a:off x="4586749" y="1527634"/>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2020/8</a:t>
            </a:r>
          </a:p>
        </p:txBody>
      </p:sp>
      <p:sp>
        <p:nvSpPr>
          <p:cNvPr id="226" name="テキスト ボックス 225"/>
          <p:cNvSpPr txBox="1"/>
          <p:nvPr/>
        </p:nvSpPr>
        <p:spPr bwMode="invGray">
          <a:xfrm>
            <a:off x="4603218" y="2488995"/>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2020/8</a:t>
            </a:r>
          </a:p>
        </p:txBody>
      </p:sp>
      <p:sp>
        <p:nvSpPr>
          <p:cNvPr id="141" name="Text Box 28"/>
          <p:cNvSpPr txBox="1">
            <a:spLocks noChangeArrowheads="1"/>
          </p:cNvSpPr>
          <p:nvPr/>
        </p:nvSpPr>
        <p:spPr bwMode="invGray">
          <a:xfrm>
            <a:off x="4283968" y="4263939"/>
            <a:ext cx="1490913"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AI-OCR</a:t>
            </a:r>
            <a:r>
              <a:rPr lang="ja-JP" altLang="en-US" sz="700" dirty="0">
                <a:solidFill>
                  <a:prstClr val="white"/>
                </a:solidFill>
                <a:latin typeface="メイリオ" pitchFamily="50" charset="-128"/>
                <a:ea typeface="メイリオ" pitchFamily="50" charset="-128"/>
                <a:cs typeface="メイリオ" pitchFamily="50" charset="-128"/>
              </a:rPr>
              <a:t>（請求書）リリース</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143" name="AutoShape 10"/>
          <p:cNvSpPr>
            <a:spLocks noChangeArrowheads="1"/>
          </p:cNvSpPr>
          <p:nvPr/>
        </p:nvSpPr>
        <p:spPr bwMode="invGray">
          <a:xfrm>
            <a:off x="2000736" y="4551968"/>
            <a:ext cx="6984000" cy="331200"/>
          </a:xfrm>
          <a:prstGeom prst="homePlate">
            <a:avLst>
              <a:gd name="adj" fmla="val 18720"/>
            </a:avLst>
          </a:prstGeom>
          <a:solidFill>
            <a:srgbClr val="7030A0"/>
          </a:solidFill>
          <a:ln>
            <a:solidFill>
              <a:schemeClr val="accent4">
                <a:lumMod val="50000"/>
              </a:schemeClr>
            </a:solidFill>
            <a:headEnd/>
            <a:tailEnd/>
          </a:ln>
        </p:spPr>
        <p:style>
          <a:lnRef idx="2">
            <a:schemeClr val="accent3"/>
          </a:lnRef>
          <a:fillRef idx="1">
            <a:schemeClr val="lt1"/>
          </a:fillRef>
          <a:effectRef idx="0">
            <a:schemeClr val="accent3"/>
          </a:effectRef>
          <a:fontRef idx="minor">
            <a:schemeClr val="dk1"/>
          </a:fontRef>
        </p:style>
        <p:txBody>
          <a:bodyPr wrap="none" anchor="ctr"/>
          <a:lstStyle/>
          <a:p>
            <a:pPr defTabSz="914355"/>
            <a:r>
              <a:rPr lang="ja-JP" altLang="en-US" sz="1200">
                <a:solidFill>
                  <a:prstClr val="black"/>
                </a:solidFill>
                <a:latin typeface="メイリオ"/>
                <a:ea typeface="メイリオ"/>
                <a:cs typeface="メイリオ" panose="020B0604030504040204" pitchFamily="50" charset="-128"/>
              </a:rPr>
              <a:t>　　　　</a:t>
            </a:r>
          </a:p>
        </p:txBody>
      </p:sp>
      <p:sp>
        <p:nvSpPr>
          <p:cNvPr id="146" name="Text Box 28"/>
          <p:cNvSpPr txBox="1">
            <a:spLocks noChangeArrowheads="1"/>
          </p:cNvSpPr>
          <p:nvPr/>
        </p:nvSpPr>
        <p:spPr bwMode="black">
          <a:xfrm>
            <a:off x="511954" y="4693689"/>
            <a:ext cx="1886912" cy="19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600"/>
              </a:lnSpc>
              <a:spcBef>
                <a:spcPct val="50000"/>
              </a:spcBef>
            </a:pPr>
            <a:r>
              <a:rPr lang="en-US" altLang="ja-JP" sz="1050" b="1" dirty="0">
                <a:latin typeface="メイリオ" pitchFamily="50" charset="-128"/>
                <a:ea typeface="メイリオ" pitchFamily="50" charset="-128"/>
                <a:cs typeface="メイリオ" pitchFamily="50" charset="-128"/>
              </a:rPr>
              <a:t>API</a:t>
            </a:r>
            <a:r>
              <a:rPr lang="ja-JP" altLang="en-US" sz="1050" b="1" dirty="0">
                <a:latin typeface="メイリオ" pitchFamily="50" charset="-128"/>
                <a:ea typeface="メイリオ" pitchFamily="50" charset="-128"/>
                <a:cs typeface="メイリオ" pitchFamily="50" charset="-128"/>
              </a:rPr>
              <a:t>サービス</a:t>
            </a:r>
            <a:endParaRPr lang="en-US" altLang="ja-JP" sz="1050" b="1" dirty="0">
              <a:latin typeface="メイリオ" pitchFamily="50" charset="-128"/>
              <a:ea typeface="メイリオ" pitchFamily="50" charset="-128"/>
              <a:cs typeface="メイリオ" pitchFamily="50" charset="-128"/>
            </a:endParaRPr>
          </a:p>
        </p:txBody>
      </p:sp>
      <p:sp>
        <p:nvSpPr>
          <p:cNvPr id="194" name="二等辺三角形 87"/>
          <p:cNvSpPr>
            <a:spLocks noChangeArrowheads="1"/>
          </p:cNvSpPr>
          <p:nvPr/>
        </p:nvSpPr>
        <p:spPr bwMode="invGray">
          <a:xfrm flipV="1">
            <a:off x="4988045" y="4515966"/>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05" name="テキスト ボックス 204"/>
          <p:cNvSpPr txBox="1"/>
          <p:nvPr/>
        </p:nvSpPr>
        <p:spPr bwMode="invGray">
          <a:xfrm>
            <a:off x="4631295" y="4436583"/>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2020/8</a:t>
            </a:r>
          </a:p>
          <a:p>
            <a:pPr algn="ctr" defTabSz="685664">
              <a:lnSpc>
                <a:spcPts val="700"/>
              </a:lnSpc>
            </a:pPr>
            <a:endParaRPr lang="en-US" altLang="ja-JP" sz="600" dirty="0">
              <a:latin typeface="メイリオ"/>
              <a:ea typeface="メイリオ"/>
              <a:cs typeface="メイリオ" pitchFamily="50" charset="-128"/>
            </a:endParaRPr>
          </a:p>
        </p:txBody>
      </p:sp>
      <p:sp>
        <p:nvSpPr>
          <p:cNvPr id="238" name="Text Box 28"/>
          <p:cNvSpPr txBox="1">
            <a:spLocks noChangeArrowheads="1"/>
          </p:cNvSpPr>
          <p:nvPr/>
        </p:nvSpPr>
        <p:spPr bwMode="invGray">
          <a:xfrm>
            <a:off x="4584141" y="4635246"/>
            <a:ext cx="1118732"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schemeClr val="bg1"/>
                </a:solidFill>
                <a:latin typeface="+mj-ea"/>
                <a:ea typeface="+mj-ea"/>
              </a:rPr>
              <a:t>銀行マスタ</a:t>
            </a:r>
            <a:r>
              <a:rPr lang="en-US" altLang="ja-JP" sz="700" dirty="0">
                <a:solidFill>
                  <a:schemeClr val="bg1"/>
                </a:solidFill>
                <a:latin typeface="+mj-ea"/>
                <a:ea typeface="+mj-ea"/>
              </a:rPr>
              <a:t>API</a:t>
            </a:r>
            <a:endParaRPr lang="ja-JP" altLang="en-US" sz="700" dirty="0">
              <a:solidFill>
                <a:schemeClr val="bg1"/>
              </a:solidFill>
              <a:latin typeface="+mj-ea"/>
              <a:ea typeface="+mj-ea"/>
            </a:endParaRPr>
          </a:p>
        </p:txBody>
      </p:sp>
      <p:sp>
        <p:nvSpPr>
          <p:cNvPr id="273" name="Text Box 28"/>
          <p:cNvSpPr txBox="1">
            <a:spLocks noChangeArrowheads="1"/>
          </p:cNvSpPr>
          <p:nvPr/>
        </p:nvSpPr>
        <p:spPr bwMode="invGray">
          <a:xfrm>
            <a:off x="4572000" y="4767995"/>
            <a:ext cx="1490913"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schemeClr val="bg1"/>
                </a:solidFill>
                <a:latin typeface="メイリオ" pitchFamily="50" charset="-128"/>
                <a:ea typeface="メイリオ" pitchFamily="50" charset="-128"/>
                <a:cs typeface="メイリオ" pitchFamily="50" charset="-128"/>
              </a:rPr>
              <a:t>取引先マスタ</a:t>
            </a:r>
            <a:r>
              <a:rPr lang="en-US" altLang="ja-JP" sz="700" dirty="0">
                <a:solidFill>
                  <a:schemeClr val="bg1"/>
                </a:solidFill>
                <a:latin typeface="メイリオ" pitchFamily="50" charset="-128"/>
                <a:ea typeface="メイリオ" pitchFamily="50" charset="-128"/>
                <a:cs typeface="メイリオ" pitchFamily="50" charset="-128"/>
              </a:rPr>
              <a:t>API</a:t>
            </a:r>
          </a:p>
        </p:txBody>
      </p:sp>
      <p:sp>
        <p:nvSpPr>
          <p:cNvPr id="274" name="Freeform 344"/>
          <p:cNvSpPr>
            <a:spLocks noChangeAspect="1" noEditPoints="1"/>
          </p:cNvSpPr>
          <p:nvPr/>
        </p:nvSpPr>
        <p:spPr bwMode="auto">
          <a:xfrm>
            <a:off x="125579" y="4527741"/>
            <a:ext cx="420481" cy="376762"/>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Line 13"/>
          <p:cNvSpPr>
            <a:spLocks noChangeShapeType="1"/>
          </p:cNvSpPr>
          <p:nvPr/>
        </p:nvSpPr>
        <p:spPr bwMode="gray">
          <a:xfrm>
            <a:off x="7461752" y="919257"/>
            <a:ext cx="26572" cy="4046777"/>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lIns="91436" tIns="45718" rIns="91436" bIns="45718"/>
          <a:lstStyle/>
          <a:p>
            <a:pPr defTabSz="914355"/>
            <a:endParaRPr lang="ja-JP" altLang="en-US" sz="1200">
              <a:solidFill>
                <a:srgbClr val="44546A"/>
              </a:solidFill>
              <a:latin typeface="メイリオ"/>
              <a:ea typeface="メイリオ"/>
              <a:cs typeface="メイリオ" panose="020B0604030504040204" pitchFamily="50" charset="-128"/>
            </a:endParaRPr>
          </a:p>
        </p:txBody>
      </p:sp>
      <p:sp>
        <p:nvSpPr>
          <p:cNvPr id="92" name="Line 13"/>
          <p:cNvSpPr>
            <a:spLocks noChangeShapeType="1"/>
          </p:cNvSpPr>
          <p:nvPr/>
        </p:nvSpPr>
        <p:spPr bwMode="gray">
          <a:xfrm>
            <a:off x="5738878" y="881329"/>
            <a:ext cx="32788" cy="4054007"/>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lIns="91436" tIns="45718" rIns="91436" bIns="45718"/>
          <a:lstStyle/>
          <a:p>
            <a:pPr defTabSz="914355"/>
            <a:endParaRPr lang="ja-JP" altLang="en-US" sz="1200">
              <a:solidFill>
                <a:srgbClr val="44546A"/>
              </a:solidFill>
              <a:latin typeface="メイリオ"/>
              <a:ea typeface="メイリオ"/>
              <a:cs typeface="メイリオ" panose="020B0604030504040204" pitchFamily="50" charset="-128"/>
            </a:endParaRPr>
          </a:p>
        </p:txBody>
      </p:sp>
      <p:sp>
        <p:nvSpPr>
          <p:cNvPr id="11" name="Line 13"/>
          <p:cNvSpPr>
            <a:spLocks noChangeShapeType="1"/>
          </p:cNvSpPr>
          <p:nvPr/>
        </p:nvSpPr>
        <p:spPr bwMode="gray">
          <a:xfrm>
            <a:off x="4029076" y="884928"/>
            <a:ext cx="2864" cy="3998240"/>
          </a:xfrm>
          <a:prstGeom prst="line">
            <a:avLst/>
          </a:prstGeom>
          <a:noFill/>
          <a:ln w="25400">
            <a:solidFill>
              <a:schemeClr val="folHlink"/>
            </a:solidFill>
            <a:prstDash val="sysDot"/>
            <a:round/>
            <a:headEnd/>
            <a:tailEnd/>
          </a:ln>
          <a:extLst>
            <a:ext uri="{909E8E84-426E-40DD-AFC4-6F175D3DCCD1}">
              <a14:hiddenFill xmlns:a14="http://schemas.microsoft.com/office/drawing/2010/main">
                <a:noFill/>
              </a14:hiddenFill>
            </a:ext>
          </a:extLst>
        </p:spPr>
        <p:txBody>
          <a:bodyPr lIns="91436" tIns="45718" rIns="91436" bIns="45718"/>
          <a:lstStyle/>
          <a:p>
            <a:pPr defTabSz="914355"/>
            <a:endParaRPr lang="ja-JP" altLang="en-US" sz="1200">
              <a:solidFill>
                <a:srgbClr val="44546A"/>
              </a:solidFill>
              <a:latin typeface="メイリオ"/>
              <a:ea typeface="メイリオ"/>
              <a:cs typeface="メイリオ" panose="020B0604030504040204" pitchFamily="50" charset="-128"/>
            </a:endParaRPr>
          </a:p>
        </p:txBody>
      </p:sp>
      <p:sp>
        <p:nvSpPr>
          <p:cNvPr id="275" name="テキスト ボックス 274"/>
          <p:cNvSpPr txBox="1"/>
          <p:nvPr/>
        </p:nvSpPr>
        <p:spPr bwMode="invGray">
          <a:xfrm>
            <a:off x="6136641" y="1007308"/>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2021/6</a:t>
            </a:r>
          </a:p>
        </p:txBody>
      </p:sp>
      <p:sp>
        <p:nvSpPr>
          <p:cNvPr id="276" name="Text Box 28"/>
          <p:cNvSpPr txBox="1">
            <a:spLocks noChangeArrowheads="1"/>
          </p:cNvSpPr>
          <p:nvPr/>
        </p:nvSpPr>
        <p:spPr bwMode="invGray">
          <a:xfrm>
            <a:off x="6120172" y="1264661"/>
            <a:ext cx="1584176"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ハンコレス・メール配信</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C/F</a:t>
            </a:r>
            <a:r>
              <a:rPr lang="ja-JP" altLang="en-US" sz="700" dirty="0">
                <a:solidFill>
                  <a:prstClr val="white"/>
                </a:solidFill>
                <a:latin typeface="メイリオ" pitchFamily="50" charset="-128"/>
                <a:ea typeface="メイリオ" pitchFamily="50" charset="-128"/>
                <a:cs typeface="メイリオ" pitchFamily="50" charset="-128"/>
              </a:rPr>
              <a:t>直接法、源泉税自動計算</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77" name="二等辺三角形 87"/>
          <p:cNvSpPr>
            <a:spLocks noChangeArrowheads="1"/>
          </p:cNvSpPr>
          <p:nvPr/>
        </p:nvSpPr>
        <p:spPr bwMode="invGray">
          <a:xfrm flipV="1">
            <a:off x="6516216" y="1095586"/>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78" name="テキスト ボックス 277"/>
          <p:cNvSpPr txBox="1"/>
          <p:nvPr/>
        </p:nvSpPr>
        <p:spPr bwMode="invGray">
          <a:xfrm>
            <a:off x="6136641" y="1527634"/>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2021/6</a:t>
            </a:r>
          </a:p>
        </p:txBody>
      </p:sp>
      <p:sp>
        <p:nvSpPr>
          <p:cNvPr id="279" name="二等辺三角形 87"/>
          <p:cNvSpPr>
            <a:spLocks noChangeArrowheads="1"/>
          </p:cNvSpPr>
          <p:nvPr/>
        </p:nvSpPr>
        <p:spPr bwMode="invGray">
          <a:xfrm flipV="1">
            <a:off x="6516216" y="1635646"/>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80" name="テキスト ボックス 279"/>
          <p:cNvSpPr txBox="1"/>
          <p:nvPr/>
        </p:nvSpPr>
        <p:spPr bwMode="invGray">
          <a:xfrm>
            <a:off x="6424673" y="2011435"/>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2021/8</a:t>
            </a:r>
          </a:p>
        </p:txBody>
      </p:sp>
      <p:sp>
        <p:nvSpPr>
          <p:cNvPr id="281" name="二等辺三角形 87"/>
          <p:cNvSpPr>
            <a:spLocks noChangeArrowheads="1"/>
          </p:cNvSpPr>
          <p:nvPr/>
        </p:nvSpPr>
        <p:spPr bwMode="invGray">
          <a:xfrm flipV="1">
            <a:off x="6804248" y="2119447"/>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82" name="テキスト ボックス 281"/>
          <p:cNvSpPr txBox="1"/>
          <p:nvPr/>
        </p:nvSpPr>
        <p:spPr bwMode="invGray">
          <a:xfrm>
            <a:off x="6136641" y="2479487"/>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2021/6</a:t>
            </a:r>
          </a:p>
        </p:txBody>
      </p:sp>
      <p:sp>
        <p:nvSpPr>
          <p:cNvPr id="283" name="二等辺三角形 87"/>
          <p:cNvSpPr>
            <a:spLocks noChangeArrowheads="1"/>
          </p:cNvSpPr>
          <p:nvPr/>
        </p:nvSpPr>
        <p:spPr bwMode="invGray">
          <a:xfrm flipV="1">
            <a:off x="6516216" y="2587499"/>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84" name="テキスト ボックス 283"/>
          <p:cNvSpPr txBox="1"/>
          <p:nvPr/>
        </p:nvSpPr>
        <p:spPr bwMode="invGray">
          <a:xfrm>
            <a:off x="6136641" y="2947539"/>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2021/6</a:t>
            </a:r>
          </a:p>
        </p:txBody>
      </p:sp>
      <p:sp>
        <p:nvSpPr>
          <p:cNvPr id="285" name="二等辺三角形 87"/>
          <p:cNvSpPr>
            <a:spLocks noChangeArrowheads="1"/>
          </p:cNvSpPr>
          <p:nvPr/>
        </p:nvSpPr>
        <p:spPr bwMode="invGray">
          <a:xfrm flipV="1">
            <a:off x="6516216" y="3055551"/>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86" name="テキスト ボックス 285"/>
          <p:cNvSpPr txBox="1"/>
          <p:nvPr/>
        </p:nvSpPr>
        <p:spPr bwMode="invGray">
          <a:xfrm>
            <a:off x="6136641" y="3438441"/>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2021/6</a:t>
            </a:r>
          </a:p>
        </p:txBody>
      </p:sp>
      <p:sp>
        <p:nvSpPr>
          <p:cNvPr id="287" name="二等辺三角形 87"/>
          <p:cNvSpPr>
            <a:spLocks noChangeArrowheads="1"/>
          </p:cNvSpPr>
          <p:nvPr/>
        </p:nvSpPr>
        <p:spPr bwMode="invGray">
          <a:xfrm flipV="1">
            <a:off x="6499747" y="3523603"/>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88" name="テキスト ボックス 287"/>
          <p:cNvSpPr txBox="1"/>
          <p:nvPr/>
        </p:nvSpPr>
        <p:spPr bwMode="invGray">
          <a:xfrm>
            <a:off x="6136641" y="3939902"/>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2021/6</a:t>
            </a:r>
          </a:p>
        </p:txBody>
      </p:sp>
      <p:sp>
        <p:nvSpPr>
          <p:cNvPr id="289" name="二等辺三角形 87"/>
          <p:cNvSpPr>
            <a:spLocks noChangeArrowheads="1"/>
          </p:cNvSpPr>
          <p:nvPr/>
        </p:nvSpPr>
        <p:spPr bwMode="invGray">
          <a:xfrm flipV="1">
            <a:off x="6516216" y="4047914"/>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90" name="テキスト ボックス 289"/>
          <p:cNvSpPr txBox="1"/>
          <p:nvPr/>
        </p:nvSpPr>
        <p:spPr bwMode="invGray">
          <a:xfrm>
            <a:off x="6156176" y="4423703"/>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2021/6</a:t>
            </a:r>
          </a:p>
        </p:txBody>
      </p:sp>
      <p:sp>
        <p:nvSpPr>
          <p:cNvPr id="291" name="二等辺三角形 87"/>
          <p:cNvSpPr>
            <a:spLocks noChangeArrowheads="1"/>
          </p:cNvSpPr>
          <p:nvPr/>
        </p:nvSpPr>
        <p:spPr bwMode="invGray">
          <a:xfrm flipV="1">
            <a:off x="6535751" y="4531715"/>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92" name="Text Box 28"/>
          <p:cNvSpPr txBox="1">
            <a:spLocks noChangeArrowheads="1"/>
          </p:cNvSpPr>
          <p:nvPr/>
        </p:nvSpPr>
        <p:spPr bwMode="invGray">
          <a:xfrm>
            <a:off x="6084169" y="1779662"/>
            <a:ext cx="1512168"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汎用検索照会</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建仮一括振替対応・増減表追加</a:t>
            </a:r>
            <a:endParaRPr lang="zh-TW" altLang="en-US" sz="700" dirty="0">
              <a:solidFill>
                <a:prstClr val="white"/>
              </a:solidFill>
              <a:latin typeface="メイリオ" pitchFamily="50" charset="-128"/>
              <a:ea typeface="メイリオ" pitchFamily="50" charset="-128"/>
              <a:cs typeface="メイリオ" pitchFamily="50" charset="-128"/>
            </a:endParaRPr>
          </a:p>
        </p:txBody>
      </p:sp>
      <p:sp>
        <p:nvSpPr>
          <p:cNvPr id="293" name="Text Box 28"/>
          <p:cNvSpPr txBox="1">
            <a:spLocks noChangeArrowheads="1"/>
          </p:cNvSpPr>
          <p:nvPr/>
        </p:nvSpPr>
        <p:spPr bwMode="invGray">
          <a:xfrm>
            <a:off x="6516216" y="2259906"/>
            <a:ext cx="934703"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手形裏書自動設定</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94" name="Text Box 28"/>
          <p:cNvSpPr txBox="1">
            <a:spLocks noChangeArrowheads="1"/>
          </p:cNvSpPr>
          <p:nvPr/>
        </p:nvSpPr>
        <p:spPr bwMode="invGray">
          <a:xfrm>
            <a:off x="6146807" y="2522485"/>
            <a:ext cx="1511353" cy="46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700"/>
              </a:lnSpc>
              <a:spcBef>
                <a:spcPct val="50000"/>
              </a:spcBef>
            </a:pPr>
            <a:endParaRPr lang="en-US" altLang="ja-JP" sz="700" dirty="0">
              <a:solidFill>
                <a:schemeClr val="bg1"/>
              </a:solidFill>
              <a:latin typeface="メイリオ" pitchFamily="50" charset="-128"/>
              <a:ea typeface="メイリオ" pitchFamily="50" charset="-128"/>
              <a:cs typeface="メイリオ" pitchFamily="50" charset="-128"/>
            </a:endParaRPr>
          </a:p>
          <a:p>
            <a:pPr defTabSz="914355" eaLnBrk="1" hangingPunct="1">
              <a:lnSpc>
                <a:spcPts val="700"/>
              </a:lnSpc>
              <a:spcBef>
                <a:spcPct val="50000"/>
              </a:spcBef>
            </a:pPr>
            <a:r>
              <a:rPr lang="en-US" altLang="ja-JP" sz="700" dirty="0">
                <a:solidFill>
                  <a:schemeClr val="bg1"/>
                </a:solidFill>
                <a:latin typeface="メイリオ" pitchFamily="50" charset="-128"/>
                <a:ea typeface="メイリオ" pitchFamily="50" charset="-128"/>
                <a:cs typeface="メイリオ" pitchFamily="50" charset="-128"/>
              </a:rPr>
              <a:t>field/HR</a:t>
            </a:r>
            <a:r>
              <a:rPr lang="ja-JP" altLang="en-US" sz="700" dirty="0">
                <a:solidFill>
                  <a:schemeClr val="bg1"/>
                </a:solidFill>
                <a:latin typeface="メイリオ" pitchFamily="50" charset="-128"/>
                <a:ea typeface="メイリオ" pitchFamily="50" charset="-128"/>
                <a:cs typeface="メイリオ" pitchFamily="50" charset="-128"/>
              </a:rPr>
              <a:t>リブランディング</a:t>
            </a:r>
            <a:endParaRPr lang="en-US" altLang="ja-JP" sz="700" dirty="0">
              <a:solidFill>
                <a:schemeClr val="bg1"/>
              </a:solidFill>
              <a:latin typeface="メイリオ" pitchFamily="50" charset="-128"/>
              <a:ea typeface="メイリオ" pitchFamily="50" charset="-128"/>
              <a:cs typeface="メイリオ" pitchFamily="50" charset="-128"/>
            </a:endParaRPr>
          </a:p>
          <a:p>
            <a:pPr defTabSz="914355" eaLnBrk="1" hangingPunct="1">
              <a:lnSpc>
                <a:spcPts val="700"/>
              </a:lnSpc>
              <a:spcBef>
                <a:spcPct val="50000"/>
              </a:spcBef>
            </a:pPr>
            <a:r>
              <a:rPr lang="ja-JP" altLang="en-US" sz="700" dirty="0">
                <a:solidFill>
                  <a:schemeClr val="bg1"/>
                </a:solidFill>
                <a:latin typeface="メイリオ" panose="020B0604030504040204" pitchFamily="50" charset="-128"/>
                <a:ea typeface="メイリオ" panose="020B0604030504040204" pitchFamily="50" charset="-128"/>
              </a:rPr>
              <a:t>給与検索、明細メール配信</a:t>
            </a:r>
            <a:endParaRPr lang="en-US" altLang="ja-JP" sz="700" dirty="0">
              <a:solidFill>
                <a:schemeClr val="bg1"/>
              </a:solidFill>
              <a:latin typeface="メイリオ" pitchFamily="50" charset="-128"/>
              <a:ea typeface="メイリオ" pitchFamily="50" charset="-128"/>
              <a:cs typeface="メイリオ" pitchFamily="50" charset="-128"/>
            </a:endParaRPr>
          </a:p>
        </p:txBody>
      </p:sp>
      <p:sp>
        <p:nvSpPr>
          <p:cNvPr id="295" name="Text Box 28"/>
          <p:cNvSpPr txBox="1">
            <a:spLocks noChangeArrowheads="1"/>
          </p:cNvSpPr>
          <p:nvPr/>
        </p:nvSpPr>
        <p:spPr bwMode="invGray">
          <a:xfrm>
            <a:off x="6192180" y="3186528"/>
            <a:ext cx="1224136"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Slack/</a:t>
            </a:r>
            <a:r>
              <a:rPr lang="en-US" altLang="ja-JP" sz="700" dirty="0" err="1">
                <a:solidFill>
                  <a:prstClr val="white"/>
                </a:solidFill>
                <a:latin typeface="メイリオ" pitchFamily="50" charset="-128"/>
                <a:ea typeface="メイリオ" pitchFamily="50" charset="-128"/>
                <a:cs typeface="メイリオ" pitchFamily="50" charset="-128"/>
              </a:rPr>
              <a:t>ChatWorks</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LINE-Works</a:t>
            </a:r>
            <a:r>
              <a:rPr lang="ja-JP" altLang="en-US" sz="700" dirty="0">
                <a:solidFill>
                  <a:prstClr val="white"/>
                </a:solidFill>
                <a:latin typeface="メイリオ" pitchFamily="50" charset="-128"/>
                <a:ea typeface="メイリオ" pitchFamily="50" charset="-128"/>
                <a:cs typeface="メイリオ" pitchFamily="50" charset="-128"/>
              </a:rPr>
              <a:t>連携</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96" name="Text Box 28"/>
          <p:cNvSpPr txBox="1">
            <a:spLocks noChangeArrowheads="1"/>
          </p:cNvSpPr>
          <p:nvPr/>
        </p:nvSpPr>
        <p:spPr bwMode="invGray">
          <a:xfrm>
            <a:off x="6301593" y="3651870"/>
            <a:ext cx="1582775"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err="1">
                <a:solidFill>
                  <a:prstClr val="white"/>
                </a:solidFill>
                <a:latin typeface="メイリオ" pitchFamily="50" charset="-128"/>
                <a:ea typeface="メイリオ" pitchFamily="50" charset="-128"/>
                <a:cs typeface="メイリオ" pitchFamily="50" charset="-128"/>
              </a:rPr>
              <a:t>SuperI</a:t>
            </a:r>
            <a:r>
              <a:rPr lang="en-US" altLang="ja-JP" sz="700" dirty="0">
                <a:solidFill>
                  <a:prstClr val="white"/>
                </a:solidFill>
                <a:latin typeface="メイリオ" pitchFamily="50" charset="-128"/>
                <a:ea typeface="メイリオ" pitchFamily="50" charset="-128"/>
                <a:cs typeface="メイリオ" pitchFamily="50" charset="-128"/>
              </a:rPr>
              <a:t>/F</a:t>
            </a:r>
          </a:p>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収益認識基準対応</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97" name="Text Box 28"/>
          <p:cNvSpPr txBox="1">
            <a:spLocks noChangeArrowheads="1"/>
          </p:cNvSpPr>
          <p:nvPr/>
        </p:nvSpPr>
        <p:spPr bwMode="invGray">
          <a:xfrm>
            <a:off x="6118235" y="4155926"/>
            <a:ext cx="1442097"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AI-OCR</a:t>
            </a:r>
            <a:r>
              <a:rPr lang="ja-JP" altLang="en-US" sz="700" dirty="0">
                <a:solidFill>
                  <a:prstClr val="white"/>
                </a:solidFill>
                <a:latin typeface="メイリオ" pitchFamily="50" charset="-128"/>
                <a:ea typeface="メイリオ" pitchFamily="50" charset="-128"/>
                <a:cs typeface="メイリオ" pitchFamily="50" charset="-128"/>
              </a:rPr>
              <a:t>（請求書明細）</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リリース</a:t>
            </a:r>
          </a:p>
        </p:txBody>
      </p:sp>
      <p:sp>
        <p:nvSpPr>
          <p:cNvPr id="298" name="Text Box 28"/>
          <p:cNvSpPr txBox="1">
            <a:spLocks noChangeArrowheads="1"/>
          </p:cNvSpPr>
          <p:nvPr/>
        </p:nvSpPr>
        <p:spPr bwMode="invGray">
          <a:xfrm>
            <a:off x="6120172" y="4659982"/>
            <a:ext cx="1083070" cy="27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schemeClr val="bg1"/>
                </a:solidFill>
                <a:latin typeface="+mn-ea"/>
                <a:ea typeface="+mn-ea"/>
              </a:rPr>
              <a:t>銀行口座</a:t>
            </a:r>
            <a:r>
              <a:rPr lang="en-US" altLang="ja-JP" sz="700" dirty="0">
                <a:solidFill>
                  <a:schemeClr val="bg1"/>
                </a:solidFill>
                <a:latin typeface="+mn-ea"/>
                <a:ea typeface="+mn-ea"/>
              </a:rPr>
              <a:t>API</a:t>
            </a:r>
          </a:p>
          <a:p>
            <a:pPr defTabSz="914355" eaLnBrk="1" hangingPunct="1">
              <a:lnSpc>
                <a:spcPts val="450"/>
              </a:lnSpc>
              <a:spcBef>
                <a:spcPct val="50000"/>
              </a:spcBef>
            </a:pPr>
            <a:r>
              <a:rPr lang="ja-JP" altLang="en-US" sz="700" dirty="0">
                <a:solidFill>
                  <a:schemeClr val="bg1"/>
                </a:solidFill>
                <a:latin typeface="+mn-ea"/>
                <a:ea typeface="+mn-ea"/>
                <a:cs typeface="メイリオ" pitchFamily="50" charset="-128"/>
              </a:rPr>
              <a:t>　（</a:t>
            </a:r>
            <a:r>
              <a:rPr lang="en-US" altLang="ja-JP" sz="700" dirty="0">
                <a:solidFill>
                  <a:schemeClr val="bg1"/>
                </a:solidFill>
                <a:latin typeface="+mn-ea"/>
                <a:ea typeface="+mn-ea"/>
                <a:cs typeface="メイリオ" pitchFamily="50" charset="-128"/>
              </a:rPr>
              <a:t>FINTECH</a:t>
            </a:r>
            <a:r>
              <a:rPr lang="ja-JP" altLang="en-US" sz="700" dirty="0">
                <a:solidFill>
                  <a:schemeClr val="bg1"/>
                </a:solidFill>
                <a:latin typeface="+mn-ea"/>
                <a:ea typeface="+mn-ea"/>
                <a:cs typeface="メイリオ" pitchFamily="50" charset="-128"/>
              </a:rPr>
              <a:t>）</a:t>
            </a:r>
            <a:endParaRPr lang="en-US" altLang="ja-JP" sz="700" dirty="0">
              <a:solidFill>
                <a:schemeClr val="bg1"/>
              </a:solidFill>
              <a:latin typeface="+mn-ea"/>
              <a:ea typeface="+mn-ea"/>
              <a:cs typeface="メイリオ" pitchFamily="50" charset="-128"/>
            </a:endParaRPr>
          </a:p>
        </p:txBody>
      </p:sp>
      <p:sp>
        <p:nvSpPr>
          <p:cNvPr id="180" name="正方形/長方形 179"/>
          <p:cNvSpPr/>
          <p:nvPr/>
        </p:nvSpPr>
        <p:spPr>
          <a:xfrm flipV="1">
            <a:off x="5747239" y="824720"/>
            <a:ext cx="1741082" cy="414131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1" name="テキスト ボックス 180"/>
          <p:cNvSpPr txBox="1"/>
          <p:nvPr/>
        </p:nvSpPr>
        <p:spPr bwMode="invGray">
          <a:xfrm>
            <a:off x="7873070" y="981025"/>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2022/6</a:t>
            </a:r>
          </a:p>
        </p:txBody>
      </p:sp>
      <p:sp>
        <p:nvSpPr>
          <p:cNvPr id="182" name="二等辺三角形 87"/>
          <p:cNvSpPr>
            <a:spLocks noChangeArrowheads="1"/>
          </p:cNvSpPr>
          <p:nvPr/>
        </p:nvSpPr>
        <p:spPr bwMode="invGray">
          <a:xfrm flipV="1">
            <a:off x="8232579" y="1111335"/>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83" name="テキスト ボックス 182"/>
          <p:cNvSpPr txBox="1"/>
          <p:nvPr/>
        </p:nvSpPr>
        <p:spPr bwMode="invGray">
          <a:xfrm>
            <a:off x="7884368" y="1521085"/>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2022/6</a:t>
            </a:r>
          </a:p>
        </p:txBody>
      </p:sp>
      <p:sp>
        <p:nvSpPr>
          <p:cNvPr id="184" name="二等辺三角形 87"/>
          <p:cNvSpPr>
            <a:spLocks noChangeArrowheads="1"/>
          </p:cNvSpPr>
          <p:nvPr/>
        </p:nvSpPr>
        <p:spPr bwMode="invGray">
          <a:xfrm flipV="1">
            <a:off x="8243877" y="1651395"/>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87" name="テキスト ボックス 186"/>
          <p:cNvSpPr txBox="1"/>
          <p:nvPr/>
        </p:nvSpPr>
        <p:spPr bwMode="invGray">
          <a:xfrm>
            <a:off x="8136396" y="2008871"/>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2022/8</a:t>
            </a:r>
          </a:p>
        </p:txBody>
      </p:sp>
      <p:sp>
        <p:nvSpPr>
          <p:cNvPr id="189" name="二等辺三角形 87"/>
          <p:cNvSpPr>
            <a:spLocks noChangeArrowheads="1"/>
          </p:cNvSpPr>
          <p:nvPr/>
        </p:nvSpPr>
        <p:spPr bwMode="invGray">
          <a:xfrm flipV="1">
            <a:off x="8495905" y="2119447"/>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192" name="テキスト ボックス 191"/>
          <p:cNvSpPr txBox="1"/>
          <p:nvPr/>
        </p:nvSpPr>
        <p:spPr bwMode="invGray">
          <a:xfrm>
            <a:off x="7900837" y="2457189"/>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2022/6</a:t>
            </a:r>
          </a:p>
        </p:txBody>
      </p:sp>
      <p:sp>
        <p:nvSpPr>
          <p:cNvPr id="193" name="二等辺三角形 87"/>
          <p:cNvSpPr>
            <a:spLocks noChangeArrowheads="1"/>
          </p:cNvSpPr>
          <p:nvPr/>
        </p:nvSpPr>
        <p:spPr bwMode="invGray">
          <a:xfrm flipV="1">
            <a:off x="8260346" y="2587499"/>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40" name="テキスト ボックス 239"/>
          <p:cNvSpPr txBox="1"/>
          <p:nvPr/>
        </p:nvSpPr>
        <p:spPr bwMode="invGray">
          <a:xfrm>
            <a:off x="7900837" y="2970389"/>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2022/6</a:t>
            </a:r>
          </a:p>
        </p:txBody>
      </p:sp>
      <p:sp>
        <p:nvSpPr>
          <p:cNvPr id="255" name="二等辺三角形 87"/>
          <p:cNvSpPr>
            <a:spLocks noChangeArrowheads="1"/>
          </p:cNvSpPr>
          <p:nvPr/>
        </p:nvSpPr>
        <p:spPr bwMode="invGray">
          <a:xfrm flipV="1">
            <a:off x="8260346" y="3062100"/>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56" name="テキスト ボックス 255"/>
          <p:cNvSpPr txBox="1"/>
          <p:nvPr/>
        </p:nvSpPr>
        <p:spPr bwMode="invGray">
          <a:xfrm>
            <a:off x="7920372" y="3435846"/>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2022/6</a:t>
            </a:r>
          </a:p>
        </p:txBody>
      </p:sp>
      <p:sp>
        <p:nvSpPr>
          <p:cNvPr id="257" name="二等辺三角形 87"/>
          <p:cNvSpPr>
            <a:spLocks noChangeArrowheads="1"/>
          </p:cNvSpPr>
          <p:nvPr/>
        </p:nvSpPr>
        <p:spPr bwMode="invGray">
          <a:xfrm flipV="1">
            <a:off x="8279881" y="3566156"/>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58" name="テキスト ボックス 257"/>
          <p:cNvSpPr txBox="1"/>
          <p:nvPr/>
        </p:nvSpPr>
        <p:spPr bwMode="invGray">
          <a:xfrm>
            <a:off x="7920372" y="3933353"/>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2022/6</a:t>
            </a:r>
          </a:p>
        </p:txBody>
      </p:sp>
      <p:sp>
        <p:nvSpPr>
          <p:cNvPr id="259" name="二等辺三角形 87"/>
          <p:cNvSpPr>
            <a:spLocks noChangeArrowheads="1"/>
          </p:cNvSpPr>
          <p:nvPr/>
        </p:nvSpPr>
        <p:spPr bwMode="invGray">
          <a:xfrm flipV="1">
            <a:off x="8279881" y="4063663"/>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60" name="テキスト ボックス 259"/>
          <p:cNvSpPr txBox="1"/>
          <p:nvPr/>
        </p:nvSpPr>
        <p:spPr bwMode="invGray">
          <a:xfrm>
            <a:off x="7920372" y="4401405"/>
            <a:ext cx="811623" cy="213429"/>
          </a:xfrm>
          <a:prstGeom prst="rect">
            <a:avLst/>
          </a:prstGeom>
        </p:spPr>
        <p:txBody>
          <a:bodyPr wrap="none" lIns="0" tIns="0" rIns="0" bIns="0" rtlCol="0" anchor="t" anchorCtr="0">
            <a:normAutofit/>
          </a:bodyPr>
          <a:lstStyle/>
          <a:p>
            <a:pPr algn="ctr" defTabSz="685664">
              <a:lnSpc>
                <a:spcPts val="700"/>
              </a:lnSpc>
            </a:pPr>
            <a:r>
              <a:rPr lang="en-US" altLang="ja-JP" sz="600" dirty="0">
                <a:latin typeface="メイリオ"/>
                <a:ea typeface="メイリオ"/>
                <a:cs typeface="メイリオ" pitchFamily="50" charset="-128"/>
              </a:rPr>
              <a:t>2022/6</a:t>
            </a:r>
          </a:p>
        </p:txBody>
      </p:sp>
      <p:sp>
        <p:nvSpPr>
          <p:cNvPr id="261" name="二等辺三角形 87"/>
          <p:cNvSpPr>
            <a:spLocks noChangeArrowheads="1"/>
          </p:cNvSpPr>
          <p:nvPr/>
        </p:nvSpPr>
        <p:spPr bwMode="invGray">
          <a:xfrm flipV="1">
            <a:off x="8279881" y="4531715"/>
            <a:ext cx="119841" cy="128267"/>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defTabSz="914355"/>
            <a:endParaRPr lang="ja-JP" altLang="ja-JP" sz="1600">
              <a:solidFill>
                <a:prstClr val="black"/>
              </a:solidFill>
              <a:latin typeface="メイリオ"/>
              <a:ea typeface="メイリオ"/>
              <a:cs typeface="メイリオ" panose="020B0604030504040204" pitchFamily="50" charset="-128"/>
            </a:endParaRPr>
          </a:p>
        </p:txBody>
      </p:sp>
      <p:sp>
        <p:nvSpPr>
          <p:cNvPr id="262" name="Text Box 28"/>
          <p:cNvSpPr txBox="1">
            <a:spLocks noChangeArrowheads="1"/>
          </p:cNvSpPr>
          <p:nvPr/>
        </p:nvSpPr>
        <p:spPr bwMode="invGray">
          <a:xfrm>
            <a:off x="8361777" y="2279845"/>
            <a:ext cx="700678"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err="1">
                <a:solidFill>
                  <a:prstClr val="white"/>
                </a:solidFill>
                <a:latin typeface="メイリオ" pitchFamily="50" charset="-128"/>
                <a:ea typeface="メイリオ" pitchFamily="50" charset="-128"/>
                <a:cs typeface="メイリオ" pitchFamily="50" charset="-128"/>
              </a:rPr>
              <a:t>VerUp</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63" name="Text Box 28"/>
          <p:cNvSpPr txBox="1">
            <a:spLocks noChangeArrowheads="1"/>
          </p:cNvSpPr>
          <p:nvPr/>
        </p:nvSpPr>
        <p:spPr bwMode="invGray">
          <a:xfrm>
            <a:off x="7844491" y="1266179"/>
            <a:ext cx="990419" cy="28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インボイス対応</a:t>
            </a:r>
            <a:endParaRPr lang="en-US" altLang="ja-JP" sz="700" dirty="0">
              <a:solidFill>
                <a:prstClr val="white"/>
              </a:solidFill>
              <a:latin typeface="メイリオ" pitchFamily="50" charset="-128"/>
              <a:ea typeface="メイリオ" pitchFamily="50" charset="-128"/>
              <a:cs typeface="メイリオ" pitchFamily="50" charset="-128"/>
            </a:endParaRPr>
          </a:p>
          <a:p>
            <a:pPr defTabSz="914355" eaLnBrk="1" hangingPunct="1">
              <a:lnSpc>
                <a:spcPts val="450"/>
              </a:lnSpc>
              <a:spcBef>
                <a:spcPct val="50000"/>
              </a:spcBef>
            </a:pPr>
            <a:r>
              <a:rPr lang="en-US" altLang="ja-JP" sz="700" dirty="0">
                <a:solidFill>
                  <a:prstClr val="white"/>
                </a:solidFill>
                <a:latin typeface="メイリオ" pitchFamily="50" charset="-128"/>
                <a:ea typeface="メイリオ" pitchFamily="50" charset="-128"/>
                <a:cs typeface="メイリオ" pitchFamily="50" charset="-128"/>
              </a:rPr>
              <a:t>Phase.1</a:t>
            </a:r>
          </a:p>
        </p:txBody>
      </p:sp>
      <p:sp>
        <p:nvSpPr>
          <p:cNvPr id="265" name="Text Box 28"/>
          <p:cNvSpPr txBox="1">
            <a:spLocks noChangeArrowheads="1"/>
          </p:cNvSpPr>
          <p:nvPr/>
        </p:nvSpPr>
        <p:spPr bwMode="invGray">
          <a:xfrm>
            <a:off x="8064388" y="2761265"/>
            <a:ext cx="772495"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prstClr val="white"/>
                </a:solidFill>
                <a:latin typeface="メイリオ" pitchFamily="50" charset="-128"/>
                <a:ea typeface="メイリオ" pitchFamily="50" charset="-128"/>
                <a:cs typeface="メイリオ" pitchFamily="50" charset="-128"/>
              </a:rPr>
              <a:t>勤怠管理 </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66" name="Text Box 28"/>
          <p:cNvSpPr txBox="1">
            <a:spLocks noChangeArrowheads="1"/>
          </p:cNvSpPr>
          <p:nvPr/>
        </p:nvSpPr>
        <p:spPr bwMode="invGray">
          <a:xfrm>
            <a:off x="7956376" y="1779662"/>
            <a:ext cx="844694" cy="156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ja-JP" altLang="en-US" sz="700" dirty="0">
                <a:solidFill>
                  <a:schemeClr val="bg1"/>
                </a:solidFill>
                <a:latin typeface="メイリオ" pitchFamily="50" charset="-128"/>
                <a:ea typeface="メイリオ" pitchFamily="50" charset="-128"/>
                <a:cs typeface="メイリオ" pitchFamily="50" charset="-128"/>
              </a:rPr>
              <a:t>インボイス対応</a:t>
            </a:r>
            <a:endParaRPr lang="en-US" altLang="ja-JP" sz="700" dirty="0">
              <a:solidFill>
                <a:schemeClr val="bg1"/>
              </a:solidFill>
              <a:latin typeface="メイリオ" pitchFamily="50" charset="-128"/>
              <a:ea typeface="メイリオ" pitchFamily="50" charset="-128"/>
              <a:cs typeface="メイリオ" pitchFamily="50" charset="-128"/>
            </a:endParaRPr>
          </a:p>
        </p:txBody>
      </p:sp>
      <p:sp>
        <p:nvSpPr>
          <p:cNvPr id="268" name="Text Box 28"/>
          <p:cNvSpPr txBox="1">
            <a:spLocks noChangeArrowheads="1"/>
          </p:cNvSpPr>
          <p:nvPr/>
        </p:nvSpPr>
        <p:spPr bwMode="invGray">
          <a:xfrm>
            <a:off x="8131160" y="3720864"/>
            <a:ext cx="700678"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err="1">
                <a:solidFill>
                  <a:prstClr val="white"/>
                </a:solidFill>
                <a:latin typeface="メイリオ" pitchFamily="50" charset="-128"/>
                <a:ea typeface="メイリオ" pitchFamily="50" charset="-128"/>
                <a:cs typeface="メイリオ" pitchFamily="50" charset="-128"/>
              </a:rPr>
              <a:t>VerUp</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69" name="Text Box 28"/>
          <p:cNvSpPr txBox="1">
            <a:spLocks noChangeArrowheads="1"/>
          </p:cNvSpPr>
          <p:nvPr/>
        </p:nvSpPr>
        <p:spPr bwMode="invGray">
          <a:xfrm>
            <a:off x="8126300" y="4231048"/>
            <a:ext cx="700678"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err="1">
                <a:solidFill>
                  <a:prstClr val="white"/>
                </a:solidFill>
                <a:latin typeface="メイリオ" pitchFamily="50" charset="-128"/>
                <a:ea typeface="メイリオ" pitchFamily="50" charset="-128"/>
                <a:cs typeface="メイリオ" pitchFamily="50" charset="-128"/>
              </a:rPr>
              <a:t>VerUp</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270" name="Text Box 28"/>
          <p:cNvSpPr txBox="1">
            <a:spLocks noChangeArrowheads="1"/>
          </p:cNvSpPr>
          <p:nvPr/>
        </p:nvSpPr>
        <p:spPr bwMode="invGray">
          <a:xfrm>
            <a:off x="8121290" y="4699100"/>
            <a:ext cx="700678"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err="1">
                <a:solidFill>
                  <a:prstClr val="white"/>
                </a:solidFill>
                <a:latin typeface="メイリオ" pitchFamily="50" charset="-128"/>
                <a:ea typeface="メイリオ" pitchFamily="50" charset="-128"/>
                <a:cs typeface="メイリオ" pitchFamily="50" charset="-128"/>
              </a:rPr>
              <a:t>VerUp</a:t>
            </a:r>
            <a:endParaRPr lang="en-US" altLang="ja-JP" sz="700" dirty="0">
              <a:solidFill>
                <a:prstClr val="white"/>
              </a:solidFill>
              <a:latin typeface="メイリオ" pitchFamily="50" charset="-128"/>
              <a:ea typeface="メイリオ" pitchFamily="50" charset="-128"/>
              <a:cs typeface="メイリオ" pitchFamily="50" charset="-128"/>
            </a:endParaRPr>
          </a:p>
        </p:txBody>
      </p:sp>
      <p:sp>
        <p:nvSpPr>
          <p:cNvPr id="173" name="Text Box 28"/>
          <p:cNvSpPr txBox="1">
            <a:spLocks noChangeArrowheads="1"/>
          </p:cNvSpPr>
          <p:nvPr/>
        </p:nvSpPr>
        <p:spPr bwMode="invGray">
          <a:xfrm>
            <a:off x="8091350" y="3242790"/>
            <a:ext cx="700678" cy="16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4" rIns="91428" bIns="45714">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defTabSz="914355" eaLnBrk="1" hangingPunct="1">
              <a:lnSpc>
                <a:spcPts val="450"/>
              </a:lnSpc>
              <a:spcBef>
                <a:spcPct val="50000"/>
              </a:spcBef>
            </a:pPr>
            <a:r>
              <a:rPr lang="en-US" altLang="ja-JP" sz="700" dirty="0" err="1">
                <a:solidFill>
                  <a:prstClr val="white"/>
                </a:solidFill>
                <a:latin typeface="メイリオ" pitchFamily="50" charset="-128"/>
                <a:ea typeface="メイリオ" pitchFamily="50" charset="-128"/>
                <a:cs typeface="メイリオ" pitchFamily="50" charset="-128"/>
              </a:rPr>
              <a:t>VerUp</a:t>
            </a:r>
            <a:endParaRPr lang="en-US" altLang="ja-JP" sz="700" dirty="0">
              <a:solidFill>
                <a:prstClr val="white"/>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1812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60</a:t>
            </a:fld>
            <a:endParaRPr lang="ja-JP" altLang="en-US" dirty="0"/>
          </a:p>
        </p:txBody>
      </p:sp>
      <p:sp>
        <p:nvSpPr>
          <p:cNvPr id="3" name="フッター プレースホルダー 2"/>
          <p:cNvSpPr>
            <a:spLocks noGrp="1"/>
          </p:cNvSpPr>
          <p:nvPr>
            <p:ph type="ftr" sz="quarter" idx="11"/>
          </p:nvPr>
        </p:nvSpPr>
        <p:spPr/>
        <p:txBody>
          <a:bodyPr/>
          <a:lstStyle/>
          <a:p>
            <a:r>
              <a:rPr lang="en-US" altLang="ja-JP"/>
              <a:t>©SuperStream Inc. All rights reserved.</a:t>
            </a:r>
            <a:endParaRPr lang="ja-JP" altLang="en-US" dirty="0"/>
          </a:p>
        </p:txBody>
      </p:sp>
      <p:sp>
        <p:nvSpPr>
          <p:cNvPr id="4" name="タイトル 3"/>
          <p:cNvSpPr>
            <a:spLocks noGrp="1"/>
          </p:cNvSpPr>
          <p:nvPr>
            <p:ph type="title"/>
          </p:nvPr>
        </p:nvSpPr>
        <p:spPr>
          <a:xfrm>
            <a:off x="359532" y="1620000"/>
            <a:ext cx="5580620" cy="1424313"/>
          </a:xfrm>
        </p:spPr>
        <p:txBody>
          <a:bodyPr/>
          <a:lstStyle/>
          <a:p>
            <a:pPr>
              <a:lnSpc>
                <a:spcPct val="100000"/>
              </a:lnSpc>
            </a:pPr>
            <a:r>
              <a:rPr lang="en-US" altLang="ja-JP" sz="2400" dirty="0">
                <a:solidFill>
                  <a:schemeClr val="accent6"/>
                </a:solidFill>
              </a:rPr>
              <a:t>03</a:t>
            </a:r>
            <a:r>
              <a:rPr lang="en-US" altLang="ja-JP" sz="1600" dirty="0"/>
              <a:t/>
            </a:r>
            <a:br>
              <a:rPr lang="en-US" altLang="ja-JP" sz="1600" dirty="0"/>
            </a:br>
            <a:r>
              <a:rPr lang="en-US" altLang="ja-JP" sz="2400" dirty="0">
                <a:solidFill>
                  <a:srgbClr val="008CCF"/>
                </a:solidFill>
              </a:rPr>
              <a:t>SuperStream-NX</a:t>
            </a:r>
            <a:r>
              <a:rPr lang="ja-JP" altLang="en-US" sz="2400" dirty="0">
                <a:solidFill>
                  <a:srgbClr val="008CCF"/>
                </a:solidFill>
              </a:rPr>
              <a:t> </a:t>
            </a:r>
            <a:r>
              <a:rPr lang="ja-JP" altLang="en-US" sz="2400" dirty="0">
                <a:latin typeface="+mn-ea"/>
              </a:rPr>
              <a:t>グループ経営管理</a:t>
            </a:r>
            <a:r>
              <a:rPr lang="en-US" altLang="ja-JP" sz="2400" dirty="0">
                <a:solidFill>
                  <a:srgbClr val="008CCF"/>
                </a:solidFill>
              </a:rPr>
              <a:t/>
            </a:r>
            <a:br>
              <a:rPr lang="en-US" altLang="ja-JP" sz="2400" dirty="0">
                <a:solidFill>
                  <a:srgbClr val="008CCF"/>
                </a:solidFill>
              </a:rPr>
            </a:br>
            <a:r>
              <a:rPr lang="en-US" altLang="ja-JP" sz="2400" dirty="0">
                <a:solidFill>
                  <a:srgbClr val="008CCF"/>
                </a:solidFill>
              </a:rPr>
              <a:t>2021-06-01</a:t>
            </a:r>
            <a:r>
              <a:rPr lang="ja-JP" altLang="en-US" sz="2400" dirty="0">
                <a:solidFill>
                  <a:srgbClr val="008CCF"/>
                </a:solidFill>
              </a:rPr>
              <a:t>版</a:t>
            </a:r>
            <a:r>
              <a:rPr lang="en-US" altLang="ja-JP" sz="2400" dirty="0">
                <a:solidFill>
                  <a:srgbClr val="008CCF"/>
                </a:solidFill>
              </a:rPr>
              <a:t/>
            </a:r>
            <a:br>
              <a:rPr lang="en-US" altLang="ja-JP" sz="2400" dirty="0">
                <a:solidFill>
                  <a:srgbClr val="008CCF"/>
                </a:solidFill>
              </a:rPr>
            </a:br>
            <a:r>
              <a:rPr lang="ja-JP" altLang="en-US" sz="2400" dirty="0">
                <a:solidFill>
                  <a:srgbClr val="008CCF"/>
                </a:solidFill>
              </a:rPr>
              <a:t>～機能追加・改善～</a:t>
            </a:r>
            <a:endParaRPr kumimoji="1" lang="ja-JP" altLang="en-US" dirty="0"/>
          </a:p>
        </p:txBody>
      </p:sp>
    </p:spTree>
    <p:extLst>
      <p:ext uri="{BB962C8B-B14F-4D97-AF65-F5344CB8AC3E}">
        <p14:creationId xmlns:p14="http://schemas.microsoft.com/office/powerpoint/2010/main" val="2186702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solidFill>
                  <a:schemeClr val="bg1"/>
                </a:solidFill>
              </a:rPr>
              <a:t>©SuperStream Inc. All rights reserved.</a:t>
            </a:r>
            <a:endParaRPr lang="ja-JP" altLang="en-US" dirty="0"/>
          </a:p>
        </p:txBody>
      </p:sp>
      <p:sp>
        <p:nvSpPr>
          <p:cNvPr id="15" name="テキスト プレースホルダー 2"/>
          <p:cNvSpPr>
            <a:spLocks noGrp="1"/>
          </p:cNvSpPr>
          <p:nvPr>
            <p:ph type="body" sz="quarter" idx="14"/>
          </p:nvPr>
        </p:nvSpPr>
        <p:spPr>
          <a:xfrm>
            <a:off x="4608004" y="627534"/>
            <a:ext cx="4320480" cy="4032448"/>
          </a:xfrm>
        </p:spPr>
        <p:txBody>
          <a:bodyPr/>
          <a:lstStyle/>
          <a:p>
            <a:pPr>
              <a:lnSpc>
                <a:spcPct val="150000"/>
              </a:lnSpc>
              <a:spcAft>
                <a:spcPts val="400"/>
              </a:spcAft>
            </a:pPr>
            <a:r>
              <a:rPr lang="en-US" altLang="ja-JP" dirty="0" err="1"/>
              <a:t>SuperStream</a:t>
            </a:r>
            <a:r>
              <a:rPr lang="en-US" altLang="ja-JP" dirty="0"/>
              <a:t>-NX</a:t>
            </a:r>
            <a:r>
              <a:rPr lang="ja-JP" altLang="en-US"/>
              <a:t> グループ経営管理</a:t>
            </a:r>
            <a:endParaRPr lang="en-US" altLang="ja-JP"/>
          </a:p>
          <a:p>
            <a:pPr>
              <a:lnSpc>
                <a:spcPct val="150000"/>
              </a:lnSpc>
              <a:spcAft>
                <a:spcPts val="400"/>
              </a:spcAft>
            </a:pPr>
            <a:r>
              <a:rPr lang="en-US" altLang="ja-JP" sz="1200" dirty="0"/>
              <a:t>– </a:t>
            </a:r>
            <a:r>
              <a:rPr lang="ja-JP" altLang="en-US" sz="1200" dirty="0"/>
              <a:t>機能追加・改善項目一覧 </a:t>
            </a:r>
            <a:r>
              <a:rPr lang="en-US" altLang="ja-JP" sz="1200" dirty="0"/>
              <a:t>–</a:t>
            </a:r>
          </a:p>
          <a:p>
            <a:pPr>
              <a:lnSpc>
                <a:spcPct val="150000"/>
              </a:lnSpc>
              <a:spcAft>
                <a:spcPts val="400"/>
              </a:spcAft>
            </a:pPr>
            <a:r>
              <a:rPr lang="ja-JP" altLang="en-US" sz="1200" dirty="0"/>
              <a:t>　</a:t>
            </a:r>
            <a:r>
              <a:rPr lang="en-US" altLang="ja-JP" sz="1200" dirty="0"/>
              <a:t>1.AP</a:t>
            </a:r>
            <a:r>
              <a:rPr lang="ja-JP" altLang="en-US" sz="1200"/>
              <a:t>サーバ基盤のバージョンアップ</a:t>
            </a:r>
          </a:p>
          <a:p>
            <a:pPr>
              <a:lnSpc>
                <a:spcPct val="150000"/>
              </a:lnSpc>
              <a:spcAft>
                <a:spcPts val="400"/>
              </a:spcAft>
            </a:pPr>
            <a:r>
              <a:rPr lang="ja-JP" altLang="en-US" sz="1200" dirty="0"/>
              <a:t>　</a:t>
            </a:r>
            <a:r>
              <a:rPr lang="en-US" altLang="ja-JP" sz="1200" dirty="0"/>
              <a:t>2.</a:t>
            </a:r>
            <a:r>
              <a:rPr lang="ja-JP" altLang="en-US" sz="1200" dirty="0"/>
              <a:t>実行管理ファイルと会社リストのデータベース化</a:t>
            </a:r>
          </a:p>
          <a:p>
            <a:pPr>
              <a:lnSpc>
                <a:spcPct val="150000"/>
              </a:lnSpc>
              <a:spcAft>
                <a:spcPts val="400"/>
              </a:spcAft>
            </a:pPr>
            <a:r>
              <a:rPr lang="ja-JP" altLang="en-US" sz="1200" dirty="0"/>
              <a:t>　</a:t>
            </a:r>
            <a:r>
              <a:rPr lang="en-US" altLang="ja-JP" sz="1200" dirty="0"/>
              <a:t>3.</a:t>
            </a:r>
            <a:r>
              <a:rPr lang="ja-JP" altLang="en-US" sz="1200" dirty="0"/>
              <a:t>取込更新バッチの</a:t>
            </a:r>
            <a:r>
              <a:rPr lang="en-US" altLang="ja-JP" sz="1200" dirty="0"/>
              <a:t>CSV</a:t>
            </a:r>
            <a:r>
              <a:rPr lang="ja-JP" altLang="en-US" sz="1200" dirty="0"/>
              <a:t>運用を変更</a:t>
            </a:r>
          </a:p>
          <a:p>
            <a:pPr>
              <a:lnSpc>
                <a:spcPct val="150000"/>
              </a:lnSpc>
              <a:spcAft>
                <a:spcPts val="400"/>
              </a:spcAft>
            </a:pPr>
            <a:r>
              <a:rPr lang="ja-JP" altLang="en-US" sz="1200" dirty="0"/>
              <a:t>　</a:t>
            </a:r>
            <a:r>
              <a:rPr lang="en-US" altLang="ja-JP" sz="1200" dirty="0"/>
              <a:t>4.</a:t>
            </a:r>
            <a:r>
              <a:rPr lang="ja-JP" altLang="en-US" sz="1200" dirty="0"/>
              <a:t>チャットアプリと接続</a:t>
            </a:r>
          </a:p>
          <a:p>
            <a:pPr>
              <a:lnSpc>
                <a:spcPct val="150000"/>
              </a:lnSpc>
              <a:spcAft>
                <a:spcPts val="400"/>
              </a:spcAft>
            </a:pPr>
            <a:r>
              <a:rPr lang="ja-JP" altLang="en-US" sz="1200" dirty="0"/>
              <a:t>　</a:t>
            </a:r>
            <a:r>
              <a:rPr lang="en-US" altLang="ja-JP" sz="1200" dirty="0"/>
              <a:t>5.</a:t>
            </a:r>
            <a:r>
              <a:rPr lang="ja-JP" altLang="en-US" sz="1200" dirty="0"/>
              <a:t>会計月度に縛られないカレンダー</a:t>
            </a:r>
            <a:endParaRPr lang="en-US" altLang="ja-JP" sz="1200" strike="sngStrike" dirty="0"/>
          </a:p>
        </p:txBody>
      </p:sp>
    </p:spTree>
    <p:extLst>
      <p:ext uri="{BB962C8B-B14F-4D97-AF65-F5344CB8AC3E}">
        <p14:creationId xmlns:p14="http://schemas.microsoft.com/office/powerpoint/2010/main" val="2118237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62</a:t>
            </a:fld>
            <a:endParaRPr kumimoji="1" lang="ja-JP" altLang="en-US" dirty="0"/>
          </a:p>
        </p:txBody>
      </p:sp>
      <p:sp>
        <p:nvSpPr>
          <p:cNvPr id="3" name="テキスト プレースホルダー 2"/>
          <p:cNvSpPr>
            <a:spLocks noGrp="1"/>
          </p:cNvSpPr>
          <p:nvPr>
            <p:ph type="body" sz="quarter" idx="14"/>
          </p:nvPr>
        </p:nvSpPr>
        <p:spPr>
          <a:xfrm>
            <a:off x="360000" y="915565"/>
            <a:ext cx="8424000" cy="3402849"/>
          </a:xfrm>
        </p:spPr>
        <p:txBody>
          <a:bodyPr lIns="0" tIns="0" rIns="0" bIns="0" anchor="t"/>
          <a:lstStyle/>
          <a:p>
            <a:pPr>
              <a:lnSpc>
                <a:spcPts val="1900"/>
              </a:lnSpc>
              <a:buClr>
                <a:srgbClr val="F9BE00"/>
              </a:buClr>
            </a:pPr>
            <a:r>
              <a:rPr lang="ja-JP" altLang="en-US" sz="1400" b="1" dirty="0">
                <a:solidFill>
                  <a:srgbClr val="FFC000"/>
                </a:solidFill>
              </a:rPr>
              <a:t>■</a:t>
            </a:r>
            <a:r>
              <a:rPr lang="ja-JP" altLang="en-US" sz="1400" b="1" dirty="0">
                <a:solidFill>
                  <a:srgbClr val="008CCF"/>
                </a:solidFill>
              </a:rPr>
              <a:t>主な機能追加</a:t>
            </a:r>
            <a:endParaRPr lang="en-US" altLang="ja-JP" sz="1400" b="1" dirty="0">
              <a:solidFill>
                <a:srgbClr val="008CCF"/>
              </a:solidFill>
            </a:endParaRPr>
          </a:p>
          <a:p>
            <a:pPr>
              <a:lnSpc>
                <a:spcPts val="1900"/>
              </a:lnSpc>
              <a:buClr>
                <a:srgbClr val="F9BE00"/>
              </a:buClr>
            </a:pPr>
            <a:r>
              <a:rPr lang="ja-JP" altLang="en-US" sz="1400" dirty="0">
                <a:solidFill>
                  <a:prstClr val="black"/>
                </a:solidFill>
              </a:rPr>
              <a:t>　●新しい表現の追加　　　</a:t>
            </a:r>
          </a:p>
          <a:p>
            <a:pPr>
              <a:lnSpc>
                <a:spcPts val="1900"/>
              </a:lnSpc>
              <a:buClr>
                <a:srgbClr val="F9BE00"/>
              </a:buClr>
            </a:pPr>
            <a:r>
              <a:rPr lang="ja-JP" altLang="en-US" sz="1400" dirty="0">
                <a:solidFill>
                  <a:prstClr val="black"/>
                </a:solidFill>
              </a:rPr>
              <a:t>　　・ワードクラウドアイテム</a:t>
            </a:r>
          </a:p>
          <a:p>
            <a:pPr>
              <a:lnSpc>
                <a:spcPts val="1900"/>
              </a:lnSpc>
              <a:buClr>
                <a:srgbClr val="F9BE00"/>
              </a:buClr>
            </a:pPr>
            <a:r>
              <a:rPr lang="ja-JP" altLang="en-US" sz="1400" dirty="0">
                <a:solidFill>
                  <a:prstClr val="black"/>
                </a:solidFill>
              </a:rPr>
              <a:t>　　・サンキーダイアグラム</a:t>
            </a:r>
            <a:endParaRPr lang="en-US" altLang="ja-JP" sz="1400" dirty="0">
              <a:solidFill>
                <a:prstClr val="black"/>
              </a:solidFill>
            </a:endParaRPr>
          </a:p>
          <a:p>
            <a:pPr>
              <a:lnSpc>
                <a:spcPts val="1900"/>
              </a:lnSpc>
              <a:buClr>
                <a:srgbClr val="F9BE00"/>
              </a:buClr>
            </a:pPr>
            <a:r>
              <a:rPr lang="ja-JP" altLang="en-US" sz="1400" dirty="0">
                <a:solidFill>
                  <a:prstClr val="black"/>
                </a:solidFill>
              </a:rPr>
              <a:t>　●その他</a:t>
            </a:r>
          </a:p>
          <a:p>
            <a:pPr>
              <a:lnSpc>
                <a:spcPts val="1900"/>
              </a:lnSpc>
              <a:buClr>
                <a:srgbClr val="F9BE00"/>
              </a:buClr>
            </a:pPr>
            <a:r>
              <a:rPr lang="ja-JP" altLang="en-US" sz="1400" dirty="0">
                <a:solidFill>
                  <a:prstClr val="black"/>
                </a:solidFill>
              </a:rPr>
              <a:t>　　・数値軸のデータ補完</a:t>
            </a:r>
          </a:p>
          <a:p>
            <a:pPr>
              <a:lnSpc>
                <a:spcPts val="1900"/>
              </a:lnSpc>
              <a:buClr>
                <a:srgbClr val="F9BE00"/>
              </a:buClr>
            </a:pPr>
            <a:r>
              <a:rPr lang="ja-JP" altLang="en-US" sz="1400" dirty="0">
                <a:solidFill>
                  <a:prstClr val="black"/>
                </a:solidFill>
              </a:rPr>
              <a:t>　　・複数のボタンアイテムをグループ化</a:t>
            </a:r>
          </a:p>
          <a:p>
            <a:pPr>
              <a:lnSpc>
                <a:spcPts val="1900"/>
              </a:lnSpc>
              <a:buClr>
                <a:srgbClr val="F9BE00"/>
              </a:buClr>
            </a:pPr>
            <a:r>
              <a:rPr lang="ja-JP" altLang="en-US" sz="1400" dirty="0">
                <a:solidFill>
                  <a:prstClr val="black"/>
                </a:solidFill>
              </a:rPr>
              <a:t>　　・変数の使用箇所の検索</a:t>
            </a:r>
          </a:p>
          <a:p>
            <a:pPr>
              <a:lnSpc>
                <a:spcPts val="1900"/>
              </a:lnSpc>
              <a:buClr>
                <a:srgbClr val="F9BE00"/>
              </a:buClr>
            </a:pPr>
            <a:r>
              <a:rPr lang="ja-JP" altLang="en-US" sz="1400" dirty="0">
                <a:solidFill>
                  <a:prstClr val="black"/>
                </a:solidFill>
              </a:rPr>
              <a:t>　　・データソースの使用箇所の検索</a:t>
            </a:r>
          </a:p>
          <a:p>
            <a:pPr>
              <a:spcBef>
                <a:spcPts val="300"/>
              </a:spcBef>
              <a:buClr>
                <a:srgbClr val="F9BE00"/>
              </a:buClr>
              <a:defRPr/>
            </a:pPr>
            <a:r>
              <a:rPr lang="ja-JP" altLang="en-US" sz="1400" b="1" dirty="0">
                <a:solidFill>
                  <a:srgbClr val="FFC000"/>
                </a:solidFill>
              </a:rPr>
              <a:t>■</a:t>
            </a:r>
            <a:r>
              <a:rPr lang="ja-JP" altLang="en-US" sz="1400" b="1" dirty="0">
                <a:solidFill>
                  <a:srgbClr val="008CCF"/>
                </a:solidFill>
              </a:rPr>
              <a:t>主な仕様変更</a:t>
            </a:r>
            <a:endParaRPr lang="en-US" altLang="ja-JP" sz="1400" b="1" dirty="0">
              <a:solidFill>
                <a:srgbClr val="008CCF"/>
              </a:solidFill>
            </a:endParaRPr>
          </a:p>
          <a:p>
            <a:pPr>
              <a:lnSpc>
                <a:spcPts val="1900"/>
              </a:lnSpc>
              <a:buClr>
                <a:srgbClr val="F9BE00"/>
              </a:buClr>
            </a:pPr>
            <a:r>
              <a:rPr lang="ja-JP" altLang="en-US" sz="1400"/>
              <a:t>　●</a:t>
            </a:r>
            <a:r>
              <a:rPr lang="en-US" altLang="ja-JP" sz="1400" dirty="0"/>
              <a:t>AP Client</a:t>
            </a:r>
            <a:r>
              <a:rPr lang="ja-JP" altLang="en-US" sz="1400"/>
              <a:t>やモバイルアプリケーションの提供を廃止</a:t>
            </a:r>
          </a:p>
          <a:p>
            <a:pPr>
              <a:lnSpc>
                <a:spcPts val="1900"/>
              </a:lnSpc>
              <a:buClr>
                <a:srgbClr val="F9BE00"/>
              </a:buClr>
            </a:pPr>
            <a:r>
              <a:rPr lang="ja-JP" altLang="en-US" sz="1400" dirty="0">
                <a:solidFill>
                  <a:prstClr val="black"/>
                </a:solidFill>
              </a:rPr>
              <a:t>　●メンテナンス性の向上　直感的な操作性で、短時間に効果的なダッシュボード作成が可能　</a:t>
            </a:r>
          </a:p>
          <a:p>
            <a:pPr>
              <a:lnSpc>
                <a:spcPts val="1900"/>
              </a:lnSpc>
              <a:buClr>
                <a:srgbClr val="F9BE00"/>
              </a:buClr>
            </a:pPr>
            <a:r>
              <a:rPr lang="ja-JP" altLang="en-US" sz="1400"/>
              <a:t>　●</a:t>
            </a:r>
            <a:r>
              <a:rPr lang="en-US" altLang="ja-JP" sz="1400" dirty="0"/>
              <a:t>Oracle Java </a:t>
            </a:r>
            <a:r>
              <a:rPr lang="ja-JP" altLang="en-US" sz="1400"/>
              <a:t>の脆弱性対策　「</a:t>
            </a:r>
            <a:r>
              <a:rPr lang="en-US" altLang="ja-JP" sz="1400" dirty="0"/>
              <a:t>AdoptOpenJDK 11.0.8</a:t>
            </a:r>
            <a:r>
              <a:rPr lang="ja-JP" altLang="en-US" sz="1400"/>
              <a:t>」に変更</a:t>
            </a:r>
            <a:endParaRPr lang="en-US" altLang="ja-JP" sz="1400">
              <a:solidFill>
                <a:prstClr val="black"/>
              </a:solidFill>
            </a:endParaRPr>
          </a:p>
          <a:p>
            <a:pPr>
              <a:lnSpc>
                <a:spcPts val="1900"/>
              </a:lnSpc>
              <a:buClr>
                <a:srgbClr val="F9BE00"/>
              </a:buClr>
            </a:pPr>
            <a:r>
              <a:rPr lang="ja-JP" altLang="en-US" sz="1400" b="1" dirty="0">
                <a:solidFill>
                  <a:schemeClr val="tx2"/>
                </a:solidFill>
              </a:rPr>
              <a:t>　</a:t>
            </a:r>
            <a:r>
              <a:rPr lang="ja-JP" altLang="en-US" sz="1400" dirty="0">
                <a:solidFill>
                  <a:srgbClr val="FF0000"/>
                </a:solidFill>
              </a:rPr>
              <a:t>●</a:t>
            </a:r>
            <a:r>
              <a:rPr lang="en-US" altLang="ja-JP" sz="1400" dirty="0">
                <a:solidFill>
                  <a:srgbClr val="FF0000"/>
                </a:solidFill>
              </a:rPr>
              <a:t>Flash Player</a:t>
            </a:r>
            <a:r>
              <a:rPr lang="ja-JP" altLang="en-US" sz="1400" dirty="0">
                <a:solidFill>
                  <a:srgbClr val="FF0000"/>
                </a:solidFill>
              </a:rPr>
              <a:t>を利用する動作モード「</a:t>
            </a:r>
            <a:r>
              <a:rPr lang="en-US" altLang="ja-JP" sz="1400" dirty="0">
                <a:solidFill>
                  <a:srgbClr val="FF0000"/>
                </a:solidFill>
              </a:rPr>
              <a:t>Flash</a:t>
            </a:r>
            <a:r>
              <a:rPr lang="ja-JP" altLang="en-US" sz="1400" dirty="0">
                <a:solidFill>
                  <a:srgbClr val="FF0000"/>
                </a:solidFill>
              </a:rPr>
              <a:t>」を廃止し。</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a:t>
            </a: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latin typeface="+mn-ea"/>
                <a:ea typeface="+mn-ea"/>
              </a:rPr>
              <a:t>SuperStream</a:t>
            </a:r>
            <a:r>
              <a:rPr lang="en-US" altLang="ja-JP" sz="2000" dirty="0">
                <a:latin typeface="+mn-ea"/>
                <a:ea typeface="+mn-ea"/>
              </a:rPr>
              <a:t>-NX</a:t>
            </a:r>
            <a:r>
              <a:rPr lang="ja-JP" altLang="en-US" sz="2000">
                <a:latin typeface="+mn-ea"/>
                <a:ea typeface="+mn-ea"/>
              </a:rPr>
              <a:t> </a:t>
            </a:r>
            <a:r>
              <a:rPr lang="ja-JP" altLang="en-US" sz="2000"/>
              <a:t>グループ経営管理</a:t>
            </a:r>
            <a:r>
              <a:rPr lang="en-US" altLang="ja-JP" sz="2000" dirty="0"/>
              <a:t/>
            </a:r>
            <a:br>
              <a:rPr lang="en-US" altLang="ja-JP" sz="2000" dirty="0"/>
            </a:br>
            <a:r>
              <a:rPr lang="en-US" altLang="ja-JP" sz="1800" dirty="0"/>
              <a:t>1</a:t>
            </a:r>
            <a:r>
              <a:rPr lang="en-US" altLang="ja-JP" sz="1800" dirty="0">
                <a:latin typeface="+mn-ea"/>
                <a:ea typeface="+mn-ea"/>
              </a:rPr>
              <a:t>.AP</a:t>
            </a:r>
            <a:r>
              <a:rPr lang="ja-JP" altLang="en-US" sz="1800">
                <a:latin typeface="+mn-ea"/>
                <a:ea typeface="+mn-ea"/>
              </a:rPr>
              <a:t>サーバ基盤のバージョンアップ</a:t>
            </a:r>
            <a:endParaRPr kumimoji="1" lang="ja-JP" altLang="en-US" sz="180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テキスト プレースホルダー 2"/>
          <p:cNvSpPr txBox="1">
            <a:spLocks/>
          </p:cNvSpPr>
          <p:nvPr/>
        </p:nvSpPr>
        <p:spPr>
          <a:xfrm>
            <a:off x="360000" y="4318415"/>
            <a:ext cx="8424000" cy="52806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0" indent="0">
              <a:lnSpc>
                <a:spcPts val="1900"/>
              </a:lnSpc>
              <a:buClr>
                <a:srgbClr val="F9BE00"/>
              </a:buClr>
              <a:buNone/>
              <a:defRPr/>
            </a:pPr>
            <a:r>
              <a:rPr lang="ja-JP" altLang="en-US" sz="1600" dirty="0">
                <a:solidFill>
                  <a:schemeClr val="accent6"/>
                </a:solidFill>
                <a:latin typeface="+mn-ea"/>
              </a:rPr>
              <a:t>機能追加・仕様変更については製品同梱している「</a:t>
            </a:r>
            <a:r>
              <a:rPr lang="en-US" altLang="ja-JP" sz="1600" dirty="0">
                <a:solidFill>
                  <a:schemeClr val="accent6"/>
                </a:solidFill>
                <a:latin typeface="+mn-ea"/>
              </a:rPr>
              <a:t>NXGM_ReleaseInfo_Base_Ver.2.4</a:t>
            </a:r>
            <a:r>
              <a:rPr lang="ja-JP" altLang="en-US" sz="1600" dirty="0">
                <a:solidFill>
                  <a:schemeClr val="accent6"/>
                </a:solidFill>
                <a:latin typeface="+mn-ea"/>
              </a:rPr>
              <a:t>」をご参照ください。</a:t>
            </a:r>
            <a:endParaRPr kumimoji="1" lang="en-US" altLang="ja-JP" sz="1600" i="0" u="none" strike="noStrike" kern="1200" cap="none" spc="0" normalizeH="0" baseline="0" noProof="0" dirty="0">
              <a:ln>
                <a:noFill/>
              </a:ln>
              <a:solidFill>
                <a:schemeClr val="accent6"/>
              </a:solidFill>
              <a:effectLst/>
              <a:uLnTx/>
              <a:uFillTx/>
              <a:latin typeface="+mn-ea"/>
            </a:endParaRPr>
          </a:p>
          <a:p>
            <a:pPr marL="0" marR="0" lvl="0" indent="0" algn="l" defTabSz="914400" rtl="0" eaLnBrk="1" fontAlgn="auto" latinLnBrk="0" hangingPunct="1">
              <a:lnSpc>
                <a:spcPts val="1900"/>
              </a:lnSpc>
              <a:spcBef>
                <a:spcPct val="20000"/>
              </a:spcBef>
              <a:spcAft>
                <a:spcPts val="0"/>
              </a:spcAft>
              <a:buClr>
                <a:srgbClr val="F9BE00"/>
              </a:buClr>
              <a:buSzTx/>
              <a:buFont typeface="Arial" panose="020B0604020202020204" pitchFamily="34" charset="0"/>
              <a:buNone/>
              <a:tabLst/>
              <a:defRPr/>
            </a:pPr>
            <a:r>
              <a:rPr lang="en-US" altLang="ja-JP" sz="1800" b="1" dirty="0">
                <a:solidFill>
                  <a:schemeClr val="accent6"/>
                </a:solidFill>
                <a:latin typeface="メイリオ"/>
                <a:ea typeface="メイリオ"/>
              </a:rPr>
              <a:t>  </a:t>
            </a:r>
            <a:endParaRPr kumimoji="1" lang="en-US" altLang="ja-JP" sz="1800" b="1" i="0" u="none" strike="noStrike" kern="1200" cap="none" spc="0" normalizeH="0" baseline="0" noProof="0" dirty="0">
              <a:ln>
                <a:noFill/>
              </a:ln>
              <a:solidFill>
                <a:schemeClr val="accent6"/>
              </a:solidFill>
              <a:effectLst/>
              <a:uLnTx/>
              <a:uFillTx/>
              <a:latin typeface="メイリオ"/>
              <a:ea typeface="メイリオ"/>
            </a:endParaRPr>
          </a:p>
        </p:txBody>
      </p:sp>
    </p:spTree>
    <p:extLst>
      <p:ext uri="{BB962C8B-B14F-4D97-AF65-F5344CB8AC3E}">
        <p14:creationId xmlns:p14="http://schemas.microsoft.com/office/powerpoint/2010/main" val="4040508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63</a:t>
            </a:fld>
            <a:endParaRPr kumimoji="1" lang="ja-JP" altLang="en-US" dirty="0"/>
          </a:p>
        </p:txBody>
      </p:sp>
      <p:sp>
        <p:nvSpPr>
          <p:cNvPr id="3" name="テキスト プレースホルダー 2"/>
          <p:cNvSpPr>
            <a:spLocks noGrp="1"/>
          </p:cNvSpPr>
          <p:nvPr>
            <p:ph type="body" sz="quarter" idx="14"/>
          </p:nvPr>
        </p:nvSpPr>
        <p:spPr>
          <a:xfrm>
            <a:off x="360000" y="915566"/>
            <a:ext cx="8424000" cy="3636404"/>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ワードクラウドアイテム</a:t>
            </a:r>
          </a:p>
          <a:p>
            <a:r>
              <a:rPr lang="ja-JP" altLang="en-US" dirty="0"/>
              <a:t> 　  例えば機能コードと売上</a:t>
            </a:r>
            <a:endParaRPr lang="en-US" altLang="ja-JP" dirty="0"/>
          </a:p>
          <a:p>
            <a:r>
              <a:rPr lang="en-US" altLang="ja-JP" dirty="0"/>
              <a:t>     </a:t>
            </a:r>
            <a:r>
              <a:rPr lang="ja-JP" altLang="en-US" dirty="0"/>
              <a:t> より、集計データを文字</a:t>
            </a:r>
            <a:endParaRPr lang="en-US" altLang="ja-JP" dirty="0"/>
          </a:p>
          <a:p>
            <a:r>
              <a:rPr lang="en-US" altLang="ja-JP" dirty="0"/>
              <a:t>      </a:t>
            </a:r>
            <a:r>
              <a:rPr lang="ja-JP" altLang="en-US" dirty="0"/>
              <a:t>の大きさ、色で表現する</a:t>
            </a:r>
            <a:endParaRPr lang="en-US" altLang="ja-JP" dirty="0"/>
          </a:p>
          <a:p>
            <a:r>
              <a:rPr lang="en-US" altLang="ja-JP" dirty="0"/>
              <a:t>      </a:t>
            </a:r>
            <a:r>
              <a:rPr lang="ja-JP" altLang="en-US" dirty="0"/>
              <a:t>アイテムです。</a:t>
            </a:r>
          </a:p>
          <a:p>
            <a:r>
              <a:rPr lang="ja-JP" altLang="en-US" dirty="0"/>
              <a:t>　　文字の大きさや色で注目</a:t>
            </a:r>
            <a:endParaRPr lang="en-US" altLang="ja-JP" dirty="0"/>
          </a:p>
          <a:p>
            <a:r>
              <a:rPr lang="en-US" altLang="ja-JP" dirty="0"/>
              <a:t>      </a:t>
            </a:r>
            <a:r>
              <a:rPr lang="ja-JP" altLang="en-US" dirty="0"/>
              <a:t>すべきキーワードを印象</a:t>
            </a:r>
            <a:endParaRPr lang="en-US" altLang="ja-JP" dirty="0"/>
          </a:p>
          <a:p>
            <a:r>
              <a:rPr lang="en-US" altLang="ja-JP" dirty="0"/>
              <a:t>      </a:t>
            </a:r>
            <a:r>
              <a:rPr lang="ja-JP" altLang="en-US" dirty="0"/>
              <a:t>付けることができます。</a:t>
            </a: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latin typeface="+mn-ea"/>
                <a:ea typeface="+mn-ea"/>
              </a:rPr>
              <a:t>SuperStream</a:t>
            </a:r>
            <a:r>
              <a:rPr lang="en-US" altLang="ja-JP" sz="2000" dirty="0">
                <a:latin typeface="+mn-ea"/>
                <a:ea typeface="+mn-ea"/>
              </a:rPr>
              <a:t>-NX</a:t>
            </a:r>
            <a:r>
              <a:rPr lang="ja-JP" altLang="en-US" sz="2000">
                <a:latin typeface="+mn-ea"/>
                <a:ea typeface="+mn-ea"/>
              </a:rPr>
              <a:t> </a:t>
            </a:r>
            <a:r>
              <a:rPr lang="ja-JP" altLang="en-US" sz="2000"/>
              <a:t>グループ経営管理</a:t>
            </a:r>
            <a:r>
              <a:rPr lang="en-US" altLang="ja-JP" sz="2000" dirty="0"/>
              <a:t/>
            </a:r>
            <a:br>
              <a:rPr lang="en-US" altLang="ja-JP" sz="2000" dirty="0"/>
            </a:br>
            <a:r>
              <a:rPr lang="ja-JP" altLang="en-US" sz="1800"/>
              <a:t>１</a:t>
            </a:r>
            <a:r>
              <a:rPr lang="en-US" altLang="ja-JP" sz="1800" dirty="0">
                <a:latin typeface="+mn-ea"/>
              </a:rPr>
              <a:t>.AP</a:t>
            </a:r>
            <a:r>
              <a:rPr lang="ja-JP" altLang="en-US" sz="1800">
                <a:latin typeface="+mn-ea"/>
              </a:rPr>
              <a:t>サーバ基盤のバージョンアップ</a:t>
            </a:r>
            <a:endParaRPr kumimoji="1" lang="ja-JP" altLang="en-US" sz="180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pic>
        <p:nvPicPr>
          <p:cNvPr id="6" name="図 5"/>
          <p:cNvPicPr>
            <a:picLocks noChangeAspect="1"/>
          </p:cNvPicPr>
          <p:nvPr/>
        </p:nvPicPr>
        <p:blipFill rotWithShape="1">
          <a:blip r:embed="rId3">
            <a:extLst>
              <a:ext uri="{28A0092B-C50C-407E-A947-70E740481C1C}">
                <a14:useLocalDpi xmlns:a14="http://schemas.microsoft.com/office/drawing/2010/main" val="0"/>
              </a:ext>
            </a:extLst>
          </a:blip>
          <a:srcRect t="-435" b="-435"/>
          <a:stretch/>
        </p:blipFill>
        <p:spPr>
          <a:xfrm>
            <a:off x="2484000" y="1437860"/>
            <a:ext cx="6300000" cy="3268125"/>
          </a:xfrm>
          <a:prstGeom prst="rect">
            <a:avLst/>
          </a:prstGeom>
          <a:ln>
            <a:solidFill>
              <a:schemeClr val="accent2"/>
            </a:solidFill>
          </a:ln>
        </p:spPr>
      </p:pic>
      <p:sp>
        <p:nvSpPr>
          <p:cNvPr id="7" name="角丸四角形吹き出し 6"/>
          <p:cNvSpPr/>
          <p:nvPr/>
        </p:nvSpPr>
        <p:spPr>
          <a:xfrm>
            <a:off x="683568" y="3507854"/>
            <a:ext cx="1692416" cy="582046"/>
          </a:xfrm>
          <a:prstGeom prst="wedgeRoundRectCallout">
            <a:avLst>
              <a:gd name="adj1" fmla="val 89128"/>
              <a:gd name="adj2" fmla="val -84127"/>
              <a:gd name="adj3" fmla="val 16667"/>
            </a:avLst>
          </a:prstGeom>
          <a:solidFill>
            <a:srgbClr val="C4026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t>文字と大きさ</a:t>
            </a:r>
          </a:p>
          <a:p>
            <a:pPr algn="ctr"/>
            <a:r>
              <a:rPr kumimoji="1" lang="ja-JP" altLang="en-US" sz="1200" dirty="0"/>
              <a:t>で表現</a:t>
            </a:r>
          </a:p>
        </p:txBody>
      </p:sp>
      <p:sp>
        <p:nvSpPr>
          <p:cNvPr id="8" name="正方形/長方形 7"/>
          <p:cNvSpPr/>
          <p:nvPr/>
        </p:nvSpPr>
        <p:spPr>
          <a:xfrm>
            <a:off x="2843809" y="2067694"/>
            <a:ext cx="5969732" cy="1440160"/>
          </a:xfrm>
          <a:prstGeom prst="rect">
            <a:avLst/>
          </a:prstGeom>
          <a:noFill/>
          <a:ln w="254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529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64</a:t>
            </a:fld>
            <a:endParaRPr kumimoji="1" lang="ja-JP" altLang="en-US" dirty="0"/>
          </a:p>
        </p:txBody>
      </p:sp>
      <p:sp>
        <p:nvSpPr>
          <p:cNvPr id="3" name="テキスト プレースホルダー 2"/>
          <p:cNvSpPr>
            <a:spLocks noGrp="1"/>
          </p:cNvSpPr>
          <p:nvPr>
            <p:ph type="body" sz="quarter" idx="14"/>
          </p:nvPr>
        </p:nvSpPr>
        <p:spPr>
          <a:xfrm>
            <a:off x="360000" y="915566"/>
            <a:ext cx="8424000" cy="1764196"/>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サンキーダイアグラム</a:t>
            </a:r>
          </a:p>
          <a:p>
            <a:r>
              <a:rPr lang="ja-JP" altLang="en-US" dirty="0"/>
              <a:t> 　　集計データをフローと流量を線の</a:t>
            </a:r>
            <a:endParaRPr lang="en-US" altLang="ja-JP" dirty="0"/>
          </a:p>
          <a:p>
            <a:r>
              <a:rPr lang="en-US" altLang="ja-JP" dirty="0"/>
              <a:t>       </a:t>
            </a:r>
            <a:r>
              <a:rPr lang="ja-JP" altLang="en-US" dirty="0"/>
              <a:t>大きさ、色で表現するアイテムです。</a:t>
            </a:r>
          </a:p>
          <a:p>
            <a:r>
              <a:rPr lang="ja-JP" altLang="en-US" dirty="0"/>
              <a:t>　　 スタートからゴールまでの流量の</a:t>
            </a:r>
            <a:endParaRPr lang="en-US" altLang="ja-JP" dirty="0"/>
          </a:p>
          <a:p>
            <a:r>
              <a:rPr lang="en-US" altLang="ja-JP" dirty="0"/>
              <a:t>       </a:t>
            </a:r>
            <a:r>
              <a:rPr lang="ja-JP" altLang="en-US" dirty="0"/>
              <a:t>変化や、ボトルネックなどがわかります。</a:t>
            </a: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latin typeface="+mn-ea"/>
                <a:ea typeface="+mn-ea"/>
              </a:rPr>
              <a:t>SuperStream</a:t>
            </a:r>
            <a:r>
              <a:rPr lang="en-US" altLang="ja-JP" sz="2000" dirty="0">
                <a:latin typeface="+mn-ea"/>
                <a:ea typeface="+mn-ea"/>
              </a:rPr>
              <a:t>-NX</a:t>
            </a:r>
            <a:r>
              <a:rPr lang="ja-JP" altLang="en-US" sz="2000">
                <a:latin typeface="+mn-ea"/>
                <a:ea typeface="+mn-ea"/>
              </a:rPr>
              <a:t> </a:t>
            </a:r>
            <a:r>
              <a:rPr lang="ja-JP" altLang="en-US" sz="2000"/>
              <a:t>グループ経営管理</a:t>
            </a:r>
            <a:r>
              <a:rPr lang="en-US" altLang="ja-JP" sz="2000" dirty="0"/>
              <a:t/>
            </a:r>
            <a:br>
              <a:rPr lang="en-US" altLang="ja-JP" sz="2000" dirty="0"/>
            </a:br>
            <a:r>
              <a:rPr lang="en-US" altLang="ja-JP" sz="1800" dirty="0"/>
              <a:t>1.</a:t>
            </a:r>
            <a:r>
              <a:rPr lang="en-US" altLang="ja-JP" sz="1800" dirty="0">
                <a:latin typeface="+mn-ea"/>
              </a:rPr>
              <a:t>AP</a:t>
            </a:r>
            <a:r>
              <a:rPr lang="ja-JP" altLang="en-US" sz="1800">
                <a:latin typeface="+mn-ea"/>
              </a:rPr>
              <a:t>サーバ基盤のバージョンアップ</a:t>
            </a:r>
            <a:endParaRPr kumimoji="1" lang="ja-JP" altLang="en-US" sz="180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62239" y="1440000"/>
            <a:ext cx="5321761" cy="3319200"/>
          </a:xfrm>
          <a:prstGeom prst="rect">
            <a:avLst/>
          </a:prstGeom>
          <a:ln>
            <a:solidFill>
              <a:schemeClr val="accent2"/>
            </a:solidFill>
          </a:ln>
        </p:spPr>
      </p:pic>
      <p:sp>
        <p:nvSpPr>
          <p:cNvPr id="7" name="角丸四角形吹き出し 6"/>
          <p:cNvSpPr/>
          <p:nvPr/>
        </p:nvSpPr>
        <p:spPr>
          <a:xfrm>
            <a:off x="1223628" y="3687874"/>
            <a:ext cx="1692416" cy="582046"/>
          </a:xfrm>
          <a:prstGeom prst="wedgeRoundRectCallout">
            <a:avLst>
              <a:gd name="adj1" fmla="val 136404"/>
              <a:gd name="adj2" fmla="val -84127"/>
              <a:gd name="adj3" fmla="val 16667"/>
            </a:avLst>
          </a:prstGeom>
          <a:solidFill>
            <a:srgbClr val="C4026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t>経路と帯の幅</a:t>
            </a:r>
          </a:p>
          <a:p>
            <a:pPr algn="ctr"/>
            <a:r>
              <a:rPr kumimoji="1" lang="ja-JP" altLang="en-US" sz="1200" dirty="0"/>
              <a:t>で表現</a:t>
            </a:r>
          </a:p>
        </p:txBody>
      </p:sp>
    </p:spTree>
    <p:extLst>
      <p:ext uri="{BB962C8B-B14F-4D97-AF65-F5344CB8AC3E}">
        <p14:creationId xmlns:p14="http://schemas.microsoft.com/office/powerpoint/2010/main" val="298770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65</a:t>
            </a:fld>
            <a:endParaRPr kumimoji="1" lang="ja-JP" altLang="en-US" dirty="0"/>
          </a:p>
        </p:txBody>
      </p:sp>
      <p:sp>
        <p:nvSpPr>
          <p:cNvPr id="3" name="テキスト プレースホルダー 2"/>
          <p:cNvSpPr>
            <a:spLocks noGrp="1"/>
          </p:cNvSpPr>
          <p:nvPr>
            <p:ph type="body" sz="quarter" idx="14"/>
          </p:nvPr>
        </p:nvSpPr>
        <p:spPr>
          <a:xfrm>
            <a:off x="360000" y="915566"/>
            <a:ext cx="8424000" cy="1584176"/>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数値軸のデータ補完</a:t>
            </a:r>
          </a:p>
          <a:p>
            <a:r>
              <a:rPr lang="ja-JP" altLang="en-US" dirty="0"/>
              <a:t> 　　チャートの行軸を、数値軸</a:t>
            </a:r>
            <a:endParaRPr lang="en-US" altLang="ja-JP" dirty="0"/>
          </a:p>
          <a:p>
            <a:r>
              <a:rPr lang="en-US" altLang="ja-JP" dirty="0"/>
              <a:t>       </a:t>
            </a:r>
            <a:r>
              <a:rPr lang="ja-JP" altLang="en-US" dirty="0"/>
              <a:t>としてデータを補完して</a:t>
            </a:r>
            <a:endParaRPr lang="en-US" altLang="ja-JP" dirty="0"/>
          </a:p>
          <a:p>
            <a:r>
              <a:rPr lang="en-US" altLang="ja-JP" dirty="0"/>
              <a:t>       </a:t>
            </a:r>
            <a:r>
              <a:rPr lang="ja-JP" altLang="en-US" dirty="0"/>
              <a:t>表示するように設定で</a:t>
            </a:r>
            <a:endParaRPr lang="en-US" altLang="ja-JP" dirty="0"/>
          </a:p>
          <a:p>
            <a:r>
              <a:rPr lang="en-US" altLang="ja-JP" dirty="0"/>
              <a:t>       </a:t>
            </a:r>
            <a:r>
              <a:rPr lang="ja-JP" altLang="en-US" dirty="0"/>
              <a:t>きます。</a:t>
            </a: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latin typeface="+mn-ea"/>
                <a:ea typeface="+mn-ea"/>
              </a:rPr>
              <a:t>SuperStream</a:t>
            </a:r>
            <a:r>
              <a:rPr lang="en-US" altLang="ja-JP" sz="2000" dirty="0">
                <a:latin typeface="+mn-ea"/>
                <a:ea typeface="+mn-ea"/>
              </a:rPr>
              <a:t>-NX</a:t>
            </a:r>
            <a:r>
              <a:rPr lang="ja-JP" altLang="en-US" sz="2000">
                <a:latin typeface="+mn-ea"/>
                <a:ea typeface="+mn-ea"/>
              </a:rPr>
              <a:t> </a:t>
            </a:r>
            <a:r>
              <a:rPr lang="ja-JP" altLang="en-US" sz="2000"/>
              <a:t>グループ経営管理</a:t>
            </a:r>
            <a:r>
              <a:rPr lang="en-US" altLang="ja-JP" sz="2000" dirty="0"/>
              <a:t/>
            </a:r>
            <a:br>
              <a:rPr lang="en-US" altLang="ja-JP" sz="2000" dirty="0"/>
            </a:br>
            <a:r>
              <a:rPr lang="en-US" altLang="ja-JP" sz="1800" dirty="0"/>
              <a:t>1</a:t>
            </a:r>
            <a:r>
              <a:rPr lang="en-US" altLang="ja-JP" sz="1800" dirty="0">
                <a:latin typeface="+mn-ea"/>
              </a:rPr>
              <a:t>.AP</a:t>
            </a:r>
            <a:r>
              <a:rPr lang="ja-JP" altLang="en-US" sz="1800">
                <a:latin typeface="+mn-ea"/>
              </a:rPr>
              <a:t>サーバ基盤のバージョンアップ</a:t>
            </a:r>
            <a:endParaRPr kumimoji="1" lang="ja-JP" altLang="en-US" sz="180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pSp>
        <p:nvGrpSpPr>
          <p:cNvPr id="10" name="グループ化 9"/>
          <p:cNvGrpSpPr/>
          <p:nvPr/>
        </p:nvGrpSpPr>
        <p:grpSpPr>
          <a:xfrm>
            <a:off x="2663788" y="1389075"/>
            <a:ext cx="6156379" cy="3431960"/>
            <a:chOff x="2663788" y="1389075"/>
            <a:chExt cx="6156379" cy="3431960"/>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63788" y="1389075"/>
              <a:ext cx="6149752" cy="3431960"/>
            </a:xfrm>
            <a:prstGeom prst="rect">
              <a:avLst/>
            </a:prstGeom>
            <a:ln>
              <a:solidFill>
                <a:schemeClr val="accent2"/>
              </a:solidFill>
            </a:ln>
          </p:spPr>
        </p:pic>
        <p:sp>
          <p:nvSpPr>
            <p:cNvPr id="8" name="正方形/長方形 7"/>
            <p:cNvSpPr/>
            <p:nvPr/>
          </p:nvSpPr>
          <p:spPr>
            <a:xfrm>
              <a:off x="3203849" y="3000296"/>
              <a:ext cx="5609691" cy="147518"/>
            </a:xfrm>
            <a:prstGeom prst="rect">
              <a:avLst/>
            </a:prstGeom>
            <a:noFill/>
            <a:ln w="254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正方形/長方形 8"/>
            <p:cNvSpPr/>
            <p:nvPr/>
          </p:nvSpPr>
          <p:spPr>
            <a:xfrm>
              <a:off x="3203849" y="4588518"/>
              <a:ext cx="5616318" cy="170518"/>
            </a:xfrm>
            <a:prstGeom prst="rect">
              <a:avLst/>
            </a:prstGeom>
            <a:noFill/>
            <a:ln w="25400">
              <a:solidFill>
                <a:srgbClr val="C0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11" name="角丸四角形吹き出し 10"/>
          <p:cNvSpPr/>
          <p:nvPr/>
        </p:nvSpPr>
        <p:spPr>
          <a:xfrm>
            <a:off x="827584" y="2418251"/>
            <a:ext cx="1692416" cy="582046"/>
          </a:xfrm>
          <a:prstGeom prst="wedgeRoundRectCallout">
            <a:avLst>
              <a:gd name="adj1" fmla="val 88089"/>
              <a:gd name="adj2" fmla="val 59379"/>
              <a:gd name="adj3" fmla="val 16667"/>
            </a:avLst>
          </a:prstGeom>
          <a:solidFill>
            <a:srgbClr val="C4026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t>実データの数で</a:t>
            </a:r>
          </a:p>
          <a:p>
            <a:pPr algn="ctr"/>
            <a:r>
              <a:rPr kumimoji="1" lang="ja-JP" altLang="en-US" sz="1200" dirty="0"/>
              <a:t>均等割間隔</a:t>
            </a:r>
          </a:p>
        </p:txBody>
      </p:sp>
      <p:sp>
        <p:nvSpPr>
          <p:cNvPr id="12" name="角丸四角形吹き出し 11"/>
          <p:cNvSpPr/>
          <p:nvPr/>
        </p:nvSpPr>
        <p:spPr>
          <a:xfrm>
            <a:off x="827584" y="3831890"/>
            <a:ext cx="1693592" cy="671092"/>
          </a:xfrm>
          <a:prstGeom prst="wedgeRoundRectCallout">
            <a:avLst>
              <a:gd name="adj1" fmla="val 89758"/>
              <a:gd name="adj2" fmla="val 68019"/>
              <a:gd name="adj3" fmla="val 16667"/>
            </a:avLst>
          </a:prstGeom>
          <a:solidFill>
            <a:srgbClr val="C4026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t>実データをカレンダの日数</a:t>
            </a:r>
            <a:r>
              <a:rPr kumimoji="1" lang="ja-JP" altLang="en-US" sz="1200" dirty="0"/>
              <a:t>間隔</a:t>
            </a:r>
            <a:r>
              <a:rPr lang="en-US" altLang="ja-JP" sz="1200" dirty="0"/>
              <a:t>(</a:t>
            </a:r>
            <a:r>
              <a:rPr lang="ja-JP" altLang="en-US" sz="1200" dirty="0"/>
              <a:t>例</a:t>
            </a:r>
            <a:r>
              <a:rPr lang="en-US" altLang="ja-JP" sz="1200" dirty="0"/>
              <a:t>)</a:t>
            </a:r>
            <a:r>
              <a:rPr lang="ja-JP" altLang="en-US" sz="1200" dirty="0"/>
              <a:t>で</a:t>
            </a:r>
            <a:r>
              <a:rPr kumimoji="1" lang="ja-JP" altLang="en-US" sz="1200" dirty="0"/>
              <a:t>表示</a:t>
            </a:r>
          </a:p>
        </p:txBody>
      </p:sp>
    </p:spTree>
    <p:extLst>
      <p:ext uri="{BB962C8B-B14F-4D97-AF65-F5344CB8AC3E}">
        <p14:creationId xmlns:p14="http://schemas.microsoft.com/office/powerpoint/2010/main" val="20422669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66</a:t>
            </a:fld>
            <a:endParaRPr kumimoji="1" lang="ja-JP" altLang="en-US" dirty="0"/>
          </a:p>
        </p:txBody>
      </p:sp>
      <p:sp>
        <p:nvSpPr>
          <p:cNvPr id="3" name="テキスト プレースホルダー 2"/>
          <p:cNvSpPr>
            <a:spLocks noGrp="1"/>
          </p:cNvSpPr>
          <p:nvPr>
            <p:ph type="body" sz="quarter" idx="14"/>
          </p:nvPr>
        </p:nvSpPr>
        <p:spPr>
          <a:xfrm>
            <a:off x="360000" y="915566"/>
            <a:ext cx="8424000" cy="2880320"/>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ボタンアイテムをグループ化</a:t>
            </a:r>
          </a:p>
          <a:p>
            <a:r>
              <a:rPr lang="ja-JP" altLang="en-US" dirty="0"/>
              <a:t> 　　複数のボタンをグループ</a:t>
            </a:r>
            <a:endParaRPr lang="en-US" altLang="ja-JP" dirty="0"/>
          </a:p>
          <a:p>
            <a:r>
              <a:rPr lang="en-US" altLang="ja-JP" dirty="0"/>
              <a:t>       </a:t>
            </a:r>
            <a:r>
              <a:rPr lang="ja-JP" altLang="en-US" dirty="0"/>
              <a:t>化し、</a:t>
            </a:r>
            <a:r>
              <a:rPr lang="ja-JP" altLang="en-US" dirty="0">
                <a:solidFill>
                  <a:prstClr val="black"/>
                </a:solidFill>
              </a:rPr>
              <a:t>ラジオ機能で</a:t>
            </a:r>
          </a:p>
          <a:p>
            <a:r>
              <a:rPr lang="ja-JP" altLang="en-US" dirty="0">
                <a:solidFill>
                  <a:prstClr val="black"/>
                </a:solidFill>
              </a:rPr>
              <a:t>　　 切り替えるこが可能に</a:t>
            </a:r>
          </a:p>
          <a:p>
            <a:r>
              <a:rPr lang="ja-JP" altLang="en-US" dirty="0">
                <a:solidFill>
                  <a:prstClr val="black"/>
                </a:solidFill>
              </a:rPr>
              <a:t>　　 なりました。</a:t>
            </a:r>
            <a:endParaRPr lang="en-US" altLang="ja-JP" dirty="0">
              <a:solidFill>
                <a:prstClr val="black"/>
              </a:solidFill>
            </a:endParaRPr>
          </a:p>
          <a:p>
            <a:r>
              <a:rPr lang="en-US" altLang="ja-JP" dirty="0">
                <a:solidFill>
                  <a:prstClr val="black"/>
                </a:solidFill>
              </a:rPr>
              <a:t>       </a:t>
            </a:r>
            <a:r>
              <a:rPr lang="ja-JP" altLang="en-US" dirty="0">
                <a:solidFill>
                  <a:prstClr val="black"/>
                </a:solidFill>
              </a:rPr>
              <a:t>例</a:t>
            </a:r>
            <a:r>
              <a:rPr lang="en-US" altLang="ja-JP" dirty="0">
                <a:solidFill>
                  <a:prstClr val="black"/>
                </a:solidFill>
              </a:rPr>
              <a:t>)</a:t>
            </a:r>
            <a:r>
              <a:rPr lang="ja-JP" altLang="en-US" dirty="0">
                <a:solidFill>
                  <a:prstClr val="black"/>
                </a:solidFill>
              </a:rPr>
              <a:t>年度、半期、四半期</a:t>
            </a:r>
          </a:p>
          <a:p>
            <a:r>
              <a:rPr lang="ja-JP" altLang="en-US" dirty="0">
                <a:solidFill>
                  <a:prstClr val="black"/>
                </a:solidFill>
              </a:rPr>
              <a:t>　　　  月度などもボタンで</a:t>
            </a:r>
          </a:p>
          <a:p>
            <a:r>
              <a:rPr lang="ja-JP" altLang="en-US" dirty="0">
                <a:solidFill>
                  <a:prstClr val="black"/>
                </a:solidFill>
              </a:rPr>
              <a:t>　　　  切り替える</a:t>
            </a: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latin typeface="+mn-ea"/>
                <a:ea typeface="+mn-ea"/>
              </a:rPr>
              <a:t>SuperStream</a:t>
            </a:r>
            <a:r>
              <a:rPr lang="en-US" altLang="ja-JP" sz="2000" dirty="0">
                <a:latin typeface="+mn-ea"/>
                <a:ea typeface="+mn-ea"/>
              </a:rPr>
              <a:t>-NX</a:t>
            </a:r>
            <a:r>
              <a:rPr lang="ja-JP" altLang="en-US" sz="2000">
                <a:latin typeface="+mn-ea"/>
                <a:ea typeface="+mn-ea"/>
              </a:rPr>
              <a:t> </a:t>
            </a:r>
            <a:r>
              <a:rPr lang="ja-JP" altLang="en-US" sz="2000"/>
              <a:t>グループ経営管理</a:t>
            </a:r>
            <a:r>
              <a:rPr lang="en-US" altLang="ja-JP" sz="2000" dirty="0"/>
              <a:t/>
            </a:r>
            <a:br>
              <a:rPr lang="en-US" altLang="ja-JP" sz="2000" dirty="0"/>
            </a:br>
            <a:r>
              <a:rPr lang="en-US" altLang="ja-JP" sz="1800" dirty="0"/>
              <a:t>1</a:t>
            </a:r>
            <a:r>
              <a:rPr lang="en-US" altLang="ja-JP" sz="1800" dirty="0">
                <a:latin typeface="+mn-ea"/>
              </a:rPr>
              <a:t>.AP</a:t>
            </a:r>
            <a:r>
              <a:rPr lang="ja-JP" altLang="en-US" sz="1800">
                <a:latin typeface="+mn-ea"/>
              </a:rPr>
              <a:t>サーバ基盤のバージョンアップ</a:t>
            </a:r>
            <a:endParaRPr kumimoji="1" lang="ja-JP" altLang="en-US" sz="180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pSp>
        <p:nvGrpSpPr>
          <p:cNvPr id="17" name="グループ化 16"/>
          <p:cNvGrpSpPr/>
          <p:nvPr/>
        </p:nvGrpSpPr>
        <p:grpSpPr>
          <a:xfrm>
            <a:off x="2520000" y="1462547"/>
            <a:ext cx="6485385" cy="3370453"/>
            <a:chOff x="2411760" y="1371204"/>
            <a:chExt cx="6485385" cy="3370453"/>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60" y="1371204"/>
              <a:ext cx="6485385" cy="3370453"/>
            </a:xfrm>
            <a:prstGeom prst="rect">
              <a:avLst/>
            </a:prstGeom>
            <a:ln>
              <a:solidFill>
                <a:schemeClr val="accent2"/>
              </a:solidFill>
            </a:ln>
          </p:spPr>
        </p:pic>
        <p:sp>
          <p:nvSpPr>
            <p:cNvPr id="13" name="角丸四角形吹き出し 12"/>
            <p:cNvSpPr/>
            <p:nvPr/>
          </p:nvSpPr>
          <p:spPr>
            <a:xfrm>
              <a:off x="6281020" y="1707654"/>
              <a:ext cx="1675356" cy="900100"/>
            </a:xfrm>
            <a:prstGeom prst="wedgeRoundRectCallout">
              <a:avLst>
                <a:gd name="adj1" fmla="val -68103"/>
                <a:gd name="adj2" fmla="val -26916"/>
                <a:gd name="adj3" fmla="val 16667"/>
              </a:avLst>
            </a:prstGeom>
            <a:solidFill>
              <a:srgbClr val="C4026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a:t>検索条件を</a:t>
              </a:r>
            </a:p>
            <a:p>
              <a:pPr algn="ctr"/>
              <a:r>
                <a:rPr lang="ja-JP" altLang="en-US" sz="1200" dirty="0"/>
                <a:t>ラジオボタン化</a:t>
              </a:r>
            </a:p>
            <a:p>
              <a:pPr algn="ctr"/>
              <a:r>
                <a:rPr kumimoji="1" lang="en-US" altLang="ja-JP" sz="1050" dirty="0"/>
                <a:t>※</a:t>
              </a:r>
              <a:r>
                <a:rPr lang="ja-JP" altLang="en-US" sz="1050" dirty="0"/>
                <a:t>どれを実行しているか</a:t>
              </a:r>
            </a:p>
            <a:p>
              <a:pPr algn="ctr"/>
              <a:r>
                <a:rPr lang="ja-JP" altLang="en-US" sz="1050" dirty="0"/>
                <a:t>わかるようにできます</a:t>
              </a:r>
              <a:endParaRPr kumimoji="1" lang="ja-JP" altLang="en-US" sz="1050" dirty="0"/>
            </a:p>
          </p:txBody>
        </p:sp>
        <p:sp>
          <p:nvSpPr>
            <p:cNvPr id="14" name="四角形吹き出し 13"/>
            <p:cNvSpPr/>
            <p:nvPr/>
          </p:nvSpPr>
          <p:spPr>
            <a:xfrm>
              <a:off x="3254889" y="1923678"/>
              <a:ext cx="2140070" cy="1296144"/>
            </a:xfrm>
            <a:prstGeom prst="wedgeRectCallout">
              <a:avLst>
                <a:gd name="adj1" fmla="val -71676"/>
                <a:gd name="adj2" fmla="val -38678"/>
              </a:avLst>
            </a:prstGeom>
            <a:noFill/>
            <a:ln>
              <a:solidFill>
                <a:srgbClr val="C40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631317" y="1690985"/>
              <a:ext cx="416847" cy="305067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013927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67</a:t>
            </a:fld>
            <a:endParaRPr kumimoji="1" lang="ja-JP" altLang="en-US" dirty="0"/>
          </a:p>
        </p:txBody>
      </p:sp>
      <p:sp>
        <p:nvSpPr>
          <p:cNvPr id="3" name="テキスト プレースホルダー 2"/>
          <p:cNvSpPr>
            <a:spLocks noGrp="1"/>
          </p:cNvSpPr>
          <p:nvPr>
            <p:ph type="body" sz="quarter" idx="14"/>
          </p:nvPr>
        </p:nvSpPr>
        <p:spPr>
          <a:xfrm>
            <a:off x="360000" y="915566"/>
            <a:ext cx="8424000" cy="3780420"/>
          </a:xfrm>
        </p:spPr>
        <p:txBody>
          <a:bodyPr lIns="0" tIns="0" rIns="0" bIns="0" anchor="t"/>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a:lnSpc>
                <a:spcPts val="1900"/>
              </a:lnSpc>
              <a:buClr>
                <a:srgbClr val="F9BE00"/>
              </a:buClr>
            </a:pPr>
            <a:r>
              <a:rPr lang="ja-JP" altLang="en-US" sz="1800" b="1">
                <a:solidFill>
                  <a:srgbClr val="00AEEB"/>
                </a:solidFill>
              </a:rPr>
              <a:t>　データベース化で、</a:t>
            </a:r>
            <a:r>
              <a:rPr lang="en-US" altLang="ja-JP" sz="1800" b="1" dirty="0">
                <a:solidFill>
                  <a:srgbClr val="00AEEB"/>
                </a:solidFill>
              </a:rPr>
              <a:t>AP</a:t>
            </a:r>
            <a:r>
              <a:rPr lang="ja-JP" altLang="en-US" sz="1800" b="1">
                <a:solidFill>
                  <a:srgbClr val="00AEEB"/>
                </a:solidFill>
              </a:rPr>
              <a:t>サーバより各ファイルのメンテナンスが可能</a:t>
            </a:r>
          </a:p>
          <a:p>
            <a:pPr>
              <a:lnSpc>
                <a:spcPts val="1900"/>
              </a:lnSpc>
              <a:buClr>
                <a:srgbClr val="F9BE00"/>
              </a:buClr>
            </a:pPr>
            <a:r>
              <a:rPr lang="ja-JP" altLang="en-US" dirty="0"/>
              <a:t>　　会社リストと実行管理ファイルをデータベース化に伴い「取込更新コンソール」の提供を廃止しました。</a:t>
            </a:r>
          </a:p>
          <a:p>
            <a:pPr>
              <a:lnSpc>
                <a:spcPts val="1900"/>
              </a:lnSpc>
              <a:buClr>
                <a:srgbClr val="F9BE00"/>
              </a:buClr>
            </a:pPr>
            <a:r>
              <a:rPr lang="ja-JP" altLang="en-US" dirty="0"/>
              <a:t>　　■従来「セットアップ」画面にて行って</a:t>
            </a:r>
          </a:p>
          <a:p>
            <a:pPr>
              <a:lnSpc>
                <a:spcPts val="1900"/>
              </a:lnSpc>
              <a:buClr>
                <a:srgbClr val="F9BE00"/>
              </a:buClr>
            </a:pPr>
            <a:r>
              <a:rPr lang="ja-JP" altLang="en-US" dirty="0"/>
              <a:t>　　　いた</a:t>
            </a:r>
            <a:r>
              <a:rPr lang="en-US" altLang="ja-JP" dirty="0"/>
              <a:t>[</a:t>
            </a:r>
            <a:r>
              <a:rPr lang="ja-JP" altLang="en-US" dirty="0"/>
              <a:t>会社リスト</a:t>
            </a:r>
            <a:r>
              <a:rPr lang="en-US" altLang="ja-JP" dirty="0"/>
              <a:t>]</a:t>
            </a:r>
            <a:r>
              <a:rPr lang="ja-JP" altLang="en-US" dirty="0"/>
              <a:t>を、ボードから</a:t>
            </a:r>
          </a:p>
          <a:p>
            <a:pPr>
              <a:lnSpc>
                <a:spcPts val="1900"/>
              </a:lnSpc>
              <a:buClr>
                <a:srgbClr val="F9BE00"/>
              </a:buClr>
            </a:pPr>
            <a:r>
              <a:rPr lang="ja-JP" altLang="en-US" dirty="0"/>
              <a:t>　　　メンテナンスが可能になりました。</a:t>
            </a:r>
          </a:p>
          <a:p>
            <a:pPr>
              <a:lnSpc>
                <a:spcPts val="1900"/>
              </a:lnSpc>
              <a:buClr>
                <a:srgbClr val="F9BE00"/>
              </a:buClr>
            </a:pPr>
            <a:r>
              <a:rPr lang="ja-JP" altLang="en-US" dirty="0"/>
              <a:t>　　■従来「取込更新コンソール」上での</a:t>
            </a:r>
          </a:p>
          <a:p>
            <a:pPr>
              <a:lnSpc>
                <a:spcPts val="1900"/>
              </a:lnSpc>
              <a:buClr>
                <a:srgbClr val="F9BE00"/>
              </a:buClr>
            </a:pPr>
            <a:r>
              <a:rPr lang="ja-JP" altLang="en-US" dirty="0"/>
              <a:t>　　　実行モード「全社サイクル」</a:t>
            </a:r>
          </a:p>
          <a:p>
            <a:pPr>
              <a:lnSpc>
                <a:spcPts val="1900"/>
              </a:lnSpc>
              <a:buClr>
                <a:srgbClr val="F9BE00"/>
              </a:buClr>
            </a:pPr>
            <a:r>
              <a:rPr lang="ja-JP" altLang="en-US" dirty="0"/>
              <a:t>　　　「会社選択サイクル」の変更と、</a:t>
            </a:r>
          </a:p>
          <a:p>
            <a:pPr>
              <a:lnSpc>
                <a:spcPts val="1900"/>
              </a:lnSpc>
              <a:buClr>
                <a:srgbClr val="F9BE00"/>
              </a:buClr>
            </a:pPr>
            <a:r>
              <a:rPr lang="ja-JP" altLang="en-US" dirty="0"/>
              <a:t>　　　それに伴うトランザクションデータ</a:t>
            </a:r>
          </a:p>
          <a:p>
            <a:pPr>
              <a:lnSpc>
                <a:spcPts val="1900"/>
              </a:lnSpc>
              <a:buClr>
                <a:srgbClr val="F9BE00"/>
              </a:buClr>
            </a:pPr>
            <a:r>
              <a:rPr lang="ja-JP" altLang="en-US" dirty="0"/>
              <a:t>　　　の範囲設定や会社選択などもボード</a:t>
            </a:r>
          </a:p>
          <a:p>
            <a:pPr>
              <a:lnSpc>
                <a:spcPts val="1900"/>
              </a:lnSpc>
              <a:buClr>
                <a:srgbClr val="F9BE00"/>
              </a:buClr>
            </a:pPr>
            <a:r>
              <a:rPr lang="ja-JP" altLang="en-US" dirty="0"/>
              <a:t>　　　からメンテナンスが可能になりました。</a:t>
            </a:r>
          </a:p>
          <a:p>
            <a:pPr>
              <a:lnSpc>
                <a:spcPts val="1900"/>
              </a:lnSpc>
              <a:buClr>
                <a:srgbClr val="F9BE00"/>
              </a:buClr>
            </a:pPr>
            <a:r>
              <a:rPr lang="ja-JP" altLang="en-US" dirty="0"/>
              <a:t>　　　　　</a:t>
            </a:r>
          </a:p>
          <a:p>
            <a:pPr>
              <a:lnSpc>
                <a:spcPts val="1900"/>
              </a:lnSpc>
              <a:buClr>
                <a:srgbClr val="F9BE00"/>
              </a:buClr>
            </a:pPr>
            <a:r>
              <a:rPr lang="ja-JP" altLang="en-US" dirty="0"/>
              <a:t>　　　　 </a:t>
            </a:r>
            <a:r>
              <a:rPr lang="ja-JP" altLang="en-US" sz="1000" dirty="0">
                <a:solidFill>
                  <a:srgbClr val="FF0000"/>
                </a:solidFill>
              </a:rPr>
              <a:t>ログ表示およびバッチ起動は含まれません</a:t>
            </a:r>
          </a:p>
          <a:p>
            <a:pPr>
              <a:lnSpc>
                <a:spcPts val="1900"/>
              </a:lnSpc>
              <a:buClr>
                <a:srgbClr val="F9BE00"/>
              </a:buClr>
            </a:pPr>
            <a:endParaRPr lang="en-US" altLang="ja-JP" sz="1000" dirty="0">
              <a:solidFill>
                <a:srgbClr val="FF0000"/>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a:t>
            </a:r>
            <a:r>
              <a:rPr lang="ja-JP" altLang="en-US" sz="2000" dirty="0">
                <a:solidFill>
                  <a:prstClr val="white"/>
                </a:solidFill>
                <a:latin typeface="+mn-ea"/>
                <a:ea typeface="+mn-ea"/>
              </a:rPr>
              <a:t> </a:t>
            </a:r>
            <a:r>
              <a:rPr lang="ja-JP" altLang="en-US" sz="2000" dirty="0"/>
              <a:t>グループ経営管理</a:t>
            </a:r>
            <a:r>
              <a:rPr lang="en-US" altLang="ja-JP" sz="2000" dirty="0"/>
              <a:t/>
            </a:r>
            <a:br>
              <a:rPr lang="en-US" altLang="ja-JP" sz="2000" dirty="0"/>
            </a:br>
            <a:r>
              <a:rPr lang="en-US" altLang="ja-JP" sz="1800" dirty="0"/>
              <a:t>2</a:t>
            </a:r>
            <a:r>
              <a:rPr lang="en-US" altLang="ja-JP" sz="1800" dirty="0">
                <a:solidFill>
                  <a:prstClr val="white"/>
                </a:solidFill>
                <a:latin typeface="+mn-ea"/>
                <a:ea typeface="+mn-ea"/>
              </a:rPr>
              <a:t>.</a:t>
            </a:r>
            <a:r>
              <a:rPr lang="ja-JP" altLang="en-US" sz="1800" dirty="0">
                <a:solidFill>
                  <a:prstClr val="white"/>
                </a:solidFill>
                <a:latin typeface="+mn-ea"/>
                <a:ea typeface="+mn-ea"/>
              </a:rPr>
              <a:t>実行管理ファイルと会社リストのデータベース化</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3434" y="1719213"/>
            <a:ext cx="5197301" cy="2988332"/>
          </a:xfrm>
          <a:prstGeom prst="rect">
            <a:avLst/>
          </a:prstGeom>
          <a:ln>
            <a:solidFill>
              <a:schemeClr val="accent2"/>
            </a:solidFill>
          </a:ln>
        </p:spPr>
      </p:pic>
      <p:graphicFrame>
        <p:nvGraphicFramePr>
          <p:cNvPr id="7" name="オブジェクト 6"/>
          <p:cNvGraphicFramePr>
            <a:graphicFrameLocks noChangeAspect="1"/>
          </p:cNvGraphicFramePr>
          <p:nvPr/>
        </p:nvGraphicFramePr>
        <p:xfrm>
          <a:off x="575556" y="4011910"/>
          <a:ext cx="333375" cy="333375"/>
        </p:xfrm>
        <a:graphic>
          <a:graphicData uri="http://schemas.openxmlformats.org/presentationml/2006/ole">
            <mc:AlternateContent xmlns:mc="http://schemas.openxmlformats.org/markup-compatibility/2006">
              <mc:Choice xmlns:v="urn:schemas-microsoft-com:vml" Requires="v">
                <p:oleObj spid="_x0000_s1225" name="ビットマップ イメージ" r:id="rId5" imgW="5009524" imgH="5504762" progId="Paint.Picture">
                  <p:embed/>
                </p:oleObj>
              </mc:Choice>
              <mc:Fallback>
                <p:oleObj name="ビットマップ イメージ" r:id="rId5" imgW="5009524" imgH="5504762" progId="Paint.Picture">
                  <p:embed/>
                  <p:pic>
                    <p:nvPicPr>
                      <p:cNvPr id="7" name="オブジェクト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556" y="4011910"/>
                        <a:ext cx="3333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98070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68</a:t>
            </a:fld>
            <a:endParaRPr kumimoji="1" lang="ja-JP" altLang="en-US" dirty="0"/>
          </a:p>
        </p:txBody>
      </p:sp>
      <p:sp>
        <p:nvSpPr>
          <p:cNvPr id="3" name="テキスト プレースホルダー 2"/>
          <p:cNvSpPr>
            <a:spLocks noGrp="1"/>
          </p:cNvSpPr>
          <p:nvPr>
            <p:ph type="body" sz="quarter" idx="14"/>
          </p:nvPr>
        </p:nvSpPr>
        <p:spPr>
          <a:xfrm>
            <a:off x="360000" y="915566"/>
            <a:ext cx="8424000" cy="3780420"/>
          </a:xfrm>
        </p:spPr>
        <p:txBody>
          <a:bodyPr lIns="0" tIns="0" rIns="0" bIns="0" anchor="t"/>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取込更新バッチ再実行時に</a:t>
            </a:r>
            <a:r>
              <a:rPr lang="en-US" altLang="ja-JP" sz="1800" b="1" dirty="0">
                <a:solidFill>
                  <a:srgbClr val="00AEEB"/>
                </a:solidFill>
              </a:rPr>
              <a:t>CSV</a:t>
            </a:r>
            <a:r>
              <a:rPr lang="ja-JP" altLang="en-US" sz="1800" b="1" dirty="0">
                <a:solidFill>
                  <a:srgbClr val="00AEEB"/>
                </a:solidFill>
              </a:rPr>
              <a:t>フォルダからの削除が不要</a:t>
            </a:r>
          </a:p>
          <a:p>
            <a:pPr lvl="0">
              <a:lnSpc>
                <a:spcPts val="1900"/>
              </a:lnSpc>
              <a:buClr>
                <a:srgbClr val="F9BE00"/>
              </a:buClr>
            </a:pPr>
            <a:r>
              <a:rPr lang="ja-JP" altLang="en-US" b="1"/>
              <a:t>　　</a:t>
            </a:r>
            <a:r>
              <a:rPr lang="ja-JP" altLang="en-US"/>
              <a:t>ユーザ作成のマスターややトランザクションと</a:t>
            </a:r>
            <a:r>
              <a:rPr lang="en-US" altLang="ja-JP" dirty="0"/>
              <a:t>NX</a:t>
            </a:r>
            <a:r>
              <a:rPr lang="ja-JP" altLang="en-US"/>
              <a:t>分析データ</a:t>
            </a:r>
          </a:p>
          <a:p>
            <a:pPr lvl="0">
              <a:lnSpc>
                <a:spcPts val="1900"/>
              </a:lnSpc>
              <a:buClr>
                <a:srgbClr val="F9BE00"/>
              </a:buClr>
            </a:pPr>
            <a:r>
              <a:rPr lang="ja-JP" altLang="en-US" dirty="0"/>
              <a:t>　　抽出処理のマスターやトランザクションは、同一ファイルに</a:t>
            </a:r>
          </a:p>
          <a:p>
            <a:pPr lvl="0">
              <a:lnSpc>
                <a:spcPts val="1900"/>
              </a:lnSpc>
              <a:buClr>
                <a:srgbClr val="F9BE00"/>
              </a:buClr>
            </a:pPr>
            <a:r>
              <a:rPr lang="ja-JP" altLang="en-US"/>
              <a:t>　　追記されるため、再実行時のユーザ作成を残し、</a:t>
            </a:r>
            <a:r>
              <a:rPr lang="en-US" altLang="ja-JP" dirty="0"/>
              <a:t> NX</a:t>
            </a:r>
            <a:r>
              <a:rPr lang="ja-JP" altLang="en-US"/>
              <a:t>分析</a:t>
            </a:r>
          </a:p>
          <a:p>
            <a:pPr lvl="0">
              <a:lnSpc>
                <a:spcPts val="1900"/>
              </a:lnSpc>
              <a:buClr>
                <a:srgbClr val="F9BE00"/>
              </a:buClr>
            </a:pPr>
            <a:r>
              <a:rPr lang="ja-JP" altLang="en-US" dirty="0"/>
              <a:t>　　データ抽出処理で抽出した分を削除する必要があるが、ユー</a:t>
            </a:r>
          </a:p>
          <a:p>
            <a:pPr lvl="0">
              <a:lnSpc>
                <a:spcPts val="1900"/>
              </a:lnSpc>
              <a:buClr>
                <a:srgbClr val="F9BE00"/>
              </a:buClr>
            </a:pPr>
            <a:r>
              <a:rPr lang="ja-JP" altLang="en-US" dirty="0"/>
              <a:t>　　ザー作成分のフォルダと取込更新バッチの作業フォルダを</a:t>
            </a:r>
          </a:p>
          <a:p>
            <a:pPr lvl="0">
              <a:lnSpc>
                <a:spcPts val="1900"/>
              </a:lnSpc>
              <a:buClr>
                <a:srgbClr val="F9BE00"/>
              </a:buClr>
            </a:pPr>
            <a:r>
              <a:rPr lang="ja-JP" altLang="en-US"/>
              <a:t>　　分離し、取込更新バッチ実行時にユーザ作成分のフォルダ</a:t>
            </a:r>
          </a:p>
          <a:p>
            <a:pPr lvl="0">
              <a:lnSpc>
                <a:spcPts val="1900"/>
              </a:lnSpc>
              <a:buClr>
                <a:srgbClr val="F9BE00"/>
              </a:buClr>
            </a:pPr>
            <a:r>
              <a:rPr lang="ja-JP" altLang="en-US"/>
              <a:t>　　を取込更新バッチの作業フォルダ</a:t>
            </a:r>
            <a:r>
              <a:rPr lang="en-US" altLang="ja-JP" dirty="0"/>
              <a:t>[</a:t>
            </a:r>
            <a:r>
              <a:rPr lang="en-US" altLang="ja-JP" dirty="0" err="1"/>
              <a:t>CSV_imp</a:t>
            </a:r>
            <a:r>
              <a:rPr lang="en-US" altLang="ja-JP" dirty="0"/>
              <a:t>]</a:t>
            </a:r>
            <a:r>
              <a:rPr lang="ja-JP" altLang="en-US"/>
              <a:t>に複写して</a:t>
            </a:r>
          </a:p>
          <a:p>
            <a:pPr lvl="0">
              <a:lnSpc>
                <a:spcPts val="1900"/>
              </a:lnSpc>
              <a:buClr>
                <a:srgbClr val="F9BE00"/>
              </a:buClr>
            </a:pPr>
            <a:r>
              <a:rPr lang="ja-JP" altLang="en-US" dirty="0"/>
              <a:t>　　から使用する事で、取込更新バッチ実行時に作業フォルダ</a:t>
            </a:r>
          </a:p>
          <a:p>
            <a:pPr lvl="0">
              <a:lnSpc>
                <a:spcPts val="1900"/>
              </a:lnSpc>
              <a:buClr>
                <a:srgbClr val="F9BE00"/>
              </a:buClr>
            </a:pPr>
            <a:r>
              <a:rPr lang="ja-JP" altLang="en-US" dirty="0"/>
              <a:t>　　を無条件で削除するようにしました。</a:t>
            </a:r>
          </a:p>
          <a:p>
            <a:pPr lvl="0">
              <a:lnSpc>
                <a:spcPts val="1900"/>
              </a:lnSpc>
              <a:buClr>
                <a:srgbClr val="F9BE00"/>
              </a:buClr>
            </a:pPr>
            <a:endParaRPr lang="ja-JP" altLang="en-US" dirty="0"/>
          </a:p>
          <a:p>
            <a:pPr>
              <a:lnSpc>
                <a:spcPts val="1900"/>
              </a:lnSpc>
              <a:buClr>
                <a:srgbClr val="F9BE00"/>
              </a:buClr>
            </a:pPr>
            <a:r>
              <a:rPr lang="ja-JP" altLang="en-US"/>
              <a:t>　　　　　</a:t>
            </a:r>
            <a:r>
              <a:rPr lang="ja-JP" altLang="en-US">
                <a:solidFill>
                  <a:srgbClr val="FF0000"/>
                </a:solidFill>
              </a:rPr>
              <a:t>ユーザ作成分の</a:t>
            </a:r>
            <a:r>
              <a:rPr lang="en-US" altLang="ja-JP" dirty="0">
                <a:solidFill>
                  <a:srgbClr val="FF0000"/>
                </a:solidFill>
              </a:rPr>
              <a:t>[</a:t>
            </a:r>
            <a:r>
              <a:rPr lang="en-US" altLang="ja-JP" dirty="0" err="1">
                <a:solidFill>
                  <a:srgbClr val="FF0000"/>
                </a:solidFill>
              </a:rPr>
              <a:t>CSV_made</a:t>
            </a:r>
            <a:r>
              <a:rPr lang="en-US" altLang="ja-JP" dirty="0">
                <a:solidFill>
                  <a:srgbClr val="FF0000"/>
                </a:solidFill>
              </a:rPr>
              <a:t>]</a:t>
            </a:r>
            <a:r>
              <a:rPr lang="ja-JP" altLang="en-US">
                <a:solidFill>
                  <a:srgbClr val="FF0000"/>
                </a:solidFill>
              </a:rPr>
              <a:t>フォルダに</a:t>
            </a:r>
            <a:r>
              <a:rPr lang="en-US" altLang="ja-JP" dirty="0">
                <a:solidFill>
                  <a:srgbClr val="FF0000"/>
                </a:solidFill>
              </a:rPr>
              <a:t>CSV</a:t>
            </a:r>
            <a:endParaRPr lang="ja-JP" altLang="en-US" dirty="0">
              <a:solidFill>
                <a:srgbClr val="FF0000"/>
              </a:solidFill>
            </a:endParaRPr>
          </a:p>
          <a:p>
            <a:pPr>
              <a:lnSpc>
                <a:spcPts val="1900"/>
              </a:lnSpc>
              <a:buClr>
                <a:srgbClr val="F9BE00"/>
              </a:buClr>
            </a:pPr>
            <a:r>
              <a:rPr lang="ja-JP" altLang="en-US" dirty="0">
                <a:solidFill>
                  <a:srgbClr val="FF0000"/>
                </a:solidFill>
              </a:rPr>
              <a:t>　　　　　ファイルが残るため、削除するか移動しないと</a:t>
            </a:r>
          </a:p>
          <a:p>
            <a:pPr>
              <a:lnSpc>
                <a:spcPts val="1900"/>
              </a:lnSpc>
              <a:buClr>
                <a:srgbClr val="F9BE00"/>
              </a:buClr>
            </a:pPr>
            <a:r>
              <a:rPr lang="ja-JP" altLang="en-US" dirty="0">
                <a:solidFill>
                  <a:srgbClr val="FF0000"/>
                </a:solidFill>
              </a:rPr>
              <a:t>　　　　　毎回、取込更新の対象となります。</a:t>
            </a:r>
          </a:p>
          <a:p>
            <a:pPr lvl="0">
              <a:lnSpc>
                <a:spcPts val="1900"/>
              </a:lnSpc>
              <a:buClr>
                <a:srgbClr val="F9BE00"/>
              </a:buClr>
            </a:pPr>
            <a:endParaRPr lang="en-US" altLang="ja-JP" dirty="0"/>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a:t>
            </a:r>
            <a:r>
              <a:rPr lang="ja-JP" altLang="en-US" sz="2000" dirty="0">
                <a:solidFill>
                  <a:prstClr val="white"/>
                </a:solidFill>
                <a:latin typeface="+mn-ea"/>
                <a:ea typeface="+mn-ea"/>
              </a:rPr>
              <a:t> </a:t>
            </a:r>
            <a:r>
              <a:rPr lang="ja-JP" altLang="en-US" sz="2000" dirty="0"/>
              <a:t>グループ経営管理</a:t>
            </a:r>
            <a:r>
              <a:rPr lang="en-US" altLang="ja-JP" sz="2000" dirty="0"/>
              <a:t/>
            </a:r>
            <a:br>
              <a:rPr lang="en-US" altLang="ja-JP" sz="2000" dirty="0"/>
            </a:br>
            <a:r>
              <a:rPr lang="en-US" altLang="ja-JP" sz="1800" dirty="0"/>
              <a:t>3</a:t>
            </a:r>
            <a:r>
              <a:rPr lang="en-US" altLang="ja-JP" sz="1800" dirty="0">
                <a:solidFill>
                  <a:prstClr val="white"/>
                </a:solidFill>
                <a:latin typeface="+mn-ea"/>
                <a:ea typeface="+mn-ea"/>
              </a:rPr>
              <a:t>.</a:t>
            </a:r>
            <a:r>
              <a:rPr lang="ja-JP" altLang="en-US" sz="1800" dirty="0">
                <a:solidFill>
                  <a:prstClr val="white"/>
                </a:solidFill>
                <a:latin typeface="+mn-ea"/>
                <a:ea typeface="+mn-ea"/>
              </a:rPr>
              <a:t>取込更新バッチの</a:t>
            </a:r>
            <a:r>
              <a:rPr lang="en-US" altLang="ja-JP" sz="1800" dirty="0">
                <a:solidFill>
                  <a:prstClr val="white"/>
                </a:solidFill>
                <a:latin typeface="+mn-ea"/>
                <a:ea typeface="+mn-ea"/>
              </a:rPr>
              <a:t>CSV</a:t>
            </a:r>
            <a:r>
              <a:rPr lang="ja-JP" altLang="en-US" sz="1800" dirty="0">
                <a:solidFill>
                  <a:prstClr val="white"/>
                </a:solidFill>
                <a:latin typeface="+mn-ea"/>
                <a:ea typeface="+mn-ea"/>
              </a:rPr>
              <a:t>運用を変更</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pic>
        <p:nvPicPr>
          <p:cNvPr id="6" name="図 5"/>
          <p:cNvPicPr>
            <a:picLocks noChangeAspect="1"/>
          </p:cNvPicPr>
          <p:nvPr/>
        </p:nvPicPr>
        <p:blipFill>
          <a:blip r:embed="rId4"/>
          <a:stretch>
            <a:fillRect/>
          </a:stretch>
        </p:blipFill>
        <p:spPr>
          <a:xfrm>
            <a:off x="4900115" y="1599642"/>
            <a:ext cx="4006609" cy="2988332"/>
          </a:xfrm>
          <a:prstGeom prst="rect">
            <a:avLst/>
          </a:prstGeom>
        </p:spPr>
      </p:pic>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8" name="オブジェクト 7"/>
          <p:cNvGraphicFramePr>
            <a:graphicFrameLocks noChangeAspect="1"/>
          </p:cNvGraphicFramePr>
          <p:nvPr/>
        </p:nvGraphicFramePr>
        <p:xfrm>
          <a:off x="683568" y="3939902"/>
          <a:ext cx="333375" cy="333375"/>
        </p:xfrm>
        <a:graphic>
          <a:graphicData uri="http://schemas.openxmlformats.org/presentationml/2006/ole">
            <mc:AlternateContent xmlns:mc="http://schemas.openxmlformats.org/markup-compatibility/2006">
              <mc:Choice xmlns:v="urn:schemas-microsoft-com:vml" Requires="v">
                <p:oleObj spid="_x0000_s2249" name="ビットマップ イメージ" r:id="rId5" imgW="5009524" imgH="5504762" progId="Paint.Picture">
                  <p:embed/>
                </p:oleObj>
              </mc:Choice>
              <mc:Fallback>
                <p:oleObj name="ビットマップ イメージ" r:id="rId5" imgW="5009524" imgH="5504762" progId="Paint.Picture">
                  <p:embed/>
                  <p:pic>
                    <p:nvPicPr>
                      <p:cNvPr id="8" name="オブジェクト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3939902"/>
                        <a:ext cx="333375"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59704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69</a:t>
            </a:fld>
            <a:endParaRPr kumimoji="1" lang="ja-JP" altLang="en-US" dirty="0"/>
          </a:p>
        </p:txBody>
      </p:sp>
      <p:sp>
        <p:nvSpPr>
          <p:cNvPr id="3" name="テキスト プレースホルダー 2"/>
          <p:cNvSpPr>
            <a:spLocks noGrp="1"/>
          </p:cNvSpPr>
          <p:nvPr>
            <p:ph type="body" sz="quarter" idx="14"/>
          </p:nvPr>
        </p:nvSpPr>
        <p:spPr>
          <a:xfrm>
            <a:off x="360000" y="915566"/>
            <a:ext cx="8424000" cy="3780420"/>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p>
          <a:p>
            <a:pPr lvl="0">
              <a:lnSpc>
                <a:spcPts val="1900"/>
              </a:lnSpc>
              <a:buClr>
                <a:srgbClr val="F9BE00"/>
              </a:buClr>
            </a:pPr>
            <a:r>
              <a:rPr lang="ja-JP" altLang="en-US" dirty="0"/>
              <a:t>　グループ経営管理とチャットアプリを接続することで、チャットアプリに対してメッセージや画像を送ることができます。</a:t>
            </a:r>
          </a:p>
          <a:p>
            <a:pPr lvl="0">
              <a:lnSpc>
                <a:spcPts val="1900"/>
              </a:lnSpc>
              <a:buClr>
                <a:srgbClr val="F9BE00"/>
              </a:buClr>
            </a:pPr>
            <a:r>
              <a:rPr lang="ja-JP" altLang="en-US" dirty="0"/>
              <a:t>　　現状サポートしている送信可能なものは次の通りです。</a:t>
            </a:r>
          </a:p>
          <a:p>
            <a:pPr lvl="0">
              <a:lnSpc>
                <a:spcPts val="1900"/>
              </a:lnSpc>
              <a:buClr>
                <a:srgbClr val="F9BE00"/>
              </a:buClr>
            </a:pPr>
            <a:r>
              <a:rPr lang="ja-JP" altLang="en-US" dirty="0"/>
              <a:t>　</a:t>
            </a:r>
          </a:p>
          <a:p>
            <a:pPr lvl="0">
              <a:lnSpc>
                <a:spcPts val="1900"/>
              </a:lnSpc>
              <a:buClr>
                <a:srgbClr val="F9BE00"/>
              </a:buClr>
            </a:pPr>
            <a:endParaRPr lang="ja-JP" altLang="en-US" dirty="0"/>
          </a:p>
          <a:p>
            <a:pPr lvl="0">
              <a:lnSpc>
                <a:spcPts val="1900"/>
              </a:lnSpc>
              <a:buClr>
                <a:srgbClr val="F9BE00"/>
              </a:buClr>
            </a:pPr>
            <a:endParaRPr lang="en-US" altLang="ja-JP" dirty="0"/>
          </a:p>
          <a:p>
            <a:pPr lvl="0">
              <a:lnSpc>
                <a:spcPts val="1900"/>
              </a:lnSpc>
              <a:buClr>
                <a:srgbClr val="F9BE00"/>
              </a:buClr>
            </a:pPr>
            <a:r>
              <a:rPr lang="ja-JP" altLang="en-US" dirty="0"/>
              <a:t>　</a:t>
            </a:r>
          </a:p>
          <a:p>
            <a:pPr lvl="0">
              <a:lnSpc>
                <a:spcPts val="1900"/>
              </a:lnSpc>
              <a:buClr>
                <a:srgbClr val="F9BE00"/>
              </a:buClr>
            </a:pP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a:t>
            </a:r>
            <a:r>
              <a:rPr lang="ja-JP" altLang="en-US" sz="2000" dirty="0">
                <a:solidFill>
                  <a:prstClr val="white"/>
                </a:solidFill>
                <a:latin typeface="+mn-ea"/>
                <a:ea typeface="+mn-ea"/>
              </a:rPr>
              <a:t> </a:t>
            </a:r>
            <a:r>
              <a:rPr lang="ja-JP" altLang="en-US" sz="2000" dirty="0"/>
              <a:t>グループ経営管理</a:t>
            </a:r>
            <a:r>
              <a:rPr lang="en-US" altLang="ja-JP" sz="2000" dirty="0"/>
              <a:t/>
            </a:r>
            <a:br>
              <a:rPr lang="en-US" altLang="ja-JP" sz="2000" dirty="0"/>
            </a:br>
            <a:r>
              <a:rPr lang="en-US" altLang="ja-JP" sz="1800" dirty="0"/>
              <a:t>4</a:t>
            </a:r>
            <a:r>
              <a:rPr lang="en-US" altLang="ja-JP" sz="1800" dirty="0">
                <a:solidFill>
                  <a:prstClr val="white"/>
                </a:solidFill>
                <a:latin typeface="+mn-ea"/>
                <a:ea typeface="+mn-ea"/>
              </a:rPr>
              <a:t>.</a:t>
            </a:r>
            <a:r>
              <a:rPr lang="ja-JP" altLang="en-US" sz="1800" dirty="0">
                <a:solidFill>
                  <a:prstClr val="white"/>
                </a:solidFill>
                <a:latin typeface="+mn-ea"/>
                <a:ea typeface="+mn-ea"/>
              </a:rPr>
              <a:t>チャットアプリと接続</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aphicFrame>
        <p:nvGraphicFramePr>
          <p:cNvPr id="6" name="表 5"/>
          <p:cNvGraphicFramePr>
            <a:graphicFrameLocks noGrp="1"/>
          </p:cNvGraphicFramePr>
          <p:nvPr/>
        </p:nvGraphicFramePr>
        <p:xfrm>
          <a:off x="881590" y="1707654"/>
          <a:ext cx="7380820" cy="2871925"/>
        </p:xfrm>
        <a:graphic>
          <a:graphicData uri="http://schemas.openxmlformats.org/drawingml/2006/table">
            <a:tbl>
              <a:tblPr firstRow="1" bandRow="1">
                <a:tableStyleId>{21E4AEA4-8DFA-4A89-87EB-49C32662AFE0}</a:tableStyleId>
              </a:tblPr>
              <a:tblGrid>
                <a:gridCol w="1638182">
                  <a:extLst>
                    <a:ext uri="{9D8B030D-6E8A-4147-A177-3AD203B41FA5}">
                      <a16:colId xmlns:a16="http://schemas.microsoft.com/office/drawing/2014/main" val="3574715428"/>
                    </a:ext>
                  </a:extLst>
                </a:gridCol>
                <a:gridCol w="1800200">
                  <a:extLst>
                    <a:ext uri="{9D8B030D-6E8A-4147-A177-3AD203B41FA5}">
                      <a16:colId xmlns:a16="http://schemas.microsoft.com/office/drawing/2014/main" val="1249460293"/>
                    </a:ext>
                  </a:extLst>
                </a:gridCol>
                <a:gridCol w="1944216">
                  <a:extLst>
                    <a:ext uri="{9D8B030D-6E8A-4147-A177-3AD203B41FA5}">
                      <a16:colId xmlns:a16="http://schemas.microsoft.com/office/drawing/2014/main" val="647990554"/>
                    </a:ext>
                  </a:extLst>
                </a:gridCol>
                <a:gridCol w="1998222">
                  <a:extLst>
                    <a:ext uri="{9D8B030D-6E8A-4147-A177-3AD203B41FA5}">
                      <a16:colId xmlns:a16="http://schemas.microsoft.com/office/drawing/2014/main" val="3216692108"/>
                    </a:ext>
                  </a:extLst>
                </a:gridCol>
              </a:tblGrid>
              <a:tr h="352057">
                <a:tc>
                  <a:txBody>
                    <a:bodyPr/>
                    <a:lstStyle/>
                    <a:p>
                      <a:pPr algn="ctr"/>
                      <a:r>
                        <a:rPr lang="ja-JP" altLang="en-US" sz="1400" dirty="0"/>
                        <a:t>チャットアプリ</a:t>
                      </a:r>
                      <a:endParaRPr kumimoji="1" lang="ja-JP" altLang="en-US" sz="1400" dirty="0">
                        <a:latin typeface="+mn-ea"/>
                        <a:ea typeface="+mn-ea"/>
                      </a:endParaRPr>
                    </a:p>
                  </a:txBody>
                  <a:tcPr/>
                </a:tc>
                <a:tc>
                  <a:txBody>
                    <a:bodyPr/>
                    <a:lstStyle/>
                    <a:p>
                      <a:pPr algn="ctr"/>
                      <a:r>
                        <a:rPr kumimoji="1" lang="ja-JP" altLang="en-US" sz="1400" dirty="0">
                          <a:latin typeface="+mn-ea"/>
                          <a:ea typeface="+mn-ea"/>
                        </a:rPr>
                        <a:t>テキスト</a:t>
                      </a:r>
                    </a:p>
                  </a:txBody>
                  <a:tcPr/>
                </a:tc>
                <a:tc>
                  <a:txBody>
                    <a:bodyPr/>
                    <a:lstStyle/>
                    <a:p>
                      <a:pPr algn="ctr"/>
                      <a:r>
                        <a:rPr kumimoji="1" lang="ja-JP" altLang="en-US" sz="1400" dirty="0">
                          <a:latin typeface="+mn-ea"/>
                          <a:ea typeface="+mn-ea"/>
                        </a:rPr>
                        <a:t>画像ファイル</a:t>
                      </a:r>
                      <a:endParaRPr kumimoji="1" lang="en-US" altLang="ja-JP" sz="1400" dirty="0">
                        <a:latin typeface="+mn-ea"/>
                        <a:ea typeface="+mn-ea"/>
                      </a:endParaRPr>
                    </a:p>
                    <a:p>
                      <a:pPr algn="ctr"/>
                      <a:r>
                        <a:rPr kumimoji="1" lang="en-US" altLang="ja-JP" sz="1200" b="1" kern="1200" dirty="0">
                          <a:solidFill>
                            <a:schemeClr val="lt1"/>
                          </a:solidFill>
                          <a:effectLst/>
                          <a:latin typeface="+mn-ea"/>
                          <a:ea typeface="+mn-ea"/>
                          <a:cs typeface="+mn-cs"/>
                        </a:rPr>
                        <a:t>PNG</a:t>
                      </a:r>
                      <a:r>
                        <a:rPr kumimoji="1" lang="ja-JP" altLang="ja-JP" sz="1200" b="1" kern="1200" dirty="0" err="1">
                          <a:solidFill>
                            <a:schemeClr val="lt1"/>
                          </a:solidFill>
                          <a:effectLst/>
                          <a:latin typeface="+mn-ea"/>
                          <a:ea typeface="+mn-ea"/>
                          <a:cs typeface="+mn-cs"/>
                        </a:rPr>
                        <a:t>、</a:t>
                      </a:r>
                      <a:r>
                        <a:rPr kumimoji="1" lang="en-US" altLang="ja-JP" sz="1200" b="1" kern="1200" dirty="0">
                          <a:solidFill>
                            <a:schemeClr val="lt1"/>
                          </a:solidFill>
                          <a:effectLst/>
                          <a:latin typeface="+mn-ea"/>
                          <a:ea typeface="+mn-ea"/>
                          <a:cs typeface="+mn-cs"/>
                        </a:rPr>
                        <a:t>JPG</a:t>
                      </a:r>
                      <a:endParaRPr kumimoji="1" lang="ja-JP" altLang="en-US" sz="1200" dirty="0">
                        <a:latin typeface="+mn-ea"/>
                        <a:ea typeface="+mn-ea"/>
                      </a:endParaRPr>
                    </a:p>
                  </a:txBody>
                  <a:tcPr/>
                </a:tc>
                <a:tc>
                  <a:txBody>
                    <a:bodyPr/>
                    <a:lstStyle/>
                    <a:p>
                      <a:pPr algn="ctr"/>
                      <a:r>
                        <a:rPr kumimoji="1" lang="ja-JP" altLang="en-US" sz="1400" dirty="0">
                          <a:latin typeface="+mn-ea"/>
                          <a:ea typeface="+mn-ea"/>
                        </a:rPr>
                        <a:t>ファイル</a:t>
                      </a:r>
                      <a:endParaRPr kumimoji="1" lang="en-US" altLang="ja-JP" sz="1400" dirty="0">
                        <a:latin typeface="+mn-ea"/>
                        <a:ea typeface="+mn-ea"/>
                      </a:endParaRPr>
                    </a:p>
                    <a:p>
                      <a:pPr algn="ctr"/>
                      <a:r>
                        <a:rPr kumimoji="1" lang="en-US" altLang="ja-JP" sz="1200" b="1" kern="1200" dirty="0">
                          <a:solidFill>
                            <a:schemeClr val="lt1"/>
                          </a:solidFill>
                          <a:effectLst/>
                          <a:latin typeface="+mn-ea"/>
                          <a:ea typeface="+mn-ea"/>
                          <a:cs typeface="+mn-cs"/>
                        </a:rPr>
                        <a:t>PDF</a:t>
                      </a:r>
                      <a:r>
                        <a:rPr kumimoji="1" lang="ja-JP" altLang="ja-JP" sz="1200" b="1" kern="1200" dirty="0" err="1">
                          <a:solidFill>
                            <a:schemeClr val="lt1"/>
                          </a:solidFill>
                          <a:effectLst/>
                          <a:latin typeface="+mn-ea"/>
                          <a:ea typeface="+mn-ea"/>
                          <a:cs typeface="+mn-cs"/>
                        </a:rPr>
                        <a:t>、</a:t>
                      </a:r>
                      <a:r>
                        <a:rPr kumimoji="1" lang="en-US" altLang="ja-JP" sz="1200" b="1" kern="1200" dirty="0">
                          <a:solidFill>
                            <a:schemeClr val="lt1"/>
                          </a:solidFill>
                          <a:effectLst/>
                          <a:latin typeface="+mn-ea"/>
                          <a:ea typeface="+mn-ea"/>
                          <a:cs typeface="+mn-cs"/>
                        </a:rPr>
                        <a:t>CSV</a:t>
                      </a:r>
                      <a:r>
                        <a:rPr kumimoji="1" lang="ja-JP" altLang="ja-JP" sz="1200" b="1" kern="1200" dirty="0" err="1">
                          <a:solidFill>
                            <a:schemeClr val="lt1"/>
                          </a:solidFill>
                          <a:effectLst/>
                          <a:latin typeface="+mn-ea"/>
                          <a:ea typeface="+mn-ea"/>
                          <a:cs typeface="+mn-cs"/>
                        </a:rPr>
                        <a:t>、</a:t>
                      </a:r>
                      <a:r>
                        <a:rPr kumimoji="1" lang="en-US" altLang="ja-JP" sz="1200" b="1" kern="1200" dirty="0">
                          <a:solidFill>
                            <a:schemeClr val="lt1"/>
                          </a:solidFill>
                          <a:effectLst/>
                          <a:latin typeface="+mn-ea"/>
                          <a:ea typeface="+mn-ea"/>
                          <a:cs typeface="+mn-cs"/>
                        </a:rPr>
                        <a:t>Excel</a:t>
                      </a:r>
                      <a:endParaRPr kumimoji="1" lang="ja-JP" altLang="en-US" sz="1200" dirty="0">
                        <a:latin typeface="+mn-ea"/>
                        <a:ea typeface="+mn-ea"/>
                      </a:endParaRPr>
                    </a:p>
                  </a:txBody>
                  <a:tcPr/>
                </a:tc>
                <a:extLst>
                  <a:ext uri="{0D108BD9-81ED-4DB2-BD59-A6C34878D82A}">
                    <a16:rowId xmlns:a16="http://schemas.microsoft.com/office/drawing/2014/main" val="1785220058"/>
                  </a:ext>
                </a:extLst>
              </a:tr>
              <a:tr h="352057">
                <a:tc>
                  <a:txBody>
                    <a:bodyPr/>
                    <a:lstStyle/>
                    <a:p>
                      <a:pPr algn="l" fontAlgn="ctr"/>
                      <a:r>
                        <a:rPr lang="ja-JP" altLang="en-US" sz="1400" b="0" i="0" u="none" strike="noStrike" dirty="0">
                          <a:solidFill>
                            <a:srgbClr val="000000"/>
                          </a:solidFill>
                          <a:effectLst/>
                          <a:latin typeface="+mn-ea"/>
                          <a:ea typeface="+mn-ea"/>
                        </a:rPr>
                        <a:t>チャットワーク</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3911004275"/>
                  </a:ext>
                </a:extLst>
              </a:tr>
              <a:tr h="352057">
                <a:tc>
                  <a:txBody>
                    <a:bodyPr/>
                    <a:lstStyle/>
                    <a:p>
                      <a:pPr algn="l" fontAlgn="ctr"/>
                      <a:r>
                        <a:rPr lang="en-US" sz="1400" b="0" i="0" u="none" strike="noStrike" dirty="0">
                          <a:solidFill>
                            <a:srgbClr val="000000"/>
                          </a:solidFill>
                          <a:effectLst/>
                          <a:latin typeface="+mn-ea"/>
                          <a:ea typeface="+mn-ea"/>
                        </a:rPr>
                        <a:t>LINE WORKS</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2364678278"/>
                  </a:ext>
                </a:extLst>
              </a:tr>
              <a:tr h="352057">
                <a:tc>
                  <a:txBody>
                    <a:bodyPr/>
                    <a:lstStyle/>
                    <a:p>
                      <a:pPr algn="l" fontAlgn="ctr"/>
                      <a:r>
                        <a:rPr lang="en-US" sz="1400" b="0" i="0" u="none" strike="noStrike">
                          <a:solidFill>
                            <a:srgbClr val="000000"/>
                          </a:solidFill>
                          <a:effectLst/>
                          <a:latin typeface="+mn-ea"/>
                          <a:ea typeface="+mn-ea"/>
                        </a:rPr>
                        <a:t>Slack</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635554843"/>
                  </a:ext>
                </a:extLst>
              </a:tr>
              <a:tr h="352057">
                <a:tc>
                  <a:txBody>
                    <a:bodyPr/>
                    <a:lstStyle/>
                    <a:p>
                      <a:pPr algn="l" fontAlgn="ctr"/>
                      <a:r>
                        <a:rPr lang="ja-JP" altLang="en-US" sz="1400" b="0" i="0" u="none" strike="noStrike">
                          <a:solidFill>
                            <a:srgbClr val="000000"/>
                          </a:solidFill>
                          <a:effectLst/>
                          <a:latin typeface="+mn-ea"/>
                          <a:ea typeface="+mn-ea"/>
                        </a:rPr>
                        <a:t>アクリート</a:t>
                      </a:r>
                      <a:r>
                        <a:rPr lang="en-US" sz="1400" b="0" i="0" u="none" strike="noStrike">
                          <a:solidFill>
                            <a:srgbClr val="000000"/>
                          </a:solidFill>
                          <a:effectLst/>
                          <a:latin typeface="+mn-ea"/>
                          <a:ea typeface="+mn-ea"/>
                        </a:rPr>
                        <a:t>SMS</a:t>
                      </a:r>
                    </a:p>
                  </a:txBody>
                  <a:tcPr marL="9525" marR="9525" marT="9525" marB="0" anchor="ct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4187300181"/>
                  </a:ext>
                </a:extLst>
              </a:tr>
              <a:tr h="352057">
                <a:tc>
                  <a:txBody>
                    <a:bodyPr/>
                    <a:lstStyle/>
                    <a:p>
                      <a:pPr algn="l" fontAlgn="ctr"/>
                      <a:r>
                        <a:rPr lang="en-US" sz="1400" b="0" i="0" u="none" strike="noStrike">
                          <a:solidFill>
                            <a:srgbClr val="000000"/>
                          </a:solidFill>
                          <a:effectLst/>
                          <a:latin typeface="+mn-ea"/>
                          <a:ea typeface="+mn-ea"/>
                        </a:rPr>
                        <a:t>direct</a:t>
                      </a:r>
                    </a:p>
                  </a:txBody>
                  <a:tcPr marL="9525" marR="9525" marT="9525" marB="0" anchor="ct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2791308215"/>
                  </a:ext>
                </a:extLst>
              </a:tr>
              <a:tr h="271903">
                <a:tc>
                  <a:txBody>
                    <a:bodyPr/>
                    <a:lstStyle/>
                    <a:p>
                      <a:pPr algn="l" fontAlgn="ctr"/>
                      <a:r>
                        <a:rPr lang="en-US" sz="1400" b="0" i="0" u="none" strike="noStrike">
                          <a:solidFill>
                            <a:srgbClr val="000000"/>
                          </a:solidFill>
                          <a:effectLst/>
                          <a:latin typeface="+mn-ea"/>
                          <a:ea typeface="+mn-ea"/>
                        </a:rPr>
                        <a:t>WeChat Work</a:t>
                      </a:r>
                    </a:p>
                  </a:txBody>
                  <a:tcPr marL="9525" marR="9525" marT="9525" marB="0" anchor="ct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extLst>
                  <a:ext uri="{0D108BD9-81ED-4DB2-BD59-A6C34878D82A}">
                    <a16:rowId xmlns:a16="http://schemas.microsoft.com/office/drawing/2014/main" val="1114175379"/>
                  </a:ext>
                </a:extLst>
              </a:tr>
              <a:tr h="352057">
                <a:tc>
                  <a:txBody>
                    <a:bodyPr/>
                    <a:lstStyle/>
                    <a:p>
                      <a:pPr algn="l" fontAlgn="ctr"/>
                      <a:r>
                        <a:rPr lang="en-US" sz="1400" b="0" i="0" u="none" strike="noStrike" dirty="0">
                          <a:solidFill>
                            <a:srgbClr val="000000"/>
                          </a:solidFill>
                          <a:effectLst/>
                          <a:latin typeface="+mn-ea"/>
                          <a:ea typeface="+mn-ea"/>
                        </a:rPr>
                        <a:t>LINE</a:t>
                      </a:r>
                    </a:p>
                  </a:txBody>
                  <a:tcPr marL="9525" marR="9525" marT="9525" marB="0" anchor="ctr"/>
                </a:tc>
                <a:tc>
                  <a:txBody>
                    <a:bodyPr/>
                    <a:lstStyle/>
                    <a:p>
                      <a:pPr algn="ctr"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〇</a:t>
                      </a:r>
                    </a:p>
                  </a:txBody>
                  <a:tcPr marL="9525" marR="9525" marT="9525" marB="0" anchor="ct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tc>
                <a:extLst>
                  <a:ext uri="{0D108BD9-81ED-4DB2-BD59-A6C34878D82A}">
                    <a16:rowId xmlns:a16="http://schemas.microsoft.com/office/drawing/2014/main" val="778408982"/>
                  </a:ext>
                </a:extLst>
              </a:tr>
            </a:tbl>
          </a:graphicData>
        </a:graphic>
      </p:graphicFrame>
    </p:spTree>
    <p:extLst>
      <p:ext uri="{BB962C8B-B14F-4D97-AF65-F5344CB8AC3E}">
        <p14:creationId xmlns:p14="http://schemas.microsoft.com/office/powerpoint/2010/main" val="3258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271883" y="862518"/>
          <a:ext cx="8604953" cy="3582869"/>
        </p:xfrm>
        <a:graphic>
          <a:graphicData uri="http://schemas.openxmlformats.org/drawingml/2006/table">
            <a:tbl>
              <a:tblPr firstRow="1" bandRow="1">
                <a:tableStyleId>{21E4AEA4-8DFA-4A89-87EB-49C32662AFE0}</a:tableStyleId>
              </a:tblPr>
              <a:tblGrid>
                <a:gridCol w="1511216">
                  <a:extLst>
                    <a:ext uri="{9D8B030D-6E8A-4147-A177-3AD203B41FA5}">
                      <a16:colId xmlns:a16="http://schemas.microsoft.com/office/drawing/2014/main" val="1867671420"/>
                    </a:ext>
                  </a:extLst>
                </a:gridCol>
                <a:gridCol w="428874">
                  <a:extLst>
                    <a:ext uri="{9D8B030D-6E8A-4147-A177-3AD203B41FA5}">
                      <a16:colId xmlns:a16="http://schemas.microsoft.com/office/drawing/2014/main" val="3518237237"/>
                    </a:ext>
                  </a:extLst>
                </a:gridCol>
                <a:gridCol w="443642">
                  <a:extLst>
                    <a:ext uri="{9D8B030D-6E8A-4147-A177-3AD203B41FA5}">
                      <a16:colId xmlns:a16="http://schemas.microsoft.com/office/drawing/2014/main" val="1809820205"/>
                    </a:ext>
                  </a:extLst>
                </a:gridCol>
                <a:gridCol w="443642">
                  <a:extLst>
                    <a:ext uri="{9D8B030D-6E8A-4147-A177-3AD203B41FA5}">
                      <a16:colId xmlns:a16="http://schemas.microsoft.com/office/drawing/2014/main" val="3749339845"/>
                    </a:ext>
                  </a:extLst>
                </a:gridCol>
                <a:gridCol w="443642">
                  <a:extLst>
                    <a:ext uri="{9D8B030D-6E8A-4147-A177-3AD203B41FA5}">
                      <a16:colId xmlns:a16="http://schemas.microsoft.com/office/drawing/2014/main" val="2529148378"/>
                    </a:ext>
                  </a:extLst>
                </a:gridCol>
                <a:gridCol w="443642">
                  <a:extLst>
                    <a:ext uri="{9D8B030D-6E8A-4147-A177-3AD203B41FA5}">
                      <a16:colId xmlns:a16="http://schemas.microsoft.com/office/drawing/2014/main" val="1785828686"/>
                    </a:ext>
                  </a:extLst>
                </a:gridCol>
                <a:gridCol w="443642">
                  <a:extLst>
                    <a:ext uri="{9D8B030D-6E8A-4147-A177-3AD203B41FA5}">
                      <a16:colId xmlns:a16="http://schemas.microsoft.com/office/drawing/2014/main" val="3168627082"/>
                    </a:ext>
                  </a:extLst>
                </a:gridCol>
                <a:gridCol w="685003">
                  <a:extLst>
                    <a:ext uri="{9D8B030D-6E8A-4147-A177-3AD203B41FA5}">
                      <a16:colId xmlns:a16="http://schemas.microsoft.com/office/drawing/2014/main" val="968137616"/>
                    </a:ext>
                  </a:extLst>
                </a:gridCol>
                <a:gridCol w="212514">
                  <a:extLst>
                    <a:ext uri="{9D8B030D-6E8A-4147-A177-3AD203B41FA5}">
                      <a16:colId xmlns:a16="http://schemas.microsoft.com/office/drawing/2014/main" val="1885740860"/>
                    </a:ext>
                  </a:extLst>
                </a:gridCol>
                <a:gridCol w="443642">
                  <a:extLst>
                    <a:ext uri="{9D8B030D-6E8A-4147-A177-3AD203B41FA5}">
                      <a16:colId xmlns:a16="http://schemas.microsoft.com/office/drawing/2014/main" val="3211474372"/>
                    </a:ext>
                  </a:extLst>
                </a:gridCol>
                <a:gridCol w="443642">
                  <a:extLst>
                    <a:ext uri="{9D8B030D-6E8A-4147-A177-3AD203B41FA5}">
                      <a16:colId xmlns:a16="http://schemas.microsoft.com/office/drawing/2014/main" val="4076939768"/>
                    </a:ext>
                  </a:extLst>
                </a:gridCol>
                <a:gridCol w="443642">
                  <a:extLst>
                    <a:ext uri="{9D8B030D-6E8A-4147-A177-3AD203B41FA5}">
                      <a16:colId xmlns:a16="http://schemas.microsoft.com/office/drawing/2014/main" val="496425720"/>
                    </a:ext>
                  </a:extLst>
                </a:gridCol>
                <a:gridCol w="443642">
                  <a:extLst>
                    <a:ext uri="{9D8B030D-6E8A-4147-A177-3AD203B41FA5}">
                      <a16:colId xmlns:a16="http://schemas.microsoft.com/office/drawing/2014/main" val="4056777477"/>
                    </a:ext>
                  </a:extLst>
                </a:gridCol>
                <a:gridCol w="443642">
                  <a:extLst>
                    <a:ext uri="{9D8B030D-6E8A-4147-A177-3AD203B41FA5}">
                      <a16:colId xmlns:a16="http://schemas.microsoft.com/office/drawing/2014/main" val="4293745588"/>
                    </a:ext>
                  </a:extLst>
                </a:gridCol>
                <a:gridCol w="443642">
                  <a:extLst>
                    <a:ext uri="{9D8B030D-6E8A-4147-A177-3AD203B41FA5}">
                      <a16:colId xmlns:a16="http://schemas.microsoft.com/office/drawing/2014/main" val="668464573"/>
                    </a:ext>
                  </a:extLst>
                </a:gridCol>
                <a:gridCol w="443642">
                  <a:extLst>
                    <a:ext uri="{9D8B030D-6E8A-4147-A177-3AD203B41FA5}">
                      <a16:colId xmlns:a16="http://schemas.microsoft.com/office/drawing/2014/main" val="3679787239"/>
                    </a:ext>
                  </a:extLst>
                </a:gridCol>
                <a:gridCol w="443642">
                  <a:extLst>
                    <a:ext uri="{9D8B030D-6E8A-4147-A177-3AD203B41FA5}">
                      <a16:colId xmlns:a16="http://schemas.microsoft.com/office/drawing/2014/main" val="4066452075"/>
                    </a:ext>
                  </a:extLst>
                </a:gridCol>
              </a:tblGrid>
              <a:tr h="383669">
                <a:tc>
                  <a:txBody>
                    <a:bodyPr/>
                    <a:lstStyle/>
                    <a:p>
                      <a:endParaRPr kumimoji="1" lang="ja-JP" altLang="en-US" sz="1400"/>
                    </a:p>
                  </a:txBody>
                  <a:tcPr marL="68580" marR="68580" marT="34290" marB="34290">
                    <a:lnL w="9525" cap="flat" cmpd="sng" algn="ctr">
                      <a:solidFill>
                        <a:schemeClr val="tx1">
                          <a:lumMod val="50000"/>
                          <a:lumOff val="50000"/>
                        </a:schemeClr>
                      </a:solidFill>
                      <a:prstDash val="solid"/>
                      <a:round/>
                      <a:headEnd type="none" w="med" len="med"/>
                      <a:tailEnd type="none" w="med" len="med"/>
                    </a:lnL>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i="0" u="none" strike="noStrike" baseline="0">
                          <a:solidFill>
                            <a:srgbClr val="FFFFFF"/>
                          </a:solidFill>
                          <a:latin typeface="游ゴシック" panose="020B0400000000000000" pitchFamily="50" charset="-128"/>
                          <a:ea typeface="游ゴシック" panose="020B0400000000000000" pitchFamily="50" charset="-128"/>
                        </a:rPr>
                        <a:t>2016</a:t>
                      </a:r>
                      <a:r>
                        <a:rPr lang="ja-JP" altLang="en-US" sz="1200" b="1" i="0" u="none" strike="noStrike" baseline="0">
                          <a:solidFill>
                            <a:srgbClr val="FFFFFF"/>
                          </a:solidFill>
                          <a:latin typeface="游ゴシック" panose="020B0400000000000000" pitchFamily="50" charset="-128"/>
                          <a:ea typeface="游ゴシック" panose="020B0400000000000000" pitchFamily="50" charset="-128"/>
                        </a:rPr>
                        <a:t>年</a:t>
                      </a:r>
                    </a:p>
                  </a:txBody>
                  <a:tcPr marL="0" marR="0" marT="34290" marB="34290">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600" b="1" i="0" u="none" strike="noStrike" baseline="0">
                        <a:solidFill>
                          <a:srgbClr val="FFFFFF"/>
                        </a:solidFill>
                        <a:latin typeface="游ゴシック" panose="020B0400000000000000" pitchFamily="50" charset="-128"/>
                        <a:ea typeface="游ゴシック" panose="020B0400000000000000" pitchFamily="50" charset="-128"/>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i="0" u="none" strike="noStrike" baseline="0">
                          <a:solidFill>
                            <a:srgbClr val="FFFFFF"/>
                          </a:solidFill>
                          <a:latin typeface="游ゴシック" panose="020B0400000000000000" pitchFamily="50" charset="-128"/>
                          <a:ea typeface="游ゴシック" panose="020B0400000000000000" pitchFamily="50" charset="-128"/>
                        </a:rPr>
                        <a:t>2017</a:t>
                      </a:r>
                      <a:r>
                        <a:rPr lang="ja-JP" altLang="en-US" sz="1200" b="1" i="0" u="none" strike="noStrike" baseline="0">
                          <a:solidFill>
                            <a:srgbClr val="FFFFFF"/>
                          </a:solidFill>
                          <a:latin typeface="游ゴシック" panose="020B0400000000000000" pitchFamily="50" charset="-128"/>
                          <a:ea typeface="游ゴシック" panose="020B0400000000000000" pitchFamily="50" charset="-128"/>
                        </a:rPr>
                        <a:t>年</a:t>
                      </a:r>
                    </a:p>
                  </a:txBody>
                  <a:tcPr marL="68580" marR="68580" marT="34290" marB="34290">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b="1" i="0" u="none" strike="noStrike" baseline="0">
                        <a:solidFill>
                          <a:srgbClr val="FFFFFF"/>
                        </a:solidFill>
                        <a:latin typeface="游ゴシック" panose="020B0400000000000000" pitchFamily="50" charset="-128"/>
                        <a:ea typeface="游ゴシック" panose="020B0400000000000000" pitchFamily="50" charset="-128"/>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200" b="1" i="0" u="none" strike="noStrike" baseline="0">
                          <a:solidFill>
                            <a:srgbClr val="FFFFFF"/>
                          </a:solidFill>
                          <a:latin typeface="游ゴシック" panose="020B0400000000000000" pitchFamily="50" charset="-128"/>
                          <a:ea typeface="游ゴシック" panose="020B0400000000000000" pitchFamily="50" charset="-128"/>
                        </a:rPr>
                        <a:t>2018</a:t>
                      </a:r>
                      <a:r>
                        <a:rPr lang="ja-JP" altLang="en-US" sz="1200" b="1" i="0" u="none" strike="noStrike" baseline="0">
                          <a:solidFill>
                            <a:srgbClr val="FFFFFF"/>
                          </a:solidFill>
                          <a:latin typeface="游ゴシック" panose="020B0400000000000000" pitchFamily="50" charset="-128"/>
                          <a:ea typeface="游ゴシック" panose="020B0400000000000000" pitchFamily="50" charset="-128"/>
                        </a:rPr>
                        <a:t>年</a:t>
                      </a:r>
                      <a:endParaRPr lang="en-US" altLang="ja-JP" sz="1200" b="1" i="0" u="none" strike="noStrike" baseline="0">
                        <a:solidFill>
                          <a:srgbClr val="FFFFFF"/>
                        </a:solidFill>
                        <a:latin typeface="游ゴシック" panose="020B0400000000000000" pitchFamily="50" charset="-128"/>
                        <a:ea typeface="游ゴシック" panose="020B0400000000000000" pitchFamily="50" charset="-128"/>
                      </a:endParaRPr>
                    </a:p>
                  </a:txBody>
                  <a:tcPr marL="68580" marR="68580" marT="34290" marB="34290">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endParaRPr lang="ja-JP" altLang="en-US" sz="1100" b="1" i="0" u="none" strike="noStrike" baseline="0">
                        <a:solidFill>
                          <a:srgbClr val="FFFFFF"/>
                        </a:solidFill>
                        <a:latin typeface="游ゴシック" panose="020B0400000000000000" pitchFamily="50" charset="-128"/>
                        <a:ea typeface="游ゴシック" panose="020B0400000000000000" pitchFamily="50" charset="-128"/>
                      </a:endParaRPr>
                    </a:p>
                  </a:txBody>
                  <a:tcPr/>
                </a:tc>
                <a:tc gridSpan="2">
                  <a:txBody>
                    <a:bodyPr/>
                    <a:lstStyle/>
                    <a:p>
                      <a:pPr algn="ctr"/>
                      <a:r>
                        <a:rPr lang="en-US" altLang="ja-JP" sz="1200" b="1" i="0" u="none" strike="noStrike" baseline="0">
                          <a:solidFill>
                            <a:srgbClr val="FFFFFF"/>
                          </a:solidFill>
                          <a:latin typeface="游ゴシック" panose="020B0400000000000000" pitchFamily="50" charset="-128"/>
                          <a:ea typeface="游ゴシック" panose="020B0400000000000000" pitchFamily="50" charset="-128"/>
                        </a:rPr>
                        <a:t>2019</a:t>
                      </a:r>
                      <a:r>
                        <a:rPr lang="ja-JP" altLang="en-US" sz="1200" b="1" i="0" u="none" strike="noStrike" baseline="0">
                          <a:solidFill>
                            <a:srgbClr val="FFFFFF"/>
                          </a:solidFill>
                          <a:latin typeface="游ゴシック" panose="020B0400000000000000" pitchFamily="50" charset="-128"/>
                          <a:ea typeface="游ゴシック" panose="020B0400000000000000" pitchFamily="50" charset="-128"/>
                        </a:rPr>
                        <a:t>年</a:t>
                      </a:r>
                    </a:p>
                  </a:txBody>
                  <a:tcPr marL="68580" marR="68580" marT="34290" marB="34290">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endParaRPr kumimoji="1" lang="ja-JP" altLang="en-US"/>
                    </a:p>
                  </a:txBody>
                  <a:tcPr/>
                </a:tc>
                <a:tc gridSpan="2">
                  <a:txBody>
                    <a:bodyPr/>
                    <a:lstStyle/>
                    <a:p>
                      <a:pPr algn="ctr"/>
                      <a:r>
                        <a:rPr lang="en-US" altLang="ja-JP" sz="1200" b="1" i="0" u="none" strike="noStrike" baseline="0">
                          <a:solidFill>
                            <a:srgbClr val="FFFFFF"/>
                          </a:solidFill>
                          <a:latin typeface="游ゴシック" panose="020B0400000000000000" pitchFamily="50" charset="-128"/>
                          <a:ea typeface="游ゴシック" panose="020B0400000000000000" pitchFamily="50" charset="-128"/>
                        </a:rPr>
                        <a:t>2020</a:t>
                      </a:r>
                      <a:r>
                        <a:rPr lang="ja-JP" altLang="en-US" sz="1200" b="1" i="0" u="none" strike="noStrike" baseline="0">
                          <a:solidFill>
                            <a:srgbClr val="FFFFFF"/>
                          </a:solidFill>
                          <a:latin typeface="游ゴシック" panose="020B0400000000000000" pitchFamily="50" charset="-128"/>
                          <a:ea typeface="游ゴシック" panose="020B0400000000000000" pitchFamily="50" charset="-128"/>
                        </a:rPr>
                        <a:t>年</a:t>
                      </a:r>
                    </a:p>
                  </a:txBody>
                  <a:tcPr marL="68580" marR="68580" marT="34290" marB="34290">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endParaRPr lang="ja-JP" altLang="en-US" sz="1100" b="1" i="0" u="none" strike="noStrike" baseline="0">
                        <a:solidFill>
                          <a:srgbClr val="FFFFFF"/>
                        </a:solidFill>
                        <a:latin typeface="游ゴシック" panose="020B0400000000000000" pitchFamily="50" charset="-128"/>
                        <a:ea typeface="游ゴシック" panose="020B0400000000000000" pitchFamily="50" charset="-128"/>
                      </a:endParaRPr>
                    </a:p>
                  </a:txBody>
                  <a:tcPr/>
                </a:tc>
                <a:tc gridSpan="2">
                  <a:txBody>
                    <a:bodyPr/>
                    <a:lstStyle/>
                    <a:p>
                      <a:pPr algn="ctr"/>
                      <a:r>
                        <a:rPr lang="en-US" altLang="ja-JP" sz="1200" b="1" i="0" u="none" strike="noStrike" baseline="0">
                          <a:solidFill>
                            <a:srgbClr val="FFFFFF"/>
                          </a:solidFill>
                          <a:latin typeface="游ゴシック" panose="020B0400000000000000" pitchFamily="50" charset="-128"/>
                          <a:ea typeface="游ゴシック" panose="020B0400000000000000" pitchFamily="50" charset="-128"/>
                        </a:rPr>
                        <a:t>2021</a:t>
                      </a:r>
                      <a:r>
                        <a:rPr lang="ja-JP" altLang="en-US" sz="1200" b="1" i="0" u="none" strike="noStrike" baseline="0">
                          <a:solidFill>
                            <a:srgbClr val="FFFFFF"/>
                          </a:solidFill>
                          <a:latin typeface="游ゴシック" panose="020B0400000000000000" pitchFamily="50" charset="-128"/>
                          <a:ea typeface="游ゴシック" panose="020B0400000000000000" pitchFamily="50" charset="-128"/>
                        </a:rPr>
                        <a:t>年</a:t>
                      </a:r>
                    </a:p>
                  </a:txBody>
                  <a:tcPr marL="68580" marR="68580" marT="34290" marB="34290">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endParaRPr lang="ja-JP" altLang="en-US" sz="1100" b="1" i="0" u="none" strike="noStrike" baseline="0">
                        <a:solidFill>
                          <a:srgbClr val="FFFFFF"/>
                        </a:solidFill>
                        <a:latin typeface="游ゴシック" panose="020B0400000000000000" pitchFamily="50" charset="-128"/>
                        <a:ea typeface="游ゴシック" panose="020B0400000000000000" pitchFamily="50" charset="-128"/>
                      </a:endParaRPr>
                    </a:p>
                  </a:txBody>
                  <a:tcPr/>
                </a:tc>
                <a:tc gridSpan="2">
                  <a:txBody>
                    <a:bodyPr/>
                    <a:lstStyle/>
                    <a:p>
                      <a:pPr algn="ctr"/>
                      <a:r>
                        <a:rPr lang="en-US" altLang="ja-JP" sz="1200" b="1" i="0" u="none" strike="noStrike" baseline="0">
                          <a:solidFill>
                            <a:srgbClr val="FFFFFF"/>
                          </a:solidFill>
                          <a:latin typeface="游ゴシック" panose="020B0400000000000000" pitchFamily="50" charset="-128"/>
                          <a:ea typeface="游ゴシック" panose="020B0400000000000000" pitchFamily="50" charset="-128"/>
                        </a:rPr>
                        <a:t>2022</a:t>
                      </a:r>
                      <a:r>
                        <a:rPr lang="ja-JP" altLang="en-US" sz="1200" b="1" i="0" u="none" strike="noStrike" baseline="0">
                          <a:solidFill>
                            <a:srgbClr val="FFFFFF"/>
                          </a:solidFill>
                          <a:latin typeface="游ゴシック" panose="020B0400000000000000" pitchFamily="50" charset="-128"/>
                          <a:ea typeface="游ゴシック" panose="020B0400000000000000" pitchFamily="50" charset="-128"/>
                        </a:rPr>
                        <a:t>年</a:t>
                      </a:r>
                    </a:p>
                  </a:txBody>
                  <a:tcPr marL="68580" marR="68580" marT="34290" marB="34290">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endParaRPr lang="ja-JP" altLang="en-US" sz="1100" b="1" i="0" u="none" strike="noStrike" baseline="0">
                        <a:solidFill>
                          <a:srgbClr val="FFFFFF"/>
                        </a:solidFill>
                        <a:latin typeface="游ゴシック" panose="020B0400000000000000" pitchFamily="50" charset="-128"/>
                        <a:ea typeface="游ゴシック" panose="020B0400000000000000" pitchFamily="50" charset="-128"/>
                      </a:endParaRPr>
                    </a:p>
                  </a:txBody>
                  <a:tcPr/>
                </a:tc>
                <a:tc gridSpan="2">
                  <a:txBody>
                    <a:bodyPr/>
                    <a:lstStyle/>
                    <a:p>
                      <a:pPr algn="ctr"/>
                      <a:r>
                        <a:rPr lang="en-US" altLang="ja-JP" sz="1200" b="1" i="0" u="none" strike="noStrike" baseline="0">
                          <a:solidFill>
                            <a:srgbClr val="FFFFFF"/>
                          </a:solidFill>
                          <a:latin typeface="游ゴシック" panose="020B0400000000000000" pitchFamily="50" charset="-128"/>
                          <a:ea typeface="游ゴシック" panose="020B0400000000000000" pitchFamily="50" charset="-128"/>
                        </a:rPr>
                        <a:t>2023</a:t>
                      </a:r>
                      <a:r>
                        <a:rPr lang="ja-JP" altLang="en-US" sz="1200" b="1" i="0" u="none" strike="noStrike" baseline="0">
                          <a:solidFill>
                            <a:srgbClr val="FFFFFF"/>
                          </a:solidFill>
                          <a:latin typeface="游ゴシック" panose="020B0400000000000000" pitchFamily="50" charset="-128"/>
                          <a:ea typeface="游ゴシック" panose="020B0400000000000000" pitchFamily="50" charset="-128"/>
                        </a:rPr>
                        <a:t>年</a:t>
                      </a:r>
                    </a:p>
                  </a:txBody>
                  <a:tcPr marL="68580" marR="68580" marT="34290" marB="34290">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endParaRPr lang="ja-JP" altLang="en-US" sz="1100" b="1" i="0" u="none" strike="noStrike" baseline="0">
                        <a:solidFill>
                          <a:srgbClr val="FFFFFF"/>
                        </a:solidFill>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357776617"/>
                  </a:ext>
                </a:extLst>
              </a:tr>
              <a:tr h="182312">
                <a:tc gridSpan="17">
                  <a:txBody>
                    <a:bodyPr/>
                    <a:lstStyle/>
                    <a:p>
                      <a:r>
                        <a:rPr kumimoji="1" lang="ja-JP" altLang="en-US" sz="800">
                          <a:solidFill>
                            <a:schemeClr val="bg1"/>
                          </a:solidFill>
                        </a:rPr>
                        <a:t>会計シリーズ　（問合せ</a:t>
                      </a:r>
                      <a:r>
                        <a:rPr kumimoji="1" lang="en-US" altLang="ja-JP" sz="800">
                          <a:solidFill>
                            <a:schemeClr val="bg1"/>
                          </a:solidFill>
                        </a:rPr>
                        <a:t>/</a:t>
                      </a:r>
                      <a:r>
                        <a:rPr kumimoji="1" lang="ja-JP" altLang="en-US" sz="800">
                          <a:solidFill>
                            <a:schemeClr val="bg1"/>
                          </a:solidFill>
                        </a:rPr>
                        <a:t>不具合対応：</a:t>
                      </a:r>
                      <a:r>
                        <a:rPr kumimoji="1" lang="en-US" altLang="ja-JP" sz="800">
                          <a:solidFill>
                            <a:schemeClr val="bg1"/>
                          </a:solidFill>
                        </a:rPr>
                        <a:t>2</a:t>
                      </a:r>
                      <a:r>
                        <a:rPr kumimoji="1" lang="ja-JP" altLang="en-US" sz="800">
                          <a:solidFill>
                            <a:schemeClr val="bg1"/>
                          </a:solidFill>
                        </a:rPr>
                        <a:t>世代、法制度：</a:t>
                      </a:r>
                      <a:r>
                        <a:rPr kumimoji="1" lang="en-US" altLang="ja-JP" sz="800">
                          <a:solidFill>
                            <a:schemeClr val="bg1"/>
                          </a:solidFill>
                        </a:rPr>
                        <a:t>1</a:t>
                      </a:r>
                      <a:r>
                        <a:rPr kumimoji="1" lang="ja-JP" altLang="en-US" sz="800">
                          <a:solidFill>
                            <a:schemeClr val="bg1"/>
                          </a:solidFill>
                        </a:rPr>
                        <a:t>世代）</a:t>
                      </a:r>
                    </a:p>
                  </a:txBody>
                  <a:tcPr marL="68580" marR="68580" marT="34290" marB="3429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solidFill>
                      <a:srgbClr val="108CCF"/>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extLst>
                  <a:ext uri="{0D108BD9-81ED-4DB2-BD59-A6C34878D82A}">
                    <a16:rowId xmlns:a16="http://schemas.microsoft.com/office/drawing/2014/main" val="2512005522"/>
                  </a:ext>
                </a:extLst>
              </a:tr>
              <a:tr h="234963">
                <a:tc>
                  <a:txBody>
                    <a:bodyPr/>
                    <a:lstStyle/>
                    <a:p>
                      <a:r>
                        <a:rPr kumimoji="1" lang="en-US" altLang="ja-JP" sz="800">
                          <a:solidFill>
                            <a:schemeClr val="bg1"/>
                          </a:solidFill>
                        </a:rPr>
                        <a:t>2016</a:t>
                      </a:r>
                      <a:r>
                        <a:rPr kumimoji="1" lang="ja-JP" altLang="en-US" sz="800">
                          <a:solidFill>
                            <a:schemeClr val="bg1"/>
                          </a:solidFill>
                        </a:rPr>
                        <a:t>年版</a:t>
                      </a:r>
                      <a:r>
                        <a:rPr kumimoji="1" lang="en-US" altLang="ja-JP" sz="800">
                          <a:solidFill>
                            <a:schemeClr val="bg1"/>
                          </a:solidFill>
                        </a:rPr>
                        <a:t> (Silver Light)</a:t>
                      </a:r>
                      <a:endParaRPr kumimoji="1" lang="ja-JP" altLang="en-US" sz="800">
                        <a:solidFill>
                          <a:schemeClr val="bg1"/>
                        </a:solidFill>
                      </a:endParaRPr>
                    </a:p>
                  </a:txBody>
                  <a:tcPr marL="68580" marR="68580" marT="27000" marB="0" anchor="ctr">
                    <a:lnL w="9525" cap="flat" cmpd="sng" algn="ctr">
                      <a:solidFill>
                        <a:schemeClr val="tx1">
                          <a:lumMod val="50000"/>
                          <a:lumOff val="50000"/>
                        </a:schemeClr>
                      </a:solidFill>
                      <a:prstDash val="solid"/>
                      <a:round/>
                      <a:headEnd type="none" w="med" len="med"/>
                      <a:tailEnd type="none" w="med" len="med"/>
                    </a:lnL>
                    <a:solidFill>
                      <a:srgbClr val="108CCF"/>
                    </a:solidFill>
                  </a:tcPr>
                </a:tc>
                <a:tc>
                  <a:txBody>
                    <a:bodyPr/>
                    <a:lstStyle/>
                    <a:p>
                      <a:endParaRPr kumimoji="1" lang="ja-JP" altLang="en-US" sz="1400"/>
                    </a:p>
                  </a:txBody>
                  <a:tcPr marL="68580" marR="68580" marT="34290" marB="34290">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accent5"/>
                    </a:solidFill>
                  </a:tcPr>
                </a:tc>
                <a:tc gridSpan="2">
                  <a:txBody>
                    <a:bodyPr/>
                    <a:lstStyle/>
                    <a:p>
                      <a:r>
                        <a:rPr kumimoji="1" lang="ja-JP" altLang="en-US" sz="800" dirty="0"/>
                        <a:t>特別延長</a:t>
                      </a:r>
                      <a:r>
                        <a:rPr kumimoji="1" lang="ja-JP" altLang="en-US" sz="600" dirty="0"/>
                        <a:t>（</a:t>
                      </a:r>
                      <a:r>
                        <a:rPr kumimoji="1" lang="en-US" altLang="ja-JP" sz="600" dirty="0"/>
                        <a:t>V1</a:t>
                      </a:r>
                      <a:r>
                        <a:rPr kumimoji="1" lang="ja-JP" altLang="en-US" sz="600" dirty="0"/>
                        <a:t>→</a:t>
                      </a:r>
                      <a:r>
                        <a:rPr kumimoji="1" lang="en-US" altLang="ja-JP" sz="600" dirty="0"/>
                        <a:t>V2</a:t>
                      </a:r>
                      <a:r>
                        <a:rPr kumimoji="1" lang="ja-JP" altLang="en-US" sz="600" dirty="0"/>
                        <a:t>移行）</a:t>
                      </a:r>
                      <a:endParaRPr kumimoji="1" lang="ja-JP" altLang="en-US" sz="800" dirty="0"/>
                    </a:p>
                  </a:txBody>
                  <a:tcPr marL="27000" marR="27000" marT="5400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kumimoji="1" lang="ja-JP" altLang="en-US" sz="1100"/>
                    </a:p>
                  </a:txBody>
                  <a:tcPr>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rgbClr val="99CCFF"/>
                    </a:solidFill>
                  </a:tcPr>
                </a:tc>
                <a:tc>
                  <a:txBody>
                    <a:bodyPr/>
                    <a:lstStyle/>
                    <a:p>
                      <a:endParaRPr kumimoji="1" lang="ja-JP" altLang="en-US" sz="14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35275325"/>
                  </a:ext>
                </a:extLst>
              </a:tr>
              <a:tr h="197074">
                <a:tc>
                  <a:txBody>
                    <a:bodyPr/>
                    <a:lstStyle/>
                    <a:p>
                      <a:r>
                        <a:rPr kumimoji="1" lang="en-US" altLang="ja-JP" sz="800">
                          <a:solidFill>
                            <a:schemeClr val="bg1"/>
                          </a:solidFill>
                        </a:rPr>
                        <a:t>2017</a:t>
                      </a:r>
                      <a:r>
                        <a:rPr kumimoji="1" lang="ja-JP" altLang="en-US" sz="800">
                          <a:solidFill>
                            <a:schemeClr val="bg1"/>
                          </a:solidFill>
                        </a:rPr>
                        <a:t>年版 </a:t>
                      </a:r>
                      <a:r>
                        <a:rPr kumimoji="1" lang="en-US" altLang="ja-JP" sz="800">
                          <a:solidFill>
                            <a:schemeClr val="bg1"/>
                          </a:solidFill>
                        </a:rPr>
                        <a:t>(WPF)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rgbClr val="108CCF"/>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7845885"/>
                  </a:ext>
                </a:extLst>
              </a:tr>
              <a:tr h="197074">
                <a:tc>
                  <a:txBody>
                    <a:bodyPr/>
                    <a:lstStyle/>
                    <a:p>
                      <a:r>
                        <a:rPr kumimoji="1" lang="en-US" altLang="ja-JP" sz="800">
                          <a:solidFill>
                            <a:schemeClr val="bg1"/>
                          </a:solidFill>
                        </a:rPr>
                        <a:t>2018</a:t>
                      </a:r>
                      <a:r>
                        <a:rPr kumimoji="1" lang="ja-JP" altLang="en-US" sz="800">
                          <a:solidFill>
                            <a:schemeClr val="bg1"/>
                          </a:solidFill>
                        </a:rPr>
                        <a:t>年版</a:t>
                      </a:r>
                      <a:r>
                        <a:rPr kumimoji="1" lang="en-US" altLang="ja-JP" sz="800" baseline="0">
                          <a:solidFill>
                            <a:schemeClr val="bg1"/>
                          </a:solidFill>
                        </a:rPr>
                        <a:t> (WPF)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rgbClr val="108CCF"/>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r>
                        <a:rPr kumimoji="1" lang="ja-JP" altLang="en-US" sz="800"/>
                        <a:t>　</a:t>
                      </a:r>
                      <a:endParaRPr kumimoji="1" lang="ja-JP" altLang="en-US" sz="800">
                        <a:solidFill>
                          <a:schemeClr val="tx1"/>
                        </a:solidFill>
                      </a:endParaRPr>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3717672"/>
                  </a:ext>
                </a:extLst>
              </a:tr>
              <a:tr h="197074">
                <a:tc>
                  <a:txBody>
                    <a:bodyPr/>
                    <a:lstStyle/>
                    <a:p>
                      <a:r>
                        <a:rPr kumimoji="1" lang="en-US" altLang="ja-JP" sz="800">
                          <a:solidFill>
                            <a:schemeClr val="bg1"/>
                          </a:solidFill>
                        </a:rPr>
                        <a:t>2019</a:t>
                      </a:r>
                      <a:r>
                        <a:rPr kumimoji="1" lang="ja-JP" altLang="en-US" sz="800">
                          <a:solidFill>
                            <a:schemeClr val="bg1"/>
                          </a:solidFill>
                        </a:rPr>
                        <a:t>年版</a:t>
                      </a:r>
                      <a:r>
                        <a:rPr kumimoji="1" lang="en-US" altLang="ja-JP" sz="800" baseline="0">
                          <a:solidFill>
                            <a:schemeClr val="bg1"/>
                          </a:solidFill>
                        </a:rPr>
                        <a:t> (WPF)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rgbClr val="108CCF"/>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0671955"/>
                  </a:ext>
                </a:extLst>
              </a:tr>
              <a:tr h="197074">
                <a:tc>
                  <a:txBody>
                    <a:bodyPr/>
                    <a:lstStyle/>
                    <a:p>
                      <a:r>
                        <a:rPr kumimoji="1" lang="en-US" altLang="ja-JP" sz="800">
                          <a:solidFill>
                            <a:schemeClr val="bg1"/>
                          </a:solidFill>
                        </a:rPr>
                        <a:t>2020</a:t>
                      </a:r>
                      <a:r>
                        <a:rPr kumimoji="1" lang="ja-JP" altLang="en-US" sz="800">
                          <a:solidFill>
                            <a:schemeClr val="bg1"/>
                          </a:solidFill>
                        </a:rPr>
                        <a:t>年版 </a:t>
                      </a:r>
                      <a:r>
                        <a:rPr kumimoji="1" lang="en-US" altLang="ja-JP" sz="800">
                          <a:solidFill>
                            <a:schemeClr val="bg1"/>
                          </a:solidFill>
                        </a:rPr>
                        <a:t>(WPF)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rgbClr val="108CCF"/>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710733"/>
                  </a:ext>
                </a:extLst>
              </a:tr>
              <a:tr h="197074">
                <a:tc>
                  <a:txBody>
                    <a:bodyPr/>
                    <a:lstStyle/>
                    <a:p>
                      <a:r>
                        <a:rPr kumimoji="1" lang="en-US" altLang="ja-JP" sz="800">
                          <a:solidFill>
                            <a:schemeClr val="bg1"/>
                          </a:solidFill>
                        </a:rPr>
                        <a:t>2021</a:t>
                      </a:r>
                      <a:r>
                        <a:rPr kumimoji="1" lang="ja-JP" altLang="en-US" sz="800">
                          <a:solidFill>
                            <a:schemeClr val="bg1"/>
                          </a:solidFill>
                        </a:rPr>
                        <a:t>年版 </a:t>
                      </a:r>
                      <a:r>
                        <a:rPr kumimoji="1" lang="en-US" altLang="ja-JP" sz="800">
                          <a:solidFill>
                            <a:schemeClr val="bg1"/>
                          </a:solidFill>
                        </a:rPr>
                        <a:t>(WPF)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rgbClr val="108CCF"/>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04031175"/>
                  </a:ext>
                </a:extLst>
              </a:tr>
              <a:tr h="197074">
                <a:tc>
                  <a:txBody>
                    <a:bodyPr/>
                    <a:lstStyle/>
                    <a:p>
                      <a:r>
                        <a:rPr kumimoji="1" lang="en-US" altLang="ja-JP" sz="800">
                          <a:solidFill>
                            <a:schemeClr val="bg1"/>
                          </a:solidFill>
                        </a:rPr>
                        <a:t>2022</a:t>
                      </a:r>
                      <a:r>
                        <a:rPr kumimoji="1" lang="ja-JP" altLang="en-US" sz="800">
                          <a:solidFill>
                            <a:schemeClr val="bg1"/>
                          </a:solidFill>
                        </a:rPr>
                        <a:t>年版 </a:t>
                      </a:r>
                      <a:r>
                        <a:rPr kumimoji="1" lang="en-US" altLang="ja-JP" sz="800">
                          <a:solidFill>
                            <a:schemeClr val="bg1"/>
                          </a:solidFill>
                        </a:rPr>
                        <a:t>(WPF)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rgbClr val="108CCF"/>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4288503285"/>
                  </a:ext>
                </a:extLst>
              </a:tr>
              <a:tr h="182312">
                <a:tc gridSpan="17">
                  <a:txBody>
                    <a:bodyPr/>
                    <a:lstStyle/>
                    <a:p>
                      <a:r>
                        <a:rPr kumimoji="1" lang="ja-JP" altLang="en-US" sz="800">
                          <a:solidFill>
                            <a:schemeClr val="bg1"/>
                          </a:solidFill>
                        </a:rPr>
                        <a:t>人事給与シリーズ　（問合せ</a:t>
                      </a:r>
                      <a:r>
                        <a:rPr kumimoji="1" lang="en-US" altLang="ja-JP" sz="800">
                          <a:solidFill>
                            <a:schemeClr val="bg1"/>
                          </a:solidFill>
                        </a:rPr>
                        <a:t>/</a:t>
                      </a:r>
                      <a:r>
                        <a:rPr kumimoji="1" lang="ja-JP" altLang="en-US" sz="800">
                          <a:solidFill>
                            <a:schemeClr val="bg1"/>
                          </a:solidFill>
                        </a:rPr>
                        <a:t>不具合対応：</a:t>
                      </a:r>
                      <a:r>
                        <a:rPr kumimoji="1" lang="en-US" altLang="ja-JP" sz="800">
                          <a:solidFill>
                            <a:schemeClr val="bg1"/>
                          </a:solidFill>
                        </a:rPr>
                        <a:t>2</a:t>
                      </a:r>
                      <a:r>
                        <a:rPr kumimoji="1" lang="ja-JP" altLang="en-US" sz="800">
                          <a:solidFill>
                            <a:schemeClr val="bg1"/>
                          </a:solidFill>
                        </a:rPr>
                        <a:t>世代、法制度：</a:t>
                      </a:r>
                      <a:r>
                        <a:rPr kumimoji="1" lang="en-US" altLang="ja-JP" sz="800">
                          <a:solidFill>
                            <a:schemeClr val="bg1"/>
                          </a:solidFill>
                        </a:rPr>
                        <a:t>1</a:t>
                      </a:r>
                      <a:r>
                        <a:rPr kumimoji="1" lang="ja-JP" altLang="en-US" sz="800">
                          <a:solidFill>
                            <a:schemeClr val="bg1"/>
                          </a:solidFill>
                        </a:rPr>
                        <a:t>世代、給与システムのみ問合せ</a:t>
                      </a:r>
                      <a:r>
                        <a:rPr kumimoji="1" lang="en-US" altLang="ja-JP" sz="800">
                          <a:solidFill>
                            <a:schemeClr val="bg1"/>
                          </a:solidFill>
                        </a:rPr>
                        <a:t>/</a:t>
                      </a:r>
                      <a:r>
                        <a:rPr kumimoji="1" lang="ja-JP" altLang="en-US" sz="800">
                          <a:solidFill>
                            <a:schemeClr val="bg1"/>
                          </a:solidFill>
                        </a:rPr>
                        <a:t>不具合対応：</a:t>
                      </a:r>
                      <a:r>
                        <a:rPr kumimoji="1" lang="en-US" altLang="ja-JP" sz="800">
                          <a:solidFill>
                            <a:schemeClr val="bg1"/>
                          </a:solidFill>
                        </a:rPr>
                        <a:t>2</a:t>
                      </a:r>
                      <a:r>
                        <a:rPr kumimoji="1" lang="ja-JP" altLang="en-US" sz="800">
                          <a:solidFill>
                            <a:schemeClr val="bg1"/>
                          </a:solidFill>
                        </a:rPr>
                        <a:t>世代、法制度：</a:t>
                      </a:r>
                      <a:r>
                        <a:rPr kumimoji="1" lang="en-US" altLang="ja-JP" sz="800">
                          <a:solidFill>
                            <a:schemeClr val="bg1"/>
                          </a:solidFill>
                        </a:rPr>
                        <a:t>2</a:t>
                      </a:r>
                      <a:r>
                        <a:rPr kumimoji="1" lang="ja-JP" altLang="en-US" sz="800">
                          <a:solidFill>
                            <a:schemeClr val="bg1"/>
                          </a:solidFill>
                        </a:rPr>
                        <a:t>世代）</a:t>
                      </a:r>
                    </a:p>
                  </a:txBody>
                  <a:tcPr marL="68580" marR="68580" marT="34290" marB="34290">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solidFill>
                      <a:schemeClr val="accent6"/>
                    </a:solidFill>
                  </a:tcPr>
                </a:tc>
                <a:tc hMerge="1">
                  <a:txBody>
                    <a:bodyPr/>
                    <a:lstStyle/>
                    <a:p>
                      <a:endParaRPr kumimoji="1" lang="ja-JP" altLang="en-US"/>
                    </a:p>
                  </a:txBody>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tc hMerge="1">
                  <a:txBody>
                    <a:bodyPr/>
                    <a:lstStyle/>
                    <a:p>
                      <a:endParaRPr kumimoji="1" lang="ja-JP" altLang="en-US"/>
                    </a:p>
                  </a:txBody>
                  <a:tcPr>
                    <a:lnR w="12700" cap="flat" cmpd="sng" algn="ctr">
                      <a:solidFill>
                        <a:schemeClr val="accent2">
                          <a:lumMod val="20000"/>
                          <a:lumOff val="80000"/>
                        </a:schemeClr>
                      </a:solidFill>
                      <a:prstDash val="solid"/>
                      <a:round/>
                      <a:headEnd type="none" w="med" len="med"/>
                      <a:tailEnd type="none" w="med" len="med"/>
                    </a:lnR>
                  </a:tcPr>
                </a:tc>
                <a:tc hMerge="1">
                  <a:txBody>
                    <a:bodyPr/>
                    <a:lstStyle/>
                    <a:p>
                      <a:endParaRPr kumimoji="1" lang="ja-JP" altLang="en-US"/>
                    </a:p>
                  </a:txBody>
                  <a:tcPr>
                    <a:lnL w="12700" cap="flat" cmpd="sng" algn="ctr">
                      <a:solidFill>
                        <a:schemeClr val="accent2">
                          <a:lumMod val="20000"/>
                          <a:lumOff val="80000"/>
                        </a:schemeClr>
                      </a:solidFill>
                      <a:prstDash val="solid"/>
                      <a:round/>
                      <a:headEnd type="none" w="med" len="med"/>
                      <a:tailEnd type="none" w="med" len="med"/>
                    </a:lnL>
                  </a:tcPr>
                </a:tc>
                <a:extLst>
                  <a:ext uri="{0D108BD9-81ED-4DB2-BD59-A6C34878D82A}">
                    <a16:rowId xmlns:a16="http://schemas.microsoft.com/office/drawing/2014/main" val="2998170114"/>
                  </a:ext>
                </a:extLst>
              </a:tr>
              <a:tr h="193359">
                <a:tc>
                  <a:txBody>
                    <a:bodyPr/>
                    <a:lstStyle/>
                    <a:p>
                      <a:r>
                        <a:rPr kumimoji="1" lang="en-US" altLang="ja-JP" sz="800">
                          <a:solidFill>
                            <a:schemeClr val="bg1"/>
                          </a:solidFill>
                        </a:rPr>
                        <a:t>2016</a:t>
                      </a:r>
                      <a:r>
                        <a:rPr kumimoji="1" lang="ja-JP" altLang="en-US" sz="800">
                          <a:solidFill>
                            <a:schemeClr val="bg1"/>
                          </a:solidFill>
                        </a:rPr>
                        <a:t>年版 </a:t>
                      </a:r>
                      <a:r>
                        <a:rPr kumimoji="1" lang="en-US" altLang="ja-JP" sz="800">
                          <a:solidFill>
                            <a:schemeClr val="bg1"/>
                          </a:solidFill>
                        </a:rPr>
                        <a:t>(PB)</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chemeClr val="accent6"/>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34006403"/>
                  </a:ext>
                </a:extLst>
              </a:tr>
              <a:tr h="193359">
                <a:tc>
                  <a:txBody>
                    <a:bodyPr/>
                    <a:lstStyle/>
                    <a:p>
                      <a:r>
                        <a:rPr kumimoji="1" lang="en-US" altLang="ja-JP" sz="800">
                          <a:solidFill>
                            <a:schemeClr val="bg1"/>
                          </a:solidFill>
                        </a:rPr>
                        <a:t>2017</a:t>
                      </a:r>
                      <a:r>
                        <a:rPr kumimoji="1" lang="ja-JP" altLang="en-US" sz="800">
                          <a:solidFill>
                            <a:schemeClr val="bg1"/>
                          </a:solidFill>
                        </a:rPr>
                        <a:t>年版 </a:t>
                      </a:r>
                      <a:r>
                        <a:rPr kumimoji="1" lang="en-US" altLang="ja-JP" sz="800">
                          <a:solidFill>
                            <a:schemeClr val="bg1"/>
                          </a:solidFill>
                        </a:rPr>
                        <a:t>(PB)</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chemeClr val="accent6"/>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39127834"/>
                  </a:ext>
                </a:extLst>
              </a:tr>
              <a:tr h="193359">
                <a:tc>
                  <a:txBody>
                    <a:bodyPr/>
                    <a:lstStyle/>
                    <a:p>
                      <a:r>
                        <a:rPr kumimoji="1" lang="en-US" altLang="ja-JP" sz="800">
                          <a:solidFill>
                            <a:schemeClr val="bg1"/>
                          </a:solidFill>
                        </a:rPr>
                        <a:t>2018</a:t>
                      </a:r>
                      <a:r>
                        <a:rPr kumimoji="1" lang="ja-JP" altLang="en-US" sz="800">
                          <a:solidFill>
                            <a:schemeClr val="bg1"/>
                          </a:solidFill>
                        </a:rPr>
                        <a:t>年版 </a:t>
                      </a:r>
                      <a:r>
                        <a:rPr kumimoji="1" lang="en-US" altLang="ja-JP" sz="800">
                          <a:solidFill>
                            <a:schemeClr val="bg1"/>
                          </a:solidFill>
                        </a:rPr>
                        <a:t>(PB)</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chemeClr val="accent6"/>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20256779"/>
                  </a:ext>
                </a:extLst>
              </a:tr>
              <a:tr h="193359">
                <a:tc>
                  <a:txBody>
                    <a:bodyPr/>
                    <a:lstStyle/>
                    <a:p>
                      <a:r>
                        <a:rPr kumimoji="1" lang="en-US" altLang="ja-JP" sz="800" dirty="0">
                          <a:solidFill>
                            <a:schemeClr val="bg1"/>
                          </a:solidFill>
                        </a:rPr>
                        <a:t>2019</a:t>
                      </a:r>
                      <a:r>
                        <a:rPr kumimoji="1" lang="ja-JP" altLang="en-US" sz="800" dirty="0">
                          <a:solidFill>
                            <a:schemeClr val="bg1"/>
                          </a:solidFill>
                        </a:rPr>
                        <a:t>年版</a:t>
                      </a:r>
                      <a:r>
                        <a:rPr kumimoji="1" lang="en-US" altLang="ja-JP" sz="800" baseline="0" dirty="0">
                          <a:solidFill>
                            <a:schemeClr val="bg1"/>
                          </a:solidFill>
                        </a:rPr>
                        <a:t> (</a:t>
                      </a:r>
                      <a:r>
                        <a:rPr kumimoji="1" lang="ja-JP" altLang="en-US" sz="800" baseline="0" dirty="0">
                          <a:solidFill>
                            <a:schemeClr val="bg1"/>
                          </a:solidFill>
                        </a:rPr>
                        <a:t>ﾊｲﾌﾞﾘｯﾄﾞ）</a:t>
                      </a:r>
                      <a:endParaRPr kumimoji="1" lang="en-US" altLang="ja-JP" sz="800" baseline="0" dirty="0">
                        <a:solidFill>
                          <a:schemeClr val="bg1"/>
                        </a:solidFill>
                      </a:endParaRPr>
                    </a:p>
                  </a:txBody>
                  <a:tcPr marL="68580" marR="0" marT="34290" marB="34290" anchor="ctr">
                    <a:lnL w="9525" cap="flat" cmpd="sng" algn="ctr">
                      <a:solidFill>
                        <a:schemeClr val="tx1">
                          <a:lumMod val="50000"/>
                          <a:lumOff val="50000"/>
                        </a:schemeClr>
                      </a:solidFill>
                      <a:prstDash val="solid"/>
                      <a:round/>
                      <a:headEnd type="none" w="med" len="med"/>
                      <a:tailEnd type="none" w="med" len="med"/>
                    </a:lnL>
                    <a:solidFill>
                      <a:schemeClr val="accent6"/>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dirty="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65003708"/>
                  </a:ext>
                </a:extLst>
              </a:tr>
              <a:tr h="193662">
                <a:tc>
                  <a:txBody>
                    <a:bodyPr/>
                    <a:lstStyle/>
                    <a:p>
                      <a:r>
                        <a:rPr kumimoji="1" lang="en-US" altLang="ja-JP" sz="800">
                          <a:solidFill>
                            <a:schemeClr val="bg1"/>
                          </a:solidFill>
                        </a:rPr>
                        <a:t>2020</a:t>
                      </a:r>
                      <a:r>
                        <a:rPr kumimoji="1" lang="ja-JP" altLang="en-US" sz="800">
                          <a:solidFill>
                            <a:schemeClr val="bg1"/>
                          </a:solidFill>
                        </a:rPr>
                        <a:t>年版</a:t>
                      </a:r>
                      <a:r>
                        <a:rPr kumimoji="1" lang="en-US" altLang="ja-JP" sz="800" baseline="0">
                          <a:solidFill>
                            <a:schemeClr val="bg1"/>
                          </a:solidFill>
                        </a:rPr>
                        <a:t> (WPF)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chemeClr val="accent6"/>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46433166"/>
                  </a:ext>
                </a:extLst>
              </a:tr>
              <a:tr h="193359">
                <a:tc>
                  <a:txBody>
                    <a:bodyPr/>
                    <a:lstStyle/>
                    <a:p>
                      <a:r>
                        <a:rPr kumimoji="1" lang="en-US" altLang="ja-JP" sz="800">
                          <a:solidFill>
                            <a:schemeClr val="bg1"/>
                          </a:solidFill>
                        </a:rPr>
                        <a:t>2021</a:t>
                      </a:r>
                      <a:r>
                        <a:rPr kumimoji="1" lang="ja-JP" altLang="en-US" sz="800">
                          <a:solidFill>
                            <a:schemeClr val="bg1"/>
                          </a:solidFill>
                        </a:rPr>
                        <a:t>年版 </a:t>
                      </a:r>
                      <a:r>
                        <a:rPr kumimoji="1" lang="en-US" altLang="ja-JP" sz="800">
                          <a:solidFill>
                            <a:schemeClr val="bg1"/>
                          </a:solidFill>
                        </a:rPr>
                        <a:t>(WPF)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solidFill>
                      <a:schemeClr val="accent6"/>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accent5"/>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54345282"/>
                  </a:ext>
                </a:extLst>
              </a:tr>
              <a:tr h="193359">
                <a:tc>
                  <a:txBody>
                    <a:bodyPr/>
                    <a:lstStyle/>
                    <a:p>
                      <a:r>
                        <a:rPr kumimoji="1" lang="en-US" altLang="ja-JP" sz="800">
                          <a:solidFill>
                            <a:schemeClr val="bg1"/>
                          </a:solidFill>
                        </a:rPr>
                        <a:t>2022</a:t>
                      </a:r>
                      <a:r>
                        <a:rPr kumimoji="1" lang="ja-JP" altLang="en-US" sz="800">
                          <a:solidFill>
                            <a:schemeClr val="bg1"/>
                          </a:solidFill>
                        </a:rPr>
                        <a:t>年版 </a:t>
                      </a:r>
                      <a:r>
                        <a:rPr kumimoji="1" lang="en-US" altLang="ja-JP" sz="800">
                          <a:solidFill>
                            <a:schemeClr val="bg1"/>
                          </a:solidFill>
                        </a:rPr>
                        <a:t>(WPF)</a:t>
                      </a:r>
                      <a:endParaRPr kumimoji="1" lang="ja-JP" altLang="en-US" sz="800">
                        <a:solidFill>
                          <a:schemeClr val="bg1"/>
                        </a:solidFill>
                      </a:endParaRPr>
                    </a:p>
                  </a:txBody>
                  <a:tcPr marL="68580" marR="68580" marT="34290" marB="34290" anchor="ctr">
                    <a:lnL w="9525" cap="flat" cmpd="sng" algn="ctr">
                      <a:solidFill>
                        <a:schemeClr val="tx1">
                          <a:lumMod val="50000"/>
                          <a:lumOff val="50000"/>
                        </a:schemeClr>
                      </a:solidFill>
                      <a:prstDash val="solid"/>
                      <a:round/>
                      <a:headEnd type="none" w="med" len="med"/>
                      <a:tailEnd type="none" w="med" len="med"/>
                    </a:lnL>
                    <a:lnB w="9525" cap="flat" cmpd="sng" algn="ctr">
                      <a:solidFill>
                        <a:schemeClr val="tx1">
                          <a:lumMod val="50000"/>
                          <a:lumOff val="50000"/>
                        </a:schemeClr>
                      </a:solidFill>
                      <a:prstDash val="solid"/>
                      <a:round/>
                      <a:headEnd type="none" w="med" len="med"/>
                      <a:tailEnd type="none" w="med" len="med"/>
                    </a:lnB>
                    <a:solidFill>
                      <a:schemeClr val="accent6"/>
                    </a:solidFill>
                  </a:tcPr>
                </a:tc>
                <a:tc>
                  <a:txBody>
                    <a:bodyPr/>
                    <a:lstStyle/>
                    <a:p>
                      <a:endParaRPr kumimoji="1" lang="ja-JP" altLang="en-US" sz="800"/>
                    </a:p>
                  </a:txBody>
                  <a:tcPr marL="68580" marR="68580" marT="34290" marB="34290">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endParaRPr kumimoji="1" lang="ja-JP" altLang="en-US" sz="80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6FA5C"/>
                    </a:solidFill>
                  </a:tcPr>
                </a:tc>
                <a:tc>
                  <a:txBody>
                    <a:bodyPr/>
                    <a:lstStyle/>
                    <a:p>
                      <a:endParaRPr kumimoji="1" lang="ja-JP" altLang="en-US" sz="800"/>
                    </a:p>
                  </a:txBody>
                  <a:tcPr marL="68580" marR="68580" marT="34290" marB="34290">
                    <a:lnL w="9525"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6FA5C"/>
                    </a:solidFill>
                  </a:tcPr>
                </a:tc>
                <a:tc>
                  <a:txBody>
                    <a:bodyPr/>
                    <a:lstStyle/>
                    <a:p>
                      <a:endParaRPr kumimoji="1" lang="ja-JP" altLang="en-US" sz="800" dirty="0"/>
                    </a:p>
                  </a:txBody>
                  <a:tcPr marL="68580" marR="68580" marT="34290" marB="34290">
                    <a:lnL w="12700"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7276363"/>
                  </a:ext>
                </a:extLst>
              </a:tr>
            </a:tbl>
          </a:graphicData>
        </a:graphic>
      </p:graphicFrame>
      <p:grpSp>
        <p:nvGrpSpPr>
          <p:cNvPr id="42" name="グループ化 41"/>
          <p:cNvGrpSpPr/>
          <p:nvPr/>
        </p:nvGrpSpPr>
        <p:grpSpPr>
          <a:xfrm>
            <a:off x="2072083" y="1042538"/>
            <a:ext cx="6660740" cy="261878"/>
            <a:chOff x="2051720" y="1361212"/>
            <a:chExt cx="6768752" cy="349170"/>
          </a:xfrm>
        </p:grpSpPr>
        <p:sp>
          <p:nvSpPr>
            <p:cNvPr id="7" name="フローチャート: 組合せ 6"/>
            <p:cNvSpPr/>
            <p:nvPr/>
          </p:nvSpPr>
          <p:spPr>
            <a:xfrm>
              <a:off x="2159748" y="1556792"/>
              <a:ext cx="144000" cy="144000"/>
            </a:xfrm>
            <a:prstGeom prst="flowChartMerg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8" name="テキスト ボックス 7"/>
            <p:cNvSpPr txBox="1"/>
            <p:nvPr/>
          </p:nvSpPr>
          <p:spPr>
            <a:xfrm>
              <a:off x="2051720" y="1367183"/>
              <a:ext cx="468052" cy="241980"/>
            </a:xfrm>
            <a:prstGeom prst="rect">
              <a:avLst/>
            </a:prstGeom>
            <a:noFill/>
          </p:spPr>
          <p:txBody>
            <a:bodyPr wrap="square" lIns="54000" tIns="27000" rIns="54000" bIns="27000" rtlCol="0">
              <a:spAutoFit/>
            </a:bodyPr>
            <a:lstStyle/>
            <a:p>
              <a:r>
                <a:rPr lang="en-US" altLang="ja-JP" sz="825">
                  <a:solidFill>
                    <a:schemeClr val="bg1"/>
                  </a:solidFill>
                  <a:latin typeface="+mn-ea"/>
                </a:rPr>
                <a:t>6</a:t>
              </a:r>
              <a:r>
                <a:rPr lang="ja-JP" altLang="en-US" sz="825">
                  <a:solidFill>
                    <a:schemeClr val="bg1"/>
                  </a:solidFill>
                  <a:latin typeface="+mn-ea"/>
                </a:rPr>
                <a:t>月</a:t>
              </a:r>
            </a:p>
          </p:txBody>
        </p:sp>
        <p:sp>
          <p:nvSpPr>
            <p:cNvPr id="9" name="フローチャート: 組合せ 8"/>
            <p:cNvSpPr/>
            <p:nvPr/>
          </p:nvSpPr>
          <p:spPr>
            <a:xfrm>
              <a:off x="2951820" y="1566382"/>
              <a:ext cx="144000" cy="144000"/>
            </a:xfrm>
            <a:prstGeom prst="flowChartMerg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10" name="テキスト ボックス 9"/>
            <p:cNvSpPr txBox="1"/>
            <p:nvPr/>
          </p:nvSpPr>
          <p:spPr>
            <a:xfrm>
              <a:off x="2843808" y="1376772"/>
              <a:ext cx="468052" cy="241980"/>
            </a:xfrm>
            <a:prstGeom prst="rect">
              <a:avLst/>
            </a:prstGeom>
            <a:noFill/>
          </p:spPr>
          <p:txBody>
            <a:bodyPr wrap="square" lIns="54000" tIns="27000" rIns="54000" bIns="27000" rtlCol="0">
              <a:spAutoFit/>
            </a:bodyPr>
            <a:lstStyle/>
            <a:p>
              <a:r>
                <a:rPr lang="en-US" altLang="ja-JP" sz="825">
                  <a:solidFill>
                    <a:schemeClr val="bg1"/>
                  </a:solidFill>
                  <a:latin typeface="+mn-ea"/>
                </a:rPr>
                <a:t>6</a:t>
              </a:r>
              <a:r>
                <a:rPr lang="ja-JP" altLang="en-US" sz="825">
                  <a:solidFill>
                    <a:schemeClr val="bg1"/>
                  </a:solidFill>
                  <a:latin typeface="+mn-ea"/>
                </a:rPr>
                <a:t>月</a:t>
              </a:r>
            </a:p>
          </p:txBody>
        </p:sp>
        <p:sp>
          <p:nvSpPr>
            <p:cNvPr id="11" name="フローチャート: 組合せ 10"/>
            <p:cNvSpPr/>
            <p:nvPr/>
          </p:nvSpPr>
          <p:spPr>
            <a:xfrm>
              <a:off x="3851920" y="1566382"/>
              <a:ext cx="144000" cy="144000"/>
            </a:xfrm>
            <a:prstGeom prst="flowChartMerg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12" name="テキスト ボックス 11"/>
            <p:cNvSpPr txBox="1"/>
            <p:nvPr/>
          </p:nvSpPr>
          <p:spPr>
            <a:xfrm>
              <a:off x="3743908" y="1376772"/>
              <a:ext cx="468052" cy="241980"/>
            </a:xfrm>
            <a:prstGeom prst="rect">
              <a:avLst/>
            </a:prstGeom>
            <a:noFill/>
          </p:spPr>
          <p:txBody>
            <a:bodyPr wrap="square" lIns="54000" tIns="27000" rIns="54000" bIns="27000" rtlCol="0">
              <a:spAutoFit/>
            </a:bodyPr>
            <a:lstStyle/>
            <a:p>
              <a:r>
                <a:rPr lang="en-US" altLang="ja-JP" sz="825">
                  <a:solidFill>
                    <a:schemeClr val="bg1"/>
                  </a:solidFill>
                  <a:latin typeface="+mn-ea"/>
                </a:rPr>
                <a:t>6</a:t>
              </a:r>
              <a:r>
                <a:rPr lang="ja-JP" altLang="en-US" sz="825">
                  <a:solidFill>
                    <a:schemeClr val="bg1"/>
                  </a:solidFill>
                  <a:latin typeface="+mn-ea"/>
                </a:rPr>
                <a:t>月</a:t>
              </a:r>
            </a:p>
          </p:txBody>
        </p:sp>
        <p:sp>
          <p:nvSpPr>
            <p:cNvPr id="13" name="フローチャート: 組合せ 12"/>
            <p:cNvSpPr/>
            <p:nvPr/>
          </p:nvSpPr>
          <p:spPr>
            <a:xfrm>
              <a:off x="5040052" y="1566382"/>
              <a:ext cx="144000" cy="144000"/>
            </a:xfrm>
            <a:prstGeom prst="flowChartMerg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14" name="テキスト ボックス 13"/>
            <p:cNvSpPr txBox="1"/>
            <p:nvPr/>
          </p:nvSpPr>
          <p:spPr>
            <a:xfrm>
              <a:off x="4896036" y="1376772"/>
              <a:ext cx="468052" cy="241980"/>
            </a:xfrm>
            <a:prstGeom prst="rect">
              <a:avLst/>
            </a:prstGeom>
            <a:noFill/>
          </p:spPr>
          <p:txBody>
            <a:bodyPr wrap="square" lIns="54000" tIns="27000" rIns="54000" bIns="27000" rtlCol="0">
              <a:spAutoFit/>
            </a:bodyPr>
            <a:lstStyle/>
            <a:p>
              <a:r>
                <a:rPr lang="en-US" altLang="ja-JP" sz="825">
                  <a:solidFill>
                    <a:schemeClr val="bg1"/>
                  </a:solidFill>
                  <a:latin typeface="+mn-ea"/>
                </a:rPr>
                <a:t>10</a:t>
              </a:r>
              <a:r>
                <a:rPr lang="ja-JP" altLang="en-US" sz="825">
                  <a:solidFill>
                    <a:schemeClr val="bg1"/>
                  </a:solidFill>
                  <a:latin typeface="+mn-ea"/>
                </a:rPr>
                <a:t>月</a:t>
              </a:r>
            </a:p>
          </p:txBody>
        </p:sp>
        <p:sp>
          <p:nvSpPr>
            <p:cNvPr id="15" name="フローチャート: 組合せ 14"/>
            <p:cNvSpPr/>
            <p:nvPr/>
          </p:nvSpPr>
          <p:spPr>
            <a:xfrm>
              <a:off x="5724128" y="1556808"/>
              <a:ext cx="144000" cy="144000"/>
            </a:xfrm>
            <a:prstGeom prst="flowChartMerg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16" name="テキスト ボックス 15"/>
            <p:cNvSpPr txBox="1"/>
            <p:nvPr/>
          </p:nvSpPr>
          <p:spPr>
            <a:xfrm>
              <a:off x="5616116" y="1367199"/>
              <a:ext cx="468052" cy="241980"/>
            </a:xfrm>
            <a:prstGeom prst="rect">
              <a:avLst/>
            </a:prstGeom>
            <a:noFill/>
          </p:spPr>
          <p:txBody>
            <a:bodyPr wrap="square" lIns="54000" tIns="27000" rIns="54000" bIns="27000" rtlCol="0">
              <a:spAutoFit/>
            </a:bodyPr>
            <a:lstStyle/>
            <a:p>
              <a:r>
                <a:rPr lang="en-US" altLang="ja-JP" sz="825" dirty="0">
                  <a:solidFill>
                    <a:schemeClr val="bg1"/>
                  </a:solidFill>
                  <a:latin typeface="+mn-ea"/>
                </a:rPr>
                <a:t>8</a:t>
              </a:r>
              <a:r>
                <a:rPr lang="ja-JP" altLang="en-US" sz="825" dirty="0">
                  <a:solidFill>
                    <a:schemeClr val="bg1"/>
                  </a:solidFill>
                  <a:latin typeface="+mn-ea"/>
                </a:rPr>
                <a:t>月</a:t>
              </a:r>
            </a:p>
          </p:txBody>
        </p:sp>
        <p:sp>
          <p:nvSpPr>
            <p:cNvPr id="17" name="フローチャート: 組合せ 16"/>
            <p:cNvSpPr/>
            <p:nvPr/>
          </p:nvSpPr>
          <p:spPr>
            <a:xfrm>
              <a:off x="6660232" y="1566382"/>
              <a:ext cx="144000" cy="144000"/>
            </a:xfrm>
            <a:prstGeom prst="flowChartMerg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18" name="テキスト ボックス 17"/>
            <p:cNvSpPr txBox="1"/>
            <p:nvPr/>
          </p:nvSpPr>
          <p:spPr>
            <a:xfrm>
              <a:off x="6552220" y="1376772"/>
              <a:ext cx="468052" cy="241980"/>
            </a:xfrm>
            <a:prstGeom prst="rect">
              <a:avLst/>
            </a:prstGeom>
            <a:noFill/>
          </p:spPr>
          <p:txBody>
            <a:bodyPr wrap="square" lIns="54000" tIns="27000" rIns="54000" bIns="27000" rtlCol="0">
              <a:spAutoFit/>
            </a:bodyPr>
            <a:lstStyle/>
            <a:p>
              <a:r>
                <a:rPr lang="en-US" altLang="ja-JP" sz="825">
                  <a:solidFill>
                    <a:schemeClr val="bg1"/>
                  </a:solidFill>
                  <a:latin typeface="+mn-ea"/>
                </a:rPr>
                <a:t>6</a:t>
              </a:r>
              <a:r>
                <a:rPr lang="ja-JP" altLang="en-US" sz="825">
                  <a:solidFill>
                    <a:schemeClr val="bg1"/>
                  </a:solidFill>
                  <a:latin typeface="+mn-ea"/>
                </a:rPr>
                <a:t>月</a:t>
              </a:r>
            </a:p>
          </p:txBody>
        </p:sp>
        <p:sp>
          <p:nvSpPr>
            <p:cNvPr id="19" name="フローチャート: 組合せ 18"/>
            <p:cNvSpPr/>
            <p:nvPr/>
          </p:nvSpPr>
          <p:spPr>
            <a:xfrm>
              <a:off x="7524328" y="1566382"/>
              <a:ext cx="144000" cy="144000"/>
            </a:xfrm>
            <a:prstGeom prst="flowChartMerg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20" name="テキスト ボックス 19"/>
            <p:cNvSpPr txBox="1"/>
            <p:nvPr/>
          </p:nvSpPr>
          <p:spPr>
            <a:xfrm>
              <a:off x="7416316" y="1376772"/>
              <a:ext cx="468052" cy="241980"/>
            </a:xfrm>
            <a:prstGeom prst="rect">
              <a:avLst/>
            </a:prstGeom>
            <a:noFill/>
          </p:spPr>
          <p:txBody>
            <a:bodyPr wrap="square" lIns="54000" tIns="27000" rIns="54000" bIns="27000" rtlCol="0">
              <a:spAutoFit/>
            </a:bodyPr>
            <a:lstStyle/>
            <a:p>
              <a:r>
                <a:rPr lang="en-US" altLang="ja-JP" sz="825">
                  <a:solidFill>
                    <a:schemeClr val="bg1"/>
                  </a:solidFill>
                  <a:latin typeface="+mn-ea"/>
                </a:rPr>
                <a:t>6</a:t>
              </a:r>
              <a:r>
                <a:rPr lang="ja-JP" altLang="en-US" sz="825">
                  <a:solidFill>
                    <a:schemeClr val="bg1"/>
                  </a:solidFill>
                  <a:latin typeface="+mn-ea"/>
                </a:rPr>
                <a:t>月</a:t>
              </a:r>
            </a:p>
          </p:txBody>
        </p:sp>
        <p:sp>
          <p:nvSpPr>
            <p:cNvPr id="21" name="フローチャート: 組合せ 20"/>
            <p:cNvSpPr/>
            <p:nvPr/>
          </p:nvSpPr>
          <p:spPr>
            <a:xfrm>
              <a:off x="8460432" y="1550822"/>
              <a:ext cx="144000" cy="144000"/>
            </a:xfrm>
            <a:prstGeom prst="flowChartMerg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22" name="テキスト ボックス 21"/>
            <p:cNvSpPr txBox="1"/>
            <p:nvPr/>
          </p:nvSpPr>
          <p:spPr>
            <a:xfrm>
              <a:off x="8352420" y="1361212"/>
              <a:ext cx="468052" cy="241980"/>
            </a:xfrm>
            <a:prstGeom prst="rect">
              <a:avLst/>
            </a:prstGeom>
            <a:noFill/>
          </p:spPr>
          <p:txBody>
            <a:bodyPr wrap="square" lIns="54000" tIns="27000" rIns="54000" bIns="27000" rtlCol="0">
              <a:spAutoFit/>
            </a:bodyPr>
            <a:lstStyle/>
            <a:p>
              <a:r>
                <a:rPr lang="en-US" altLang="ja-JP" sz="825">
                  <a:solidFill>
                    <a:schemeClr val="bg1"/>
                  </a:solidFill>
                  <a:latin typeface="+mn-ea"/>
                </a:rPr>
                <a:t>6</a:t>
              </a:r>
              <a:r>
                <a:rPr lang="ja-JP" altLang="en-US" sz="825">
                  <a:solidFill>
                    <a:schemeClr val="bg1"/>
                  </a:solidFill>
                  <a:latin typeface="+mn-ea"/>
                </a:rPr>
                <a:t>月</a:t>
              </a:r>
            </a:p>
          </p:txBody>
        </p:sp>
        <p:sp>
          <p:nvSpPr>
            <p:cNvPr id="23" name="フローチャート: 組合せ 22"/>
            <p:cNvSpPr/>
            <p:nvPr/>
          </p:nvSpPr>
          <p:spPr>
            <a:xfrm>
              <a:off x="4608004" y="1566382"/>
              <a:ext cx="144000" cy="144000"/>
            </a:xfrm>
            <a:prstGeom prst="flowChartMerg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24" name="テキスト ボックス 23"/>
            <p:cNvSpPr txBox="1"/>
            <p:nvPr/>
          </p:nvSpPr>
          <p:spPr>
            <a:xfrm>
              <a:off x="4463988" y="1376772"/>
              <a:ext cx="468052" cy="241980"/>
            </a:xfrm>
            <a:prstGeom prst="rect">
              <a:avLst/>
            </a:prstGeom>
            <a:noFill/>
          </p:spPr>
          <p:txBody>
            <a:bodyPr wrap="square" lIns="54000" tIns="27000" rIns="54000" bIns="27000" rtlCol="0">
              <a:spAutoFit/>
            </a:bodyPr>
            <a:lstStyle/>
            <a:p>
              <a:r>
                <a:rPr lang="en-US" altLang="ja-JP" sz="825">
                  <a:solidFill>
                    <a:schemeClr val="bg1"/>
                  </a:solidFill>
                  <a:latin typeface="+mn-ea"/>
                </a:rPr>
                <a:t>4</a:t>
              </a:r>
              <a:r>
                <a:rPr lang="ja-JP" altLang="en-US" sz="825">
                  <a:solidFill>
                    <a:schemeClr val="bg1"/>
                  </a:solidFill>
                  <a:latin typeface="+mn-ea"/>
                </a:rPr>
                <a:t>月</a:t>
              </a:r>
              <a:r>
                <a:rPr lang="en-US" altLang="ja-JP" sz="825">
                  <a:solidFill>
                    <a:schemeClr val="bg1"/>
                  </a:solidFill>
                  <a:latin typeface="+mn-ea"/>
                </a:rPr>
                <a:t>P</a:t>
              </a:r>
              <a:endParaRPr lang="ja-JP" altLang="en-US" sz="825">
                <a:solidFill>
                  <a:schemeClr val="bg1"/>
                </a:solidFill>
                <a:latin typeface="+mn-ea"/>
              </a:endParaRPr>
            </a:p>
          </p:txBody>
        </p:sp>
      </p:grpSp>
      <p:sp>
        <p:nvSpPr>
          <p:cNvPr id="25" name="テキスト ボックス 24"/>
          <p:cNvSpPr txBox="1"/>
          <p:nvPr/>
        </p:nvSpPr>
        <p:spPr>
          <a:xfrm>
            <a:off x="4538357" y="1726614"/>
            <a:ext cx="810090" cy="219291"/>
          </a:xfrm>
          <a:prstGeom prst="rect">
            <a:avLst/>
          </a:prstGeom>
          <a:noFill/>
        </p:spPr>
        <p:txBody>
          <a:bodyPr wrap="square" rtlCol="0">
            <a:spAutoFit/>
          </a:bodyPr>
          <a:lstStyle/>
          <a:p>
            <a:r>
              <a:rPr lang="ja-JP" altLang="en-US" sz="825" b="1">
                <a:solidFill>
                  <a:schemeClr val="tx2"/>
                </a:solidFill>
                <a:latin typeface="+mn-ea"/>
              </a:rPr>
              <a:t>▲</a:t>
            </a:r>
            <a:r>
              <a:rPr lang="ja-JP" altLang="en-US" sz="750">
                <a:latin typeface="+mn-ea"/>
              </a:rPr>
              <a:t>新元号対応</a:t>
            </a:r>
          </a:p>
        </p:txBody>
      </p:sp>
      <p:sp>
        <p:nvSpPr>
          <p:cNvPr id="26" name="テキスト ボックス 25"/>
          <p:cNvSpPr txBox="1"/>
          <p:nvPr/>
        </p:nvSpPr>
        <p:spPr>
          <a:xfrm>
            <a:off x="4538357" y="1906634"/>
            <a:ext cx="1188132" cy="219291"/>
          </a:xfrm>
          <a:prstGeom prst="rect">
            <a:avLst/>
          </a:prstGeom>
          <a:noFill/>
        </p:spPr>
        <p:txBody>
          <a:bodyPr wrap="square" rtlCol="0">
            <a:spAutoFit/>
          </a:bodyPr>
          <a:lstStyle/>
          <a:p>
            <a:r>
              <a:rPr lang="ja-JP" altLang="en-US" sz="825" b="1" dirty="0">
                <a:solidFill>
                  <a:schemeClr val="tx2"/>
                </a:solidFill>
                <a:latin typeface="+mn-ea"/>
              </a:rPr>
              <a:t>▲</a:t>
            </a:r>
            <a:r>
              <a:rPr lang="ja-JP" altLang="en-US" sz="788" dirty="0">
                <a:latin typeface="+mn-ea"/>
              </a:rPr>
              <a:t>区分記載請求書等</a:t>
            </a:r>
          </a:p>
        </p:txBody>
      </p:sp>
      <p:sp>
        <p:nvSpPr>
          <p:cNvPr id="27" name="テキスト ボックス 26"/>
          <p:cNvSpPr txBox="1"/>
          <p:nvPr/>
        </p:nvSpPr>
        <p:spPr>
          <a:xfrm>
            <a:off x="5042407" y="2136249"/>
            <a:ext cx="1242144" cy="219291"/>
          </a:xfrm>
          <a:prstGeom prst="rect">
            <a:avLst/>
          </a:prstGeom>
          <a:noFill/>
        </p:spPr>
        <p:txBody>
          <a:bodyPr wrap="square" rtlCol="0">
            <a:spAutoFit/>
          </a:bodyPr>
          <a:lstStyle/>
          <a:p>
            <a:r>
              <a:rPr lang="ja-JP" altLang="en-US" sz="825" b="1">
                <a:solidFill>
                  <a:srgbClr val="FF0000"/>
                </a:solidFill>
                <a:latin typeface="+mn-ea"/>
              </a:rPr>
              <a:t>▲</a:t>
            </a:r>
            <a:r>
              <a:rPr lang="en-US" altLang="ja-JP" sz="750">
                <a:latin typeface="+mn-ea"/>
              </a:rPr>
              <a:t>IFRS16</a:t>
            </a:r>
            <a:r>
              <a:rPr lang="ja-JP" altLang="en-US" sz="750">
                <a:latin typeface="+mn-ea"/>
              </a:rPr>
              <a:t>リース対応</a:t>
            </a:r>
          </a:p>
        </p:txBody>
      </p:sp>
      <p:sp>
        <p:nvSpPr>
          <p:cNvPr id="28" name="テキスト ボックス 27"/>
          <p:cNvSpPr txBox="1"/>
          <p:nvPr/>
        </p:nvSpPr>
        <p:spPr>
          <a:xfrm>
            <a:off x="5708487" y="2333552"/>
            <a:ext cx="1080120" cy="219291"/>
          </a:xfrm>
          <a:prstGeom prst="rect">
            <a:avLst/>
          </a:prstGeom>
          <a:noFill/>
        </p:spPr>
        <p:txBody>
          <a:bodyPr wrap="square" rtlCol="0">
            <a:spAutoFit/>
          </a:bodyPr>
          <a:lstStyle/>
          <a:p>
            <a:r>
              <a:rPr lang="ja-JP" altLang="en-US" sz="825" b="1">
                <a:solidFill>
                  <a:srgbClr val="FF0000"/>
                </a:solidFill>
                <a:latin typeface="+mn-ea"/>
              </a:rPr>
              <a:t>▲</a:t>
            </a:r>
            <a:r>
              <a:rPr lang="ja-JP" altLang="en-US" sz="750">
                <a:latin typeface="+mn-ea"/>
              </a:rPr>
              <a:t>収益認識基準対応</a:t>
            </a:r>
          </a:p>
        </p:txBody>
      </p:sp>
      <p:sp>
        <p:nvSpPr>
          <p:cNvPr id="29" name="テキスト ボックス 28"/>
          <p:cNvSpPr txBox="1"/>
          <p:nvPr/>
        </p:nvSpPr>
        <p:spPr>
          <a:xfrm>
            <a:off x="7524328" y="2715766"/>
            <a:ext cx="1188132" cy="219291"/>
          </a:xfrm>
          <a:prstGeom prst="rect">
            <a:avLst/>
          </a:prstGeom>
          <a:noFill/>
        </p:spPr>
        <p:txBody>
          <a:bodyPr wrap="square" rtlCol="0">
            <a:spAutoFit/>
          </a:bodyPr>
          <a:lstStyle/>
          <a:p>
            <a:r>
              <a:rPr lang="ja-JP" altLang="en-US" sz="825" b="1" dirty="0">
                <a:solidFill>
                  <a:srgbClr val="FF0000"/>
                </a:solidFill>
                <a:latin typeface="+mn-ea"/>
              </a:rPr>
              <a:t>▲</a:t>
            </a:r>
            <a:r>
              <a:rPr lang="ja-JP" altLang="en-US" sz="788" dirty="0">
                <a:latin typeface="+mn-ea"/>
              </a:rPr>
              <a:t>インボイス対応①</a:t>
            </a:r>
          </a:p>
        </p:txBody>
      </p:sp>
      <p:sp>
        <p:nvSpPr>
          <p:cNvPr id="30" name="テキスト ボックス 29"/>
          <p:cNvSpPr txBox="1"/>
          <p:nvPr/>
        </p:nvSpPr>
        <p:spPr>
          <a:xfrm>
            <a:off x="4538357" y="3274786"/>
            <a:ext cx="810090" cy="219291"/>
          </a:xfrm>
          <a:prstGeom prst="rect">
            <a:avLst/>
          </a:prstGeom>
          <a:noFill/>
        </p:spPr>
        <p:txBody>
          <a:bodyPr wrap="square" rtlCol="0">
            <a:spAutoFit/>
          </a:bodyPr>
          <a:lstStyle/>
          <a:p>
            <a:r>
              <a:rPr lang="ja-JP" altLang="en-US" sz="825" b="1">
                <a:solidFill>
                  <a:schemeClr val="tx2"/>
                </a:solidFill>
                <a:latin typeface="+mn-ea"/>
              </a:rPr>
              <a:t>▲</a:t>
            </a:r>
            <a:r>
              <a:rPr lang="ja-JP" altLang="en-US" sz="750">
                <a:latin typeface="+mn-ea"/>
              </a:rPr>
              <a:t>新元号対応</a:t>
            </a:r>
          </a:p>
        </p:txBody>
      </p:sp>
      <p:sp>
        <p:nvSpPr>
          <p:cNvPr id="31" name="テキスト ボックス 30"/>
          <p:cNvSpPr txBox="1"/>
          <p:nvPr/>
        </p:nvSpPr>
        <p:spPr>
          <a:xfrm>
            <a:off x="4544491" y="3479368"/>
            <a:ext cx="810090" cy="219291"/>
          </a:xfrm>
          <a:prstGeom prst="rect">
            <a:avLst/>
          </a:prstGeom>
          <a:noFill/>
        </p:spPr>
        <p:txBody>
          <a:bodyPr wrap="square" rtlCol="0">
            <a:spAutoFit/>
          </a:bodyPr>
          <a:lstStyle/>
          <a:p>
            <a:r>
              <a:rPr lang="ja-JP" altLang="en-US" sz="800" b="1">
                <a:solidFill>
                  <a:schemeClr val="tx2"/>
                </a:solidFill>
                <a:latin typeface="+mn-ea"/>
              </a:rPr>
              <a:t>▲</a:t>
            </a:r>
            <a:r>
              <a:rPr lang="ja-JP" altLang="en-US" sz="700">
                <a:latin typeface="+mn-ea"/>
              </a:rPr>
              <a:t>新元号対応</a:t>
            </a:r>
          </a:p>
        </p:txBody>
      </p:sp>
      <p:sp>
        <p:nvSpPr>
          <p:cNvPr id="32" name="テキスト ボックス 31"/>
          <p:cNvSpPr txBox="1"/>
          <p:nvPr/>
        </p:nvSpPr>
        <p:spPr>
          <a:xfrm>
            <a:off x="5136149" y="3490810"/>
            <a:ext cx="1580450" cy="219291"/>
          </a:xfrm>
          <a:prstGeom prst="rect">
            <a:avLst/>
          </a:prstGeom>
          <a:noFill/>
        </p:spPr>
        <p:txBody>
          <a:bodyPr wrap="square" rtlCol="0">
            <a:spAutoFit/>
          </a:bodyPr>
          <a:lstStyle/>
          <a:p>
            <a:r>
              <a:rPr lang="ja-JP" altLang="en-US" sz="800" b="1" dirty="0">
                <a:solidFill>
                  <a:srgbClr val="FF0000"/>
                </a:solidFill>
                <a:latin typeface="+mn-ea"/>
              </a:rPr>
              <a:t>★</a:t>
            </a:r>
            <a:r>
              <a:rPr lang="ja-JP" altLang="en-US" sz="700" dirty="0">
                <a:latin typeface="+mn-ea"/>
              </a:rPr>
              <a:t>年調</a:t>
            </a:r>
            <a:r>
              <a:rPr lang="en-US" altLang="ja-JP" sz="700" dirty="0">
                <a:latin typeface="+mn-ea"/>
              </a:rPr>
              <a:t>/</a:t>
            </a:r>
            <a:r>
              <a:rPr lang="ja-JP" altLang="en-US" sz="700" dirty="0">
                <a:latin typeface="+mn-ea"/>
              </a:rPr>
              <a:t>社保</a:t>
            </a:r>
          </a:p>
        </p:txBody>
      </p:sp>
      <p:sp>
        <p:nvSpPr>
          <p:cNvPr id="33" name="テキスト ボックス 32"/>
          <p:cNvSpPr txBox="1"/>
          <p:nvPr/>
        </p:nvSpPr>
        <p:spPr>
          <a:xfrm>
            <a:off x="5134769" y="3627655"/>
            <a:ext cx="1335401" cy="219291"/>
          </a:xfrm>
          <a:prstGeom prst="rect">
            <a:avLst/>
          </a:prstGeom>
          <a:noFill/>
        </p:spPr>
        <p:txBody>
          <a:bodyPr wrap="square" rtlCol="0">
            <a:spAutoFit/>
          </a:bodyPr>
          <a:lstStyle/>
          <a:p>
            <a:r>
              <a:rPr lang="ja-JP" altLang="en-US" sz="800" b="1">
                <a:solidFill>
                  <a:srgbClr val="FF0000"/>
                </a:solidFill>
                <a:latin typeface="+mn-ea"/>
              </a:rPr>
              <a:t>★</a:t>
            </a:r>
            <a:r>
              <a:rPr lang="ja-JP" altLang="en-US" sz="700">
                <a:latin typeface="+mn-ea"/>
              </a:rPr>
              <a:t>年末調整</a:t>
            </a:r>
            <a:r>
              <a:rPr lang="en-US" altLang="ja-JP" sz="700">
                <a:latin typeface="+mn-ea"/>
              </a:rPr>
              <a:t>/</a:t>
            </a:r>
            <a:r>
              <a:rPr lang="ja-JP" altLang="en-US" sz="700">
                <a:latin typeface="+mn-ea"/>
              </a:rPr>
              <a:t>社会保険対応</a:t>
            </a:r>
          </a:p>
        </p:txBody>
      </p:sp>
      <p:sp>
        <p:nvSpPr>
          <p:cNvPr id="34" name="テキスト ボックス 33"/>
          <p:cNvSpPr txBox="1"/>
          <p:nvPr/>
        </p:nvSpPr>
        <p:spPr>
          <a:xfrm>
            <a:off x="5912128" y="3706834"/>
            <a:ext cx="1668567" cy="219291"/>
          </a:xfrm>
          <a:prstGeom prst="rect">
            <a:avLst/>
          </a:prstGeom>
          <a:noFill/>
        </p:spPr>
        <p:txBody>
          <a:bodyPr wrap="square" rtlCol="0">
            <a:spAutoFit/>
          </a:bodyPr>
          <a:lstStyle/>
          <a:p>
            <a:r>
              <a:rPr lang="ja-JP" altLang="en-US" sz="800" b="1" dirty="0">
                <a:solidFill>
                  <a:srgbClr val="FF0000"/>
                </a:solidFill>
                <a:latin typeface="+mn-ea"/>
              </a:rPr>
              <a:t>　★</a:t>
            </a:r>
            <a:r>
              <a:rPr lang="ja-JP" altLang="en-US" sz="700" dirty="0">
                <a:latin typeface="+mn-ea"/>
              </a:rPr>
              <a:t>年末調整</a:t>
            </a:r>
            <a:r>
              <a:rPr lang="en-US" altLang="ja-JP" sz="700" dirty="0">
                <a:latin typeface="+mn-ea"/>
              </a:rPr>
              <a:t>/</a:t>
            </a:r>
            <a:r>
              <a:rPr lang="ja-JP" altLang="en-US" sz="700" dirty="0">
                <a:latin typeface="+mn-ea"/>
              </a:rPr>
              <a:t>社会保険対応</a:t>
            </a:r>
          </a:p>
        </p:txBody>
      </p:sp>
      <p:sp>
        <p:nvSpPr>
          <p:cNvPr id="35" name="テキスト ボックス 34"/>
          <p:cNvSpPr txBox="1"/>
          <p:nvPr/>
        </p:nvSpPr>
        <p:spPr>
          <a:xfrm>
            <a:off x="6896619" y="4002052"/>
            <a:ext cx="1335401" cy="219291"/>
          </a:xfrm>
          <a:prstGeom prst="rect">
            <a:avLst/>
          </a:prstGeom>
          <a:noFill/>
        </p:spPr>
        <p:txBody>
          <a:bodyPr wrap="square" rtlCol="0">
            <a:spAutoFit/>
          </a:bodyPr>
          <a:lstStyle/>
          <a:p>
            <a:r>
              <a:rPr lang="ja-JP" altLang="en-US" sz="800" b="1">
                <a:solidFill>
                  <a:srgbClr val="FF0000"/>
                </a:solidFill>
                <a:latin typeface="+mn-ea"/>
              </a:rPr>
              <a:t>★</a:t>
            </a:r>
            <a:r>
              <a:rPr lang="ja-JP" altLang="en-US" sz="700">
                <a:latin typeface="+mn-ea"/>
              </a:rPr>
              <a:t>年末調整</a:t>
            </a:r>
            <a:r>
              <a:rPr lang="en-US" altLang="ja-JP" sz="700">
                <a:latin typeface="+mn-ea"/>
              </a:rPr>
              <a:t>/</a:t>
            </a:r>
            <a:r>
              <a:rPr lang="ja-JP" altLang="en-US" sz="700">
                <a:latin typeface="+mn-ea"/>
              </a:rPr>
              <a:t>社会保険対応</a:t>
            </a:r>
          </a:p>
        </p:txBody>
      </p:sp>
      <p:sp>
        <p:nvSpPr>
          <p:cNvPr id="36" name="テキスト ボックス 35"/>
          <p:cNvSpPr txBox="1"/>
          <p:nvPr/>
        </p:nvSpPr>
        <p:spPr>
          <a:xfrm>
            <a:off x="6896619" y="3886854"/>
            <a:ext cx="1335401" cy="219291"/>
          </a:xfrm>
          <a:prstGeom prst="rect">
            <a:avLst/>
          </a:prstGeom>
          <a:noFill/>
        </p:spPr>
        <p:txBody>
          <a:bodyPr wrap="square" rtlCol="0">
            <a:spAutoFit/>
          </a:bodyPr>
          <a:lstStyle/>
          <a:p>
            <a:r>
              <a:rPr lang="ja-JP" altLang="en-US" sz="800" b="1">
                <a:solidFill>
                  <a:srgbClr val="FF0000"/>
                </a:solidFill>
                <a:latin typeface="+mn-ea"/>
              </a:rPr>
              <a:t>★</a:t>
            </a:r>
            <a:r>
              <a:rPr lang="ja-JP" altLang="en-US" sz="700">
                <a:latin typeface="+mn-ea"/>
              </a:rPr>
              <a:t>年末調整</a:t>
            </a:r>
            <a:r>
              <a:rPr lang="en-US" altLang="ja-JP" sz="700">
                <a:latin typeface="+mn-ea"/>
              </a:rPr>
              <a:t>/</a:t>
            </a:r>
            <a:r>
              <a:rPr lang="ja-JP" altLang="en-US" sz="700">
                <a:latin typeface="+mn-ea"/>
              </a:rPr>
              <a:t>社会保険対応</a:t>
            </a:r>
          </a:p>
        </p:txBody>
      </p:sp>
      <p:sp>
        <p:nvSpPr>
          <p:cNvPr id="38" name="テキスト ボックス 37"/>
          <p:cNvSpPr txBox="1"/>
          <p:nvPr/>
        </p:nvSpPr>
        <p:spPr>
          <a:xfrm>
            <a:off x="5912129" y="3841849"/>
            <a:ext cx="1497116" cy="219291"/>
          </a:xfrm>
          <a:prstGeom prst="rect">
            <a:avLst/>
          </a:prstGeom>
          <a:noFill/>
        </p:spPr>
        <p:txBody>
          <a:bodyPr wrap="square" rtlCol="0">
            <a:spAutoFit/>
          </a:bodyPr>
          <a:lstStyle/>
          <a:p>
            <a:r>
              <a:rPr lang="ja-JP" altLang="en-US" sz="800" b="1">
                <a:solidFill>
                  <a:srgbClr val="FF0000"/>
                </a:solidFill>
                <a:latin typeface="+mn-ea"/>
              </a:rPr>
              <a:t>　★</a:t>
            </a:r>
            <a:r>
              <a:rPr lang="ja-JP" altLang="en-US" sz="700">
                <a:latin typeface="+mn-ea"/>
              </a:rPr>
              <a:t>年末調整</a:t>
            </a:r>
            <a:r>
              <a:rPr lang="en-US" altLang="ja-JP" sz="700">
                <a:latin typeface="+mn-ea"/>
              </a:rPr>
              <a:t>/</a:t>
            </a:r>
            <a:r>
              <a:rPr lang="ja-JP" altLang="en-US" sz="700">
                <a:latin typeface="+mn-ea"/>
              </a:rPr>
              <a:t>社会保険対応</a:t>
            </a:r>
          </a:p>
        </p:txBody>
      </p:sp>
      <p:sp>
        <p:nvSpPr>
          <p:cNvPr id="39" name="テキスト ボックス 38"/>
          <p:cNvSpPr txBox="1"/>
          <p:nvPr/>
        </p:nvSpPr>
        <p:spPr>
          <a:xfrm>
            <a:off x="7760715" y="4113694"/>
            <a:ext cx="1335401" cy="219291"/>
          </a:xfrm>
          <a:prstGeom prst="rect">
            <a:avLst/>
          </a:prstGeom>
          <a:noFill/>
        </p:spPr>
        <p:txBody>
          <a:bodyPr wrap="square" rtlCol="0">
            <a:spAutoFit/>
          </a:bodyPr>
          <a:lstStyle/>
          <a:p>
            <a:r>
              <a:rPr lang="ja-JP" altLang="en-US" sz="800" b="1">
                <a:solidFill>
                  <a:srgbClr val="FF0000"/>
                </a:solidFill>
                <a:latin typeface="+mn-ea"/>
              </a:rPr>
              <a:t>★</a:t>
            </a:r>
            <a:r>
              <a:rPr lang="ja-JP" altLang="en-US" sz="700">
                <a:latin typeface="+mn-ea"/>
              </a:rPr>
              <a:t>年末調整</a:t>
            </a:r>
            <a:r>
              <a:rPr lang="en-US" altLang="ja-JP" sz="700">
                <a:latin typeface="+mn-ea"/>
              </a:rPr>
              <a:t>/</a:t>
            </a:r>
            <a:r>
              <a:rPr lang="ja-JP" altLang="en-US" sz="700">
                <a:latin typeface="+mn-ea"/>
              </a:rPr>
              <a:t>社会保険</a:t>
            </a:r>
          </a:p>
        </p:txBody>
      </p:sp>
      <p:sp>
        <p:nvSpPr>
          <p:cNvPr id="40" name="テキスト ボックス 39"/>
          <p:cNvSpPr txBox="1"/>
          <p:nvPr/>
        </p:nvSpPr>
        <p:spPr>
          <a:xfrm>
            <a:off x="7760715" y="4282898"/>
            <a:ext cx="1335401" cy="219291"/>
          </a:xfrm>
          <a:prstGeom prst="rect">
            <a:avLst/>
          </a:prstGeom>
          <a:noFill/>
        </p:spPr>
        <p:txBody>
          <a:bodyPr wrap="square" rtlCol="0">
            <a:spAutoFit/>
          </a:bodyPr>
          <a:lstStyle/>
          <a:p>
            <a:r>
              <a:rPr lang="ja-JP" altLang="en-US" sz="800" b="1">
                <a:solidFill>
                  <a:srgbClr val="FF0000"/>
                </a:solidFill>
                <a:latin typeface="+mn-ea"/>
              </a:rPr>
              <a:t>★</a:t>
            </a:r>
            <a:r>
              <a:rPr lang="ja-JP" altLang="en-US" sz="700">
                <a:latin typeface="+mn-ea"/>
              </a:rPr>
              <a:t>年末調整</a:t>
            </a:r>
            <a:r>
              <a:rPr lang="en-US" altLang="ja-JP" sz="700">
                <a:latin typeface="+mn-ea"/>
              </a:rPr>
              <a:t>/</a:t>
            </a:r>
            <a:r>
              <a:rPr lang="ja-JP" altLang="en-US" sz="700">
                <a:latin typeface="+mn-ea"/>
              </a:rPr>
              <a:t>社会保険</a:t>
            </a:r>
          </a:p>
        </p:txBody>
      </p:sp>
      <p:sp>
        <p:nvSpPr>
          <p:cNvPr id="44" name="タイトル 3"/>
          <p:cNvSpPr txBox="1">
            <a:spLocks/>
          </p:cNvSpPr>
          <p:nvPr/>
        </p:nvSpPr>
        <p:spPr>
          <a:xfrm>
            <a:off x="323527" y="159482"/>
            <a:ext cx="6713805" cy="472037"/>
          </a:xfrm>
          <a:prstGeom prst="rect">
            <a:avLst/>
          </a:prstGeom>
        </p:spPr>
        <p:txBody>
          <a:bodyPr lIns="0" tIns="0" rIns="0" bIns="0" anchor="b" anchorCtr="0"/>
          <a:lstStyle>
            <a:lvl1pPr algn="l" defTabSz="914400" rtl="0" eaLnBrk="1" latinLnBrk="0" hangingPunct="1">
              <a:lnSpc>
                <a:spcPts val="2100"/>
              </a:lnSpc>
              <a:spcBef>
                <a:spcPct val="0"/>
              </a:spcBef>
              <a:buNone/>
              <a:defRPr kumimoji="1" sz="1700" b="1" kern="1200">
                <a:solidFill>
                  <a:schemeClr val="bg1"/>
                </a:solidFill>
                <a:latin typeface="+mj-lt"/>
                <a:ea typeface="+mj-ea"/>
                <a:cs typeface="+mj-cs"/>
              </a:defRPr>
            </a:lvl1pPr>
          </a:lstStyle>
          <a:p>
            <a:pPr>
              <a:lnSpc>
                <a:spcPct val="100000"/>
              </a:lnSpc>
              <a:spcBef>
                <a:spcPts val="0"/>
              </a:spcBef>
            </a:pPr>
            <a:r>
              <a:rPr lang="en-US" altLang="ja-JP" sz="2400" dirty="0">
                <a:latin typeface="+mn-ea"/>
                <a:ea typeface="+mn-ea"/>
              </a:rPr>
              <a:t>NX</a:t>
            </a:r>
            <a:r>
              <a:rPr lang="ja-JP" altLang="en-US" sz="2400" dirty="0">
                <a:latin typeface="+mn-ea"/>
                <a:ea typeface="+mn-ea"/>
              </a:rPr>
              <a:t>シリーズ サポート期間 </a:t>
            </a:r>
            <a:r>
              <a:rPr lang="ja-JP" altLang="en-US" sz="1300" dirty="0">
                <a:latin typeface="+mn-ea"/>
                <a:ea typeface="+mn-ea"/>
              </a:rPr>
              <a:t>（問合せ</a:t>
            </a:r>
            <a:r>
              <a:rPr lang="en-US" altLang="ja-JP" sz="1300" dirty="0">
                <a:latin typeface="+mn-ea"/>
                <a:ea typeface="+mn-ea"/>
              </a:rPr>
              <a:t>/</a:t>
            </a:r>
            <a:r>
              <a:rPr lang="ja-JP" altLang="en-US" sz="1300" dirty="0">
                <a:latin typeface="+mn-ea"/>
                <a:ea typeface="+mn-ea"/>
              </a:rPr>
              <a:t>不具合対応・法制度対応）</a:t>
            </a:r>
          </a:p>
        </p:txBody>
      </p:sp>
      <p:sp>
        <p:nvSpPr>
          <p:cNvPr id="43" name="正方形/長方形 42"/>
          <p:cNvSpPr/>
          <p:nvPr/>
        </p:nvSpPr>
        <p:spPr>
          <a:xfrm>
            <a:off x="-412" y="4502189"/>
            <a:ext cx="9144920" cy="6618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コロナ影響</a:t>
            </a:r>
            <a:r>
              <a:rPr lang="ja-JP" altLang="en-US" sz="1600" b="1" dirty="0"/>
              <a:t>で</a:t>
            </a:r>
            <a:r>
              <a:rPr kumimoji="1" lang="en-US" altLang="ja-JP" sz="2000" b="1" dirty="0"/>
              <a:t>2018</a:t>
            </a:r>
            <a:r>
              <a:rPr kumimoji="1" lang="ja-JP" altLang="en-US" sz="2000" dirty="0">
                <a:solidFill>
                  <a:schemeClr val="bg1"/>
                </a:solidFill>
              </a:rPr>
              <a:t>年版</a:t>
            </a:r>
            <a:r>
              <a:rPr kumimoji="1" lang="ja-JP" altLang="en-US" sz="1600" b="1" dirty="0"/>
              <a:t>の</a:t>
            </a:r>
            <a:r>
              <a:rPr kumimoji="1" lang="ja-JP" altLang="en-US" sz="2000" b="1" dirty="0"/>
              <a:t>特別保守延長を実施中</a:t>
            </a:r>
            <a:r>
              <a:rPr kumimoji="1" lang="ja-JP" altLang="en-US" sz="1200" b="1" dirty="0"/>
              <a:t>（問い合わせ・</a:t>
            </a:r>
            <a:r>
              <a:rPr kumimoji="1" lang="en-US" altLang="ja-JP" sz="1200" b="1" dirty="0"/>
              <a:t>PR</a:t>
            </a:r>
            <a:r>
              <a:rPr kumimoji="1" lang="ja-JP" altLang="en-US" sz="1200" b="1" dirty="0"/>
              <a:t>年末調整・社会保険対応）</a:t>
            </a:r>
            <a:endParaRPr kumimoji="1" lang="en-US" altLang="ja-JP" sz="1200" b="1" dirty="0"/>
          </a:p>
          <a:p>
            <a:pPr algn="ctr"/>
            <a:endParaRPr kumimoji="1" lang="ja-JP" altLang="en-US" sz="1200" b="1" dirty="0"/>
          </a:p>
        </p:txBody>
      </p:sp>
      <p:sp>
        <p:nvSpPr>
          <p:cNvPr id="4" name="スライド番号プレースホルダー 3"/>
          <p:cNvSpPr>
            <a:spLocks noGrp="1"/>
          </p:cNvSpPr>
          <p:nvPr>
            <p:ph type="sldNum" sz="quarter" idx="12"/>
          </p:nvPr>
        </p:nvSpPr>
        <p:spPr>
          <a:xfrm>
            <a:off x="8748504" y="5029038"/>
            <a:ext cx="360000" cy="135000"/>
          </a:xfrm>
        </p:spPr>
        <p:txBody>
          <a:bodyPr/>
          <a:lstStyle/>
          <a:p>
            <a:fld id="{78AE49ED-73EF-499C-8307-28EB0E7CF529}" type="slidenum">
              <a:rPr kumimoji="1" lang="ja-JP" altLang="en-US" smtClean="0">
                <a:solidFill>
                  <a:schemeClr val="bg1"/>
                </a:solidFill>
              </a:rPr>
              <a:t>7</a:t>
            </a:fld>
            <a:endParaRPr kumimoji="1" lang="ja-JP" altLang="en-US">
              <a:solidFill>
                <a:schemeClr val="bg1"/>
              </a:solidFill>
            </a:endParaRPr>
          </a:p>
        </p:txBody>
      </p:sp>
      <p:sp>
        <p:nvSpPr>
          <p:cNvPr id="51" name="フッター プレースホルダー 1">
            <a:extLst>
              <a:ext uri="{FF2B5EF4-FFF2-40B4-BE49-F238E27FC236}">
                <a16:creationId xmlns:a16="http://schemas.microsoft.com/office/drawing/2014/main" id="{11AD74FE-0BB0-AE4C-A16C-5475B8B7AD27}"/>
              </a:ext>
            </a:extLst>
          </p:cNvPr>
          <p:cNvSpPr>
            <a:spLocks noGrp="1"/>
          </p:cNvSpPr>
          <p:nvPr>
            <p:ph type="ftr" sz="quarter" idx="3"/>
          </p:nvPr>
        </p:nvSpPr>
        <p:spPr>
          <a:xfrm>
            <a:off x="81192" y="5001922"/>
            <a:ext cx="2160000" cy="135000"/>
          </a:xfrm>
          <a:prstGeom prst="rect">
            <a:avLst/>
          </a:prstGeom>
        </p:spPr>
        <p:txBody>
          <a:bodyPr/>
          <a:lstStyle/>
          <a:p>
            <a:r>
              <a:rPr lang="en-US" altLang="ja-JP" sz="700" dirty="0">
                <a:solidFill>
                  <a:schemeClr val="bg1"/>
                </a:solidFill>
                <a:latin typeface="+mn-ea"/>
              </a:rPr>
              <a:t>©2021  SuperStream Inc. All rights reserved.</a:t>
            </a:r>
            <a:endParaRPr lang="ja-JP" altLang="en-US" sz="700" dirty="0">
              <a:solidFill>
                <a:schemeClr val="bg1"/>
              </a:solidFill>
              <a:latin typeface="+mn-ea"/>
            </a:endParaRPr>
          </a:p>
        </p:txBody>
      </p:sp>
      <p:sp>
        <p:nvSpPr>
          <p:cNvPr id="2" name="正方形/長方形 1"/>
          <p:cNvSpPr/>
          <p:nvPr/>
        </p:nvSpPr>
        <p:spPr>
          <a:xfrm>
            <a:off x="5780495" y="1906634"/>
            <a:ext cx="864096" cy="18002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p>
        </p:txBody>
      </p:sp>
      <p:sp>
        <p:nvSpPr>
          <p:cNvPr id="5" name="テキスト ボックス 4"/>
          <p:cNvSpPr txBox="1"/>
          <p:nvPr/>
        </p:nvSpPr>
        <p:spPr>
          <a:xfrm>
            <a:off x="5745644" y="1923313"/>
            <a:ext cx="1195565" cy="200055"/>
          </a:xfrm>
          <a:prstGeom prst="rect">
            <a:avLst/>
          </a:prstGeom>
          <a:noFill/>
        </p:spPr>
        <p:txBody>
          <a:bodyPr wrap="square" rtlCol="0">
            <a:spAutoFit/>
          </a:bodyPr>
          <a:lstStyle/>
          <a:p>
            <a:r>
              <a:rPr lang="ja-JP" altLang="en-US" sz="700" dirty="0"/>
              <a:t>保守問い合わせ延長</a:t>
            </a:r>
          </a:p>
        </p:txBody>
      </p:sp>
      <p:sp>
        <p:nvSpPr>
          <p:cNvPr id="47" name="正方形/長方形 46"/>
          <p:cNvSpPr/>
          <p:nvPr/>
        </p:nvSpPr>
        <p:spPr>
          <a:xfrm>
            <a:off x="5771909" y="3471850"/>
            <a:ext cx="864096" cy="18002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p>
        </p:txBody>
      </p:sp>
      <p:sp>
        <p:nvSpPr>
          <p:cNvPr id="48" name="テキスト ボックス 47"/>
          <p:cNvSpPr txBox="1"/>
          <p:nvPr/>
        </p:nvSpPr>
        <p:spPr>
          <a:xfrm>
            <a:off x="5708487" y="3505836"/>
            <a:ext cx="1195565" cy="200055"/>
          </a:xfrm>
          <a:prstGeom prst="rect">
            <a:avLst/>
          </a:prstGeom>
          <a:noFill/>
        </p:spPr>
        <p:txBody>
          <a:bodyPr wrap="square" rtlCol="0">
            <a:spAutoFit/>
          </a:bodyPr>
          <a:lstStyle/>
          <a:p>
            <a:r>
              <a:rPr lang="ja-JP" altLang="en-US" sz="700" dirty="0"/>
              <a:t>保守問い合わせ延長</a:t>
            </a:r>
          </a:p>
        </p:txBody>
      </p:sp>
      <p:sp>
        <p:nvSpPr>
          <p:cNvPr id="49" name="テキスト ボックス 48"/>
          <p:cNvSpPr txBox="1"/>
          <p:nvPr/>
        </p:nvSpPr>
        <p:spPr>
          <a:xfrm>
            <a:off x="5912128" y="3394990"/>
            <a:ext cx="1668567" cy="219291"/>
          </a:xfrm>
          <a:prstGeom prst="rect">
            <a:avLst/>
          </a:prstGeom>
          <a:noFill/>
        </p:spPr>
        <p:txBody>
          <a:bodyPr wrap="square" rtlCol="0">
            <a:spAutoFit/>
          </a:bodyPr>
          <a:lstStyle/>
          <a:p>
            <a:r>
              <a:rPr lang="ja-JP" altLang="en-US" sz="825" b="1" dirty="0">
                <a:solidFill>
                  <a:srgbClr val="FF0000"/>
                </a:solidFill>
                <a:latin typeface="+mn-ea"/>
              </a:rPr>
              <a:t>　★</a:t>
            </a:r>
            <a:r>
              <a:rPr lang="ja-JP" altLang="en-US" sz="750" dirty="0">
                <a:latin typeface="+mn-ea"/>
              </a:rPr>
              <a:t>年末調整</a:t>
            </a:r>
            <a:r>
              <a:rPr lang="en-US" altLang="ja-JP" sz="750" dirty="0">
                <a:latin typeface="+mn-ea"/>
              </a:rPr>
              <a:t>/</a:t>
            </a:r>
            <a:r>
              <a:rPr lang="ja-JP" altLang="en-US" sz="750" dirty="0">
                <a:latin typeface="+mn-ea"/>
              </a:rPr>
              <a:t>再年調</a:t>
            </a:r>
            <a:r>
              <a:rPr lang="en-US" altLang="ja-JP" sz="750" dirty="0">
                <a:latin typeface="+mn-ea"/>
              </a:rPr>
              <a:t>/</a:t>
            </a:r>
            <a:r>
              <a:rPr lang="ja-JP" altLang="en-US" sz="750" dirty="0">
                <a:latin typeface="+mn-ea"/>
              </a:rPr>
              <a:t>社会保険</a:t>
            </a:r>
          </a:p>
        </p:txBody>
      </p:sp>
      <p:sp>
        <p:nvSpPr>
          <p:cNvPr id="53" name="角丸四角形吹き出し 52"/>
          <p:cNvSpPr/>
          <p:nvPr/>
        </p:nvSpPr>
        <p:spPr>
          <a:xfrm>
            <a:off x="7476390" y="3098815"/>
            <a:ext cx="1619726" cy="429992"/>
          </a:xfrm>
          <a:prstGeom prst="wedgeRoundRectCallout">
            <a:avLst>
              <a:gd name="adj1" fmla="val -56237"/>
              <a:gd name="adj2" fmla="val 43284"/>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000" dirty="0">
                <a:latin typeface="+mj-ea"/>
                <a:ea typeface="+mj-ea"/>
              </a:rPr>
              <a:t>コロナ影響による</a:t>
            </a:r>
            <a:endParaRPr kumimoji="1" lang="en-US" altLang="ja-JP" sz="1000" dirty="0">
              <a:latin typeface="+mj-ea"/>
              <a:ea typeface="+mj-ea"/>
            </a:endParaRPr>
          </a:p>
          <a:p>
            <a:pPr algn="ctr"/>
            <a:r>
              <a:rPr kumimoji="1" lang="ja-JP" altLang="en-US" sz="1000" dirty="0">
                <a:latin typeface="+mj-ea"/>
                <a:ea typeface="+mj-ea"/>
              </a:rPr>
              <a:t>年調・社保サポート延長</a:t>
            </a:r>
          </a:p>
        </p:txBody>
      </p:sp>
      <p:sp>
        <p:nvSpPr>
          <p:cNvPr id="55" name="角丸四角形吹き出し 54"/>
          <p:cNvSpPr/>
          <p:nvPr/>
        </p:nvSpPr>
        <p:spPr>
          <a:xfrm>
            <a:off x="6833612" y="1592318"/>
            <a:ext cx="1548172" cy="429992"/>
          </a:xfrm>
          <a:prstGeom prst="wedgeRoundRectCallout">
            <a:avLst>
              <a:gd name="adj1" fmla="val -66509"/>
              <a:gd name="adj2" fmla="val 3981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latin typeface="+mj-ea"/>
                <a:ea typeface="+mj-ea"/>
              </a:rPr>
              <a:t>コロナ影響による</a:t>
            </a:r>
            <a:endParaRPr kumimoji="1" lang="en-US" altLang="ja-JP" sz="1000" dirty="0">
              <a:latin typeface="+mj-ea"/>
              <a:ea typeface="+mj-ea"/>
            </a:endParaRPr>
          </a:p>
          <a:p>
            <a:pPr algn="ctr"/>
            <a:r>
              <a:rPr kumimoji="1" lang="ja-JP" altLang="en-US" sz="1000" dirty="0">
                <a:latin typeface="+mj-ea"/>
                <a:ea typeface="+mj-ea"/>
              </a:rPr>
              <a:t>サポート延長</a:t>
            </a:r>
          </a:p>
        </p:txBody>
      </p:sp>
      <p:sp>
        <p:nvSpPr>
          <p:cNvPr id="3" name="正方形/長方形 2"/>
          <p:cNvSpPr/>
          <p:nvPr/>
        </p:nvSpPr>
        <p:spPr>
          <a:xfrm>
            <a:off x="2996836" y="4871410"/>
            <a:ext cx="5894917" cy="200055"/>
          </a:xfrm>
          <a:prstGeom prst="rect">
            <a:avLst/>
          </a:prstGeom>
        </p:spPr>
        <p:txBody>
          <a:bodyPr wrap="square">
            <a:spAutoFit/>
          </a:bodyPr>
          <a:lstStyle/>
          <a:p>
            <a:r>
              <a:rPr lang="en-US" altLang="ja-JP" sz="700" dirty="0">
                <a:solidFill>
                  <a:schemeClr val="bg1"/>
                </a:solidFill>
                <a:latin typeface="+mj-ea"/>
                <a:ea typeface="+mj-ea"/>
              </a:rPr>
              <a:t>※2018</a:t>
            </a:r>
            <a:r>
              <a:rPr lang="ja-JP" altLang="en-US" sz="700" dirty="0">
                <a:solidFill>
                  <a:schemeClr val="bg1"/>
                </a:solidFill>
                <a:latin typeface="+mj-ea"/>
                <a:ea typeface="+mj-ea"/>
              </a:rPr>
              <a:t>年版で不具合が発覚した場合はサポートより回避策を提示いたします。やむを得ず回避策がない場合は</a:t>
            </a:r>
            <a:r>
              <a:rPr lang="en-US" altLang="ja-JP" sz="700" dirty="0" err="1">
                <a:solidFill>
                  <a:schemeClr val="bg1"/>
                </a:solidFill>
                <a:latin typeface="+mj-ea"/>
                <a:ea typeface="+mj-ea"/>
              </a:rPr>
              <a:t>VerUp</a:t>
            </a:r>
            <a:r>
              <a:rPr lang="ja-JP" altLang="en-US" sz="700" dirty="0">
                <a:solidFill>
                  <a:schemeClr val="bg1"/>
                </a:solidFill>
                <a:latin typeface="+mj-ea"/>
                <a:ea typeface="+mj-ea"/>
              </a:rPr>
              <a:t>のご検討をお願いします</a:t>
            </a:r>
          </a:p>
        </p:txBody>
      </p:sp>
      <p:sp>
        <p:nvSpPr>
          <p:cNvPr id="37" name="正方形/長方形 36"/>
          <p:cNvSpPr/>
          <p:nvPr/>
        </p:nvSpPr>
        <p:spPr>
          <a:xfrm>
            <a:off x="6181699" y="578462"/>
            <a:ext cx="2919577" cy="176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1" name="表 40"/>
          <p:cNvGraphicFramePr>
            <a:graphicFrameLocks noGrp="1"/>
          </p:cNvGraphicFramePr>
          <p:nvPr/>
        </p:nvGraphicFramePr>
        <p:xfrm>
          <a:off x="6300192" y="586786"/>
          <a:ext cx="2817257" cy="175260"/>
        </p:xfrm>
        <a:graphic>
          <a:graphicData uri="http://schemas.openxmlformats.org/drawingml/2006/table">
            <a:tbl>
              <a:tblPr firstRow="1" bandRow="1">
                <a:tableStyleId>{5C22544A-7EE6-4342-B048-85BDC9FD1C3A}</a:tableStyleId>
              </a:tblPr>
              <a:tblGrid>
                <a:gridCol w="169048">
                  <a:extLst>
                    <a:ext uri="{9D8B030D-6E8A-4147-A177-3AD203B41FA5}">
                      <a16:colId xmlns:a16="http://schemas.microsoft.com/office/drawing/2014/main" val="4202829809"/>
                    </a:ext>
                  </a:extLst>
                </a:gridCol>
                <a:gridCol w="739978">
                  <a:extLst>
                    <a:ext uri="{9D8B030D-6E8A-4147-A177-3AD203B41FA5}">
                      <a16:colId xmlns:a16="http://schemas.microsoft.com/office/drawing/2014/main" val="1247664536"/>
                    </a:ext>
                  </a:extLst>
                </a:gridCol>
                <a:gridCol w="181642">
                  <a:extLst>
                    <a:ext uri="{9D8B030D-6E8A-4147-A177-3AD203B41FA5}">
                      <a16:colId xmlns:a16="http://schemas.microsoft.com/office/drawing/2014/main" val="2954968019"/>
                    </a:ext>
                  </a:extLst>
                </a:gridCol>
                <a:gridCol w="674671">
                  <a:extLst>
                    <a:ext uri="{9D8B030D-6E8A-4147-A177-3AD203B41FA5}">
                      <a16:colId xmlns:a16="http://schemas.microsoft.com/office/drawing/2014/main" val="3779441247"/>
                    </a:ext>
                  </a:extLst>
                </a:gridCol>
                <a:gridCol w="181642">
                  <a:extLst>
                    <a:ext uri="{9D8B030D-6E8A-4147-A177-3AD203B41FA5}">
                      <a16:colId xmlns:a16="http://schemas.microsoft.com/office/drawing/2014/main" val="3016655480"/>
                    </a:ext>
                  </a:extLst>
                </a:gridCol>
                <a:gridCol w="870276">
                  <a:extLst>
                    <a:ext uri="{9D8B030D-6E8A-4147-A177-3AD203B41FA5}">
                      <a16:colId xmlns:a16="http://schemas.microsoft.com/office/drawing/2014/main" val="3152075640"/>
                    </a:ext>
                  </a:extLst>
                </a:gridCol>
              </a:tblGrid>
              <a:tr h="144015">
                <a:tc>
                  <a:txBody>
                    <a:bodyPr/>
                    <a:lstStyle/>
                    <a:p>
                      <a:endParaRPr kumimoji="1" lang="ja-JP" altLang="en-US" sz="700"/>
                    </a:p>
                  </a:txBody>
                  <a:tcPr marL="68580" marR="68580" marT="34290" marB="34290">
                    <a:solidFill>
                      <a:srgbClr val="F6FA5C"/>
                    </a:solidFill>
                  </a:tcPr>
                </a:tc>
                <a:tc>
                  <a:txBody>
                    <a:bodyPr/>
                    <a:lstStyle/>
                    <a:p>
                      <a:r>
                        <a:rPr kumimoji="1" lang="ja-JP" altLang="en-US" sz="700" b="0" dirty="0">
                          <a:solidFill>
                            <a:schemeClr val="tx1"/>
                          </a:solidFill>
                        </a:rPr>
                        <a:t>保守</a:t>
                      </a:r>
                      <a:r>
                        <a:rPr kumimoji="1" lang="en-US" altLang="ja-JP" sz="700" b="0" dirty="0">
                          <a:solidFill>
                            <a:schemeClr val="tx1"/>
                          </a:solidFill>
                        </a:rPr>
                        <a:t>1</a:t>
                      </a:r>
                      <a:r>
                        <a:rPr kumimoji="1" lang="ja-JP" altLang="en-US" sz="700" b="0" dirty="0">
                          <a:solidFill>
                            <a:schemeClr val="tx1"/>
                          </a:solidFill>
                        </a:rPr>
                        <a:t>世代目</a:t>
                      </a:r>
                    </a:p>
                  </a:txBody>
                  <a:tcPr marL="68580" marR="68580" marT="34290" marB="34290">
                    <a:noFill/>
                  </a:tcPr>
                </a:tc>
                <a:tc>
                  <a:txBody>
                    <a:bodyPr/>
                    <a:lstStyle/>
                    <a:p>
                      <a:endParaRPr kumimoji="1" lang="ja-JP" altLang="en-US" sz="700"/>
                    </a:p>
                  </a:txBody>
                  <a:tcPr marL="68580" marR="68580" marT="34290" marB="34290">
                    <a:solidFill>
                      <a:schemeClr val="accent5"/>
                    </a:solidFill>
                  </a:tcPr>
                </a:tc>
                <a:tc>
                  <a:txBody>
                    <a:bodyPr/>
                    <a:lstStyle/>
                    <a:p>
                      <a:r>
                        <a:rPr kumimoji="1" lang="ja-JP" altLang="en-US" sz="700" b="0">
                          <a:solidFill>
                            <a:schemeClr val="tx1"/>
                          </a:solidFill>
                        </a:rPr>
                        <a:t>保守</a:t>
                      </a:r>
                      <a:r>
                        <a:rPr kumimoji="1" lang="en-US" altLang="ja-JP" sz="700" b="0">
                          <a:solidFill>
                            <a:schemeClr val="tx1"/>
                          </a:solidFill>
                        </a:rPr>
                        <a:t>2</a:t>
                      </a:r>
                      <a:r>
                        <a:rPr kumimoji="1" lang="ja-JP" altLang="en-US" sz="700" b="0">
                          <a:solidFill>
                            <a:schemeClr val="tx1"/>
                          </a:solidFill>
                        </a:rPr>
                        <a:t>世代目</a:t>
                      </a:r>
                    </a:p>
                  </a:txBody>
                  <a:tcPr marL="68580" marR="68580" marT="34290" marB="34290">
                    <a:solidFill>
                      <a:schemeClr val="bg1"/>
                    </a:solidFill>
                  </a:tcPr>
                </a:tc>
                <a:tc>
                  <a:txBody>
                    <a:bodyPr/>
                    <a:lstStyle/>
                    <a:p>
                      <a:endParaRPr kumimoji="1" lang="ja-JP" altLang="en-US" sz="700"/>
                    </a:p>
                  </a:txBody>
                  <a:tcPr marL="68580" marR="68580" marT="34290" marB="34290"/>
                </a:tc>
                <a:tc>
                  <a:txBody>
                    <a:bodyPr/>
                    <a:lstStyle/>
                    <a:p>
                      <a:r>
                        <a:rPr kumimoji="1" lang="ja-JP" altLang="en-US" sz="700" b="0" dirty="0">
                          <a:solidFill>
                            <a:schemeClr val="tx1"/>
                          </a:solidFill>
                        </a:rPr>
                        <a:t>特別延長保守</a:t>
                      </a:r>
                    </a:p>
                  </a:txBody>
                  <a:tcPr marL="68580" marR="68580" marT="34290" marB="34290">
                    <a:solidFill>
                      <a:schemeClr val="bg1"/>
                    </a:solidFill>
                  </a:tcPr>
                </a:tc>
                <a:extLst>
                  <a:ext uri="{0D108BD9-81ED-4DB2-BD59-A6C34878D82A}">
                    <a16:rowId xmlns:a16="http://schemas.microsoft.com/office/drawing/2014/main" val="4245654892"/>
                  </a:ext>
                </a:extLst>
              </a:tr>
            </a:tbl>
          </a:graphicData>
        </a:graphic>
      </p:graphicFrame>
      <p:cxnSp>
        <p:nvCxnSpPr>
          <p:cNvPr id="46" name="直線コネクタ 45"/>
          <p:cNvCxnSpPr>
            <a:stCxn id="57" idx="2"/>
          </p:cNvCxnSpPr>
          <p:nvPr/>
        </p:nvCxnSpPr>
        <p:spPr>
          <a:xfrm>
            <a:off x="6462210" y="1491630"/>
            <a:ext cx="18002" cy="2952328"/>
          </a:xfrm>
          <a:prstGeom prst="line">
            <a:avLst/>
          </a:prstGeom>
          <a:ln w="38100">
            <a:solidFill>
              <a:srgbClr val="C00000"/>
            </a:solidFill>
          </a:ln>
        </p:spPr>
        <p:style>
          <a:lnRef idx="1">
            <a:schemeClr val="accent6"/>
          </a:lnRef>
          <a:fillRef idx="0">
            <a:schemeClr val="accent6"/>
          </a:fillRef>
          <a:effectRef idx="0">
            <a:schemeClr val="accent6"/>
          </a:effectRef>
          <a:fontRef idx="minor">
            <a:schemeClr val="tx1"/>
          </a:fontRef>
        </p:style>
      </p:cxnSp>
      <p:sp>
        <p:nvSpPr>
          <p:cNvPr id="57" name="正方形/長方形 56"/>
          <p:cNvSpPr/>
          <p:nvPr/>
        </p:nvSpPr>
        <p:spPr>
          <a:xfrm>
            <a:off x="6192180" y="1275606"/>
            <a:ext cx="540060"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t>現在</a:t>
            </a:r>
          </a:p>
        </p:txBody>
      </p:sp>
    </p:spTree>
    <p:extLst>
      <p:ext uri="{BB962C8B-B14F-4D97-AF65-F5344CB8AC3E}">
        <p14:creationId xmlns:p14="http://schemas.microsoft.com/office/powerpoint/2010/main" val="254965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70</a:t>
            </a:fld>
            <a:endParaRPr kumimoji="1" lang="ja-JP" altLang="en-US" dirty="0"/>
          </a:p>
        </p:txBody>
      </p:sp>
      <p:sp>
        <p:nvSpPr>
          <p:cNvPr id="3" name="テキスト プレースホルダー 2"/>
          <p:cNvSpPr>
            <a:spLocks noGrp="1"/>
          </p:cNvSpPr>
          <p:nvPr>
            <p:ph type="body" sz="quarter" idx="14"/>
          </p:nvPr>
        </p:nvSpPr>
        <p:spPr>
          <a:xfrm>
            <a:off x="360000" y="915566"/>
            <a:ext cx="8424000" cy="1169324"/>
          </a:xfrm>
        </p:spPr>
        <p:txBody>
          <a:bodyPr lIns="0" tIns="0" rIns="0" bIns="0" anchor="t"/>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sz="1800" b="1" dirty="0">
                <a:solidFill>
                  <a:srgbClr val="00AEEB"/>
                </a:solidFill>
              </a:rPr>
              <a:t>　</a:t>
            </a:r>
            <a:r>
              <a:rPr lang="en-US" altLang="ja-JP" sz="1800" b="1" dirty="0">
                <a:solidFill>
                  <a:srgbClr val="00AEEB"/>
                </a:solidFill>
              </a:rPr>
              <a:t>Slack</a:t>
            </a:r>
            <a:r>
              <a:rPr lang="ja-JP" altLang="en-US" sz="1800" b="1" dirty="0">
                <a:solidFill>
                  <a:srgbClr val="00AEEB"/>
                </a:solidFill>
              </a:rPr>
              <a:t>との接続</a:t>
            </a:r>
            <a:r>
              <a:rPr lang="en-US" altLang="ja-JP" sz="1800" b="1" dirty="0">
                <a:solidFill>
                  <a:srgbClr val="00AEEB"/>
                </a:solidFill>
              </a:rPr>
              <a:t>(</a:t>
            </a:r>
            <a:r>
              <a:rPr lang="ja-JP" altLang="en-US" sz="1800" b="1" dirty="0">
                <a:solidFill>
                  <a:srgbClr val="00AEEB"/>
                </a:solidFill>
              </a:rPr>
              <a:t>例</a:t>
            </a:r>
          </a:p>
          <a:p>
            <a:pPr lvl="0">
              <a:lnSpc>
                <a:spcPts val="1900"/>
              </a:lnSpc>
              <a:buClr>
                <a:srgbClr val="F9BE00"/>
              </a:buClr>
            </a:pPr>
            <a:r>
              <a:rPr lang="ja-JP" altLang="en-US" dirty="0"/>
              <a:t>　　</a:t>
            </a:r>
            <a:r>
              <a:rPr lang="en-US" altLang="ja-JP" dirty="0"/>
              <a:t>Slack</a:t>
            </a:r>
            <a:r>
              <a:rPr lang="ja-JP" altLang="en-US"/>
              <a:t>との接続では</a:t>
            </a:r>
            <a:r>
              <a:rPr lang="en-US" altLang="ja-JP" dirty="0"/>
              <a:t>NX</a:t>
            </a:r>
            <a:r>
              <a:rPr lang="ja-JP" altLang="en-US"/>
              <a:t>グループ経営管理から配信されるデータは、</a:t>
            </a:r>
            <a:r>
              <a:rPr lang="en-US" altLang="ja-JP" dirty="0"/>
              <a:t>bot</a:t>
            </a:r>
            <a:r>
              <a:rPr lang="ja-JP" altLang="en-US"/>
              <a:t>ユーザによる発言として扱われます。</a:t>
            </a:r>
          </a:p>
          <a:p>
            <a:pPr lvl="0">
              <a:lnSpc>
                <a:spcPts val="1900"/>
              </a:lnSpc>
              <a:buClr>
                <a:srgbClr val="F9BE00"/>
              </a:buClr>
            </a:pPr>
            <a:r>
              <a:rPr lang="ja-JP" altLang="en-US"/>
              <a:t>　　アプリに表示される</a:t>
            </a:r>
            <a:r>
              <a:rPr lang="en-US" altLang="ja-JP" dirty="0"/>
              <a:t>bot</a:t>
            </a:r>
            <a:r>
              <a:rPr lang="ja-JP" altLang="en-US"/>
              <a:t>ユーザからの通知は、</a:t>
            </a:r>
            <a:r>
              <a:rPr lang="en-US" altLang="ja-JP" dirty="0"/>
              <a:t>Slack</a:t>
            </a:r>
            <a:r>
              <a:rPr lang="ja-JP" altLang="en-US"/>
              <a:t>のサービスの環境設定を基に行われます。</a:t>
            </a:r>
            <a:endParaRPr lang="en-US" altLang="ja-JP"/>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a:t>
            </a:r>
            <a:r>
              <a:rPr lang="ja-JP" altLang="en-US" sz="2000" dirty="0">
                <a:solidFill>
                  <a:prstClr val="white"/>
                </a:solidFill>
                <a:latin typeface="+mn-ea"/>
                <a:ea typeface="+mn-ea"/>
              </a:rPr>
              <a:t> </a:t>
            </a:r>
            <a:r>
              <a:rPr lang="ja-JP" altLang="en-US" sz="2000" dirty="0"/>
              <a:t>グループ経営管理</a:t>
            </a:r>
            <a:r>
              <a:rPr lang="en-US" altLang="ja-JP" sz="2000" dirty="0"/>
              <a:t/>
            </a:r>
            <a:br>
              <a:rPr lang="en-US" altLang="ja-JP" sz="2000" dirty="0"/>
            </a:br>
            <a:r>
              <a:rPr lang="en-US" altLang="ja-JP" sz="1800" dirty="0"/>
              <a:t>4</a:t>
            </a:r>
            <a:r>
              <a:rPr lang="en-US" altLang="ja-JP" sz="1800" dirty="0">
                <a:solidFill>
                  <a:prstClr val="white"/>
                </a:solidFill>
                <a:latin typeface="+mn-ea"/>
                <a:ea typeface="+mn-ea"/>
              </a:rPr>
              <a:t>.</a:t>
            </a:r>
            <a:r>
              <a:rPr lang="ja-JP" altLang="en-US" sz="1800" dirty="0">
                <a:solidFill>
                  <a:prstClr val="white"/>
                </a:solidFill>
                <a:latin typeface="+mn-ea"/>
                <a:ea typeface="+mn-ea"/>
              </a:rPr>
              <a:t>チャットアプリと接続</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sp>
        <p:nvSpPr>
          <p:cNvPr id="6" name="角丸四角形 5"/>
          <p:cNvSpPr/>
          <p:nvPr/>
        </p:nvSpPr>
        <p:spPr>
          <a:xfrm>
            <a:off x="342056" y="2067695"/>
            <a:ext cx="3888432" cy="2376264"/>
          </a:xfrm>
          <a:prstGeom prst="roundRect">
            <a:avLst>
              <a:gd name="adj" fmla="val 739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pPr algn="ctr"/>
            <a:r>
              <a:rPr kumimoji="1" lang="en-US" altLang="ja-JP" dirty="0"/>
              <a:t>NX</a:t>
            </a:r>
            <a:r>
              <a:rPr kumimoji="1" lang="ja-JP" altLang="en-US" dirty="0"/>
              <a:t>グループ経営管理</a:t>
            </a:r>
          </a:p>
        </p:txBody>
      </p:sp>
      <p:sp>
        <p:nvSpPr>
          <p:cNvPr id="8" name="角丸四角形 7"/>
          <p:cNvSpPr/>
          <p:nvPr/>
        </p:nvSpPr>
        <p:spPr>
          <a:xfrm>
            <a:off x="558080" y="2671761"/>
            <a:ext cx="1620180" cy="1404155"/>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dirty="0"/>
          </a:p>
          <a:p>
            <a:pPr algn="ctr"/>
            <a:r>
              <a:rPr lang="ja-JP" altLang="en-US" dirty="0"/>
              <a:t>タスク配信</a:t>
            </a:r>
            <a:endParaRPr kumimoji="1" lang="ja-JP" altLang="en-US" dirty="0"/>
          </a:p>
        </p:txBody>
      </p:sp>
      <p:sp>
        <p:nvSpPr>
          <p:cNvPr id="10" name="角丸四角形 9"/>
          <p:cNvSpPr/>
          <p:nvPr/>
        </p:nvSpPr>
        <p:spPr>
          <a:xfrm>
            <a:off x="5021878" y="2056136"/>
            <a:ext cx="3563929" cy="2387823"/>
          </a:xfrm>
          <a:prstGeom prst="roundRect">
            <a:avLst>
              <a:gd name="adj" fmla="val 4743"/>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6803842" y="2751770"/>
            <a:ext cx="1620180" cy="1224136"/>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r>
              <a:rPr lang="ja-JP" altLang="en-US" dirty="0"/>
              <a:t>アプリ表示</a:t>
            </a:r>
            <a:endParaRPr kumimoji="1" lang="en-US" altLang="ja-JP" dirty="0"/>
          </a:p>
          <a:p>
            <a:endParaRPr kumimoji="1" lang="ja-JP" altLang="en-US" dirty="0"/>
          </a:p>
          <a:p>
            <a:endParaRPr kumimoji="1" lang="en-US" altLang="ja-JP" dirty="0"/>
          </a:p>
          <a:p>
            <a:r>
              <a:rPr kumimoji="1" lang="en-US" altLang="ja-JP" dirty="0"/>
              <a:t>Bot         </a:t>
            </a:r>
          </a:p>
        </p:txBody>
      </p:sp>
      <p:sp>
        <p:nvSpPr>
          <p:cNvPr id="14" name="Freeform 23"/>
          <p:cNvSpPr>
            <a:spLocks noEditPoints="1"/>
          </p:cNvSpPr>
          <p:nvPr/>
        </p:nvSpPr>
        <p:spPr bwMode="auto">
          <a:xfrm>
            <a:off x="7452754" y="3244959"/>
            <a:ext cx="215900" cy="42703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6" name="図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777" y="3104871"/>
            <a:ext cx="231810" cy="517115"/>
          </a:xfrm>
          <a:prstGeom prst="rect">
            <a:avLst/>
          </a:prstGeom>
        </p:spPr>
      </p:pic>
      <p:cxnSp>
        <p:nvCxnSpPr>
          <p:cNvPr id="18" name="直線矢印コネクタ 17"/>
          <p:cNvCxnSpPr>
            <a:stCxn id="8" idx="3"/>
            <a:endCxn id="13" idx="1"/>
          </p:cNvCxnSpPr>
          <p:nvPr/>
        </p:nvCxnSpPr>
        <p:spPr>
          <a:xfrm flipV="1">
            <a:off x="2178260" y="3363838"/>
            <a:ext cx="4625582" cy="1000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 name="角丸四角形 6"/>
          <p:cNvSpPr/>
          <p:nvPr/>
        </p:nvSpPr>
        <p:spPr>
          <a:xfrm>
            <a:off x="2388852" y="2671761"/>
            <a:ext cx="1620180" cy="140415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dirty="0"/>
              <a:t>RC Service</a:t>
            </a:r>
          </a:p>
          <a:p>
            <a:pPr algn="ctr"/>
            <a:r>
              <a:rPr lang="ja-JP" altLang="en-US" dirty="0"/>
              <a:t>チャット</a:t>
            </a:r>
          </a:p>
          <a:p>
            <a:pPr algn="ctr"/>
            <a:r>
              <a:rPr lang="ja-JP" altLang="en-US" dirty="0"/>
              <a:t>接続設定</a:t>
            </a:r>
            <a:endParaRPr kumimoji="1" lang="ja-JP" altLang="en-US" dirty="0"/>
          </a:p>
        </p:txBody>
      </p:sp>
      <p:sp>
        <p:nvSpPr>
          <p:cNvPr id="15" name="角丸四角形 14"/>
          <p:cNvSpPr/>
          <p:nvPr/>
        </p:nvSpPr>
        <p:spPr>
          <a:xfrm>
            <a:off x="5138409" y="2751770"/>
            <a:ext cx="1467219" cy="1224136"/>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サービス</a:t>
            </a:r>
          </a:p>
          <a:p>
            <a:pPr algn="ctr"/>
            <a:r>
              <a:rPr kumimoji="1" lang="ja-JP" altLang="en-US" dirty="0"/>
              <a:t>環境設定</a:t>
            </a:r>
          </a:p>
        </p:txBody>
      </p:sp>
      <p:pic>
        <p:nvPicPr>
          <p:cNvPr id="22" name="図 21"/>
          <p:cNvPicPr>
            <a:picLocks noChangeAspect="1"/>
          </p:cNvPicPr>
          <p:nvPr/>
        </p:nvPicPr>
        <p:blipFill>
          <a:blip r:embed="rId4"/>
          <a:stretch>
            <a:fillRect/>
          </a:stretch>
        </p:blipFill>
        <p:spPr>
          <a:xfrm>
            <a:off x="6217337" y="2205487"/>
            <a:ext cx="1019250" cy="329099"/>
          </a:xfrm>
          <a:prstGeom prst="rect">
            <a:avLst/>
          </a:prstGeom>
        </p:spPr>
      </p:pic>
      <p:sp>
        <p:nvSpPr>
          <p:cNvPr id="11" name="Freeform 38"/>
          <p:cNvSpPr>
            <a:spLocks noEditPoints="1"/>
          </p:cNvSpPr>
          <p:nvPr/>
        </p:nvSpPr>
        <p:spPr bwMode="auto">
          <a:xfrm>
            <a:off x="4297754" y="3034083"/>
            <a:ext cx="679509" cy="679509"/>
          </a:xfrm>
          <a:custGeom>
            <a:avLst/>
            <a:gdLst>
              <a:gd name="T0" fmla="*/ 232 w 464"/>
              <a:gd name="T1" fmla="*/ 464 h 464"/>
              <a:gd name="T2" fmla="*/ 232 w 464"/>
              <a:gd name="T3" fmla="*/ 0 h 464"/>
              <a:gd name="T4" fmla="*/ 241 w 464"/>
              <a:gd name="T5" fmla="*/ 223 h 464"/>
              <a:gd name="T6" fmla="*/ 333 w 464"/>
              <a:gd name="T7" fmla="*/ 124 h 464"/>
              <a:gd name="T8" fmla="*/ 241 w 464"/>
              <a:gd name="T9" fmla="*/ 223 h 464"/>
              <a:gd name="T10" fmla="*/ 241 w 464"/>
              <a:gd name="T11" fmla="*/ 24 h 464"/>
              <a:gd name="T12" fmla="*/ 326 w 464"/>
              <a:gd name="T13" fmla="*/ 107 h 464"/>
              <a:gd name="T14" fmla="*/ 138 w 464"/>
              <a:gd name="T15" fmla="*/ 107 h 464"/>
              <a:gd name="T16" fmla="*/ 222 w 464"/>
              <a:gd name="T17" fmla="*/ 24 h 464"/>
              <a:gd name="T18" fmla="*/ 112 w 464"/>
              <a:gd name="T19" fmla="*/ 223 h 464"/>
              <a:gd name="T20" fmla="*/ 222 w 464"/>
              <a:gd name="T21" fmla="*/ 136 h 464"/>
              <a:gd name="T22" fmla="*/ 112 w 464"/>
              <a:gd name="T23" fmla="*/ 119 h 464"/>
              <a:gd name="T24" fmla="*/ 19 w 464"/>
              <a:gd name="T25" fmla="*/ 223 h 464"/>
              <a:gd name="T26" fmla="*/ 112 w 464"/>
              <a:gd name="T27" fmla="*/ 119 h 464"/>
              <a:gd name="T28" fmla="*/ 65 w 464"/>
              <a:gd name="T29" fmla="*/ 364 h 464"/>
              <a:gd name="T30" fmla="*/ 93 w 464"/>
              <a:gd name="T31" fmla="*/ 242 h 464"/>
              <a:gd name="T32" fmla="*/ 131 w 464"/>
              <a:gd name="T33" fmla="*/ 340 h 464"/>
              <a:gd name="T34" fmla="*/ 222 w 464"/>
              <a:gd name="T35" fmla="*/ 242 h 464"/>
              <a:gd name="T36" fmla="*/ 131 w 464"/>
              <a:gd name="T37" fmla="*/ 340 h 464"/>
              <a:gd name="T38" fmla="*/ 222 w 464"/>
              <a:gd name="T39" fmla="*/ 440 h 464"/>
              <a:gd name="T40" fmla="*/ 138 w 464"/>
              <a:gd name="T41" fmla="*/ 357 h 464"/>
              <a:gd name="T42" fmla="*/ 326 w 464"/>
              <a:gd name="T43" fmla="*/ 357 h 464"/>
              <a:gd name="T44" fmla="*/ 241 w 464"/>
              <a:gd name="T45" fmla="*/ 440 h 464"/>
              <a:gd name="T46" fmla="*/ 352 w 464"/>
              <a:gd name="T47" fmla="*/ 242 h 464"/>
              <a:gd name="T48" fmla="*/ 241 w 464"/>
              <a:gd name="T49" fmla="*/ 328 h 464"/>
              <a:gd name="T50" fmla="*/ 352 w 464"/>
              <a:gd name="T51" fmla="*/ 345 h 464"/>
              <a:gd name="T52" fmla="*/ 445 w 464"/>
              <a:gd name="T53" fmla="*/ 242 h 464"/>
              <a:gd name="T54" fmla="*/ 352 w 464"/>
              <a:gd name="T55" fmla="*/ 345 h 464"/>
              <a:gd name="T56" fmla="*/ 399 w 464"/>
              <a:gd name="T57" fmla="*/ 100 h 464"/>
              <a:gd name="T58" fmla="*/ 371 w 464"/>
              <a:gd name="T59" fmla="*/ 223 h 464"/>
              <a:gd name="T60" fmla="*/ 280 w 464"/>
              <a:gd name="T61" fmla="*/ 25 h 464"/>
              <a:gd name="T62" fmla="*/ 386 w 464"/>
              <a:gd name="T63" fmla="*/ 86 h 464"/>
              <a:gd name="T64" fmla="*/ 78 w 464"/>
              <a:gd name="T65" fmla="*/ 86 h 464"/>
              <a:gd name="T66" fmla="*/ 184 w 464"/>
              <a:gd name="T67" fmla="*/ 25 h 464"/>
              <a:gd name="T68" fmla="*/ 184 w 464"/>
              <a:gd name="T69" fmla="*/ 439 h 464"/>
              <a:gd name="T70" fmla="*/ 78 w 464"/>
              <a:gd name="T71" fmla="*/ 378 h 464"/>
              <a:gd name="T72" fmla="*/ 386 w 464"/>
              <a:gd name="T73" fmla="*/ 378 h 464"/>
              <a:gd name="T74" fmla="*/ 280 w 464"/>
              <a:gd name="T75" fmla="*/ 43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4" h="464">
                <a:moveTo>
                  <a:pt x="464" y="232"/>
                </a:moveTo>
                <a:cubicBezTo>
                  <a:pt x="464" y="360"/>
                  <a:pt x="360" y="464"/>
                  <a:pt x="232" y="464"/>
                </a:cubicBezTo>
                <a:cubicBezTo>
                  <a:pt x="104" y="464"/>
                  <a:pt x="0" y="360"/>
                  <a:pt x="0" y="232"/>
                </a:cubicBezTo>
                <a:cubicBezTo>
                  <a:pt x="0" y="104"/>
                  <a:pt x="104" y="0"/>
                  <a:pt x="232" y="0"/>
                </a:cubicBezTo>
                <a:cubicBezTo>
                  <a:pt x="360" y="0"/>
                  <a:pt x="464" y="104"/>
                  <a:pt x="464" y="232"/>
                </a:cubicBezTo>
                <a:close/>
                <a:moveTo>
                  <a:pt x="241" y="223"/>
                </a:moveTo>
                <a:cubicBezTo>
                  <a:pt x="352" y="223"/>
                  <a:pt x="352" y="223"/>
                  <a:pt x="352" y="223"/>
                </a:cubicBezTo>
                <a:cubicBezTo>
                  <a:pt x="351" y="191"/>
                  <a:pt x="346" y="157"/>
                  <a:pt x="333" y="124"/>
                </a:cubicBezTo>
                <a:cubicBezTo>
                  <a:pt x="305" y="131"/>
                  <a:pt x="273" y="136"/>
                  <a:pt x="241" y="136"/>
                </a:cubicBezTo>
                <a:lnTo>
                  <a:pt x="241" y="223"/>
                </a:lnTo>
                <a:close/>
                <a:moveTo>
                  <a:pt x="326" y="107"/>
                </a:moveTo>
                <a:cubicBezTo>
                  <a:pt x="309" y="74"/>
                  <a:pt x="282" y="44"/>
                  <a:pt x="241" y="24"/>
                </a:cubicBezTo>
                <a:cubicBezTo>
                  <a:pt x="241" y="117"/>
                  <a:pt x="241" y="117"/>
                  <a:pt x="241" y="117"/>
                </a:cubicBezTo>
                <a:cubicBezTo>
                  <a:pt x="270" y="117"/>
                  <a:pt x="299" y="113"/>
                  <a:pt x="326" y="107"/>
                </a:cubicBezTo>
                <a:close/>
                <a:moveTo>
                  <a:pt x="222" y="24"/>
                </a:moveTo>
                <a:cubicBezTo>
                  <a:pt x="181" y="44"/>
                  <a:pt x="155" y="74"/>
                  <a:pt x="138" y="107"/>
                </a:cubicBezTo>
                <a:cubicBezTo>
                  <a:pt x="165" y="113"/>
                  <a:pt x="194" y="117"/>
                  <a:pt x="222" y="117"/>
                </a:cubicBezTo>
                <a:lnTo>
                  <a:pt x="222" y="24"/>
                </a:lnTo>
                <a:close/>
                <a:moveTo>
                  <a:pt x="131" y="124"/>
                </a:moveTo>
                <a:cubicBezTo>
                  <a:pt x="118" y="157"/>
                  <a:pt x="113" y="191"/>
                  <a:pt x="112" y="223"/>
                </a:cubicBezTo>
                <a:cubicBezTo>
                  <a:pt x="222" y="223"/>
                  <a:pt x="222" y="223"/>
                  <a:pt x="222" y="223"/>
                </a:cubicBezTo>
                <a:cubicBezTo>
                  <a:pt x="222" y="136"/>
                  <a:pt x="222" y="136"/>
                  <a:pt x="222" y="136"/>
                </a:cubicBezTo>
                <a:cubicBezTo>
                  <a:pt x="191" y="136"/>
                  <a:pt x="159" y="131"/>
                  <a:pt x="131" y="124"/>
                </a:cubicBezTo>
                <a:close/>
                <a:moveTo>
                  <a:pt x="112" y="119"/>
                </a:moveTo>
                <a:cubicBezTo>
                  <a:pt x="94" y="114"/>
                  <a:pt x="78" y="108"/>
                  <a:pt x="65" y="100"/>
                </a:cubicBezTo>
                <a:cubicBezTo>
                  <a:pt x="38" y="134"/>
                  <a:pt x="21" y="177"/>
                  <a:pt x="19" y="223"/>
                </a:cubicBezTo>
                <a:cubicBezTo>
                  <a:pt x="93" y="223"/>
                  <a:pt x="93" y="223"/>
                  <a:pt x="93" y="223"/>
                </a:cubicBezTo>
                <a:cubicBezTo>
                  <a:pt x="94" y="184"/>
                  <a:pt x="101" y="149"/>
                  <a:pt x="112" y="119"/>
                </a:cubicBezTo>
                <a:close/>
                <a:moveTo>
                  <a:pt x="19" y="242"/>
                </a:moveTo>
                <a:cubicBezTo>
                  <a:pt x="21" y="288"/>
                  <a:pt x="38" y="330"/>
                  <a:pt x="65" y="364"/>
                </a:cubicBezTo>
                <a:cubicBezTo>
                  <a:pt x="78" y="356"/>
                  <a:pt x="94" y="350"/>
                  <a:pt x="112" y="345"/>
                </a:cubicBezTo>
                <a:cubicBezTo>
                  <a:pt x="101" y="315"/>
                  <a:pt x="94" y="280"/>
                  <a:pt x="93" y="242"/>
                </a:cubicBezTo>
                <a:lnTo>
                  <a:pt x="19" y="242"/>
                </a:lnTo>
                <a:close/>
                <a:moveTo>
                  <a:pt x="131" y="340"/>
                </a:moveTo>
                <a:cubicBezTo>
                  <a:pt x="159" y="333"/>
                  <a:pt x="191" y="328"/>
                  <a:pt x="222" y="328"/>
                </a:cubicBezTo>
                <a:cubicBezTo>
                  <a:pt x="222" y="242"/>
                  <a:pt x="222" y="242"/>
                  <a:pt x="222" y="242"/>
                </a:cubicBezTo>
                <a:cubicBezTo>
                  <a:pt x="112" y="242"/>
                  <a:pt x="112" y="242"/>
                  <a:pt x="112" y="242"/>
                </a:cubicBezTo>
                <a:cubicBezTo>
                  <a:pt x="113" y="273"/>
                  <a:pt x="118" y="307"/>
                  <a:pt x="131" y="340"/>
                </a:cubicBezTo>
                <a:close/>
                <a:moveTo>
                  <a:pt x="138" y="357"/>
                </a:moveTo>
                <a:cubicBezTo>
                  <a:pt x="155" y="391"/>
                  <a:pt x="181" y="420"/>
                  <a:pt x="222" y="440"/>
                </a:cubicBezTo>
                <a:cubicBezTo>
                  <a:pt x="222" y="347"/>
                  <a:pt x="222" y="347"/>
                  <a:pt x="222" y="347"/>
                </a:cubicBezTo>
                <a:cubicBezTo>
                  <a:pt x="194" y="347"/>
                  <a:pt x="165" y="351"/>
                  <a:pt x="138" y="357"/>
                </a:cubicBezTo>
                <a:close/>
                <a:moveTo>
                  <a:pt x="241" y="440"/>
                </a:moveTo>
                <a:cubicBezTo>
                  <a:pt x="282" y="420"/>
                  <a:pt x="309" y="391"/>
                  <a:pt x="326" y="357"/>
                </a:cubicBezTo>
                <a:cubicBezTo>
                  <a:pt x="299" y="351"/>
                  <a:pt x="270" y="347"/>
                  <a:pt x="241" y="347"/>
                </a:cubicBezTo>
                <a:lnTo>
                  <a:pt x="241" y="440"/>
                </a:lnTo>
                <a:close/>
                <a:moveTo>
                  <a:pt x="333" y="340"/>
                </a:moveTo>
                <a:cubicBezTo>
                  <a:pt x="346" y="307"/>
                  <a:pt x="351" y="273"/>
                  <a:pt x="352" y="242"/>
                </a:cubicBezTo>
                <a:cubicBezTo>
                  <a:pt x="241" y="242"/>
                  <a:pt x="241" y="242"/>
                  <a:pt x="241" y="242"/>
                </a:cubicBezTo>
                <a:cubicBezTo>
                  <a:pt x="241" y="328"/>
                  <a:pt x="241" y="328"/>
                  <a:pt x="241" y="328"/>
                </a:cubicBezTo>
                <a:cubicBezTo>
                  <a:pt x="273" y="328"/>
                  <a:pt x="305" y="333"/>
                  <a:pt x="333" y="340"/>
                </a:cubicBezTo>
                <a:close/>
                <a:moveTo>
                  <a:pt x="352" y="345"/>
                </a:moveTo>
                <a:cubicBezTo>
                  <a:pt x="370" y="350"/>
                  <a:pt x="386" y="356"/>
                  <a:pt x="399" y="364"/>
                </a:cubicBezTo>
                <a:cubicBezTo>
                  <a:pt x="426" y="330"/>
                  <a:pt x="443" y="288"/>
                  <a:pt x="445" y="242"/>
                </a:cubicBezTo>
                <a:cubicBezTo>
                  <a:pt x="371" y="242"/>
                  <a:pt x="371" y="242"/>
                  <a:pt x="371" y="242"/>
                </a:cubicBezTo>
                <a:cubicBezTo>
                  <a:pt x="370" y="280"/>
                  <a:pt x="363" y="315"/>
                  <a:pt x="352" y="345"/>
                </a:cubicBezTo>
                <a:close/>
                <a:moveTo>
                  <a:pt x="445" y="223"/>
                </a:moveTo>
                <a:cubicBezTo>
                  <a:pt x="443" y="177"/>
                  <a:pt x="426" y="134"/>
                  <a:pt x="399" y="100"/>
                </a:cubicBezTo>
                <a:cubicBezTo>
                  <a:pt x="386" y="108"/>
                  <a:pt x="370" y="114"/>
                  <a:pt x="352" y="119"/>
                </a:cubicBezTo>
                <a:cubicBezTo>
                  <a:pt x="363" y="149"/>
                  <a:pt x="370" y="184"/>
                  <a:pt x="371" y="223"/>
                </a:cubicBezTo>
                <a:lnTo>
                  <a:pt x="445" y="223"/>
                </a:lnTo>
                <a:close/>
                <a:moveTo>
                  <a:pt x="280" y="25"/>
                </a:moveTo>
                <a:cubicBezTo>
                  <a:pt x="308" y="44"/>
                  <a:pt x="329" y="70"/>
                  <a:pt x="345" y="102"/>
                </a:cubicBezTo>
                <a:cubicBezTo>
                  <a:pt x="360" y="97"/>
                  <a:pt x="374" y="92"/>
                  <a:pt x="386" y="86"/>
                </a:cubicBezTo>
                <a:cubicBezTo>
                  <a:pt x="358" y="56"/>
                  <a:pt x="321" y="34"/>
                  <a:pt x="280" y="25"/>
                </a:cubicBezTo>
                <a:close/>
                <a:moveTo>
                  <a:pt x="78" y="86"/>
                </a:moveTo>
                <a:cubicBezTo>
                  <a:pt x="90" y="92"/>
                  <a:pt x="104" y="97"/>
                  <a:pt x="119" y="102"/>
                </a:cubicBezTo>
                <a:cubicBezTo>
                  <a:pt x="134" y="70"/>
                  <a:pt x="156" y="44"/>
                  <a:pt x="184" y="25"/>
                </a:cubicBezTo>
                <a:cubicBezTo>
                  <a:pt x="143" y="34"/>
                  <a:pt x="106" y="56"/>
                  <a:pt x="78" y="86"/>
                </a:cubicBezTo>
                <a:close/>
                <a:moveTo>
                  <a:pt x="184" y="439"/>
                </a:moveTo>
                <a:cubicBezTo>
                  <a:pt x="156" y="420"/>
                  <a:pt x="134" y="394"/>
                  <a:pt x="119" y="362"/>
                </a:cubicBezTo>
                <a:cubicBezTo>
                  <a:pt x="104" y="367"/>
                  <a:pt x="90" y="372"/>
                  <a:pt x="78" y="378"/>
                </a:cubicBezTo>
                <a:cubicBezTo>
                  <a:pt x="106" y="408"/>
                  <a:pt x="143" y="430"/>
                  <a:pt x="184" y="439"/>
                </a:cubicBezTo>
                <a:close/>
                <a:moveTo>
                  <a:pt x="386" y="378"/>
                </a:moveTo>
                <a:cubicBezTo>
                  <a:pt x="374" y="372"/>
                  <a:pt x="360" y="367"/>
                  <a:pt x="345" y="362"/>
                </a:cubicBezTo>
                <a:cubicBezTo>
                  <a:pt x="329" y="394"/>
                  <a:pt x="308" y="420"/>
                  <a:pt x="280" y="439"/>
                </a:cubicBezTo>
                <a:cubicBezTo>
                  <a:pt x="321" y="430"/>
                  <a:pt x="358" y="408"/>
                  <a:pt x="386" y="3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5" name="グループ化 24"/>
          <p:cNvGrpSpPr/>
          <p:nvPr/>
        </p:nvGrpSpPr>
        <p:grpSpPr>
          <a:xfrm>
            <a:off x="7902596" y="3519883"/>
            <a:ext cx="287338" cy="379413"/>
            <a:chOff x="755650" y="3768725"/>
            <a:chExt cx="287338" cy="379413"/>
          </a:xfrm>
        </p:grpSpPr>
        <p:sp>
          <p:nvSpPr>
            <p:cNvPr id="26"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6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1" name="Freeform 62"/>
          <p:cNvSpPr>
            <a:spLocks noEditPoints="1"/>
          </p:cNvSpPr>
          <p:nvPr/>
        </p:nvSpPr>
        <p:spPr bwMode="auto">
          <a:xfrm>
            <a:off x="1050815" y="2832470"/>
            <a:ext cx="539750" cy="403225"/>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rgbClr val="D580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454" y="4121419"/>
            <a:ext cx="2040908" cy="277354"/>
          </a:xfrm>
          <a:prstGeom prst="rect">
            <a:avLst/>
          </a:prstGeom>
        </p:spPr>
      </p:pic>
      <p:sp>
        <p:nvSpPr>
          <p:cNvPr id="21" name="角丸四角形吹き出し 20"/>
          <p:cNvSpPr/>
          <p:nvPr/>
        </p:nvSpPr>
        <p:spPr>
          <a:xfrm>
            <a:off x="7794165" y="3067313"/>
            <a:ext cx="467624" cy="377027"/>
          </a:xfrm>
          <a:prstGeom prst="wedgeRoundRectCallout">
            <a:avLst>
              <a:gd name="adj1" fmla="val -80427"/>
              <a:gd name="adj2" fmla="val 41712"/>
              <a:gd name="adj3" fmla="val 1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ja-JP" altLang="en-US" sz="600" dirty="0">
                <a:solidFill>
                  <a:schemeClr val="bg1"/>
                </a:solidFill>
              </a:rPr>
              <a:t>メッセージあり</a:t>
            </a:r>
          </a:p>
        </p:txBody>
      </p:sp>
    </p:spTree>
    <p:extLst>
      <p:ext uri="{BB962C8B-B14F-4D97-AF65-F5344CB8AC3E}">
        <p14:creationId xmlns:p14="http://schemas.microsoft.com/office/powerpoint/2010/main" val="14960147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71</a:t>
            </a:fld>
            <a:endParaRPr kumimoji="1" lang="ja-JP" altLang="en-US" dirty="0"/>
          </a:p>
        </p:txBody>
      </p:sp>
      <p:sp>
        <p:nvSpPr>
          <p:cNvPr id="3" name="テキスト プレースホルダー 2"/>
          <p:cNvSpPr>
            <a:spLocks noGrp="1"/>
          </p:cNvSpPr>
          <p:nvPr>
            <p:ph type="body" sz="quarter" idx="14"/>
          </p:nvPr>
        </p:nvSpPr>
        <p:spPr>
          <a:xfrm>
            <a:off x="360000" y="915566"/>
            <a:ext cx="8424000" cy="3780420"/>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p>
          <a:p>
            <a:pPr lvl="0">
              <a:lnSpc>
                <a:spcPts val="1900"/>
              </a:lnSpc>
              <a:buClr>
                <a:srgbClr val="F9BE00"/>
              </a:buClr>
            </a:pPr>
            <a:r>
              <a:rPr lang="ja-JP" altLang="en-US" dirty="0"/>
              <a:t>　</a:t>
            </a:r>
          </a:p>
          <a:p>
            <a:pPr lvl="0">
              <a:lnSpc>
                <a:spcPts val="1900"/>
              </a:lnSpc>
              <a:buClr>
                <a:srgbClr val="F9BE00"/>
              </a:buClr>
            </a:pPr>
            <a:endParaRPr lang="ja-JP" altLang="en-US" dirty="0"/>
          </a:p>
          <a:p>
            <a:pPr lvl="0">
              <a:lnSpc>
                <a:spcPts val="1900"/>
              </a:lnSpc>
              <a:buClr>
                <a:srgbClr val="F9BE00"/>
              </a:buClr>
            </a:pPr>
            <a:endParaRPr lang="en-US" altLang="ja-JP" dirty="0"/>
          </a:p>
          <a:p>
            <a:pPr lvl="0">
              <a:lnSpc>
                <a:spcPts val="1900"/>
              </a:lnSpc>
              <a:buClr>
                <a:srgbClr val="F9BE00"/>
              </a:buClr>
            </a:pPr>
            <a:r>
              <a:rPr lang="ja-JP" altLang="en-US" dirty="0"/>
              <a:t>　</a:t>
            </a:r>
          </a:p>
          <a:p>
            <a:pPr lvl="0">
              <a:lnSpc>
                <a:spcPts val="1900"/>
              </a:lnSpc>
              <a:buClr>
                <a:srgbClr val="F9BE00"/>
              </a:buClr>
            </a:pP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a:t>
            </a:r>
            <a:r>
              <a:rPr lang="ja-JP" altLang="en-US" sz="2000" dirty="0">
                <a:solidFill>
                  <a:prstClr val="white"/>
                </a:solidFill>
                <a:latin typeface="+mn-ea"/>
                <a:ea typeface="+mn-ea"/>
              </a:rPr>
              <a:t> </a:t>
            </a:r>
            <a:r>
              <a:rPr lang="ja-JP" altLang="en-US" sz="2000" dirty="0"/>
              <a:t>グループ経営管理</a:t>
            </a:r>
            <a:r>
              <a:rPr lang="en-US" altLang="ja-JP" sz="2000" dirty="0"/>
              <a:t/>
            </a:r>
            <a:br>
              <a:rPr lang="en-US" altLang="ja-JP" sz="2000" dirty="0"/>
            </a:br>
            <a:r>
              <a:rPr lang="en-US" altLang="ja-JP" sz="1800" dirty="0">
                <a:solidFill>
                  <a:prstClr val="white"/>
                </a:solidFill>
                <a:latin typeface="+mn-ea"/>
                <a:ea typeface="+mn-ea"/>
              </a:rPr>
              <a:t>4.</a:t>
            </a:r>
            <a:r>
              <a:rPr lang="ja-JP" altLang="en-US" sz="1800" dirty="0">
                <a:solidFill>
                  <a:prstClr val="white"/>
                </a:solidFill>
                <a:latin typeface="+mn-ea"/>
                <a:ea typeface="+mn-ea"/>
              </a:rPr>
              <a:t>チャットアプリと接続</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grpSp>
        <p:nvGrpSpPr>
          <p:cNvPr id="13" name="グループ化 12"/>
          <p:cNvGrpSpPr/>
          <p:nvPr/>
        </p:nvGrpSpPr>
        <p:grpSpPr>
          <a:xfrm>
            <a:off x="647564" y="1311610"/>
            <a:ext cx="3456384" cy="3204356"/>
            <a:chOff x="647564" y="1311610"/>
            <a:chExt cx="3456384" cy="3204356"/>
          </a:xfrm>
        </p:grpSpPr>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564" y="1311610"/>
              <a:ext cx="3456384" cy="3204356"/>
            </a:xfrm>
            <a:prstGeom prst="rect">
              <a:avLst/>
            </a:prstGeom>
            <a:ln>
              <a:solidFill>
                <a:schemeClr val="tx2">
                  <a:lumMod val="75000"/>
                </a:schemeClr>
              </a:solidFill>
            </a:ln>
          </p:spPr>
        </p:pic>
        <p:sp>
          <p:nvSpPr>
            <p:cNvPr id="8" name="正方形/長方形 7"/>
            <p:cNvSpPr/>
            <p:nvPr/>
          </p:nvSpPr>
          <p:spPr>
            <a:xfrm>
              <a:off x="719572" y="3579862"/>
              <a:ext cx="792088" cy="936104"/>
            </a:xfrm>
            <a:prstGeom prst="rect">
              <a:avLst/>
            </a:prstGeom>
            <a:solidFill>
              <a:srgbClr val="3E0E4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829875" y="2617434"/>
              <a:ext cx="684076" cy="288032"/>
            </a:xfrm>
            <a:prstGeom prst="rect">
              <a:avLst/>
            </a:prstGeom>
            <a:solidFill>
              <a:srgbClr val="3E0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825878" y="3042480"/>
              <a:ext cx="684076" cy="357362"/>
            </a:xfrm>
            <a:prstGeom prst="rect">
              <a:avLst/>
            </a:prstGeom>
            <a:solidFill>
              <a:srgbClr val="3E0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245" y="1490768"/>
            <a:ext cx="1802034" cy="3205218"/>
          </a:xfrm>
          <a:prstGeom prst="rect">
            <a:avLst/>
          </a:prstGeom>
          <a:ln>
            <a:solidFill>
              <a:schemeClr val="tx2">
                <a:lumMod val="75000"/>
              </a:schemeClr>
            </a:solidFill>
          </a:ln>
        </p:spPr>
      </p:pic>
      <p:pic>
        <p:nvPicPr>
          <p:cNvPr id="15" name="図 14"/>
          <p:cNvPicPr>
            <a:picLocks noChangeAspect="1"/>
          </p:cNvPicPr>
          <p:nvPr/>
        </p:nvPicPr>
        <p:blipFill>
          <a:blip r:embed="rId5"/>
          <a:stretch>
            <a:fillRect/>
          </a:stretch>
        </p:blipFill>
        <p:spPr>
          <a:xfrm>
            <a:off x="5278340" y="1262900"/>
            <a:ext cx="2125210" cy="686194"/>
          </a:xfrm>
          <a:prstGeom prst="rect">
            <a:avLst/>
          </a:prstGeom>
        </p:spPr>
      </p:pic>
      <p:pic>
        <p:nvPicPr>
          <p:cNvPr id="16" name="図 15"/>
          <p:cNvPicPr>
            <a:picLocks noChangeAspect="1"/>
          </p:cNvPicPr>
          <p:nvPr/>
        </p:nvPicPr>
        <p:blipFill>
          <a:blip r:embed="rId6"/>
          <a:stretch>
            <a:fillRect/>
          </a:stretch>
        </p:blipFill>
        <p:spPr>
          <a:xfrm>
            <a:off x="5262694" y="3358896"/>
            <a:ext cx="1963105" cy="441932"/>
          </a:xfrm>
          <a:prstGeom prst="rect">
            <a:avLst/>
          </a:prstGeom>
        </p:spPr>
      </p:pic>
      <p:pic>
        <p:nvPicPr>
          <p:cNvPr id="17" name="図 16"/>
          <p:cNvPicPr>
            <a:picLocks noChangeAspect="1"/>
          </p:cNvPicPr>
          <p:nvPr/>
        </p:nvPicPr>
        <p:blipFill>
          <a:blip r:embed="rId7"/>
          <a:stretch>
            <a:fillRect/>
          </a:stretch>
        </p:blipFill>
        <p:spPr>
          <a:xfrm>
            <a:off x="5410290" y="2446395"/>
            <a:ext cx="1427339" cy="664448"/>
          </a:xfrm>
          <a:prstGeom prst="rect">
            <a:avLst/>
          </a:prstGeom>
        </p:spPr>
      </p:pic>
      <p:pic>
        <p:nvPicPr>
          <p:cNvPr id="18" name="図 17"/>
          <p:cNvPicPr>
            <a:picLocks noChangeAspect="1"/>
          </p:cNvPicPr>
          <p:nvPr/>
        </p:nvPicPr>
        <p:blipFill>
          <a:blip r:embed="rId8"/>
          <a:stretch>
            <a:fillRect/>
          </a:stretch>
        </p:blipFill>
        <p:spPr>
          <a:xfrm>
            <a:off x="6717817" y="1810363"/>
            <a:ext cx="2133229" cy="654753"/>
          </a:xfrm>
          <a:prstGeom prst="rect">
            <a:avLst/>
          </a:prstGeom>
        </p:spPr>
      </p:pic>
      <p:pic>
        <p:nvPicPr>
          <p:cNvPr id="19" name="図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52552" y="1028626"/>
            <a:ext cx="1310572" cy="524229"/>
          </a:xfrm>
          <a:prstGeom prst="rect">
            <a:avLst/>
          </a:prstGeom>
        </p:spPr>
      </p:pic>
      <p:pic>
        <p:nvPicPr>
          <p:cNvPr id="20" name="図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9643" y="2615929"/>
            <a:ext cx="1632671" cy="522455"/>
          </a:xfrm>
          <a:prstGeom prst="rect">
            <a:avLst/>
          </a:prstGeom>
        </p:spPr>
      </p:pic>
      <p:pic>
        <p:nvPicPr>
          <p:cNvPr id="21" name="図 20"/>
          <p:cNvPicPr>
            <a:picLocks noChangeAspect="1"/>
          </p:cNvPicPr>
          <p:nvPr/>
        </p:nvPicPr>
        <p:blipFill>
          <a:blip r:embed="rId11"/>
          <a:stretch>
            <a:fillRect/>
          </a:stretch>
        </p:blipFill>
        <p:spPr>
          <a:xfrm>
            <a:off x="5352620" y="4137774"/>
            <a:ext cx="581189" cy="581189"/>
          </a:xfrm>
          <a:prstGeom prst="rect">
            <a:avLst/>
          </a:prstGeom>
        </p:spPr>
      </p:pic>
      <p:grpSp>
        <p:nvGrpSpPr>
          <p:cNvPr id="23" name="グループ化 22"/>
          <p:cNvGrpSpPr/>
          <p:nvPr/>
        </p:nvGrpSpPr>
        <p:grpSpPr>
          <a:xfrm>
            <a:off x="7305213" y="3399842"/>
            <a:ext cx="1478787" cy="1296144"/>
            <a:chOff x="7270523" y="3181548"/>
            <a:chExt cx="1513477" cy="1514438"/>
          </a:xfrm>
        </p:grpSpPr>
        <p:pic>
          <p:nvPicPr>
            <p:cNvPr id="14" name="図 13"/>
            <p:cNvPicPr>
              <a:picLocks noChangeAspect="1"/>
            </p:cNvPicPr>
            <p:nvPr/>
          </p:nvPicPr>
          <p:blipFill>
            <a:blip r:embed="rId12"/>
            <a:stretch>
              <a:fillRect/>
            </a:stretch>
          </p:blipFill>
          <p:spPr>
            <a:xfrm>
              <a:off x="7270524" y="3181548"/>
              <a:ext cx="1513476" cy="1514438"/>
            </a:xfrm>
            <a:prstGeom prst="rect">
              <a:avLst/>
            </a:prstGeom>
          </p:spPr>
        </p:pic>
        <p:sp>
          <p:nvSpPr>
            <p:cNvPr id="22" name="テキスト ボックス 21"/>
            <p:cNvSpPr txBox="1"/>
            <p:nvPr/>
          </p:nvSpPr>
          <p:spPr>
            <a:xfrm>
              <a:off x="7270523" y="4383298"/>
              <a:ext cx="1513477" cy="307777"/>
            </a:xfrm>
            <a:prstGeom prst="rect">
              <a:avLst/>
            </a:prstGeom>
            <a:noFill/>
          </p:spPr>
          <p:txBody>
            <a:bodyPr wrap="square" rtlCol="0">
              <a:spAutoFit/>
            </a:bodyPr>
            <a:lstStyle/>
            <a:p>
              <a:pPr algn="ctr"/>
              <a:r>
                <a:rPr lang="en-US" altLang="ja-JP" sz="1400" dirty="0"/>
                <a:t>WeChat Work</a:t>
              </a:r>
              <a:endParaRPr kumimoji="1" lang="ja-JP" altLang="en-US" sz="1400" dirty="0"/>
            </a:p>
          </p:txBody>
        </p:sp>
      </p:grpSp>
    </p:spTree>
    <p:extLst>
      <p:ext uri="{BB962C8B-B14F-4D97-AF65-F5344CB8AC3E}">
        <p14:creationId xmlns:p14="http://schemas.microsoft.com/office/powerpoint/2010/main" val="2292614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72</a:t>
            </a:fld>
            <a:endParaRPr kumimoji="1" lang="ja-JP" altLang="en-US" dirty="0"/>
          </a:p>
        </p:txBody>
      </p:sp>
      <p:sp>
        <p:nvSpPr>
          <p:cNvPr id="3" name="テキスト プレースホルダー 2"/>
          <p:cNvSpPr>
            <a:spLocks noGrp="1"/>
          </p:cNvSpPr>
          <p:nvPr>
            <p:ph type="body" sz="quarter" idx="14"/>
          </p:nvPr>
        </p:nvSpPr>
        <p:spPr>
          <a:xfrm>
            <a:off x="360000" y="915566"/>
            <a:ext cx="8424000" cy="3780420"/>
          </a:xfrm>
        </p:spPr>
        <p:txBody>
          <a:bodyPr/>
          <a:lstStyle/>
          <a:p>
            <a:pPr lvl="0">
              <a:lnSpc>
                <a:spcPts val="1900"/>
              </a:lnSpc>
              <a:buClr>
                <a:srgbClr val="F9BE00"/>
              </a:buClr>
            </a:pPr>
            <a:r>
              <a:rPr lang="ja-JP" altLang="en-US" sz="1400" b="1" dirty="0">
                <a:solidFill>
                  <a:srgbClr val="FFC000"/>
                </a:solidFill>
              </a:rPr>
              <a:t>■</a:t>
            </a:r>
            <a:r>
              <a:rPr lang="ja-JP" altLang="en-US" sz="1400" b="1" dirty="0">
                <a:solidFill>
                  <a:schemeClr val="tx2"/>
                </a:solidFill>
              </a:rPr>
              <a:t>機能概要</a:t>
            </a:r>
            <a:endParaRPr lang="en-US" altLang="ja-JP" sz="1400" b="1" dirty="0">
              <a:solidFill>
                <a:schemeClr val="tx2"/>
              </a:solidFill>
            </a:endParaRPr>
          </a:p>
          <a:p>
            <a:pPr lvl="0">
              <a:lnSpc>
                <a:spcPts val="1900"/>
              </a:lnSpc>
              <a:buClr>
                <a:srgbClr val="F9BE00"/>
              </a:buClr>
            </a:pPr>
            <a:r>
              <a:rPr lang="ja-JP" altLang="en-US" b="1" dirty="0">
                <a:solidFill>
                  <a:srgbClr val="00AEEB"/>
                </a:solidFill>
              </a:rPr>
              <a:t>　</a:t>
            </a:r>
            <a:r>
              <a:rPr lang="ja-JP" altLang="en-US" dirty="0">
                <a:solidFill>
                  <a:prstClr val="black"/>
                </a:solidFill>
              </a:rPr>
              <a:t>現状、期首のカレンダー月が異なるグループ会社間のカレンダー連携について、</a:t>
            </a:r>
            <a:r>
              <a:rPr lang="en-US" altLang="ja-JP" dirty="0">
                <a:solidFill>
                  <a:prstClr val="black"/>
                </a:solidFill>
              </a:rPr>
              <a:t>NX</a:t>
            </a:r>
            <a:r>
              <a:rPr lang="ja-JP" altLang="en-US" dirty="0">
                <a:solidFill>
                  <a:prstClr val="black"/>
                </a:solidFill>
              </a:rPr>
              <a:t>統合会計側のゼロ会計月度で</a:t>
            </a:r>
          </a:p>
          <a:p>
            <a:pPr lvl="0">
              <a:lnSpc>
                <a:spcPts val="1900"/>
              </a:lnSpc>
              <a:buClr>
                <a:srgbClr val="F9BE00"/>
              </a:buClr>
            </a:pPr>
            <a:r>
              <a:rPr lang="ja-JP" altLang="en-US" dirty="0">
                <a:solidFill>
                  <a:prstClr val="black"/>
                </a:solidFill>
              </a:rPr>
              <a:t>　</a:t>
            </a:r>
            <a:r>
              <a:rPr lang="en-US" altLang="ja-JP" dirty="0">
                <a:solidFill>
                  <a:prstClr val="black"/>
                </a:solidFill>
              </a:rPr>
              <a:t>GM</a:t>
            </a:r>
            <a:r>
              <a:rPr lang="ja-JP" altLang="en-US" dirty="0">
                <a:solidFill>
                  <a:prstClr val="black"/>
                </a:solidFill>
              </a:rPr>
              <a:t>の「月度」を揃える必要があるが、売上等、カレンダー月で横串で分析できるようにするため、「年度」「半期」「四半期」「月度」に対応した</a:t>
            </a:r>
            <a:r>
              <a:rPr lang="en-US" altLang="ja-JP" dirty="0">
                <a:solidFill>
                  <a:prstClr val="black"/>
                </a:solidFill>
              </a:rPr>
              <a:t>4</a:t>
            </a:r>
            <a:r>
              <a:rPr lang="ja-JP" altLang="en-US" dirty="0">
                <a:solidFill>
                  <a:prstClr val="black"/>
                </a:solidFill>
              </a:rPr>
              <a:t>項目と予備項目</a:t>
            </a:r>
            <a:r>
              <a:rPr lang="en-US" altLang="ja-JP" dirty="0">
                <a:solidFill>
                  <a:prstClr val="black"/>
                </a:solidFill>
              </a:rPr>
              <a:t>(</a:t>
            </a:r>
            <a:r>
              <a:rPr lang="ja-JP" altLang="en-US" dirty="0">
                <a:solidFill>
                  <a:prstClr val="black"/>
                </a:solidFill>
              </a:rPr>
              <a:t>文字</a:t>
            </a:r>
            <a:r>
              <a:rPr lang="en-US" altLang="ja-JP" dirty="0">
                <a:solidFill>
                  <a:prstClr val="black"/>
                </a:solidFill>
              </a:rPr>
              <a:t>8</a:t>
            </a:r>
            <a:r>
              <a:rPr lang="ja-JP" altLang="en-US" dirty="0" err="1">
                <a:solidFill>
                  <a:prstClr val="black"/>
                </a:solidFill>
              </a:rPr>
              <a:t>、</a:t>
            </a:r>
            <a:r>
              <a:rPr lang="ja-JP" altLang="en-US" dirty="0">
                <a:solidFill>
                  <a:prstClr val="black"/>
                </a:solidFill>
              </a:rPr>
              <a:t>数値</a:t>
            </a:r>
            <a:r>
              <a:rPr lang="en-US" altLang="ja-JP" dirty="0">
                <a:solidFill>
                  <a:prstClr val="black"/>
                </a:solidFill>
              </a:rPr>
              <a:t>3)</a:t>
            </a:r>
            <a:r>
              <a:rPr lang="ja-JP" altLang="en-US" dirty="0">
                <a:solidFill>
                  <a:prstClr val="black"/>
                </a:solidFill>
              </a:rPr>
              <a:t>を</a:t>
            </a:r>
            <a:r>
              <a:rPr lang="en-US" altLang="ja-JP" dirty="0">
                <a:solidFill>
                  <a:prstClr val="black"/>
                </a:solidFill>
              </a:rPr>
              <a:t>[M_</a:t>
            </a:r>
            <a:r>
              <a:rPr lang="ja-JP" altLang="en-US" dirty="0">
                <a:solidFill>
                  <a:prstClr val="black"/>
                </a:solidFill>
              </a:rPr>
              <a:t>カレンダー</a:t>
            </a:r>
            <a:r>
              <a:rPr lang="en-US" altLang="ja-JP" dirty="0">
                <a:solidFill>
                  <a:prstClr val="black"/>
                </a:solidFill>
              </a:rPr>
              <a:t>]</a:t>
            </a:r>
            <a:r>
              <a:rPr lang="ja-JP" altLang="en-US" dirty="0">
                <a:solidFill>
                  <a:prstClr val="black"/>
                </a:solidFill>
              </a:rPr>
              <a:t>に追加しました</a:t>
            </a:r>
          </a:p>
          <a:p>
            <a:pPr lvl="0">
              <a:lnSpc>
                <a:spcPts val="1900"/>
              </a:lnSpc>
              <a:buClr>
                <a:srgbClr val="F9BE00"/>
              </a:buClr>
            </a:pPr>
            <a:endParaRPr lang="en-US" altLang="ja-JP" dirty="0">
              <a:solidFill>
                <a:prstClr val="black"/>
              </a:solidFill>
            </a:endParaRPr>
          </a:p>
        </p:txBody>
      </p:sp>
      <p:sp>
        <p:nvSpPr>
          <p:cNvPr id="4" name="タイトル 3"/>
          <p:cNvSpPr>
            <a:spLocks noGrp="1"/>
          </p:cNvSpPr>
          <p:nvPr>
            <p:ph type="title"/>
          </p:nvPr>
        </p:nvSpPr>
        <p:spPr>
          <a:xfrm>
            <a:off x="360000" y="87475"/>
            <a:ext cx="7128324" cy="648072"/>
          </a:xfrm>
        </p:spPr>
        <p:txBody>
          <a:bodyPr/>
          <a:lstStyle/>
          <a:p>
            <a:r>
              <a:rPr lang="en-US" altLang="ja-JP" sz="2000" dirty="0" err="1">
                <a:solidFill>
                  <a:prstClr val="white"/>
                </a:solidFill>
                <a:latin typeface="+mn-ea"/>
                <a:ea typeface="+mn-ea"/>
              </a:rPr>
              <a:t>SuperStream</a:t>
            </a:r>
            <a:r>
              <a:rPr lang="en-US" altLang="ja-JP" sz="2000" dirty="0">
                <a:solidFill>
                  <a:prstClr val="white"/>
                </a:solidFill>
                <a:latin typeface="+mn-ea"/>
                <a:ea typeface="+mn-ea"/>
              </a:rPr>
              <a:t>-NX</a:t>
            </a:r>
            <a:r>
              <a:rPr lang="ja-JP" altLang="en-US" sz="2000" dirty="0">
                <a:solidFill>
                  <a:prstClr val="white"/>
                </a:solidFill>
                <a:latin typeface="+mn-ea"/>
                <a:ea typeface="+mn-ea"/>
              </a:rPr>
              <a:t> </a:t>
            </a:r>
            <a:r>
              <a:rPr lang="ja-JP" altLang="en-US" sz="2000" dirty="0"/>
              <a:t>グループ経営管理</a:t>
            </a:r>
            <a:r>
              <a:rPr lang="en-US" altLang="ja-JP" sz="2000" dirty="0"/>
              <a:t/>
            </a:r>
            <a:br>
              <a:rPr lang="en-US" altLang="ja-JP" sz="2000" dirty="0"/>
            </a:br>
            <a:r>
              <a:rPr lang="en-US" altLang="ja-JP" sz="1800" dirty="0"/>
              <a:t>5</a:t>
            </a:r>
            <a:r>
              <a:rPr lang="en-US" altLang="ja-JP" sz="1800" dirty="0">
                <a:solidFill>
                  <a:prstClr val="white"/>
                </a:solidFill>
                <a:latin typeface="+mn-ea"/>
                <a:ea typeface="+mn-ea"/>
              </a:rPr>
              <a:t>.</a:t>
            </a:r>
            <a:r>
              <a:rPr lang="ja-JP" altLang="en-US" sz="1800" dirty="0">
                <a:solidFill>
                  <a:prstClr val="white"/>
                </a:solidFill>
                <a:latin typeface="+mn-ea"/>
                <a:ea typeface="+mn-ea"/>
              </a:rPr>
              <a:t>会計月度に縛られないカレンダー</a:t>
            </a:r>
            <a:endParaRPr kumimoji="1" lang="ja-JP" altLang="en-US" sz="1800" dirty="0">
              <a:latin typeface="+mn-ea"/>
              <a:ea typeface="+mn-ea"/>
            </a:endParaRPr>
          </a:p>
        </p:txBody>
      </p:sp>
      <p:sp>
        <p:nvSpPr>
          <p:cNvPr id="5" name="フッター プレースホルダー 4"/>
          <p:cNvSpPr>
            <a:spLocks noGrp="1"/>
          </p:cNvSpPr>
          <p:nvPr>
            <p:ph type="ftr" sz="quarter" idx="3"/>
          </p:nvPr>
        </p:nvSpPr>
        <p:spPr/>
        <p:txBody>
          <a:bodyPr/>
          <a:lstStyle/>
          <a:p>
            <a:r>
              <a:rPr lang="en-US" altLang="ja-JP"/>
              <a:t>©SuperStream Inc. All rights reserved.</a:t>
            </a:r>
            <a:endParaRPr lang="ja-JP" altLang="en-US" dirty="0"/>
          </a:p>
        </p:txBody>
      </p:sp>
      <p:pic>
        <p:nvPicPr>
          <p:cNvPr id="7" name="図 6"/>
          <p:cNvPicPr>
            <a:picLocks noChangeAspect="1"/>
          </p:cNvPicPr>
          <p:nvPr/>
        </p:nvPicPr>
        <p:blipFill>
          <a:blip r:embed="rId3"/>
          <a:stretch>
            <a:fillRect/>
          </a:stretch>
        </p:blipFill>
        <p:spPr>
          <a:xfrm>
            <a:off x="1835696" y="2016126"/>
            <a:ext cx="5362662" cy="1196133"/>
          </a:xfrm>
          <a:prstGeom prst="rect">
            <a:avLst/>
          </a:prstGeom>
        </p:spPr>
      </p:pic>
      <p:pic>
        <p:nvPicPr>
          <p:cNvPr id="8" name="図 7"/>
          <p:cNvPicPr>
            <a:picLocks noChangeAspect="1"/>
          </p:cNvPicPr>
          <p:nvPr/>
        </p:nvPicPr>
        <p:blipFill rotWithShape="1">
          <a:blip r:embed="rId4"/>
          <a:srcRect l="505" t="-832" b="832"/>
          <a:stretch/>
        </p:blipFill>
        <p:spPr>
          <a:xfrm>
            <a:off x="1835696" y="3269002"/>
            <a:ext cx="5362662" cy="1181693"/>
          </a:xfrm>
          <a:prstGeom prst="rect">
            <a:avLst/>
          </a:prstGeom>
        </p:spPr>
      </p:pic>
      <p:sp>
        <p:nvSpPr>
          <p:cNvPr id="9" name="正方形/長方形 8"/>
          <p:cNvSpPr/>
          <p:nvPr/>
        </p:nvSpPr>
        <p:spPr>
          <a:xfrm>
            <a:off x="2411760" y="3269002"/>
            <a:ext cx="360040" cy="47620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p:cNvSpPr/>
          <p:nvPr/>
        </p:nvSpPr>
        <p:spPr>
          <a:xfrm>
            <a:off x="3131840" y="2833358"/>
            <a:ext cx="4066518" cy="378901"/>
          </a:xfrm>
          <a:prstGeom prst="rect">
            <a:avLst/>
          </a:prstGeom>
          <a:noFill/>
          <a:ln>
            <a:solidFill>
              <a:srgbClr val="0000C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3131840" y="4060004"/>
            <a:ext cx="4066518" cy="39069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192275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en-US" altLang="ja-JP"/>
              <a:t>©SuperStream Inc. All rights reserved.</a:t>
            </a:r>
            <a:endParaRPr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33" y="1989686"/>
            <a:ext cx="3546184" cy="759663"/>
          </a:xfrm>
          <a:prstGeom prst="rect">
            <a:avLst/>
          </a:prstGeom>
        </p:spPr>
      </p:pic>
    </p:spTree>
    <p:extLst>
      <p:ext uri="{BB962C8B-B14F-4D97-AF65-F5344CB8AC3E}">
        <p14:creationId xmlns:p14="http://schemas.microsoft.com/office/powerpoint/2010/main" val="100724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143506" y="2892426"/>
          <a:ext cx="8892989" cy="2019584"/>
        </p:xfrm>
        <a:graphic>
          <a:graphicData uri="http://schemas.openxmlformats.org/drawingml/2006/table">
            <a:tbl>
              <a:tblPr firstRow="1" bandRow="1">
                <a:tableStyleId>{5C22544A-7EE6-4342-B048-85BDC9FD1C3A}</a:tableStyleId>
              </a:tblPr>
              <a:tblGrid>
                <a:gridCol w="1565392">
                  <a:extLst>
                    <a:ext uri="{9D8B030D-6E8A-4147-A177-3AD203B41FA5}">
                      <a16:colId xmlns:a16="http://schemas.microsoft.com/office/drawing/2014/main" val="1579860169"/>
                    </a:ext>
                  </a:extLst>
                </a:gridCol>
                <a:gridCol w="2540725">
                  <a:extLst>
                    <a:ext uri="{9D8B030D-6E8A-4147-A177-3AD203B41FA5}">
                      <a16:colId xmlns:a16="http://schemas.microsoft.com/office/drawing/2014/main" val="4094854168"/>
                    </a:ext>
                  </a:extLst>
                </a:gridCol>
                <a:gridCol w="1402497">
                  <a:extLst>
                    <a:ext uri="{9D8B030D-6E8A-4147-A177-3AD203B41FA5}">
                      <a16:colId xmlns:a16="http://schemas.microsoft.com/office/drawing/2014/main" val="733237172"/>
                    </a:ext>
                  </a:extLst>
                </a:gridCol>
                <a:gridCol w="1656184">
                  <a:extLst>
                    <a:ext uri="{9D8B030D-6E8A-4147-A177-3AD203B41FA5}">
                      <a16:colId xmlns:a16="http://schemas.microsoft.com/office/drawing/2014/main" val="2564013072"/>
                    </a:ext>
                  </a:extLst>
                </a:gridCol>
                <a:gridCol w="1728191">
                  <a:extLst>
                    <a:ext uri="{9D8B030D-6E8A-4147-A177-3AD203B41FA5}">
                      <a16:colId xmlns:a16="http://schemas.microsoft.com/office/drawing/2014/main" val="2467982109"/>
                    </a:ext>
                  </a:extLst>
                </a:gridCol>
              </a:tblGrid>
              <a:tr h="199610">
                <a:tc>
                  <a:txBody>
                    <a:bodyPr/>
                    <a:lstStyle/>
                    <a:p>
                      <a:r>
                        <a:rPr kumimoji="1" lang="en-US" altLang="ja-JP" sz="1000" b="1" dirty="0">
                          <a:solidFill>
                            <a:schemeClr val="bg1"/>
                          </a:solidFill>
                          <a:latin typeface="+mn-ea"/>
                          <a:ea typeface="+mn-ea"/>
                        </a:rPr>
                        <a:t>Product</a:t>
                      </a:r>
                      <a:endParaRPr kumimoji="1" lang="ja-JP" altLang="en-US" sz="1000" b="1" dirty="0">
                        <a:solidFill>
                          <a:schemeClr val="bg1"/>
                        </a:solidFill>
                        <a:latin typeface="+mn-ea"/>
                        <a:ea typeface="+mn-ea"/>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tc>
                  <a:txBody>
                    <a:bodyPr/>
                    <a:lstStyle/>
                    <a:p>
                      <a:r>
                        <a:rPr kumimoji="1" lang="ja-JP" altLang="en-US" sz="1000" b="1" dirty="0">
                          <a:solidFill>
                            <a:schemeClr val="bg1"/>
                          </a:solidFill>
                          <a:latin typeface="+mn-ea"/>
                          <a:ea typeface="+mn-ea"/>
                        </a:rPr>
                        <a:t>主インフラ</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n-ea"/>
                          <a:ea typeface="+mn-ea"/>
                        </a:rPr>
                        <a:t>2019-10-01</a:t>
                      </a:r>
                      <a:r>
                        <a:rPr kumimoji="1" lang="ja-JP" altLang="en-US" sz="1000" b="1" dirty="0">
                          <a:solidFill>
                            <a:schemeClr val="bg1"/>
                          </a:solidFill>
                          <a:latin typeface="+mn-ea"/>
                          <a:ea typeface="+mn-ea"/>
                        </a:rPr>
                        <a:t>版</a:t>
                      </a:r>
                    </a:p>
                  </a:txBody>
                  <a:tcPr marL="54000" marR="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n-ea"/>
                          <a:ea typeface="+mn-ea"/>
                        </a:rPr>
                        <a:t>2020-08-01</a:t>
                      </a:r>
                      <a:r>
                        <a:rPr kumimoji="1" lang="ja-JP" altLang="en-US" sz="1000" b="1" dirty="0">
                          <a:solidFill>
                            <a:schemeClr val="bg1"/>
                          </a:solidFill>
                          <a:latin typeface="+mn-ea"/>
                          <a:ea typeface="+mn-ea"/>
                        </a:rPr>
                        <a:t>版</a:t>
                      </a:r>
                    </a:p>
                  </a:txBody>
                  <a:tcPr marL="54000" marR="0" marT="34290" marB="34290" anchor="ctr">
                    <a:lnL w="6350" cap="flat" cmpd="sng" algn="ctr">
                      <a:solidFill>
                        <a:schemeClr val="bg1">
                          <a:lumMod val="65000"/>
                        </a:schemeClr>
                      </a:solidFill>
                      <a:prstDash val="solid"/>
                      <a:round/>
                      <a:headEnd type="none" w="med" len="med"/>
                      <a:tailEnd type="none" w="med" len="med"/>
                    </a:lnL>
                    <a:lnT w="635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n-ea"/>
                          <a:ea typeface="+mn-ea"/>
                        </a:rPr>
                        <a:t>2021-06-01</a:t>
                      </a:r>
                      <a:r>
                        <a:rPr kumimoji="1" lang="ja-JP" altLang="en-US" sz="1000" b="1" dirty="0">
                          <a:solidFill>
                            <a:schemeClr val="bg1"/>
                          </a:solidFill>
                          <a:latin typeface="+mn-ea"/>
                          <a:ea typeface="+mn-ea"/>
                        </a:rPr>
                        <a:t>版</a:t>
                      </a:r>
                    </a:p>
                  </a:txBody>
                  <a:tcPr marL="54000" marR="0" marT="34290" marB="34290" anchor="ctr">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544287074"/>
                  </a:ext>
                </a:extLst>
              </a:tr>
              <a:tr h="185844">
                <a:tc rowSpan="2">
                  <a:txBody>
                    <a:bodyPr/>
                    <a:lstStyle/>
                    <a:p>
                      <a:r>
                        <a:rPr kumimoji="1" lang="en-US" altLang="ja-JP" sz="1200" b="1" dirty="0">
                          <a:solidFill>
                            <a:schemeClr val="bg1"/>
                          </a:solidFill>
                        </a:rPr>
                        <a:t>SS Framework</a:t>
                      </a:r>
                    </a:p>
                    <a:p>
                      <a:endParaRPr kumimoji="1" lang="en-US" altLang="ja-JP" sz="1200" b="1" dirty="0">
                        <a:solidFill>
                          <a:schemeClr val="bg1"/>
                        </a:solidFill>
                      </a:endParaRPr>
                    </a:p>
                    <a:p>
                      <a:endParaRPr kumimoji="1" lang="en-US" altLang="ja-JP" sz="12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rPr>
                        <a:t>開発コンポーネント（</a:t>
                      </a:r>
                      <a:r>
                        <a:rPr kumimoji="1" lang="en-US" altLang="ja-JP" sz="900" b="1" dirty="0">
                          <a:solidFill>
                            <a:schemeClr val="bg1"/>
                          </a:solidFill>
                        </a:rPr>
                        <a:t>IG</a:t>
                      </a:r>
                      <a:r>
                        <a:rPr kumimoji="1" lang="ja-JP" altLang="en-US" sz="900" b="1" dirty="0">
                          <a:solidFill>
                            <a:schemeClr val="bg1"/>
                          </a:solidFill>
                        </a:rPr>
                        <a:t>）</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50000"/>
                      </a:schemeClr>
                    </a:solidFill>
                  </a:tcPr>
                </a:tc>
                <a:tc gridSpan="2">
                  <a:txBody>
                    <a:bodyPr/>
                    <a:lstStyle/>
                    <a:p>
                      <a:pPr algn="ctr"/>
                      <a:r>
                        <a:rPr kumimoji="1" lang="de-DE" altLang="ja-JP" sz="900" kern="1200" dirty="0">
                          <a:solidFill>
                            <a:schemeClr val="tx1"/>
                          </a:solidFill>
                          <a:latin typeface="+mj-ea"/>
                          <a:ea typeface="+mn-ea"/>
                          <a:cs typeface="+mn-cs"/>
                        </a:rPr>
                        <a:t>IG Pro2018 Vol.1</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de-DE" altLang="ja-JP" sz="900" kern="1200" dirty="0">
                          <a:solidFill>
                            <a:schemeClr val="tx1"/>
                          </a:solidFill>
                          <a:latin typeface="+mj-ea"/>
                          <a:ea typeface="+mn-ea"/>
                          <a:cs typeface="+mn-cs"/>
                        </a:rPr>
                        <a:t>IG Pro2020 Vol.2</a:t>
                      </a:r>
                      <a:endParaRPr kumimoji="1" lang="de-DE" altLang="ja-JP" sz="800" kern="1200" dirty="0">
                        <a:solidFill>
                          <a:schemeClr val="tx1"/>
                        </a:solidFill>
                        <a:latin typeface="+mj-ea"/>
                        <a:ea typeface="+mn-ea"/>
                        <a:cs typeface="+mn-cs"/>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129198014"/>
                  </a:ext>
                </a:extLst>
              </a:tr>
              <a:tr h="371688">
                <a:tc vMerge="1">
                  <a:txBody>
                    <a:bodyPr/>
                    <a:lstStyle/>
                    <a:p>
                      <a:endParaRPr kumimoji="1" lang="ja-JP" altLang="en-US" sz="1200" b="1">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err="1">
                          <a:solidFill>
                            <a:schemeClr val="bg1"/>
                          </a:solidFill>
                        </a:rPr>
                        <a:t>.net</a:t>
                      </a:r>
                      <a:r>
                        <a:rPr kumimoji="1" lang="en-US" altLang="ja-JP" sz="900" b="1" dirty="0">
                          <a:solidFill>
                            <a:schemeClr val="bg1"/>
                          </a:solidFill>
                        </a:rPr>
                        <a:t> Framework</a:t>
                      </a:r>
                      <a:r>
                        <a:rPr kumimoji="1" lang="ja-JP" altLang="en-US" sz="900" b="1" dirty="0">
                          <a:solidFill>
                            <a:schemeClr val="bg1"/>
                          </a:solidFill>
                        </a:rPr>
                        <a:t>（</a:t>
                      </a:r>
                      <a:r>
                        <a:rPr kumimoji="1" lang="en-US" altLang="ja-JP" sz="900" b="1" dirty="0">
                          <a:solidFill>
                            <a:schemeClr val="bg1"/>
                          </a:solidFill>
                        </a:rPr>
                        <a:t>Server)</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50000"/>
                      </a:schemeClr>
                    </a:solidFill>
                  </a:tcPr>
                </a:tc>
                <a:tc gridSpan="2">
                  <a:txBody>
                    <a:bodyPr/>
                    <a:lstStyle/>
                    <a:p>
                      <a:pPr algn="ctr"/>
                      <a:r>
                        <a:rPr kumimoji="1" lang="en-US" altLang="ja-JP" sz="900" kern="1200" dirty="0">
                          <a:solidFill>
                            <a:schemeClr val="tx1"/>
                          </a:solidFill>
                          <a:latin typeface="+mj-ea"/>
                          <a:ea typeface="+mn-ea"/>
                          <a:cs typeface="+mn-cs"/>
                        </a:rPr>
                        <a:t>Ver4.x(4.6</a:t>
                      </a:r>
                      <a:r>
                        <a:rPr kumimoji="1" lang="ja-JP" altLang="en-US" sz="900" kern="1200" dirty="0">
                          <a:solidFill>
                            <a:schemeClr val="tx1"/>
                          </a:solidFill>
                          <a:latin typeface="+mj-ea"/>
                          <a:ea typeface="+mn-ea"/>
                          <a:cs typeface="+mn-cs"/>
                        </a:rPr>
                        <a:t>～</a:t>
                      </a:r>
                      <a:r>
                        <a:rPr kumimoji="1" lang="en-US" altLang="ja-JP" sz="900" kern="1200" dirty="0">
                          <a:solidFill>
                            <a:schemeClr val="tx1"/>
                          </a:solidFill>
                          <a:latin typeface="+mj-ea"/>
                          <a:ea typeface="+mn-ea"/>
                          <a:cs typeface="+mn-cs"/>
                        </a:rPr>
                        <a:t>)</a:t>
                      </a:r>
                    </a:p>
                    <a:p>
                      <a:pPr algn="ctr"/>
                      <a:r>
                        <a:rPr kumimoji="1" lang="en-US" altLang="ja-JP" sz="900" kern="1200" dirty="0">
                          <a:solidFill>
                            <a:schemeClr val="tx1"/>
                          </a:solidFill>
                          <a:latin typeface="+mj-ea"/>
                          <a:ea typeface="+mn-ea"/>
                          <a:cs typeface="+mn-cs"/>
                        </a:rPr>
                        <a:t>Visual Studio2017</a:t>
                      </a:r>
                      <a:endParaRPr kumimoji="1" lang="ja-JP" altLang="en-US" sz="900" dirty="0">
                        <a:solidFill>
                          <a:schemeClr val="tx1"/>
                        </a:solidFill>
                        <a:latin typeface="+mj-ea"/>
                        <a:ea typeface="+mj-ea"/>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en-US" altLang="ja-JP" sz="900" kern="1200" dirty="0">
                          <a:solidFill>
                            <a:schemeClr val="tx1"/>
                          </a:solidFill>
                          <a:latin typeface="+mj-ea"/>
                          <a:ea typeface="+mn-ea"/>
                          <a:cs typeface="+mn-cs"/>
                        </a:rPr>
                        <a:t>Ver4.x(4.6</a:t>
                      </a:r>
                      <a:r>
                        <a:rPr kumimoji="1" lang="ja-JP" altLang="en-US" sz="900" kern="1200" dirty="0">
                          <a:solidFill>
                            <a:schemeClr val="tx1"/>
                          </a:solidFill>
                          <a:latin typeface="+mj-ea"/>
                          <a:ea typeface="+mn-ea"/>
                          <a:cs typeface="+mn-cs"/>
                        </a:rPr>
                        <a:t>～</a:t>
                      </a:r>
                      <a:r>
                        <a:rPr kumimoji="1" lang="en-US" altLang="ja-JP" sz="900" kern="1200" dirty="0">
                          <a:solidFill>
                            <a:schemeClr val="tx1"/>
                          </a:solidFill>
                          <a:latin typeface="+mj-ea"/>
                          <a:ea typeface="+mn-ea"/>
                          <a:cs typeface="+mn-cs"/>
                        </a:rPr>
                        <a:t>)</a:t>
                      </a:r>
                    </a:p>
                    <a:p>
                      <a:pPr algn="ctr"/>
                      <a:r>
                        <a:rPr kumimoji="1" lang="en-US" altLang="ja-JP" sz="900" kern="1200" dirty="0">
                          <a:solidFill>
                            <a:schemeClr val="tx1"/>
                          </a:solidFill>
                          <a:latin typeface="+mj-ea"/>
                          <a:ea typeface="+mn-ea"/>
                          <a:cs typeface="+mn-cs"/>
                        </a:rPr>
                        <a:t>Visual Studio2019</a:t>
                      </a:r>
                      <a:endParaRPr kumimoji="1" lang="ja-JP" altLang="en-US" sz="900" dirty="0">
                        <a:solidFill>
                          <a:schemeClr val="tx1"/>
                        </a:solidFill>
                        <a:latin typeface="+mj-ea"/>
                        <a:ea typeface="+mj-ea"/>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447871923"/>
                  </a:ext>
                </a:extLst>
              </a:tr>
              <a:tr h="206494">
                <a:tc rowSpan="4">
                  <a:txBody>
                    <a:bodyPr/>
                    <a:lstStyle/>
                    <a:p>
                      <a:r>
                        <a:rPr kumimoji="1" lang="ja-JP" altLang="en-US" sz="1200" b="1" dirty="0">
                          <a:solidFill>
                            <a:schemeClr val="bg1"/>
                          </a:solidFill>
                        </a:rPr>
                        <a:t>動作環境</a:t>
                      </a:r>
                      <a:endParaRPr kumimoji="1" lang="en-US" altLang="ja-JP" sz="1200" b="1" dirty="0">
                        <a:solidFill>
                          <a:schemeClr val="bg1"/>
                        </a:solidFill>
                      </a:endParaRPr>
                    </a:p>
                  </a:txBody>
                  <a:tcPr marL="68580" marR="68580" marT="34290" marB="3429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rPr>
                        <a:t>Client OS</a:t>
                      </a:r>
                      <a:endParaRPr kumimoji="1" lang="ja-JP" altLang="en-US" sz="9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50000"/>
                      </a:schemeClr>
                    </a:solidFill>
                  </a:tcPr>
                </a:tc>
                <a:tc gridSpan="3">
                  <a:txBody>
                    <a:bodyPr/>
                    <a:lstStyle/>
                    <a:p>
                      <a:pPr algn="ctr"/>
                      <a:r>
                        <a:rPr kumimoji="1" lang="en-US" altLang="ja-JP" sz="900" b="0" dirty="0">
                          <a:solidFill>
                            <a:schemeClr val="tx1"/>
                          </a:solidFill>
                          <a:latin typeface="+mj-ea"/>
                          <a:ea typeface="+mj-ea"/>
                        </a:rPr>
                        <a:t>Win8.1/10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18315735"/>
                  </a:ext>
                </a:extLst>
              </a:tr>
              <a:tr h="20649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rPr>
                        <a:t>Web Server OS(Windows</a:t>
                      </a:r>
                      <a:r>
                        <a:rPr kumimoji="1" lang="en-US" altLang="ja-JP" sz="900" b="1" baseline="0" dirty="0">
                          <a:solidFill>
                            <a:schemeClr val="bg1"/>
                          </a:solidFill>
                        </a:rPr>
                        <a:t> </a:t>
                      </a:r>
                      <a:r>
                        <a:rPr kumimoji="1" lang="en-US" altLang="ja-JP" sz="900" b="1" dirty="0">
                          <a:solidFill>
                            <a:schemeClr val="bg1"/>
                          </a:solidFill>
                        </a:rPr>
                        <a:t>Server)</a:t>
                      </a:r>
                      <a:endParaRPr kumimoji="1" lang="ja-JP" altLang="en-US" sz="9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50000"/>
                      </a:schemeClr>
                    </a:solidFill>
                  </a:tcPr>
                </a:tc>
                <a:tc gridSpan="3">
                  <a:txBody>
                    <a:bodyPr/>
                    <a:lstStyle/>
                    <a:p>
                      <a:pPr algn="ctr"/>
                      <a:r>
                        <a:rPr kumimoji="1" lang="en-US" altLang="ja-JP" sz="900" dirty="0">
                          <a:solidFill>
                            <a:schemeClr val="tx1"/>
                          </a:solidFill>
                          <a:latin typeface="+mj-ea"/>
                          <a:ea typeface="+mj-ea"/>
                        </a:rPr>
                        <a:t>2012,2012R2,2016</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4128920"/>
                  </a:ext>
                </a:extLst>
              </a:tr>
              <a:tr h="495584">
                <a:tc vMerge="1">
                  <a:txBody>
                    <a:bodyPr/>
                    <a:lstStyle/>
                    <a:p>
                      <a:endParaRPr kumimoji="1" lang="ja-JP" altLang="en-US" sz="80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5">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rPr>
                        <a:t>Database</a:t>
                      </a:r>
                      <a:r>
                        <a:rPr kumimoji="1" lang="ja-JP" altLang="en-US" sz="900" b="1" dirty="0">
                          <a:solidFill>
                            <a:schemeClr val="bg1"/>
                          </a:solidFill>
                        </a:rPr>
                        <a:t>（</a:t>
                      </a:r>
                      <a:r>
                        <a:rPr kumimoji="1" lang="en-US" altLang="ja-JP" sz="900" b="1" dirty="0">
                          <a:solidFill>
                            <a:schemeClr val="bg1"/>
                          </a:solidFill>
                        </a:rPr>
                        <a:t>Oracle</a:t>
                      </a:r>
                      <a:r>
                        <a:rPr kumimoji="1" lang="ja-JP" altLang="en-US" sz="900" b="1" dirty="0">
                          <a:solidFill>
                            <a:schemeClr val="bg1"/>
                          </a:solidFill>
                        </a:rPr>
                        <a:t>）</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algn="ctr"/>
                      <a:r>
                        <a:rPr kumimoji="1" lang="en-US" altLang="ja-JP" sz="900" strike="sngStrike" dirty="0">
                          <a:solidFill>
                            <a:schemeClr val="tx1"/>
                          </a:solidFill>
                          <a:effectLst/>
                          <a:latin typeface="+mj-ea"/>
                          <a:ea typeface="+mj-ea"/>
                        </a:rPr>
                        <a:t>11.2.0.4/</a:t>
                      </a:r>
                      <a:r>
                        <a:rPr kumimoji="1" lang="en-US" altLang="ja-JP" sz="900" strike="noStrike" dirty="0">
                          <a:solidFill>
                            <a:schemeClr val="tx1"/>
                          </a:solidFill>
                          <a:effectLst/>
                          <a:latin typeface="+mj-ea"/>
                          <a:ea typeface="+mj-ea"/>
                        </a:rPr>
                        <a:t>12.1.0.2/</a:t>
                      </a:r>
                    </a:p>
                    <a:p>
                      <a:pPr algn="ctr"/>
                      <a:r>
                        <a:rPr kumimoji="1" lang="en-US" altLang="ja-JP" sz="900" dirty="0">
                          <a:solidFill>
                            <a:schemeClr val="tx1"/>
                          </a:solidFill>
                          <a:latin typeface="+mj-ea"/>
                          <a:ea typeface="+mj-ea"/>
                        </a:rPr>
                        <a:t>12.2.0.1/18.3</a:t>
                      </a:r>
                      <a:endParaRPr kumimoji="1" lang="ja-JP" altLang="en-US" sz="900" dirty="0">
                        <a:solidFill>
                          <a:schemeClr val="tx1"/>
                        </a:solidFill>
                        <a:latin typeface="+mj-ea"/>
                        <a:ea typeface="+mj-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1" lang="en-US" altLang="ja-JP" sz="900" b="0" strike="sngStrike" dirty="0">
                          <a:solidFill>
                            <a:schemeClr val="tx1"/>
                          </a:solidFill>
                          <a:latin typeface="+mj-ea"/>
                          <a:ea typeface="+mj-ea"/>
                        </a:rPr>
                        <a:t>11.2.0.4/</a:t>
                      </a:r>
                      <a:r>
                        <a:rPr kumimoji="1" lang="en-US" altLang="ja-JP" sz="900" b="0" dirty="0">
                          <a:solidFill>
                            <a:schemeClr val="tx1"/>
                          </a:solidFill>
                          <a:latin typeface="+mj-ea"/>
                          <a:ea typeface="+mj-ea"/>
                        </a:rPr>
                        <a:t>12.1.0.2/</a:t>
                      </a:r>
                    </a:p>
                    <a:p>
                      <a:pPr algn="ctr"/>
                      <a:r>
                        <a:rPr kumimoji="1" lang="en-US" altLang="ja-JP" sz="900" b="0" dirty="0">
                          <a:solidFill>
                            <a:schemeClr val="tx1"/>
                          </a:solidFill>
                          <a:latin typeface="+mj-ea"/>
                          <a:ea typeface="+mj-ea"/>
                        </a:rPr>
                        <a:t>12.2.0.1/18.3/19c</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1" lang="en-US" altLang="ja-JP" sz="900" dirty="0">
                          <a:solidFill>
                            <a:schemeClr val="tx1"/>
                          </a:solidFill>
                          <a:latin typeface="+mj-ea"/>
                          <a:ea typeface="+mj-ea"/>
                        </a:rPr>
                        <a:t>12.2.0.1</a:t>
                      </a:r>
                      <a:r>
                        <a:rPr kumimoji="1" lang="ja-JP" altLang="en-US" sz="600" dirty="0">
                          <a:solidFill>
                            <a:schemeClr val="tx1"/>
                          </a:solidFill>
                          <a:latin typeface="+mj-ea"/>
                          <a:ea typeface="+mj-ea"/>
                        </a:rPr>
                        <a:t>（</a:t>
                      </a:r>
                      <a:r>
                        <a:rPr kumimoji="1" lang="en-US" altLang="ja-JP" sz="600" dirty="0">
                          <a:solidFill>
                            <a:schemeClr val="tx1"/>
                          </a:solidFill>
                          <a:latin typeface="+mj-ea"/>
                          <a:ea typeface="+mj-ea"/>
                        </a:rPr>
                        <a:t>2022/3/31</a:t>
                      </a:r>
                      <a:r>
                        <a:rPr kumimoji="1" lang="ja-JP" altLang="en-US" sz="600" dirty="0">
                          <a:solidFill>
                            <a:schemeClr val="tx1"/>
                          </a:solidFill>
                          <a:latin typeface="+mj-ea"/>
                          <a:ea typeface="+mj-ea"/>
                        </a:rPr>
                        <a:t>まで）</a:t>
                      </a:r>
                      <a:endParaRPr kumimoji="1" lang="en-US" altLang="ja-JP" sz="900" dirty="0">
                        <a:solidFill>
                          <a:schemeClr val="tx1"/>
                        </a:solidFill>
                        <a:latin typeface="+mj-ea"/>
                        <a:ea typeface="+mj-ea"/>
                      </a:endParaRPr>
                    </a:p>
                    <a:p>
                      <a:pPr algn="ctr"/>
                      <a:r>
                        <a:rPr kumimoji="1" lang="en-US" altLang="ja-JP" sz="900" b="0" dirty="0">
                          <a:solidFill>
                            <a:schemeClr val="tx1"/>
                          </a:solidFill>
                          <a:latin typeface="+mj-ea"/>
                          <a:ea typeface="+mj-ea"/>
                        </a:rPr>
                        <a:t>19c </a:t>
                      </a:r>
                      <a:r>
                        <a:rPr kumimoji="1" lang="en-US" altLang="ja-JP" sz="700" b="0" dirty="0">
                          <a:solidFill>
                            <a:schemeClr val="tx1"/>
                          </a:solidFill>
                          <a:latin typeface="+mj-ea"/>
                          <a:ea typeface="+mj-ea"/>
                        </a:rPr>
                        <a:t>(19.10</a:t>
                      </a:r>
                      <a:r>
                        <a:rPr kumimoji="1" lang="ja-JP" altLang="en-US" sz="700" b="0" dirty="0">
                          <a:solidFill>
                            <a:schemeClr val="tx1"/>
                          </a:solidFill>
                          <a:latin typeface="+mj-ea"/>
                          <a:ea typeface="+mj-ea"/>
                        </a:rPr>
                        <a:t>で動作確認</a:t>
                      </a:r>
                      <a:r>
                        <a:rPr kumimoji="1" lang="en-US" altLang="ja-JP" sz="700" b="0" dirty="0">
                          <a:solidFill>
                            <a:schemeClr val="tx1"/>
                          </a:solidFill>
                          <a:latin typeface="+mj-ea"/>
                          <a:ea typeface="+mj-ea"/>
                        </a:rPr>
                        <a:t>)</a:t>
                      </a:r>
                      <a:r>
                        <a:rPr kumimoji="1" lang="en-US" altLang="ja-JP" sz="900" b="0" dirty="0">
                          <a:solidFill>
                            <a:schemeClr val="tx1"/>
                          </a:solidFill>
                          <a:latin typeface="+mj-ea"/>
                          <a:ea typeface="+mj-ea"/>
                        </a:rPr>
                        <a:t/>
                      </a:r>
                      <a:br>
                        <a:rPr kumimoji="1" lang="en-US" altLang="ja-JP" sz="900" b="0" dirty="0">
                          <a:solidFill>
                            <a:schemeClr val="tx1"/>
                          </a:solidFill>
                          <a:latin typeface="+mj-ea"/>
                          <a:ea typeface="+mj-ea"/>
                        </a:rPr>
                      </a:br>
                      <a:r>
                        <a:rPr kumimoji="1" lang="en-US" altLang="ja-JP" sz="600" b="0" kern="1200" dirty="0">
                          <a:solidFill>
                            <a:schemeClr val="tx1"/>
                          </a:solidFill>
                          <a:latin typeface="+mj-ea"/>
                          <a:ea typeface="+mn-ea"/>
                          <a:cs typeface="+mn-cs"/>
                        </a:rPr>
                        <a:t>※19.10</a:t>
                      </a:r>
                      <a:r>
                        <a:rPr kumimoji="1" lang="ja-JP" altLang="en-US" sz="600" b="0" kern="1200" dirty="0">
                          <a:solidFill>
                            <a:schemeClr val="tx1"/>
                          </a:solidFill>
                          <a:latin typeface="+mj-ea"/>
                          <a:ea typeface="+mn-ea"/>
                          <a:cs typeface="+mn-cs"/>
                        </a:rPr>
                        <a:t>の場合は</a:t>
                      </a:r>
                      <a:r>
                        <a:rPr kumimoji="1" lang="ja-JP" altLang="en-US" sz="600" b="0" dirty="0">
                          <a:solidFill>
                            <a:schemeClr val="tx1"/>
                          </a:solidFill>
                          <a:latin typeface="+mj-ea"/>
                          <a:ea typeface="+mj-ea"/>
                        </a:rPr>
                        <a:t>要初期化パラメータ設定</a:t>
                      </a:r>
                      <a:endParaRPr kumimoji="1" lang="ja-JP" altLang="en-US" sz="100" b="0" strike="dblStrike" baseline="0" dirty="0">
                        <a:solidFill>
                          <a:schemeClr val="tx1"/>
                        </a:solidFill>
                        <a:latin typeface="+mj-ea"/>
                        <a:ea typeface="+mj-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3098407975"/>
                  </a:ext>
                </a:extLst>
              </a:tr>
              <a:tr h="206494">
                <a:tc vMerge="1">
                  <a:txBody>
                    <a:bodyPr/>
                    <a:lstStyle/>
                    <a:p>
                      <a:endParaRPr kumimoji="1" lang="en-US" altLang="ja-JP" sz="1600" b="1">
                        <a:solidFill>
                          <a:schemeClr val="bg1"/>
                        </a:solidFill>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rPr>
                        <a:t>Database</a:t>
                      </a:r>
                      <a:r>
                        <a:rPr kumimoji="1" lang="ja-JP" altLang="en-US" sz="900" b="1" dirty="0">
                          <a:solidFill>
                            <a:schemeClr val="bg1"/>
                          </a:solidFill>
                        </a:rPr>
                        <a:t>（</a:t>
                      </a:r>
                      <a:r>
                        <a:rPr kumimoji="1" lang="en-US" altLang="ja-JP" sz="900" b="1" dirty="0">
                          <a:solidFill>
                            <a:schemeClr val="bg1"/>
                          </a:solidFill>
                        </a:rPr>
                        <a:t>SQL</a:t>
                      </a:r>
                      <a:r>
                        <a:rPr kumimoji="1" lang="ja-JP" altLang="en-US" sz="900" b="1" dirty="0">
                          <a:solidFill>
                            <a:schemeClr val="bg1"/>
                          </a:solidFill>
                        </a:rPr>
                        <a:t> </a:t>
                      </a:r>
                      <a:r>
                        <a:rPr kumimoji="1" lang="en-US" altLang="ja-JP" sz="900" b="1" dirty="0">
                          <a:solidFill>
                            <a:schemeClr val="bg1"/>
                          </a:solidFill>
                        </a:rPr>
                        <a:t>Server</a:t>
                      </a:r>
                      <a:r>
                        <a:rPr kumimoji="1" lang="ja-JP" altLang="en-US" sz="900" b="1" dirty="0">
                          <a:solidFill>
                            <a:schemeClr val="bg1"/>
                          </a:solidFill>
                        </a:rPr>
                        <a:t>）</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lumMod val="50000"/>
                      </a:schemeClr>
                    </a:solidFill>
                  </a:tcPr>
                </a:tc>
                <a:tc gridSpan="3">
                  <a:txBody>
                    <a:bodyPr/>
                    <a:lstStyle/>
                    <a:p>
                      <a:pPr algn="ctr"/>
                      <a:r>
                        <a:rPr kumimoji="1" lang="en-US" altLang="ja-JP" sz="900" dirty="0">
                          <a:solidFill>
                            <a:schemeClr val="tx1"/>
                          </a:solidFill>
                          <a:latin typeface="+mj-ea"/>
                          <a:ea typeface="+mj-ea"/>
                        </a:rPr>
                        <a:t>2012 SP4/2014</a:t>
                      </a:r>
                      <a:r>
                        <a:rPr kumimoji="1" lang="en-US" altLang="ja-JP" sz="900" baseline="0" dirty="0">
                          <a:solidFill>
                            <a:schemeClr val="tx1"/>
                          </a:solidFill>
                          <a:latin typeface="+mj-ea"/>
                          <a:ea typeface="+mj-ea"/>
                        </a:rPr>
                        <a:t> SP3/2017</a:t>
                      </a:r>
                      <a:endParaRPr lang="ja-JP" altLang="en-US" sz="900" b="0" i="0" u="none" strike="noStrike" kern="1200" baseline="0" dirty="0">
                        <a:solidFill>
                          <a:schemeClr val="tx1"/>
                        </a:solidFill>
                        <a:latin typeface="+mj-ea"/>
                        <a:ea typeface="+mj-ea"/>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62579658"/>
                  </a:ext>
                </a:extLst>
              </a:tr>
            </a:tbl>
          </a:graphicData>
        </a:graphic>
      </p:graphicFrame>
      <p:sp>
        <p:nvSpPr>
          <p:cNvPr id="12" name="Freeform 529"/>
          <p:cNvSpPr>
            <a:spLocks noEditPoints="1"/>
          </p:cNvSpPr>
          <p:nvPr/>
        </p:nvSpPr>
        <p:spPr bwMode="auto">
          <a:xfrm>
            <a:off x="1265453" y="3901678"/>
            <a:ext cx="396044" cy="396044"/>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914355">
              <a:defRPr/>
            </a:pPr>
            <a:endParaRPr kumimoji="0" lang="ja-JP" altLang="en-US" kern="0">
              <a:solidFill>
                <a:sysClr val="windowText" lastClr="000000"/>
              </a:solidFill>
              <a:latin typeface="メイリオ"/>
              <a:ea typeface="メイリオ"/>
            </a:endParaRPr>
          </a:p>
        </p:txBody>
      </p:sp>
      <p:sp>
        <p:nvSpPr>
          <p:cNvPr id="13" name="Freeform 320"/>
          <p:cNvSpPr>
            <a:spLocks noEditPoints="1"/>
          </p:cNvSpPr>
          <p:nvPr/>
        </p:nvSpPr>
        <p:spPr bwMode="auto">
          <a:xfrm>
            <a:off x="1321659" y="3400157"/>
            <a:ext cx="324036" cy="324036"/>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55"/>
            <a:endParaRPr lang="ja-JP" altLang="en-US">
              <a:solidFill>
                <a:prstClr val="black"/>
              </a:solidFill>
              <a:latin typeface="メイリオ"/>
              <a:ea typeface="メイリオ"/>
            </a:endParaRPr>
          </a:p>
        </p:txBody>
      </p:sp>
      <p:graphicFrame>
        <p:nvGraphicFramePr>
          <p:cNvPr id="7" name="表 6"/>
          <p:cNvGraphicFramePr>
            <a:graphicFrameLocks noGrp="1"/>
          </p:cNvGraphicFramePr>
          <p:nvPr/>
        </p:nvGraphicFramePr>
        <p:xfrm>
          <a:off x="179512" y="1059582"/>
          <a:ext cx="8784977" cy="1430558"/>
        </p:xfrm>
        <a:graphic>
          <a:graphicData uri="http://schemas.openxmlformats.org/drawingml/2006/table">
            <a:tbl>
              <a:tblPr firstRow="1" bandRow="1">
                <a:tableStyleId>{5C22544A-7EE6-4342-B048-85BDC9FD1C3A}</a:tableStyleId>
              </a:tblPr>
              <a:tblGrid>
                <a:gridCol w="1546378">
                  <a:extLst>
                    <a:ext uri="{9D8B030D-6E8A-4147-A177-3AD203B41FA5}">
                      <a16:colId xmlns:a16="http://schemas.microsoft.com/office/drawing/2014/main" val="3919005702"/>
                    </a:ext>
                  </a:extLst>
                </a:gridCol>
                <a:gridCol w="2509866">
                  <a:extLst>
                    <a:ext uri="{9D8B030D-6E8A-4147-A177-3AD203B41FA5}">
                      <a16:colId xmlns:a16="http://schemas.microsoft.com/office/drawing/2014/main" val="3964192427"/>
                    </a:ext>
                  </a:extLst>
                </a:gridCol>
                <a:gridCol w="1361724">
                  <a:extLst>
                    <a:ext uri="{9D8B030D-6E8A-4147-A177-3AD203B41FA5}">
                      <a16:colId xmlns:a16="http://schemas.microsoft.com/office/drawing/2014/main" val="3101182248"/>
                    </a:ext>
                  </a:extLst>
                </a:gridCol>
                <a:gridCol w="1683505">
                  <a:extLst>
                    <a:ext uri="{9D8B030D-6E8A-4147-A177-3AD203B41FA5}">
                      <a16:colId xmlns:a16="http://schemas.microsoft.com/office/drawing/2014/main" val="3403119289"/>
                    </a:ext>
                  </a:extLst>
                </a:gridCol>
                <a:gridCol w="1683504">
                  <a:extLst>
                    <a:ext uri="{9D8B030D-6E8A-4147-A177-3AD203B41FA5}">
                      <a16:colId xmlns:a16="http://schemas.microsoft.com/office/drawing/2014/main" val="1499056244"/>
                    </a:ext>
                  </a:extLst>
                </a:gridCol>
              </a:tblGrid>
              <a:tr h="222994">
                <a:tc>
                  <a:txBody>
                    <a:bodyPr/>
                    <a:lstStyle/>
                    <a:p>
                      <a:r>
                        <a:rPr kumimoji="1" lang="en-US" altLang="ja-JP" sz="1000" b="1" dirty="0">
                          <a:solidFill>
                            <a:schemeClr val="bg1"/>
                          </a:solidFill>
                        </a:rPr>
                        <a:t>Product</a:t>
                      </a:r>
                      <a:endParaRPr kumimoji="1" lang="ja-JP" altLang="en-US" sz="10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tc>
                  <a:txBody>
                    <a:bodyPr/>
                    <a:lstStyle/>
                    <a:p>
                      <a:r>
                        <a:rPr kumimoji="1" lang="ja-JP" altLang="en-US" sz="1000" dirty="0">
                          <a:solidFill>
                            <a:schemeClr val="bg1"/>
                          </a:solidFill>
                        </a:rPr>
                        <a:t>主な法制度</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rPr>
                        <a:t>2019-10-01</a:t>
                      </a:r>
                      <a:r>
                        <a:rPr kumimoji="1" lang="ja-JP" altLang="en-US" sz="1000" b="1" dirty="0">
                          <a:solidFill>
                            <a:schemeClr val="bg1"/>
                          </a:solidFill>
                        </a:rPr>
                        <a:t>版</a:t>
                      </a:r>
                    </a:p>
                  </a:txBody>
                  <a:tcPr marL="54000" marR="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rPr>
                        <a:t>2020-08-01</a:t>
                      </a:r>
                      <a:r>
                        <a:rPr kumimoji="1" lang="ja-JP" altLang="en-US" sz="1000" b="1" dirty="0">
                          <a:solidFill>
                            <a:schemeClr val="bg1"/>
                          </a:solidFill>
                        </a:rPr>
                        <a:t>版</a:t>
                      </a:r>
                    </a:p>
                  </a:txBody>
                  <a:tcPr marL="54000" marR="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rPr>
                        <a:t>2021-06-01</a:t>
                      </a:r>
                      <a:r>
                        <a:rPr kumimoji="1" lang="ja-JP" altLang="en-US" sz="1000" b="1" dirty="0">
                          <a:solidFill>
                            <a:schemeClr val="bg1"/>
                          </a:solidFill>
                        </a:rPr>
                        <a:t>版</a:t>
                      </a:r>
                    </a:p>
                  </a:txBody>
                  <a:tcPr marL="54000" marR="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491977899"/>
                  </a:ext>
                </a:extLst>
              </a:tr>
              <a:tr h="252028">
                <a:tc rowSpan="2">
                  <a:txBody>
                    <a:bodyPr/>
                    <a:lstStyle/>
                    <a:p>
                      <a:r>
                        <a:rPr kumimoji="1" lang="ja-JP" altLang="en-US" sz="1200" b="1" dirty="0">
                          <a:solidFill>
                            <a:schemeClr val="bg1"/>
                          </a:solidFill>
                        </a:rPr>
                        <a:t>会計シリーズ</a:t>
                      </a:r>
                      <a:endParaRPr kumimoji="1" lang="en-US" altLang="ja-JP" sz="1200" b="1" dirty="0">
                        <a:solidFill>
                          <a:schemeClr val="bg1"/>
                        </a:solidFill>
                      </a:endParaRPr>
                    </a:p>
                    <a:p>
                      <a:endParaRPr kumimoji="1" lang="en-US" altLang="ja-JP" sz="12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rPr>
                        <a:t>法人税電子申告連携</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solidFill>
                  </a:tcPr>
                </a:tc>
                <a:tc>
                  <a:txBody>
                    <a:bodyPr/>
                    <a:lstStyle/>
                    <a:p>
                      <a:pPr algn="ctr"/>
                      <a:r>
                        <a:rPr kumimoji="1" lang="ja-JP" altLang="en-US" sz="1100" dirty="0">
                          <a:solidFill>
                            <a:schemeClr val="tx1"/>
                          </a:solidFill>
                          <a:latin typeface="+mj-ea"/>
                          <a:ea typeface="+mj-ea"/>
                        </a:rPr>
                        <a:t>〇</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1" lang="ja-JP" altLang="en-US" sz="1100" kern="1200" dirty="0">
                          <a:solidFill>
                            <a:schemeClr val="tx1"/>
                          </a:solidFill>
                          <a:latin typeface="+mj-ea"/>
                          <a:ea typeface="+mn-ea"/>
                          <a:cs typeface="+mn-cs"/>
                        </a:rPr>
                        <a:t>○</a:t>
                      </a:r>
                      <a:endParaRPr kumimoji="1" lang="ja-JP" altLang="en-US" sz="1100" b="1" dirty="0">
                        <a:solidFill>
                          <a:schemeClr val="tx1"/>
                        </a:solidFill>
                        <a:latin typeface="+mj-ea"/>
                        <a:ea typeface="+mj-ea"/>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1" lang="ja-JP" altLang="en-US" sz="1100" kern="1200" dirty="0">
                          <a:solidFill>
                            <a:schemeClr val="tx1"/>
                          </a:solidFill>
                          <a:latin typeface="+mj-ea"/>
                          <a:ea typeface="+mn-ea"/>
                          <a:cs typeface="+mn-cs"/>
                        </a:rPr>
                        <a:t>○</a:t>
                      </a:r>
                      <a:endParaRPr kumimoji="1" lang="ja-JP" altLang="en-US" sz="1100" b="1" dirty="0">
                        <a:solidFill>
                          <a:schemeClr val="tx1"/>
                        </a:solidFill>
                        <a:latin typeface="+mj-ea"/>
                        <a:ea typeface="+mj-ea"/>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19022049"/>
                  </a:ext>
                </a:extLst>
              </a:tr>
              <a:tr h="16482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1"/>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b="1" dirty="0">
                          <a:solidFill>
                            <a:schemeClr val="bg1"/>
                          </a:solidFill>
                        </a:rPr>
                        <a:t>収益認識基準</a:t>
                      </a:r>
                      <a:endParaRPr kumimoji="1" lang="ja-JP" altLang="en-US" sz="9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mj-ea"/>
                          <a:ea typeface="+mn-ea"/>
                          <a:cs typeface="+mn-cs"/>
                        </a:rPr>
                        <a:t>-</a:t>
                      </a:r>
                      <a:endParaRPr kumimoji="1" lang="ja-JP" altLang="en-US" sz="1100" kern="1200" dirty="0">
                        <a:solidFill>
                          <a:schemeClr val="tx1"/>
                        </a:solidFill>
                        <a:latin typeface="+mj-ea"/>
                        <a:ea typeface="+mn-ea"/>
                        <a:cs typeface="+mn-cs"/>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mj-ea"/>
                          <a:ea typeface="+mn-ea"/>
                          <a:cs typeface="+mn-cs"/>
                        </a:rPr>
                        <a:t>〇</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100" kern="1200" dirty="0">
                          <a:solidFill>
                            <a:schemeClr val="tx1"/>
                          </a:solidFill>
                          <a:latin typeface="+mj-ea"/>
                          <a:ea typeface="+mn-ea"/>
                          <a:cs typeface="+mn-cs"/>
                        </a:rPr>
                        <a:t>〇</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4288989579"/>
                  </a:ext>
                </a:extLst>
              </a:tr>
              <a:tr h="246876">
                <a:tc rowSpan="3">
                  <a:txBody>
                    <a:bodyPr/>
                    <a:lstStyle/>
                    <a:p>
                      <a:r>
                        <a:rPr kumimoji="1" lang="ja-JP" altLang="en-US" sz="1200" b="1" dirty="0">
                          <a:solidFill>
                            <a:schemeClr val="bg1"/>
                          </a:solidFill>
                        </a:rPr>
                        <a:t>人事給与シリーズ</a:t>
                      </a:r>
                      <a:endParaRPr kumimoji="1" lang="en-US" altLang="ja-JP" sz="1200" b="1" dirty="0">
                        <a:solidFill>
                          <a:schemeClr val="bg1"/>
                        </a:solidFill>
                      </a:endParaRPr>
                    </a:p>
                    <a:p>
                      <a:endParaRPr kumimoji="1" lang="en-US" altLang="ja-JP" sz="1200" b="1" dirty="0">
                        <a:solidFill>
                          <a:schemeClr val="bg1"/>
                        </a:solidFill>
                      </a:endParaRPr>
                    </a:p>
                    <a:p>
                      <a:endParaRPr kumimoji="1" lang="ja-JP" altLang="en-US" sz="1200" b="1" dirty="0">
                        <a:solidFill>
                          <a:schemeClr val="bg1"/>
                        </a:solidFill>
                      </a:endParaRPr>
                    </a:p>
                  </a:txBody>
                  <a:tcPr marL="68580" marR="68580" marT="34290" marB="3429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1" dirty="0">
                          <a:solidFill>
                            <a:schemeClr val="bg1"/>
                          </a:solidFill>
                        </a:rPr>
                        <a:t>e-</a:t>
                      </a:r>
                      <a:r>
                        <a:rPr kumimoji="1" lang="en-US" altLang="ja-JP" sz="900" b="1" dirty="0" err="1">
                          <a:solidFill>
                            <a:schemeClr val="bg1"/>
                          </a:solidFill>
                        </a:rPr>
                        <a:t>Gov</a:t>
                      </a:r>
                      <a:r>
                        <a:rPr kumimoji="1" lang="ja-JP" altLang="en-US" sz="900" b="1" dirty="0">
                          <a:solidFill>
                            <a:schemeClr val="bg1"/>
                          </a:solidFill>
                        </a:rPr>
                        <a:t>電子申請（厚生年金</a:t>
                      </a:r>
                      <a:r>
                        <a:rPr kumimoji="1" lang="en-US" altLang="ja-JP" sz="900" b="1" dirty="0">
                          <a:solidFill>
                            <a:schemeClr val="bg1"/>
                          </a:solidFill>
                        </a:rPr>
                        <a:t>/</a:t>
                      </a:r>
                      <a:r>
                        <a:rPr kumimoji="1" lang="ja-JP" altLang="en-US" sz="900" b="1" dirty="0">
                          <a:solidFill>
                            <a:schemeClr val="bg1"/>
                          </a:solidFill>
                        </a:rPr>
                        <a:t>労働保険）</a:t>
                      </a:r>
                      <a:endParaRPr kumimoji="1" lang="en-US" altLang="ja-JP" sz="9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mj-ea"/>
                          <a:ea typeface="+mn-ea"/>
                          <a:cs typeface="+mn-cs"/>
                        </a:rPr>
                        <a:t>-</a:t>
                      </a:r>
                      <a:endParaRPr kumimoji="1" lang="ja-JP" altLang="en-US" sz="1100" kern="1200" dirty="0">
                        <a:solidFill>
                          <a:schemeClr val="tx1"/>
                        </a:solidFill>
                        <a:latin typeface="+mj-ea"/>
                        <a:ea typeface="+mn-ea"/>
                        <a:cs typeface="+mn-cs"/>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mj-ea"/>
                          <a:ea typeface="+mn-ea"/>
                          <a:cs typeface="+mn-cs"/>
                        </a:rPr>
                        <a:t>2021</a:t>
                      </a:r>
                      <a:r>
                        <a:rPr kumimoji="1" lang="ja-JP" altLang="en-US" sz="1100" kern="1200" dirty="0">
                          <a:solidFill>
                            <a:schemeClr val="tx1"/>
                          </a:solidFill>
                          <a:latin typeface="+mj-ea"/>
                          <a:ea typeface="+mn-ea"/>
                          <a:cs typeface="+mn-cs"/>
                        </a:rPr>
                        <a:t>年</a:t>
                      </a:r>
                      <a:r>
                        <a:rPr kumimoji="1" lang="en-US" altLang="ja-JP" sz="1100" kern="1200" dirty="0">
                          <a:solidFill>
                            <a:schemeClr val="tx1"/>
                          </a:solidFill>
                          <a:latin typeface="+mj-ea"/>
                          <a:ea typeface="+mn-ea"/>
                          <a:cs typeface="+mn-cs"/>
                        </a:rPr>
                        <a:t>6</a:t>
                      </a:r>
                      <a:r>
                        <a:rPr kumimoji="1" lang="ja-JP" altLang="en-US" sz="1100" kern="1200" dirty="0">
                          <a:solidFill>
                            <a:schemeClr val="tx1"/>
                          </a:solidFill>
                          <a:latin typeface="+mj-ea"/>
                          <a:ea typeface="+mn-ea"/>
                          <a:cs typeface="+mn-cs"/>
                        </a:rPr>
                        <a:t>月、</a:t>
                      </a:r>
                      <a:r>
                        <a:rPr kumimoji="1" lang="en-US" altLang="ja-JP" sz="1100" kern="1200" dirty="0">
                          <a:solidFill>
                            <a:schemeClr val="tx1"/>
                          </a:solidFill>
                          <a:latin typeface="+mj-ea"/>
                          <a:ea typeface="+mn-ea"/>
                          <a:cs typeface="+mn-cs"/>
                        </a:rPr>
                        <a:t>10</a:t>
                      </a:r>
                      <a:r>
                        <a:rPr kumimoji="1" lang="ja-JP" altLang="en-US" sz="1100" kern="1200" dirty="0">
                          <a:solidFill>
                            <a:schemeClr val="tx1"/>
                          </a:solidFill>
                          <a:latin typeface="+mj-ea"/>
                          <a:ea typeface="+mn-ea"/>
                          <a:cs typeface="+mn-cs"/>
                        </a:rPr>
                        <a:t>月</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1" lang="en-US" altLang="ja-JP" sz="1100" kern="1200" dirty="0">
                          <a:solidFill>
                            <a:schemeClr val="tx1"/>
                          </a:solidFill>
                          <a:latin typeface="+mj-ea"/>
                          <a:ea typeface="+mn-ea"/>
                          <a:cs typeface="+mn-cs"/>
                        </a:rPr>
                        <a:t>2021</a:t>
                      </a:r>
                      <a:r>
                        <a:rPr kumimoji="1" lang="ja-JP" altLang="en-US" sz="1100" kern="1200" dirty="0">
                          <a:solidFill>
                            <a:schemeClr val="tx1"/>
                          </a:solidFill>
                          <a:latin typeface="+mj-ea"/>
                          <a:ea typeface="+mn-ea"/>
                          <a:cs typeface="+mn-cs"/>
                        </a:rPr>
                        <a:t>年</a:t>
                      </a:r>
                      <a:r>
                        <a:rPr kumimoji="1" lang="en-US" altLang="ja-JP" sz="1100" kern="1200" dirty="0">
                          <a:solidFill>
                            <a:schemeClr val="tx1"/>
                          </a:solidFill>
                          <a:latin typeface="+mj-ea"/>
                          <a:ea typeface="+mn-ea"/>
                          <a:cs typeface="+mn-cs"/>
                        </a:rPr>
                        <a:t>8</a:t>
                      </a:r>
                      <a:r>
                        <a:rPr kumimoji="1" lang="ja-JP" altLang="en-US" sz="1100" kern="1200" dirty="0">
                          <a:solidFill>
                            <a:schemeClr val="tx1"/>
                          </a:solidFill>
                          <a:latin typeface="+mj-ea"/>
                          <a:ea typeface="+mn-ea"/>
                          <a:cs typeface="+mn-cs"/>
                        </a:rPr>
                        <a:t>月、</a:t>
                      </a:r>
                      <a:r>
                        <a:rPr kumimoji="1" lang="en-US" altLang="ja-JP" sz="1100" kern="1200" dirty="0">
                          <a:solidFill>
                            <a:schemeClr val="tx1"/>
                          </a:solidFill>
                          <a:latin typeface="+mj-ea"/>
                          <a:ea typeface="+mn-ea"/>
                          <a:cs typeface="+mn-cs"/>
                        </a:rPr>
                        <a:t>10</a:t>
                      </a:r>
                      <a:r>
                        <a:rPr kumimoji="1" lang="ja-JP" altLang="en-US" sz="1100" kern="1200" dirty="0">
                          <a:solidFill>
                            <a:schemeClr val="tx1"/>
                          </a:solidFill>
                          <a:latin typeface="+mj-ea"/>
                          <a:ea typeface="+mn-ea"/>
                          <a:cs typeface="+mn-cs"/>
                        </a:rPr>
                        <a:t>月</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047805424"/>
                  </a:ext>
                </a:extLst>
              </a:tr>
              <a:tr h="216024">
                <a:tc vMerge="1">
                  <a:txBody>
                    <a:bodyPr/>
                    <a:lstStyle/>
                    <a:p>
                      <a:endParaRPr kumimoji="1" lang="ja-JP" altLang="en-US" sz="12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rPr>
                        <a:t>マイナポータル対応（健康保険組合）</a:t>
                      </a:r>
                      <a:endParaRPr kumimoji="1" lang="en-US" altLang="ja-JP" sz="9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mj-ea"/>
                          <a:ea typeface="+mn-ea"/>
                          <a:cs typeface="+mn-cs"/>
                        </a:rPr>
                        <a:t>-</a:t>
                      </a:r>
                      <a:endParaRPr kumimoji="1" lang="ja-JP" altLang="en-US" sz="1100" kern="1200" dirty="0">
                        <a:solidFill>
                          <a:schemeClr val="tx1"/>
                        </a:solidFill>
                        <a:latin typeface="+mj-ea"/>
                        <a:ea typeface="+mn-ea"/>
                        <a:cs typeface="+mn-cs"/>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mj-ea"/>
                          <a:ea typeface="+mn-ea"/>
                          <a:cs typeface="+mn-cs"/>
                        </a:rPr>
                        <a:t>2021</a:t>
                      </a:r>
                      <a:r>
                        <a:rPr kumimoji="1" lang="ja-JP" altLang="en-US" sz="1100" kern="1200" dirty="0">
                          <a:solidFill>
                            <a:schemeClr val="tx1"/>
                          </a:solidFill>
                          <a:latin typeface="+mj-ea"/>
                          <a:ea typeface="+mn-ea"/>
                          <a:cs typeface="+mn-cs"/>
                        </a:rPr>
                        <a:t>年</a:t>
                      </a:r>
                      <a:r>
                        <a:rPr kumimoji="1" lang="en-US" altLang="ja-JP" sz="1100" kern="1200" dirty="0">
                          <a:solidFill>
                            <a:schemeClr val="tx1"/>
                          </a:solidFill>
                          <a:latin typeface="+mj-ea"/>
                          <a:ea typeface="+mn-ea"/>
                          <a:cs typeface="+mn-cs"/>
                        </a:rPr>
                        <a:t>6</a:t>
                      </a:r>
                      <a:r>
                        <a:rPr kumimoji="1" lang="ja-JP" altLang="en-US" sz="1100" kern="1200" dirty="0">
                          <a:solidFill>
                            <a:schemeClr val="tx1"/>
                          </a:solidFill>
                          <a:latin typeface="+mj-ea"/>
                          <a:ea typeface="+mn-ea"/>
                          <a:cs typeface="+mn-cs"/>
                        </a:rPr>
                        <a:t>月</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1" lang="en-US" altLang="ja-JP" sz="1100" dirty="0">
                          <a:solidFill>
                            <a:schemeClr val="tx1"/>
                          </a:solidFill>
                          <a:latin typeface="+mj-ea"/>
                          <a:ea typeface="+mj-ea"/>
                        </a:rPr>
                        <a:t>2021</a:t>
                      </a:r>
                      <a:r>
                        <a:rPr kumimoji="1" lang="ja-JP" altLang="en-US" sz="1100" dirty="0">
                          <a:solidFill>
                            <a:schemeClr val="tx1"/>
                          </a:solidFill>
                          <a:latin typeface="+mj-ea"/>
                          <a:ea typeface="+mj-ea"/>
                        </a:rPr>
                        <a:t>年</a:t>
                      </a:r>
                      <a:r>
                        <a:rPr kumimoji="1" lang="en-US" altLang="ja-JP" sz="1100" dirty="0">
                          <a:solidFill>
                            <a:schemeClr val="tx1"/>
                          </a:solidFill>
                          <a:latin typeface="+mj-ea"/>
                          <a:ea typeface="+mj-ea"/>
                        </a:rPr>
                        <a:t>8</a:t>
                      </a:r>
                      <a:r>
                        <a:rPr kumimoji="1" lang="ja-JP" altLang="en-US" sz="1100" dirty="0">
                          <a:solidFill>
                            <a:schemeClr val="tx1"/>
                          </a:solidFill>
                          <a:latin typeface="+mj-ea"/>
                          <a:ea typeface="+mj-ea"/>
                        </a:rPr>
                        <a:t>月</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09897334"/>
                  </a:ext>
                </a:extLst>
              </a:tr>
              <a:tr h="139628">
                <a:tc vMerge="1">
                  <a:txBody>
                    <a:bodyPr/>
                    <a:lstStyle/>
                    <a:p>
                      <a:endParaRPr kumimoji="1" lang="ja-JP" altLang="en-US" sz="12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bg1"/>
                          </a:solidFill>
                        </a:rPr>
                        <a:t>年末調整控除申告書作成用ソフトウェア対応</a:t>
                      </a:r>
                      <a:endParaRPr kumimoji="1" lang="en-US" altLang="ja-JP" sz="900" b="1" dirty="0">
                        <a:solidFill>
                          <a:schemeClr val="bg1"/>
                        </a:solidFill>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mj-ea"/>
                          <a:ea typeface="+mn-ea"/>
                          <a:cs typeface="+mn-cs"/>
                        </a:rPr>
                        <a:t>-</a:t>
                      </a:r>
                      <a:endParaRPr kumimoji="1" lang="ja-JP" altLang="en-US" sz="1100" kern="1200" dirty="0">
                        <a:solidFill>
                          <a:schemeClr val="tx1"/>
                        </a:solidFill>
                        <a:latin typeface="+mj-ea"/>
                        <a:ea typeface="+mn-ea"/>
                        <a:cs typeface="+mn-cs"/>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100" kern="1200" dirty="0">
                          <a:solidFill>
                            <a:schemeClr val="tx1"/>
                          </a:solidFill>
                          <a:latin typeface="+mj-ea"/>
                          <a:ea typeface="+mn-ea"/>
                          <a:cs typeface="+mn-cs"/>
                        </a:rPr>
                        <a:t>2021</a:t>
                      </a:r>
                      <a:r>
                        <a:rPr kumimoji="1" lang="ja-JP" altLang="en-US" sz="1100" kern="1200" dirty="0">
                          <a:solidFill>
                            <a:schemeClr val="tx1"/>
                          </a:solidFill>
                          <a:latin typeface="+mj-ea"/>
                          <a:ea typeface="+mn-ea"/>
                          <a:cs typeface="+mn-cs"/>
                        </a:rPr>
                        <a:t>年</a:t>
                      </a:r>
                      <a:r>
                        <a:rPr kumimoji="1" lang="en-US" altLang="ja-JP" sz="1100" kern="1200" dirty="0">
                          <a:solidFill>
                            <a:schemeClr val="tx1"/>
                          </a:solidFill>
                          <a:latin typeface="+mj-ea"/>
                          <a:ea typeface="+mn-ea"/>
                          <a:cs typeface="+mn-cs"/>
                        </a:rPr>
                        <a:t>11</a:t>
                      </a:r>
                      <a:r>
                        <a:rPr kumimoji="1" lang="ja-JP" altLang="en-US" sz="1100" kern="1200" dirty="0">
                          <a:solidFill>
                            <a:schemeClr val="tx1"/>
                          </a:solidFill>
                          <a:latin typeface="+mj-ea"/>
                          <a:ea typeface="+mn-ea"/>
                          <a:cs typeface="+mn-cs"/>
                        </a:rPr>
                        <a:t>月</a:t>
                      </a: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ctr"/>
                      <a:r>
                        <a:rPr kumimoji="1" lang="en-US" altLang="ja-JP" sz="1100" kern="1200" dirty="0">
                          <a:solidFill>
                            <a:schemeClr val="tx1"/>
                          </a:solidFill>
                          <a:latin typeface="+mj-ea"/>
                          <a:ea typeface="+mn-ea"/>
                          <a:cs typeface="+mn-cs"/>
                        </a:rPr>
                        <a:t>2021</a:t>
                      </a:r>
                      <a:r>
                        <a:rPr kumimoji="1" lang="ja-JP" altLang="en-US" sz="1100" kern="1200" dirty="0">
                          <a:solidFill>
                            <a:schemeClr val="tx1"/>
                          </a:solidFill>
                          <a:latin typeface="+mj-ea"/>
                          <a:ea typeface="+mn-ea"/>
                          <a:cs typeface="+mn-cs"/>
                        </a:rPr>
                        <a:t>年</a:t>
                      </a:r>
                      <a:r>
                        <a:rPr kumimoji="1" lang="en-US" altLang="ja-JP" sz="1100" kern="1200" dirty="0">
                          <a:solidFill>
                            <a:schemeClr val="tx1"/>
                          </a:solidFill>
                          <a:latin typeface="+mj-ea"/>
                          <a:ea typeface="+mn-ea"/>
                          <a:cs typeface="+mn-cs"/>
                        </a:rPr>
                        <a:t>11</a:t>
                      </a:r>
                      <a:r>
                        <a:rPr kumimoji="1" lang="ja-JP" altLang="en-US" sz="1100" kern="1200" dirty="0">
                          <a:solidFill>
                            <a:schemeClr val="tx1"/>
                          </a:solidFill>
                          <a:latin typeface="+mj-ea"/>
                          <a:ea typeface="+mn-ea"/>
                          <a:cs typeface="+mn-cs"/>
                        </a:rPr>
                        <a:t>月</a:t>
                      </a:r>
                      <a:endParaRPr kumimoji="1" lang="ja-JP" altLang="en-US" sz="1100" dirty="0">
                        <a:solidFill>
                          <a:schemeClr val="tx1"/>
                        </a:solidFill>
                        <a:latin typeface="+mj-ea"/>
                        <a:ea typeface="+mj-ea"/>
                      </a:endParaRPr>
                    </a:p>
                  </a:txBody>
                  <a:tcPr marL="68580" marR="68580" marT="34290" marB="3429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54378454"/>
                  </a:ext>
                </a:extLst>
              </a:tr>
            </a:tbl>
          </a:graphicData>
        </a:graphic>
      </p:graphicFrame>
      <p:sp>
        <p:nvSpPr>
          <p:cNvPr id="8" name="タイトル 3"/>
          <p:cNvSpPr txBox="1">
            <a:spLocks/>
          </p:cNvSpPr>
          <p:nvPr/>
        </p:nvSpPr>
        <p:spPr>
          <a:xfrm>
            <a:off x="273035" y="237998"/>
            <a:ext cx="5847137" cy="396044"/>
          </a:xfrm>
          <a:prstGeom prst="rect">
            <a:avLst/>
          </a:prstGeom>
        </p:spPr>
        <p:txBody>
          <a:bodyPr lIns="0" tIns="0" rIns="0" bIns="0" anchor="b" anchorCtr="0"/>
          <a:lstStyle>
            <a:lvl1pPr algn="l" defTabSz="914400" rtl="0" eaLnBrk="1" latinLnBrk="0" hangingPunct="1">
              <a:lnSpc>
                <a:spcPts val="2100"/>
              </a:lnSpc>
              <a:spcBef>
                <a:spcPct val="0"/>
              </a:spcBef>
              <a:buNone/>
              <a:defRPr kumimoji="1" sz="1700" b="1" kern="1200">
                <a:solidFill>
                  <a:schemeClr val="bg1"/>
                </a:solidFill>
                <a:latin typeface="+mj-lt"/>
                <a:ea typeface="+mj-ea"/>
                <a:cs typeface="+mj-cs"/>
              </a:defRPr>
            </a:lvl1pPr>
          </a:lstStyle>
          <a:p>
            <a:pPr defTabSz="914355">
              <a:lnSpc>
                <a:spcPct val="100000"/>
              </a:lnSpc>
              <a:spcBef>
                <a:spcPts val="0"/>
              </a:spcBef>
            </a:pPr>
            <a:r>
              <a:rPr lang="ja-JP" altLang="en-US" sz="2400" dirty="0">
                <a:solidFill>
                  <a:prstClr val="white"/>
                </a:solidFill>
                <a:latin typeface="メイリオ"/>
                <a:ea typeface="メイリオ"/>
              </a:rPr>
              <a:t>法改定・制度対応および環境対応</a:t>
            </a:r>
            <a:endParaRPr lang="en-US" altLang="ja-JP" sz="2400" dirty="0">
              <a:solidFill>
                <a:prstClr val="white"/>
              </a:solidFill>
              <a:latin typeface="メイリオ"/>
              <a:ea typeface="メイリオ"/>
            </a:endParaRPr>
          </a:p>
        </p:txBody>
      </p:sp>
      <p:sp>
        <p:nvSpPr>
          <p:cNvPr id="9" name="Freeform 340"/>
          <p:cNvSpPr>
            <a:spLocks noChangeAspect="1" noEditPoints="1"/>
          </p:cNvSpPr>
          <p:nvPr/>
        </p:nvSpPr>
        <p:spPr bwMode="auto">
          <a:xfrm>
            <a:off x="1331640" y="1388994"/>
            <a:ext cx="329857" cy="294147"/>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chemeClr val="bg1"/>
          </a:solidFill>
          <a:ln>
            <a:noFill/>
          </a:ln>
        </p:spPr>
        <p:txBody>
          <a:bodyPr vert="horz" wrap="square" lIns="91436" tIns="45718" rIns="91436" bIns="45718" numCol="1" anchor="t" anchorCtr="0" compatLnSpc="1">
            <a:prstTxWarp prst="textNoShape">
              <a:avLst/>
            </a:prstTxWarp>
          </a:bodyPr>
          <a:lstStyle/>
          <a:p>
            <a:pPr defTabSz="914310"/>
            <a:endParaRPr lang="ja-JP" altLang="en-US" sz="1600">
              <a:solidFill>
                <a:prstClr val="black"/>
              </a:solidFill>
              <a:latin typeface="メイリオ"/>
              <a:ea typeface="メイリオ"/>
            </a:endParaRPr>
          </a:p>
        </p:txBody>
      </p:sp>
      <p:sp>
        <p:nvSpPr>
          <p:cNvPr id="10" name="Freeform 330"/>
          <p:cNvSpPr>
            <a:spLocks noEditPoints="1"/>
          </p:cNvSpPr>
          <p:nvPr/>
        </p:nvSpPr>
        <p:spPr bwMode="auto">
          <a:xfrm>
            <a:off x="1331640" y="2033302"/>
            <a:ext cx="252028" cy="33940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36" tIns="45718" rIns="91436" bIns="45718" numCol="1" anchor="t" anchorCtr="0" compatLnSpc="1">
            <a:prstTxWarp prst="textNoShape">
              <a:avLst/>
            </a:prstTxWarp>
          </a:bodyPr>
          <a:lstStyle/>
          <a:p>
            <a:pPr defTabSz="914310"/>
            <a:endParaRPr lang="ja-JP" altLang="en-US" sz="1600">
              <a:solidFill>
                <a:prstClr val="black"/>
              </a:solidFill>
              <a:latin typeface="メイリオ"/>
              <a:ea typeface="メイリオ"/>
            </a:endParaRPr>
          </a:p>
        </p:txBody>
      </p:sp>
      <p:sp>
        <p:nvSpPr>
          <p:cNvPr id="4" name="スライド番号プレースホルダー 3"/>
          <p:cNvSpPr>
            <a:spLocks noGrp="1"/>
          </p:cNvSpPr>
          <p:nvPr>
            <p:ph type="sldNum" sz="quarter" idx="12"/>
          </p:nvPr>
        </p:nvSpPr>
        <p:spPr>
          <a:xfrm>
            <a:off x="8712460" y="4984018"/>
            <a:ext cx="360000" cy="135000"/>
          </a:xfrm>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8</a:t>
            </a:fld>
            <a:endParaRPr lang="ja-JP" altLang="en-US" dirty="0">
              <a:solidFill>
                <a:prstClr val="black">
                  <a:lumMod val="50000"/>
                  <a:lumOff val="50000"/>
                </a:prstClr>
              </a:solidFill>
              <a:latin typeface="メイリオ"/>
              <a:ea typeface="メイリオ"/>
            </a:endParaRPr>
          </a:p>
        </p:txBody>
      </p:sp>
      <p:sp>
        <p:nvSpPr>
          <p:cNvPr id="14" name="フッター プレースホルダー 1">
            <a:extLst>
              <a:ext uri="{FF2B5EF4-FFF2-40B4-BE49-F238E27FC236}">
                <a16:creationId xmlns:a16="http://schemas.microsoft.com/office/drawing/2014/main" id="{11AD74FE-0BB0-AE4C-A16C-5475B8B7AD27}"/>
              </a:ext>
            </a:extLst>
          </p:cNvPr>
          <p:cNvSpPr>
            <a:spLocks noGrp="1"/>
          </p:cNvSpPr>
          <p:nvPr>
            <p:ph type="ftr" sz="quarter" idx="3"/>
          </p:nvPr>
        </p:nvSpPr>
        <p:spPr>
          <a:xfrm>
            <a:off x="143748" y="4957030"/>
            <a:ext cx="2160000" cy="135000"/>
          </a:xfrm>
          <a:prstGeom prst="rect">
            <a:avLst/>
          </a:prstGeom>
        </p:spPr>
        <p:txBody>
          <a:bodyPr/>
          <a:lstStyle/>
          <a:p>
            <a:r>
              <a:rPr lang="en-US" altLang="ja-JP" sz="700" dirty="0">
                <a:solidFill>
                  <a:schemeClr val="bg1">
                    <a:lumMod val="50000"/>
                  </a:schemeClr>
                </a:solidFill>
                <a:latin typeface="+mn-ea"/>
              </a:rPr>
              <a:t>©2021  SuperStream Inc. All rights reserved.</a:t>
            </a:r>
            <a:endParaRPr lang="ja-JP" altLang="en-US" sz="700" dirty="0">
              <a:solidFill>
                <a:schemeClr val="bg1">
                  <a:lumMod val="50000"/>
                </a:schemeClr>
              </a:solidFill>
              <a:latin typeface="+mn-ea"/>
            </a:endParaRPr>
          </a:p>
        </p:txBody>
      </p:sp>
      <p:sp>
        <p:nvSpPr>
          <p:cNvPr id="5" name="テキスト ボックス 4"/>
          <p:cNvSpPr txBox="1"/>
          <p:nvPr/>
        </p:nvSpPr>
        <p:spPr>
          <a:xfrm>
            <a:off x="5328084" y="2535746"/>
            <a:ext cx="3672408" cy="369332"/>
          </a:xfrm>
          <a:prstGeom prst="rect">
            <a:avLst/>
          </a:prstGeom>
          <a:noFill/>
        </p:spPr>
        <p:txBody>
          <a:bodyPr wrap="square" rtlCol="0">
            <a:spAutoFit/>
          </a:bodyPr>
          <a:lstStyle/>
          <a:p>
            <a:r>
              <a:rPr lang="en-US" altLang="ja-JP" sz="900" dirty="0">
                <a:solidFill>
                  <a:schemeClr val="accent6"/>
                </a:solidFill>
              </a:rPr>
              <a:t>※2023</a:t>
            </a:r>
            <a:r>
              <a:rPr lang="ja-JP" altLang="en-US" sz="900" dirty="0">
                <a:solidFill>
                  <a:schemeClr val="accent6"/>
                </a:solidFill>
              </a:rPr>
              <a:t>年</a:t>
            </a:r>
            <a:r>
              <a:rPr lang="en-US" altLang="ja-JP" sz="900" dirty="0">
                <a:solidFill>
                  <a:schemeClr val="accent6"/>
                </a:solidFill>
              </a:rPr>
              <a:t>10</a:t>
            </a:r>
            <a:r>
              <a:rPr lang="ja-JP" altLang="en-US" sz="900" dirty="0">
                <a:solidFill>
                  <a:schemeClr val="accent6"/>
                </a:solidFill>
              </a:rPr>
              <a:t>月施行のインボイスは、</a:t>
            </a:r>
            <a:r>
              <a:rPr lang="en-US" altLang="ja-JP" sz="900" dirty="0">
                <a:solidFill>
                  <a:schemeClr val="accent6"/>
                </a:solidFill>
              </a:rPr>
              <a:t>2022</a:t>
            </a:r>
            <a:r>
              <a:rPr lang="ja-JP" altLang="en-US" sz="900" dirty="0">
                <a:solidFill>
                  <a:schemeClr val="accent6"/>
                </a:solidFill>
              </a:rPr>
              <a:t>年版以降で対応予定</a:t>
            </a:r>
            <a:endParaRPr lang="en-US" altLang="ja-JP" sz="900" dirty="0">
              <a:solidFill>
                <a:schemeClr val="accent6"/>
              </a:solidFill>
            </a:endParaRPr>
          </a:p>
          <a:p>
            <a:r>
              <a:rPr lang="en-US" altLang="ja-JP" sz="900" dirty="0"/>
              <a:t>※</a:t>
            </a:r>
            <a:r>
              <a:rPr lang="ja-JP" altLang="en-US" sz="900" dirty="0"/>
              <a:t>対応時期は現在予定の為、変更になる可能性があります</a:t>
            </a:r>
            <a:endParaRPr lang="ja-JP" altLang="en-US" sz="700" dirty="0"/>
          </a:p>
        </p:txBody>
      </p:sp>
      <p:sp>
        <p:nvSpPr>
          <p:cNvPr id="6" name="テキスト ボックス 5"/>
          <p:cNvSpPr txBox="1"/>
          <p:nvPr/>
        </p:nvSpPr>
        <p:spPr>
          <a:xfrm>
            <a:off x="185486" y="802437"/>
            <a:ext cx="1980029" cy="307777"/>
          </a:xfrm>
          <a:prstGeom prst="rect">
            <a:avLst/>
          </a:prstGeom>
          <a:noFill/>
        </p:spPr>
        <p:txBody>
          <a:bodyPr wrap="none" rtlCol="0">
            <a:spAutoFit/>
          </a:bodyPr>
          <a:lstStyle/>
          <a:p>
            <a:r>
              <a:rPr kumimoji="1" lang="ja-JP" altLang="en-US" sz="1400" dirty="0"/>
              <a:t>■法制度対応について</a:t>
            </a:r>
          </a:p>
        </p:txBody>
      </p:sp>
      <p:sp>
        <p:nvSpPr>
          <p:cNvPr id="15" name="テキスト ボックス 14"/>
          <p:cNvSpPr txBox="1"/>
          <p:nvPr/>
        </p:nvSpPr>
        <p:spPr>
          <a:xfrm>
            <a:off x="178323" y="2643758"/>
            <a:ext cx="2159566" cy="307777"/>
          </a:xfrm>
          <a:prstGeom prst="rect">
            <a:avLst/>
          </a:prstGeom>
          <a:noFill/>
        </p:spPr>
        <p:txBody>
          <a:bodyPr wrap="none" rtlCol="0">
            <a:spAutoFit/>
          </a:bodyPr>
          <a:lstStyle/>
          <a:p>
            <a:r>
              <a:rPr kumimoji="1" lang="ja-JP" altLang="en-US" sz="1400" dirty="0"/>
              <a:t>■インフラ対応について</a:t>
            </a:r>
          </a:p>
        </p:txBody>
      </p:sp>
      <p:sp>
        <p:nvSpPr>
          <p:cNvPr id="2" name="テキスト ボックス 1"/>
          <p:cNvSpPr txBox="1"/>
          <p:nvPr/>
        </p:nvSpPr>
        <p:spPr>
          <a:xfrm>
            <a:off x="3123816" y="4948014"/>
            <a:ext cx="5732660" cy="215444"/>
          </a:xfrm>
          <a:prstGeom prst="rect">
            <a:avLst/>
          </a:prstGeom>
          <a:noFill/>
        </p:spPr>
        <p:txBody>
          <a:bodyPr wrap="none" rtlCol="0">
            <a:spAutoFit/>
          </a:bodyPr>
          <a:lstStyle/>
          <a:p>
            <a:r>
              <a:rPr kumimoji="1" lang="en-US" altLang="ja-JP" sz="800" dirty="0"/>
              <a:t>※</a:t>
            </a:r>
            <a:r>
              <a:rPr lang="en-US" altLang="ja-JP" sz="800" dirty="0"/>
              <a:t>Oracle</a:t>
            </a:r>
            <a:r>
              <a:rPr lang="ja-JP" altLang="en-US" sz="800" dirty="0"/>
              <a:t>のバージョンについては当時の対応バージョンとなります。現在最新のサポート対象バージョンをご確認下さい</a:t>
            </a:r>
            <a:endParaRPr kumimoji="1" lang="ja-JP" altLang="en-US" sz="800" dirty="0"/>
          </a:p>
        </p:txBody>
      </p:sp>
    </p:spTree>
    <p:extLst>
      <p:ext uri="{BB962C8B-B14F-4D97-AF65-F5344CB8AC3E}">
        <p14:creationId xmlns:p14="http://schemas.microsoft.com/office/powerpoint/2010/main" val="161610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B8A17F7B-809F-F942-A515-431DD92DAE2D}"/>
              </a:ext>
            </a:extLst>
          </p:cNvPr>
          <p:cNvSpPr>
            <a:spLocks noGrp="1"/>
          </p:cNvSpPr>
          <p:nvPr>
            <p:ph type="title"/>
          </p:nvPr>
        </p:nvSpPr>
        <p:spPr/>
        <p:txBody>
          <a:bodyPr/>
          <a:lstStyle/>
          <a:p>
            <a:r>
              <a:rPr lang="en-US" altLang="ja-JP" sz="1800" dirty="0">
                <a:solidFill>
                  <a:schemeClr val="accent6"/>
                </a:solidFill>
              </a:rPr>
              <a:t>02</a:t>
            </a:r>
            <a:r>
              <a:rPr lang="ja-JP" altLang="en-US" sz="1700" dirty="0"/>
              <a:t> </a:t>
            </a:r>
            <a:r>
              <a:rPr lang="en-US" altLang="ja-JP" dirty="0"/>
              <a:t/>
            </a:r>
            <a:br>
              <a:rPr lang="en-US" altLang="ja-JP" dirty="0"/>
            </a:br>
            <a:r>
              <a:rPr lang="en-US" altLang="ja-JP" sz="2400" dirty="0"/>
              <a:t>SuperStream-NX </a:t>
            </a:r>
            <a:br>
              <a:rPr lang="en-US" altLang="ja-JP" sz="2400" dirty="0"/>
            </a:br>
            <a:r>
              <a:rPr lang="ja-JP" altLang="en-US" sz="2400" dirty="0"/>
              <a:t>新製品・新機能（トピックス）紹介</a:t>
            </a:r>
            <a:endParaRPr kumimoji="1" lang="ja-JP" altLang="en-US" dirty="0"/>
          </a:p>
        </p:txBody>
      </p:sp>
      <p:sp>
        <p:nvSpPr>
          <p:cNvPr id="4" name="スライド番号プレースホルダー 3">
            <a:extLst>
              <a:ext uri="{FF2B5EF4-FFF2-40B4-BE49-F238E27FC236}">
                <a16:creationId xmlns:a16="http://schemas.microsoft.com/office/drawing/2014/main" id="{A437099C-A98E-A542-9975-1D5A15E2817D}"/>
              </a:ext>
            </a:extLst>
          </p:cNvPr>
          <p:cNvSpPr>
            <a:spLocks noGrp="1"/>
          </p:cNvSpPr>
          <p:nvPr>
            <p:ph type="sldNum" sz="quarter" idx="10"/>
          </p:nvPr>
        </p:nvSpPr>
        <p:spPr/>
        <p:txBody>
          <a:bodyPr/>
          <a:lstStyle/>
          <a:p>
            <a:fld id="{78AE49ED-73EF-499C-8307-28EB0E7CF529}" type="slidenum">
              <a:rPr lang="ja-JP" altLang="en-US" smtClean="0"/>
              <a:pPr/>
              <a:t>9</a:t>
            </a:fld>
            <a:endParaRPr lang="ja-JP" altLang="en-US" dirty="0"/>
          </a:p>
        </p:txBody>
      </p:sp>
      <p:pic>
        <p:nvPicPr>
          <p:cNvPr id="5" name="図 4"/>
          <p:cNvPicPr>
            <a:picLocks noChangeAspect="1"/>
          </p:cNvPicPr>
          <p:nvPr/>
        </p:nvPicPr>
        <p:blipFill>
          <a:blip r:embed="rId2"/>
          <a:stretch>
            <a:fillRect/>
          </a:stretch>
        </p:blipFill>
        <p:spPr>
          <a:xfrm>
            <a:off x="503548" y="4927500"/>
            <a:ext cx="2206943" cy="188992"/>
          </a:xfrm>
          <a:prstGeom prst="rect">
            <a:avLst/>
          </a:prstGeom>
        </p:spPr>
      </p:pic>
    </p:spTree>
    <p:extLst>
      <p:ext uri="{BB962C8B-B14F-4D97-AF65-F5344CB8AC3E}">
        <p14:creationId xmlns:p14="http://schemas.microsoft.com/office/powerpoint/2010/main" val="50638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SuperStream 2017">
      <a:dk1>
        <a:sysClr val="windowText" lastClr="000000"/>
      </a:dk1>
      <a:lt1>
        <a:sysClr val="window" lastClr="FFFFFF"/>
      </a:lt1>
      <a:dk2>
        <a:srgbClr val="008CCF"/>
      </a:dk2>
      <a:lt2>
        <a:srgbClr val="FFFFFF"/>
      </a:lt2>
      <a:accent1>
        <a:srgbClr val="F9BE00"/>
      </a:accent1>
      <a:accent2>
        <a:srgbClr val="54C2F0"/>
      </a:accent2>
      <a:accent3>
        <a:srgbClr val="F18F60"/>
      </a:accent3>
      <a:accent4>
        <a:srgbClr val="D580B2"/>
      </a:accent4>
      <a:accent5>
        <a:srgbClr val="AACE36"/>
      </a:accent5>
      <a:accent6>
        <a:srgbClr val="EE5500"/>
      </a:accent6>
      <a:hlink>
        <a:srgbClr val="00AEEB"/>
      </a:hlink>
      <a:folHlink>
        <a:srgbClr val="00AEEB"/>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0A512AB8B42A34E87F212D424E8FE6E" ma:contentTypeVersion="" ma:contentTypeDescription="新しいドキュメントを作成します。" ma:contentTypeScope="" ma:versionID="8c21c3d6540d58bd2974285a6b9de117">
  <xsd:schema xmlns:xsd="http://www.w3.org/2001/XMLSchema" xmlns:xs="http://www.w3.org/2001/XMLSchema" xmlns:p="http://schemas.microsoft.com/office/2006/metadata/properties" xmlns:ns2="5390fd7e-3ae6-4c6f-b2b3-e212599418c7" xmlns:ns3="7ca28970-a4b3-4bab-8a1c-b9c70b7a1c68" targetNamespace="http://schemas.microsoft.com/office/2006/metadata/properties" ma:root="true" ma:fieldsID="327b6818cda466f031cb804dc6b4adce" ns2:_="" ns3:_="">
    <xsd:import namespace="5390fd7e-3ae6-4c6f-b2b3-e212599418c7"/>
    <xsd:import namespace="7ca28970-a4b3-4bab-8a1c-b9c70b7a1c6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a28970-a4b3-4bab-8a1c-b9c70b7a1c6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AB06BC-EBF9-42DB-97CF-577E7739A3C6}">
  <ds:schemaRefs>
    <ds:schemaRef ds:uri="http://schemas.microsoft.com/office/2006/metadata/properties"/>
    <ds:schemaRef ds:uri="http://www.w3.org/XML/1998/namespace"/>
    <ds:schemaRef ds:uri="http://schemas.openxmlformats.org/package/2006/metadata/core-properties"/>
    <ds:schemaRef ds:uri="http://purl.org/dc/elements/1.1/"/>
    <ds:schemaRef ds:uri="http://purl.org/dc/dcmitype/"/>
    <ds:schemaRef ds:uri="http://schemas.microsoft.com/office/2006/documentManagement/types"/>
    <ds:schemaRef ds:uri="http://schemas.microsoft.com/office/infopath/2007/PartnerControls"/>
    <ds:schemaRef ds:uri="7ca28970-a4b3-4bab-8a1c-b9c70b7a1c68"/>
    <ds:schemaRef ds:uri="5390fd7e-3ae6-4c6f-b2b3-e212599418c7"/>
    <ds:schemaRef ds:uri="http://purl.org/dc/terms/"/>
  </ds:schemaRefs>
</ds:datastoreItem>
</file>

<file path=customXml/itemProps2.xml><?xml version="1.0" encoding="utf-8"?>
<ds:datastoreItem xmlns:ds="http://schemas.openxmlformats.org/officeDocument/2006/customXml" ds:itemID="{490ED5C6-C381-44D7-8136-BC7EF46A3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7ca28970-a4b3-4bab-8a1c-b9c70b7a1c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796E25-BC7F-427F-AC24-76582B2E3B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8161</Words>
  <Application>Microsoft Office PowerPoint</Application>
  <PresentationFormat>画面に合わせる (16:9)</PresentationFormat>
  <Paragraphs>1346</Paragraphs>
  <Slides>73</Slides>
  <Notes>23</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73</vt:i4>
      </vt:variant>
    </vt:vector>
  </HeadingPairs>
  <TitlesOfParts>
    <vt:vector size="84" baseType="lpstr">
      <vt:lpstr>Meiryo UI</vt:lpstr>
      <vt:lpstr>ＭＳ Ｐゴシック</vt:lpstr>
      <vt:lpstr>メイリオ</vt:lpstr>
      <vt:lpstr>メイリオ</vt:lpstr>
      <vt:lpstr>游ゴシック</vt:lpstr>
      <vt:lpstr>Arial</vt:lpstr>
      <vt:lpstr>Calibri</vt:lpstr>
      <vt:lpstr>Segoe UI Light</vt:lpstr>
      <vt:lpstr>Wingdings</vt:lpstr>
      <vt:lpstr>Office ​​テーマ</vt:lpstr>
      <vt:lpstr>ビットマップ イメージ</vt:lpstr>
      <vt:lpstr>SuperStream-NX 2021-06-01版 製品説明会</vt:lpstr>
      <vt:lpstr>SuperStream-NX  最新ロードマップおよび新機能ご紹介</vt:lpstr>
      <vt:lpstr>PowerPoint プレゼンテーション</vt:lpstr>
      <vt:lpstr>01  SuperStream-NX 最新ロードマップ</vt:lpstr>
      <vt:lpstr>SuperStream Product Line-Up</vt:lpstr>
      <vt:lpstr>SuperStream-NX V2 Roadmap</vt:lpstr>
      <vt:lpstr>PowerPoint プレゼンテーション</vt:lpstr>
      <vt:lpstr>PowerPoint プレゼンテーション</vt:lpstr>
      <vt:lpstr>02  SuperStream-NX  新製品・新機能（トピックス）紹介</vt:lpstr>
      <vt:lpstr>SuperStream-NXで実現するＢＸ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SuperStream-NX 新機能 ご参考：SuperStream-NXにおけるグローバル対応状況</vt:lpstr>
      <vt:lpstr>PowerPoint プレゼンテーション</vt:lpstr>
      <vt:lpstr>お知らせ</vt:lpstr>
      <vt:lpstr>お知らせ 販売終了製品について</vt:lpstr>
      <vt:lpstr>お知らせ キャンペーンについて</vt:lpstr>
      <vt:lpstr>PowerPoint プレゼンテーション</vt:lpstr>
      <vt:lpstr>第一部（後半） ・SuperStream-NX    共通機能（ライセンス管理含む）および稼働環境 ・SuperStream-NX システム連携ツール ・SuperStream-NX グループ経営管理</vt:lpstr>
      <vt:lpstr>01 SuperStream-NX （共通） 2021-06-01版 ～ 稼働環境・共通機能追加・改善～</vt:lpstr>
      <vt:lpstr>PowerPoint プレゼンテーション</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1. ライセンス管理機能</vt:lpstr>
      <vt:lpstr>SuperStream-NX 共通 2. インストール時のダウンロード時間改善</vt:lpstr>
      <vt:lpstr>SuperStream-NX 共通 3. お知らせメッセージの管理画面化対応</vt:lpstr>
      <vt:lpstr>SuperStream-NX 共通 4. Excel差込パフォーマンス改善</vt:lpstr>
      <vt:lpstr>SuperStream-NX 共通 5. メール送信機能改善</vt:lpstr>
      <vt:lpstr>SuperStream-NX 共通 5. メール送信機能改善</vt:lpstr>
      <vt:lpstr>SuperStream-NX 共通 6. 稼働環境（統合会計・人事給与）</vt:lpstr>
      <vt:lpstr>SuperStream-NX 共通 6. 稼働環境（統合会計・人事給与）</vt:lpstr>
      <vt:lpstr>SuperStream-NX 共通 6. 稼働環境（統合会計・人事給与）</vt:lpstr>
      <vt:lpstr>SuperStream-NX 共通 6. 稼働環境（統合会計・人事給与）</vt:lpstr>
      <vt:lpstr>SuperStream-NX 共通 6. 稼働環境（NXオフィスロボ）</vt:lpstr>
      <vt:lpstr>SuperStream-NX 共通 6. 稼働環境（その他）</vt:lpstr>
      <vt:lpstr>02 SuperStream-NX システム連携ツール 2021-06-01版 ～機能追加・改善～</vt:lpstr>
      <vt:lpstr>PowerPoint プレゼンテーション</vt:lpstr>
      <vt:lpstr>SuperStream-NX システム連携ツール 1. 稼働環境対応</vt:lpstr>
      <vt:lpstr>SuperStream-NXシステム連携ツール 2. 機能改善</vt:lpstr>
      <vt:lpstr>03 SuperStream-NX グループ経営管理 2021-06-01版 ～機能追加・改善～</vt:lpstr>
      <vt:lpstr>PowerPoint プレゼンテーション</vt:lpstr>
      <vt:lpstr>SuperStream-NX グループ経営管理 1.APサーバ基盤のバージョンアップ</vt:lpstr>
      <vt:lpstr>SuperStream-NX グループ経営管理 １.APサーバ基盤のバージョンアップ</vt:lpstr>
      <vt:lpstr>SuperStream-NX グループ経営管理 1.APサーバ基盤のバージョンアップ</vt:lpstr>
      <vt:lpstr>SuperStream-NX グループ経営管理 1.APサーバ基盤のバージョンアップ</vt:lpstr>
      <vt:lpstr>SuperStream-NX グループ経営管理 1.APサーバ基盤のバージョンアップ</vt:lpstr>
      <vt:lpstr>SuperStream-NX グループ経営管理 2.実行管理ファイルと会社リストのデータベース化</vt:lpstr>
      <vt:lpstr>SuperStream-NX グループ経営管理 3.取込更新バッチのCSV運用を変更</vt:lpstr>
      <vt:lpstr>SuperStream-NX グループ経営管理 4.チャットアプリと接続</vt:lpstr>
      <vt:lpstr>SuperStream-NX グループ経営管理 4.チャットアプリと接続</vt:lpstr>
      <vt:lpstr>SuperStream-NX グループ経営管理 4.チャットアプリと接続</vt:lpstr>
      <vt:lpstr>SuperStream-NX グループ経営管理 5.会計月度に縛られないカレンダー</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2021-05-14T06:29:39Z</dcterms:created>
  <dcterms:modified xsi:type="dcterms:W3CDTF">2021-05-21T01:45:33Z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0x01010010A512AB8B42A34E87F212D424E8FE6E</vt:lpwstr>
  </property>
</Properties>
</file>